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92" r:id="rId3"/>
    <p:sldId id="294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Assembly Basics – Extra Exercises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CA" sz="2100" dirty="0" smtClean="0"/>
              <a:t>Suppose register %</a:t>
            </a:r>
            <a:r>
              <a:rPr lang="en-CA" sz="2100" dirty="0" err="1" smtClean="0"/>
              <a:t>rax</a:t>
            </a:r>
            <a:r>
              <a:rPr lang="en-CA" sz="2100" dirty="0" smtClean="0"/>
              <a:t> contains 0x4000 and the content of memory is as below, complete the table on its right.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- 1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07171"/>
              </p:ext>
            </p:extLst>
          </p:nvPr>
        </p:nvGraphicFramePr>
        <p:xfrm>
          <a:off x="971600" y="2348880"/>
          <a:ext cx="25202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Content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0x07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67272"/>
              </p:ext>
            </p:extLst>
          </p:nvPr>
        </p:nvGraphicFramePr>
        <p:xfrm>
          <a:off x="3635896" y="3573016"/>
          <a:ext cx="5184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Instruction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Content of %</a:t>
                      </a:r>
                      <a:r>
                        <a:rPr lang="en-CA" dirty="0" err="1" smtClean="0"/>
                        <a:t>rbx</a:t>
                      </a:r>
                      <a:r>
                        <a:rPr lang="en-CA" dirty="0" smtClean="0"/>
                        <a:t> afterwards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movq</a:t>
                      </a:r>
                      <a:r>
                        <a:rPr lang="en-CA" dirty="0" smtClean="0"/>
                        <a:t> $4000, 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movq</a:t>
                      </a:r>
                      <a:r>
                        <a:rPr lang="en-CA" dirty="0" smtClean="0"/>
                        <a:t> ($0x4000),</a:t>
                      </a:r>
                      <a:r>
                        <a:rPr lang="en-CA" baseline="0" dirty="0" smtClean="0"/>
                        <a:t> %</a:t>
                      </a:r>
                      <a:r>
                        <a:rPr lang="en-CA" baseline="0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movq</a:t>
                      </a:r>
                      <a:r>
                        <a:rPr lang="en-CA" dirty="0" smtClean="0"/>
                        <a:t> (%</a:t>
                      </a:r>
                      <a:r>
                        <a:rPr lang="en-CA" dirty="0" err="1" smtClean="0"/>
                        <a:t>rax</a:t>
                      </a:r>
                      <a:r>
                        <a:rPr lang="en-CA" dirty="0" smtClean="0"/>
                        <a:t>), 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47500" lnSpcReduction="20000"/>
          </a:bodyPr>
          <a:lstStyle/>
          <a:p>
            <a:r>
              <a:rPr lang="en-CA" sz="4400" dirty="0" smtClean="0"/>
              <a:t>Work out the original C source code for the following assembly code</a:t>
            </a:r>
          </a:p>
          <a:p>
            <a:pPr marL="109728" indent="0">
              <a:buNone/>
            </a:pPr>
            <a:r>
              <a:rPr lang="en-CA" sz="3800" dirty="0" smtClean="0"/>
              <a:t>main: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pushq</a:t>
            </a:r>
            <a:r>
              <a:rPr lang="en-CA" sz="3800" dirty="0" smtClean="0"/>
              <a:t> %</a:t>
            </a:r>
            <a:r>
              <a:rPr lang="en-CA" sz="3800" dirty="0" err="1" smtClean="0"/>
              <a:t>rbp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movq</a:t>
            </a:r>
            <a:r>
              <a:rPr lang="en-CA" sz="3800" dirty="0" smtClean="0"/>
              <a:t> %</a:t>
            </a:r>
            <a:r>
              <a:rPr lang="en-CA" sz="3800" dirty="0" err="1" smtClean="0"/>
              <a:t>rsp</a:t>
            </a:r>
            <a:r>
              <a:rPr lang="en-CA" sz="3800" dirty="0" smtClean="0"/>
              <a:t>, %</a:t>
            </a:r>
            <a:r>
              <a:rPr lang="en-CA" sz="3800" dirty="0" err="1" smtClean="0"/>
              <a:t>rbp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movl</a:t>
            </a:r>
            <a:r>
              <a:rPr lang="en-CA" sz="3800" dirty="0" smtClean="0"/>
              <a:t> $-1430532899, -8(%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movl</a:t>
            </a:r>
            <a:r>
              <a:rPr lang="en-CA" sz="3800" dirty="0" smtClean="0"/>
              <a:t> $-1430532899, 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sall</a:t>
            </a:r>
            <a:r>
              <a:rPr lang="en-CA" sz="3800" dirty="0" smtClean="0"/>
              <a:t> $2, -8(%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sarl</a:t>
            </a:r>
            <a:r>
              <a:rPr lang="en-CA" sz="3800" dirty="0" smtClean="0"/>
              <a:t> $2, -8(%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sall</a:t>
            </a:r>
            <a:r>
              <a:rPr lang="en-CA" sz="3800" dirty="0" smtClean="0"/>
              <a:t> $2, 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shrl</a:t>
            </a:r>
            <a:r>
              <a:rPr lang="en-CA" sz="3800" dirty="0" smtClean="0"/>
              <a:t> $2, 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movl</a:t>
            </a:r>
            <a:r>
              <a:rPr lang="en-CA" sz="3800" dirty="0" smtClean="0"/>
              <a:t> 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), %</a:t>
            </a:r>
            <a:r>
              <a:rPr lang="en-CA" sz="3800" dirty="0" err="1" smtClean="0"/>
              <a:t>eax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andl</a:t>
            </a:r>
            <a:r>
              <a:rPr lang="en-CA" sz="3800" dirty="0" smtClean="0"/>
              <a:t> $61680, %</a:t>
            </a:r>
            <a:r>
              <a:rPr lang="en-CA" sz="3800" dirty="0" err="1" smtClean="0"/>
              <a:t>eax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orl</a:t>
            </a:r>
            <a:r>
              <a:rPr lang="en-CA" sz="3800" dirty="0" smtClean="0"/>
              <a:t> $-65536, %</a:t>
            </a:r>
            <a:r>
              <a:rPr lang="en-CA" sz="3800" dirty="0" err="1" smtClean="0"/>
              <a:t>eax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notl</a:t>
            </a:r>
            <a:r>
              <a:rPr lang="en-CA" sz="3800" dirty="0" smtClean="0"/>
              <a:t> %</a:t>
            </a:r>
            <a:r>
              <a:rPr lang="en-CA" sz="3800" dirty="0" err="1" smtClean="0"/>
              <a:t>eax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movl</a:t>
            </a:r>
            <a:r>
              <a:rPr lang="en-CA" sz="3800" dirty="0" smtClean="0"/>
              <a:t> %</a:t>
            </a:r>
            <a:r>
              <a:rPr lang="en-CA" sz="3800" dirty="0" err="1" smtClean="0"/>
              <a:t>eax</a:t>
            </a:r>
            <a:r>
              <a:rPr lang="en-CA" sz="3800" dirty="0" smtClean="0"/>
              <a:t>, 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</a:t>
            </a:r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movl</a:t>
            </a:r>
            <a:r>
              <a:rPr lang="en-CA" sz="3800" dirty="0" smtClean="0"/>
              <a:t> %-4(%</a:t>
            </a:r>
            <a:r>
              <a:rPr lang="en-CA" sz="3800" dirty="0" err="1" smtClean="0"/>
              <a:t>rbp</a:t>
            </a:r>
            <a:r>
              <a:rPr lang="en-CA" sz="3800" dirty="0" smtClean="0"/>
              <a:t>), %</a:t>
            </a:r>
            <a:r>
              <a:rPr lang="en-CA" sz="3800" dirty="0" err="1" smtClean="0"/>
              <a:t>eax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</a:t>
            </a:r>
            <a:r>
              <a:rPr lang="en-CA" sz="3800" dirty="0" err="1" smtClean="0"/>
              <a:t>popq</a:t>
            </a:r>
            <a:r>
              <a:rPr lang="en-CA" sz="3800" dirty="0" smtClean="0"/>
              <a:t> %</a:t>
            </a:r>
            <a:r>
              <a:rPr lang="en-CA" sz="3800" dirty="0" err="1" smtClean="0"/>
              <a:t>rbp</a:t>
            </a:r>
            <a:endParaRPr lang="en-CA" sz="3800" dirty="0" smtClean="0"/>
          </a:p>
          <a:p>
            <a:pPr marL="109728" indent="0">
              <a:buNone/>
            </a:pPr>
            <a:r>
              <a:rPr lang="en-CA" sz="3800" dirty="0"/>
              <a:t> </a:t>
            </a:r>
            <a:r>
              <a:rPr lang="en-CA" sz="3800" dirty="0" smtClean="0"/>
              <a:t>  ret</a:t>
            </a:r>
            <a:endParaRPr lang="en-CA" sz="3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7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CA" dirty="0" smtClean="0"/>
              <a:t>Steps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Type in a C program with an empty </a:t>
            </a:r>
            <a:r>
              <a:rPr lang="en-CA" i="1" dirty="0" smtClean="0"/>
              <a:t>main</a:t>
            </a:r>
            <a:r>
              <a:rPr lang="en-CA" dirty="0" smtClean="0"/>
              <a:t> function, add your guessed statements in </a:t>
            </a:r>
            <a:r>
              <a:rPr lang="en-CA" i="1" dirty="0" smtClean="0"/>
              <a:t>main</a:t>
            </a:r>
            <a:r>
              <a:rPr lang="en-CA" dirty="0" smtClean="0"/>
              <a:t>, then compile it to assembly code and compare.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Repeat 1 until you have a solution</a:t>
            </a:r>
          </a:p>
          <a:p>
            <a:pPr marL="109728" indent="0">
              <a:buNone/>
            </a:pPr>
            <a:r>
              <a:rPr lang="en-CA" dirty="0" smtClean="0"/>
              <a:t>Notes</a:t>
            </a:r>
          </a:p>
          <a:p>
            <a:pPr marL="624078" indent="-514350">
              <a:buFont typeface="+mj-lt"/>
              <a:buAutoNum type="arabicPeriod"/>
            </a:pPr>
            <a:r>
              <a:rPr lang="en-CA" i="1" dirty="0" err="1" smtClean="0"/>
              <a:t>sall</a:t>
            </a:r>
            <a:r>
              <a:rPr lang="en-CA" dirty="0" smtClean="0"/>
              <a:t> is left shift</a:t>
            </a:r>
          </a:p>
          <a:p>
            <a:pPr marL="624078" indent="-514350">
              <a:buFont typeface="+mj-lt"/>
              <a:buAutoNum type="arabicPeriod"/>
            </a:pPr>
            <a:r>
              <a:rPr lang="en-CA" i="1" dirty="0" err="1" smtClean="0"/>
              <a:t>sarl</a:t>
            </a:r>
            <a:r>
              <a:rPr lang="en-CA" dirty="0" smtClean="0"/>
              <a:t> is </a:t>
            </a:r>
            <a:r>
              <a:rPr lang="en-CA" i="1" dirty="0" smtClean="0"/>
              <a:t>arithmetic</a:t>
            </a:r>
            <a:r>
              <a:rPr lang="en-CA" dirty="0" smtClean="0"/>
              <a:t> right shift right (pads with sign bit)</a:t>
            </a:r>
          </a:p>
          <a:p>
            <a:pPr marL="624078" indent="-514350">
              <a:buFont typeface="+mj-lt"/>
              <a:buAutoNum type="arabicPeriod"/>
            </a:pPr>
            <a:r>
              <a:rPr lang="en-CA" i="1" dirty="0" err="1" smtClean="0"/>
              <a:t>shrl</a:t>
            </a:r>
            <a:r>
              <a:rPr lang="en-CA" dirty="0" smtClean="0"/>
              <a:t> is </a:t>
            </a:r>
            <a:r>
              <a:rPr lang="en-CA" i="1" dirty="0" smtClean="0"/>
              <a:t>logical</a:t>
            </a:r>
            <a:r>
              <a:rPr lang="en-CA" dirty="0" smtClean="0"/>
              <a:t> right shift (pads with zero bit)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Signed integer types use arithmetic right shift.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Unsigned integer types use logical right shift.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– 2 Hints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8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CA" dirty="0" smtClean="0"/>
              <a:t>Practice problems from the B&amp;O text book</a:t>
            </a:r>
          </a:p>
          <a:p>
            <a:r>
              <a:rPr lang="en-CA" dirty="0" smtClean="0"/>
              <a:t>Practice Problem 3.1 (p182)</a:t>
            </a:r>
          </a:p>
          <a:p>
            <a:r>
              <a:rPr lang="en-CA" dirty="0" smtClean="0"/>
              <a:t>Practice Problem 3.2 (p185)</a:t>
            </a:r>
          </a:p>
          <a:p>
            <a:r>
              <a:rPr lang="en-CA" dirty="0" smtClean="0"/>
              <a:t>Practice Problem 3.4 (p187)</a:t>
            </a:r>
          </a:p>
          <a:p>
            <a:r>
              <a:rPr lang="en-CA" dirty="0" smtClean="0"/>
              <a:t>Practice Problem 3.5 </a:t>
            </a:r>
            <a:r>
              <a:rPr lang="en-CA" smtClean="0"/>
              <a:t>(p189)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0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4133</TotalTime>
  <Words>335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Assembly Basics – Extra Exercises</vt:lpstr>
      <vt:lpstr>Exercise - 1</vt:lpstr>
      <vt:lpstr>Exercise - 2</vt:lpstr>
      <vt:lpstr>Exercise – 2 Hints</vt:lpstr>
      <vt:lpstr>Exercise - 3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800</cp:revision>
  <dcterms:created xsi:type="dcterms:W3CDTF">2020-04-03T00:26:09Z</dcterms:created>
  <dcterms:modified xsi:type="dcterms:W3CDTF">2020-05-02T01:34:03Z</dcterms:modified>
</cp:coreProperties>
</file>