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6" r:id="rId3"/>
    <p:sldId id="273" r:id="rId4"/>
    <p:sldId id="277" r:id="rId5"/>
    <p:sldId id="274" r:id="rId6"/>
    <p:sldId id="275" r:id="rId7"/>
    <p:sldId id="291" r:id="rId8"/>
    <p:sldId id="288" r:id="rId9"/>
    <p:sldId id="289" r:id="rId10"/>
    <p:sldId id="290" r:id="rId11"/>
    <p:sldId id="282" r:id="rId12"/>
    <p:sldId id="284" r:id="rId13"/>
    <p:sldId id="285" r:id="rId14"/>
    <p:sldId id="292" r:id="rId15"/>
    <p:sldId id="294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15766-4908-4DD6-B855-DF6FF695B498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D1C73-222A-4E71-B4A0-95EAE73482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9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A510C-FD4F-419D-AAB4-62E832B307C5}" type="datetimeFigureOut">
              <a:rPr lang="en-CA" smtClean="0"/>
              <a:t>2020-04-27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04B6F9-0F41-46D5-B757-708C7A373D4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Assembly Basics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Zhen Huang</a:t>
            </a:r>
          </a:p>
          <a:p>
            <a:r>
              <a:rPr lang="en-CA" dirty="0" smtClean="0"/>
              <a:t>DePaul University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Instruction Example – </a:t>
            </a:r>
            <a:r>
              <a:rPr lang="en-US" dirty="0" smtClean="0"/>
              <a:t>arithmetic &amp; logical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0" y="1482522"/>
            <a:ext cx="4114800" cy="50074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b="1" dirty="0" smtClean="0"/>
              <a:t>C Code</a:t>
            </a: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b="1" dirty="0" smtClean="0"/>
              <a:t>Assembly</a:t>
            </a:r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add instruction </a:t>
            </a:r>
            <a:r>
              <a:rPr lang="en-US" i="1" dirty="0" smtClean="0"/>
              <a:t>adds source into </a:t>
            </a:r>
            <a:r>
              <a:rPr lang="en-US" i="1" dirty="0" err="1" smtClean="0"/>
              <a:t>dest</a:t>
            </a:r>
            <a:endParaRPr lang="en-US" i="1" dirty="0" smtClean="0"/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sub instruction </a:t>
            </a:r>
            <a:r>
              <a:rPr lang="en-US" i="1" dirty="0" smtClean="0"/>
              <a:t>subtracts source from </a:t>
            </a:r>
            <a:r>
              <a:rPr lang="en-US" i="1" dirty="0" err="1" smtClean="0"/>
              <a:t>dest</a:t>
            </a:r>
            <a:endParaRPr lang="en-US" i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67619"/>
            <a:ext cx="3883025" cy="170559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long t1 = x +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t2 = t1 &gt;&gt; 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</a:rPr>
              <a:t>long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t3 = z - t2;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t4 = t3 &lt;&lt; 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long t5 = t4 ^ z;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4287" y="3356992"/>
            <a:ext cx="3886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addq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si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,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di</a:t>
            </a:r>
            <a:endParaRPr lang="en-US" sz="21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sarq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$3,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di</a:t>
            </a:r>
            <a:endParaRPr lang="en-US" sz="21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movq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dx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,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ax</a:t>
            </a:r>
            <a:endParaRPr lang="en-US" sz="21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subq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di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, %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ax</a:t>
            </a:r>
            <a:endParaRPr lang="en-US" sz="21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salq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$3, 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rax</a:t>
            </a:r>
            <a:endParaRPr lang="en-US" sz="21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xorq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rdx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, 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rax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21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76984" y="1143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rcx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rbx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rsi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rdi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rsp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rbp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r>
                <a:rPr lang="en-US" sz="2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rN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52473" y="2102579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swap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(long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t0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t1 =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xp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yp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= t0;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o-RO" b="1" dirty="0">
                <a:solidFill>
                  <a:srgbClr val="000000"/>
                </a:solidFill>
                <a:latin typeface="Courier New" pitchFamily="49" charset="0"/>
              </a:rPr>
              <a:t> movq    (%rdi), %rax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ro-RO" b="1" dirty="0" smtClean="0">
                <a:solidFill>
                  <a:srgbClr val="000000"/>
                </a:solidFill>
                <a:latin typeface="Courier New" pitchFamily="49" charset="0"/>
              </a:rPr>
              <a:t>   movq    </a:t>
            </a:r>
            <a:r>
              <a:rPr lang="ro-RO" b="1" dirty="0">
                <a:solidFill>
                  <a:srgbClr val="000000"/>
                </a:solidFill>
                <a:latin typeface="Courier New" pitchFamily="49" charset="0"/>
              </a:rPr>
              <a:t>(%rsi), %rdx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ro-RO" b="1" dirty="0" smtClean="0">
                <a:solidFill>
                  <a:srgbClr val="000000"/>
                </a:solidFill>
                <a:latin typeface="Courier New" pitchFamily="49" charset="0"/>
              </a:rPr>
              <a:t>   movq    </a:t>
            </a:r>
            <a:r>
              <a:rPr lang="ro-RO" b="1" dirty="0">
                <a:solidFill>
                  <a:srgbClr val="000000"/>
                </a:solidFill>
                <a:latin typeface="Courier New" pitchFamily="49" charset="0"/>
              </a:rPr>
              <a:t>%rdx, (%rdi)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ro-RO" b="1" dirty="0" smtClean="0">
                <a:solidFill>
                  <a:srgbClr val="000000"/>
                </a:solidFill>
                <a:latin typeface="Courier New" pitchFamily="49" charset="0"/>
              </a:rPr>
              <a:t>   movq    </a:t>
            </a:r>
            <a:r>
              <a:rPr lang="ro-RO" b="1" dirty="0">
                <a:solidFill>
                  <a:srgbClr val="000000"/>
                </a:solidFill>
                <a:latin typeface="Courier New" pitchFamily="49" charset="0"/>
              </a:rPr>
              <a:t>%rax, (%rsi)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  <a:tab pos="1312863" algn="l"/>
              </a:tabLst>
            </a:pPr>
            <a:r>
              <a:rPr lang="ro-RO" b="1" dirty="0" smtClean="0">
                <a:solidFill>
                  <a:srgbClr val="000000"/>
                </a:solidFill>
                <a:latin typeface="Courier New" pitchFamily="49" charset="0"/>
              </a:rPr>
              <a:t>   ret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Explain what’s the effect of each instruction</a:t>
            </a:r>
          </a:p>
          <a:p>
            <a:pPr lvl="1"/>
            <a:r>
              <a:rPr lang="en-CA" dirty="0" err="1" smtClean="0"/>
              <a:t>mov</a:t>
            </a:r>
            <a:r>
              <a:rPr lang="en-CA" dirty="0" smtClean="0"/>
              <a:t> $10, %</a:t>
            </a:r>
            <a:r>
              <a:rPr lang="en-CA" dirty="0" err="1" smtClean="0"/>
              <a:t>rax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mov</a:t>
            </a:r>
            <a:r>
              <a:rPr lang="en-CA" dirty="0" smtClean="0"/>
              <a:t> $5, %</a:t>
            </a:r>
            <a:r>
              <a:rPr lang="en-CA" dirty="0" err="1" smtClean="0"/>
              <a:t>eax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movl</a:t>
            </a:r>
            <a:r>
              <a:rPr lang="en-CA" dirty="0" smtClean="0"/>
              <a:t> $12345678, (%</a:t>
            </a:r>
            <a:r>
              <a:rPr lang="en-CA" dirty="0" err="1" smtClean="0"/>
              <a:t>rbp</a:t>
            </a:r>
            <a:r>
              <a:rPr lang="en-CA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mov</a:t>
            </a:r>
            <a:r>
              <a:rPr lang="en-CA" dirty="0" smtClean="0"/>
              <a:t> (%</a:t>
            </a:r>
            <a:r>
              <a:rPr lang="en-CA" dirty="0" err="1" smtClean="0"/>
              <a:t>rbx</a:t>
            </a:r>
            <a:r>
              <a:rPr lang="en-CA" dirty="0" smtClean="0"/>
              <a:t>), %</a:t>
            </a:r>
            <a:r>
              <a:rPr lang="en-CA" dirty="0" err="1" smtClean="0"/>
              <a:t>rcx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mov</a:t>
            </a:r>
            <a:r>
              <a:rPr lang="en-CA" dirty="0" smtClean="0"/>
              <a:t> %</a:t>
            </a:r>
            <a:r>
              <a:rPr lang="en-CA" dirty="0" err="1" smtClean="0"/>
              <a:t>rdi</a:t>
            </a:r>
            <a:r>
              <a:rPr lang="en-CA" dirty="0" smtClean="0"/>
              <a:t>, -4(%</a:t>
            </a:r>
            <a:r>
              <a:rPr lang="en-CA" dirty="0" err="1" smtClean="0"/>
              <a:t>rbp</a:t>
            </a:r>
            <a:r>
              <a:rPr lang="en-CA" dirty="0" smtClean="0"/>
              <a:t>)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add %</a:t>
            </a:r>
            <a:r>
              <a:rPr lang="en-CA" dirty="0" err="1" smtClean="0"/>
              <a:t>rcx</a:t>
            </a:r>
            <a:r>
              <a:rPr lang="en-CA" dirty="0" smtClean="0"/>
              <a:t>, %</a:t>
            </a:r>
            <a:r>
              <a:rPr lang="en-CA" dirty="0" err="1" smtClean="0"/>
              <a:t>rdx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err="1" smtClean="0"/>
              <a:t>salq</a:t>
            </a:r>
            <a:r>
              <a:rPr lang="en-CA" dirty="0" smtClean="0"/>
              <a:t> $2, %</a:t>
            </a:r>
            <a:r>
              <a:rPr lang="en-CA" dirty="0" err="1" smtClean="0"/>
              <a:t>rax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call decode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ret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4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What is the value of %</a:t>
            </a:r>
            <a:r>
              <a:rPr lang="en-CA" dirty="0" err="1" smtClean="0"/>
              <a:t>rdi</a:t>
            </a:r>
            <a:r>
              <a:rPr lang="en-CA" dirty="0" smtClean="0"/>
              <a:t> after running the instructions?</a:t>
            </a:r>
          </a:p>
          <a:p>
            <a:endParaRPr lang="en-CA" dirty="0"/>
          </a:p>
          <a:p>
            <a:pPr marL="393192" lvl="1" indent="0">
              <a:buNone/>
            </a:pPr>
            <a:r>
              <a:rPr lang="en-CA" dirty="0" err="1" smtClean="0"/>
              <a:t>mov</a:t>
            </a:r>
            <a:r>
              <a:rPr lang="en-CA" dirty="0" smtClean="0"/>
              <a:t> $1, %</a:t>
            </a:r>
            <a:r>
              <a:rPr lang="en-CA" dirty="0" err="1" smtClean="0"/>
              <a:t>rdi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err="1" smtClean="0"/>
              <a:t>mov</a:t>
            </a:r>
            <a:r>
              <a:rPr lang="en-CA" dirty="0" smtClean="0"/>
              <a:t> $2, %</a:t>
            </a:r>
            <a:r>
              <a:rPr lang="en-CA" dirty="0" err="1" smtClean="0"/>
              <a:t>rsi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add %</a:t>
            </a:r>
            <a:r>
              <a:rPr lang="en-CA" dirty="0" err="1" smtClean="0"/>
              <a:t>rsi</a:t>
            </a:r>
            <a:r>
              <a:rPr lang="en-CA" dirty="0" smtClean="0"/>
              <a:t>, %</a:t>
            </a:r>
            <a:r>
              <a:rPr lang="en-CA" dirty="0" err="1" smtClean="0"/>
              <a:t>rdi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What is the value of %</a:t>
            </a:r>
            <a:r>
              <a:rPr lang="en-CA" dirty="0" err="1" smtClean="0"/>
              <a:t>eax</a:t>
            </a:r>
            <a:r>
              <a:rPr lang="en-CA" dirty="0" smtClean="0"/>
              <a:t> after running the instructions?</a:t>
            </a:r>
          </a:p>
          <a:p>
            <a:endParaRPr lang="en-CA" dirty="0" smtClean="0"/>
          </a:p>
          <a:p>
            <a:pPr marL="393192" lvl="1" indent="0">
              <a:buNone/>
            </a:pPr>
            <a:r>
              <a:rPr lang="en-CA" dirty="0" err="1" smtClean="0"/>
              <a:t>movl</a:t>
            </a:r>
            <a:r>
              <a:rPr lang="en-CA" dirty="0" smtClean="0"/>
              <a:t> $0x9876, %</a:t>
            </a:r>
            <a:r>
              <a:rPr lang="en-CA" dirty="0" err="1" smtClean="0"/>
              <a:t>eax</a:t>
            </a:r>
            <a:r>
              <a:rPr lang="en-CA" dirty="0" smtClean="0"/>
              <a:t> </a:t>
            </a:r>
          </a:p>
          <a:p>
            <a:pPr marL="393192" lvl="1" indent="0">
              <a:buNone/>
            </a:pPr>
            <a:r>
              <a:rPr lang="en-CA" dirty="0" err="1" smtClean="0"/>
              <a:t>sarl</a:t>
            </a:r>
            <a:r>
              <a:rPr lang="en-CA" dirty="0" smtClean="0"/>
              <a:t> $4, %</a:t>
            </a:r>
            <a:r>
              <a:rPr lang="en-CA" dirty="0" err="1" smtClean="0"/>
              <a:t>eax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7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Given the instructions of procedure LSB</a:t>
            </a:r>
          </a:p>
          <a:p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LSB:</a:t>
            </a:r>
          </a:p>
          <a:p>
            <a:pPr marL="393192" lvl="1" indent="0">
              <a:buNone/>
            </a:pPr>
            <a:r>
              <a:rPr lang="en-CA" dirty="0" smtClean="0"/>
              <a:t>  </a:t>
            </a:r>
            <a:r>
              <a:rPr lang="en-CA" dirty="0" err="1" smtClean="0"/>
              <a:t>mov</a:t>
            </a:r>
            <a:r>
              <a:rPr lang="en-CA" dirty="0" smtClean="0"/>
              <a:t> %</a:t>
            </a:r>
            <a:r>
              <a:rPr lang="en-CA" dirty="0" err="1" smtClean="0"/>
              <a:t>edi</a:t>
            </a:r>
            <a:r>
              <a:rPr lang="en-CA" dirty="0" smtClean="0"/>
              <a:t>, %</a:t>
            </a:r>
            <a:r>
              <a:rPr lang="en-CA" dirty="0" err="1"/>
              <a:t>e</a:t>
            </a:r>
            <a:r>
              <a:rPr lang="en-CA" dirty="0" err="1" smtClean="0"/>
              <a:t>ax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  and $0xf, %</a:t>
            </a:r>
            <a:r>
              <a:rPr lang="en-CA" dirty="0" err="1"/>
              <a:t>e</a:t>
            </a:r>
            <a:r>
              <a:rPr lang="en-CA" dirty="0" err="1" smtClean="0"/>
              <a:t>ax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  ret</a:t>
            </a:r>
          </a:p>
          <a:p>
            <a:endParaRPr lang="en-CA" dirty="0" smtClean="0"/>
          </a:p>
          <a:p>
            <a:r>
              <a:rPr lang="en-CA" dirty="0" smtClean="0"/>
              <a:t>What is the value of register %</a:t>
            </a:r>
            <a:r>
              <a:rPr lang="en-CA" dirty="0" err="1" smtClean="0"/>
              <a:t>esi</a:t>
            </a:r>
            <a:r>
              <a:rPr lang="en-CA" dirty="0" smtClean="0"/>
              <a:t> after running the instructions?</a:t>
            </a:r>
          </a:p>
          <a:p>
            <a:endParaRPr lang="en-CA" dirty="0"/>
          </a:p>
          <a:p>
            <a:pPr marL="393192" lvl="1" indent="0">
              <a:buNone/>
            </a:pPr>
            <a:r>
              <a:rPr lang="en-CA" dirty="0" err="1" smtClean="0"/>
              <a:t>mov</a:t>
            </a:r>
            <a:r>
              <a:rPr lang="en-CA" dirty="0" smtClean="0"/>
              <a:t> $0xABCD, %</a:t>
            </a:r>
            <a:r>
              <a:rPr lang="en-CA" dirty="0" err="1"/>
              <a:t>e</a:t>
            </a:r>
            <a:r>
              <a:rPr lang="en-CA" dirty="0" err="1" smtClean="0"/>
              <a:t>di</a:t>
            </a:r>
            <a:endParaRPr lang="en-CA" dirty="0" smtClean="0"/>
          </a:p>
          <a:p>
            <a:pPr marL="393192" lvl="1" indent="0">
              <a:buNone/>
            </a:pPr>
            <a:r>
              <a:rPr lang="en-CA" dirty="0" smtClean="0"/>
              <a:t>call LSB</a:t>
            </a:r>
          </a:p>
          <a:p>
            <a:pPr marL="393192" lvl="1" indent="0">
              <a:buNone/>
            </a:pPr>
            <a:r>
              <a:rPr lang="en-CA" dirty="0" err="1" smtClean="0"/>
              <a:t>mov</a:t>
            </a:r>
            <a:r>
              <a:rPr lang="en-CA" dirty="0" smtClean="0"/>
              <a:t> %</a:t>
            </a:r>
            <a:r>
              <a:rPr lang="en-CA" dirty="0" err="1" smtClean="0"/>
              <a:t>eax</a:t>
            </a:r>
            <a:r>
              <a:rPr lang="en-CA" dirty="0" smtClean="0"/>
              <a:t>, %</a:t>
            </a:r>
            <a:r>
              <a:rPr lang="en-CA" dirty="0" err="1" smtClean="0"/>
              <a:t>esi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- 3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6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Intel x86 Processors</a:t>
            </a:r>
          </a:p>
          <a:p>
            <a:r>
              <a:rPr lang="en-CA" dirty="0" smtClean="0"/>
              <a:t>Assembly Instruction Syntax</a:t>
            </a:r>
          </a:p>
          <a:p>
            <a:r>
              <a:rPr lang="en-CA" dirty="0"/>
              <a:t>Generic </a:t>
            </a:r>
            <a:r>
              <a:rPr lang="en-CA" dirty="0" smtClean="0"/>
              <a:t>Registers</a:t>
            </a:r>
            <a:endParaRPr lang="en-CA" dirty="0" smtClean="0"/>
          </a:p>
          <a:p>
            <a:r>
              <a:rPr lang="en-CA" dirty="0" smtClean="0"/>
              <a:t>Example </a:t>
            </a:r>
            <a:r>
              <a:rPr lang="en-CA" dirty="0" smtClean="0"/>
              <a:t>Assembly Instructions</a:t>
            </a:r>
          </a:p>
          <a:p>
            <a:r>
              <a:rPr lang="en-CA" dirty="0" smtClean="0"/>
              <a:t>Moving </a:t>
            </a:r>
            <a:r>
              <a:rPr lang="en-CA" dirty="0" smtClean="0"/>
              <a:t>Data</a:t>
            </a:r>
          </a:p>
          <a:p>
            <a:r>
              <a:rPr lang="en-CA" dirty="0" smtClean="0"/>
              <a:t>Simple Memory Addressing Mode</a:t>
            </a:r>
          </a:p>
          <a:p>
            <a:r>
              <a:rPr lang="en-CA" dirty="0" smtClean="0"/>
              <a:t>Exercise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6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Dominate laptop/desktop/server market</a:t>
            </a:r>
          </a:p>
          <a:p>
            <a:r>
              <a:rPr lang="en-US" dirty="0" smtClean="0"/>
              <a:t>Evolutionary design</a:t>
            </a:r>
          </a:p>
          <a:p>
            <a:pPr lvl="1"/>
            <a:r>
              <a:rPr lang="en-US" dirty="0" smtClean="0"/>
              <a:t>Backwards compatible up until 8086, introduced in 1978</a:t>
            </a:r>
          </a:p>
          <a:p>
            <a:pPr lvl="1"/>
            <a:r>
              <a:rPr lang="en-US" dirty="0" smtClean="0"/>
              <a:t>Added more features as time went on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Intel x86 Processors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38988"/>
              </p:ext>
            </p:extLst>
          </p:nvPr>
        </p:nvGraphicFramePr>
        <p:xfrm>
          <a:off x="827584" y="3789040"/>
          <a:ext cx="74888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734486"/>
                <a:gridCol w="1991420"/>
                <a:gridCol w="210674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Release</a:t>
                      </a:r>
                      <a:r>
                        <a:rPr lang="en-CA" baseline="0" dirty="0" smtClean="0"/>
                        <a:t> Date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# Transistors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Frequency (MHZ)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8086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29K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5-10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80386 (IA32)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1985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275K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16-33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Pentium 4E (x86-64)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2004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125M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2800-3800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Core i7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2008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731M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1700-3900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67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16 generic 64-bit integer registers</a:t>
            </a:r>
          </a:p>
          <a:p>
            <a:pPr lvl="1"/>
            <a:r>
              <a:rPr lang="en-CA" dirty="0" err="1" smtClean="0"/>
              <a:t>rax</a:t>
            </a:r>
            <a:r>
              <a:rPr lang="en-CA" dirty="0" smtClean="0"/>
              <a:t>, </a:t>
            </a:r>
            <a:r>
              <a:rPr lang="en-CA" dirty="0" err="1" smtClean="0"/>
              <a:t>rbx</a:t>
            </a:r>
            <a:r>
              <a:rPr lang="en-CA" dirty="0" smtClean="0"/>
              <a:t>, </a:t>
            </a:r>
            <a:r>
              <a:rPr lang="en-CA" dirty="0" err="1" smtClean="0"/>
              <a:t>rcx</a:t>
            </a:r>
            <a:r>
              <a:rPr lang="en-CA" dirty="0" smtClean="0"/>
              <a:t>, …., r8, r9, r10, … r15</a:t>
            </a:r>
          </a:p>
          <a:p>
            <a:r>
              <a:rPr lang="en-CA" dirty="0" smtClean="0"/>
              <a:t>Large number of instructions</a:t>
            </a:r>
          </a:p>
          <a:p>
            <a:pPr lvl="1"/>
            <a:r>
              <a:rPr lang="en-CA" dirty="0" smtClean="0"/>
              <a:t>Move data: </a:t>
            </a:r>
            <a:r>
              <a:rPr lang="en-CA" i="1" dirty="0" err="1" smtClean="0"/>
              <a:t>mov</a:t>
            </a:r>
            <a:endParaRPr lang="en-CA" i="1" dirty="0" smtClean="0"/>
          </a:p>
          <a:p>
            <a:pPr lvl="1"/>
            <a:r>
              <a:rPr lang="en-CA" dirty="0" smtClean="0"/>
              <a:t>Compute memory address: </a:t>
            </a:r>
            <a:r>
              <a:rPr lang="en-CA" i="1" dirty="0" smtClean="0"/>
              <a:t>lea</a:t>
            </a:r>
          </a:p>
          <a:p>
            <a:pPr lvl="1"/>
            <a:r>
              <a:rPr lang="en-CA" dirty="0" smtClean="0"/>
              <a:t>Procedure call: </a:t>
            </a:r>
            <a:r>
              <a:rPr lang="en-CA" i="1" dirty="0" smtClean="0"/>
              <a:t>call/ret</a:t>
            </a:r>
          </a:p>
          <a:p>
            <a:pPr lvl="1"/>
            <a:r>
              <a:rPr lang="en-CA" dirty="0" smtClean="0"/>
              <a:t>Branching: </a:t>
            </a:r>
            <a:r>
              <a:rPr lang="en-CA" i="1" dirty="0" err="1" smtClean="0"/>
              <a:t>jmp</a:t>
            </a:r>
            <a:r>
              <a:rPr lang="en-CA" i="1" dirty="0" smtClean="0"/>
              <a:t>/</a:t>
            </a:r>
            <a:r>
              <a:rPr lang="en-CA" i="1" dirty="0" err="1" smtClean="0"/>
              <a:t>jnz</a:t>
            </a:r>
            <a:r>
              <a:rPr lang="en-CA" i="1" dirty="0" smtClean="0"/>
              <a:t>/</a:t>
            </a:r>
            <a:r>
              <a:rPr lang="en-CA" i="1" dirty="0" err="1" smtClean="0"/>
              <a:t>jz</a:t>
            </a:r>
            <a:r>
              <a:rPr lang="en-CA" i="1" dirty="0" smtClean="0"/>
              <a:t>/</a:t>
            </a:r>
            <a:r>
              <a:rPr lang="en-CA" i="1" dirty="0" err="1" smtClean="0"/>
              <a:t>jp</a:t>
            </a:r>
            <a:r>
              <a:rPr lang="en-CA" i="1" dirty="0" smtClean="0"/>
              <a:t>/</a:t>
            </a:r>
            <a:r>
              <a:rPr lang="en-CA" i="1" dirty="0" err="1" smtClean="0"/>
              <a:t>jnp</a:t>
            </a:r>
            <a:r>
              <a:rPr lang="en-CA" i="1" dirty="0" smtClean="0"/>
              <a:t>/jo/</a:t>
            </a:r>
            <a:r>
              <a:rPr lang="en-CA" i="1" dirty="0" err="1" smtClean="0"/>
              <a:t>jno</a:t>
            </a:r>
            <a:endParaRPr lang="en-CA" i="1" dirty="0" smtClean="0"/>
          </a:p>
          <a:p>
            <a:pPr lvl="1"/>
            <a:r>
              <a:rPr lang="en-CA" dirty="0" smtClean="0"/>
              <a:t>Arithmetic/logical operations: </a:t>
            </a:r>
            <a:r>
              <a:rPr lang="en-CA" i="1" dirty="0" smtClean="0"/>
              <a:t>add/sub/</a:t>
            </a:r>
            <a:r>
              <a:rPr lang="en-CA" i="1" dirty="0" err="1" smtClean="0"/>
              <a:t>mul</a:t>
            </a:r>
            <a:r>
              <a:rPr lang="en-CA" i="1" dirty="0" smtClean="0"/>
              <a:t>/div/and/or</a:t>
            </a:r>
          </a:p>
          <a:p>
            <a:pPr lvl="1"/>
            <a:r>
              <a:rPr lang="en-CA" dirty="0" smtClean="0"/>
              <a:t>Comparison:</a:t>
            </a:r>
            <a:r>
              <a:rPr lang="en-CA" i="1" dirty="0" smtClean="0"/>
              <a:t> </a:t>
            </a:r>
            <a:r>
              <a:rPr lang="en-CA" i="1" dirty="0" err="1" smtClean="0"/>
              <a:t>cmp</a:t>
            </a:r>
            <a:r>
              <a:rPr lang="en-CA" i="1" dirty="0" smtClean="0"/>
              <a:t>/test</a:t>
            </a:r>
          </a:p>
          <a:p>
            <a:r>
              <a:rPr lang="en-CA" dirty="0" smtClean="0"/>
              <a:t>Various memory addressing modes</a:t>
            </a:r>
          </a:p>
          <a:p>
            <a:pPr lvl="1"/>
            <a:r>
              <a:rPr lang="en-CA" dirty="0" smtClean="0"/>
              <a:t>register:  </a:t>
            </a:r>
            <a:r>
              <a:rPr lang="en-CA" i="1" dirty="0" smtClean="0"/>
              <a:t>(%</a:t>
            </a:r>
            <a:r>
              <a:rPr lang="en-CA" i="1" dirty="0" err="1" smtClean="0"/>
              <a:t>rbx</a:t>
            </a:r>
            <a:r>
              <a:rPr lang="en-CA" i="1" dirty="0" smtClean="0"/>
              <a:t>)</a:t>
            </a:r>
          </a:p>
          <a:p>
            <a:pPr lvl="1"/>
            <a:r>
              <a:rPr lang="en-CA" dirty="0" err="1" smtClean="0"/>
              <a:t>register+offset</a:t>
            </a:r>
            <a:r>
              <a:rPr lang="en-CA" dirty="0" smtClean="0"/>
              <a:t>: -</a:t>
            </a:r>
            <a:r>
              <a:rPr lang="en-CA" i="1" dirty="0" smtClean="0"/>
              <a:t>4(%</a:t>
            </a:r>
            <a:r>
              <a:rPr lang="en-CA" i="1" dirty="0" err="1" smtClean="0"/>
              <a:t>rbp</a:t>
            </a:r>
            <a:r>
              <a:rPr lang="en-CA" i="1" dirty="0" smtClean="0"/>
              <a:t>)</a:t>
            </a:r>
          </a:p>
          <a:p>
            <a:pPr lvl="1"/>
            <a:r>
              <a:rPr lang="en-CA" dirty="0" err="1" smtClean="0"/>
              <a:t>register</a:t>
            </a:r>
            <a:r>
              <a:rPr lang="en-CA" baseline="-25000" dirty="0" err="1" smtClean="0"/>
              <a:t>base</a:t>
            </a:r>
            <a:r>
              <a:rPr lang="en-CA" dirty="0" err="1" smtClean="0"/>
              <a:t>+register</a:t>
            </a:r>
            <a:r>
              <a:rPr lang="en-CA" baseline="-25000" dirty="0" err="1" smtClean="0"/>
              <a:t>index</a:t>
            </a:r>
            <a:r>
              <a:rPr lang="en-CA" dirty="0" smtClean="0"/>
              <a:t>*</a:t>
            </a:r>
            <a:r>
              <a:rPr lang="en-CA" dirty="0" err="1" smtClean="0"/>
              <a:t>scale+offset</a:t>
            </a:r>
            <a:r>
              <a:rPr lang="en-CA" dirty="0" smtClean="0"/>
              <a:t>: </a:t>
            </a:r>
            <a:r>
              <a:rPr lang="en-CA" i="1" dirty="0" smtClean="0"/>
              <a:t>8(%</a:t>
            </a:r>
            <a:r>
              <a:rPr lang="en-CA" i="1" dirty="0" err="1" smtClean="0"/>
              <a:t>rdx</a:t>
            </a:r>
            <a:r>
              <a:rPr lang="en-CA" i="1" dirty="0" smtClean="0"/>
              <a:t>, %</a:t>
            </a:r>
            <a:r>
              <a:rPr lang="en-CA" i="1" dirty="0" err="1" smtClean="0"/>
              <a:t>rcx</a:t>
            </a:r>
            <a:r>
              <a:rPr lang="en-CA" i="1" dirty="0" smtClean="0"/>
              <a:t>, 2)</a:t>
            </a:r>
          </a:p>
          <a:p>
            <a:pPr lvl="1"/>
            <a:r>
              <a:rPr lang="en-CA" dirty="0" smtClean="0"/>
              <a:t>constant: </a:t>
            </a:r>
            <a:r>
              <a:rPr lang="en-CA" i="1" dirty="0" smtClean="0"/>
              <a:t>0x400700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x86-64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25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Linux uses AT&amp;T Assembly Language Syntax</a:t>
            </a:r>
          </a:p>
          <a:p>
            <a:r>
              <a:rPr lang="en-US" dirty="0" smtClean="0"/>
              <a:t>General form of instruction: </a:t>
            </a:r>
            <a:r>
              <a:rPr lang="en-US" b="1" i="1" dirty="0" smtClean="0"/>
              <a:t>mnemonic </a:t>
            </a:r>
            <a:r>
              <a:rPr lang="en-US" b="1" i="1" dirty="0" err="1" smtClean="0"/>
              <a:t>src</a:t>
            </a:r>
            <a:r>
              <a:rPr lang="en-US" b="1" i="1" dirty="0" smtClean="0"/>
              <a:t>, </a:t>
            </a:r>
            <a:r>
              <a:rPr lang="en-US" b="1" i="1" dirty="0" err="1" smtClean="0"/>
              <a:t>dest</a:t>
            </a:r>
            <a:endParaRPr lang="en-US" b="1" i="1" dirty="0" smtClean="0"/>
          </a:p>
          <a:p>
            <a:pPr lvl="1"/>
            <a:r>
              <a:rPr lang="en-US" i="1" dirty="0" err="1" smtClean="0"/>
              <a:t>mov</a:t>
            </a:r>
            <a:r>
              <a:rPr lang="en-US" i="1" dirty="0" smtClean="0"/>
              <a:t> %</a:t>
            </a:r>
            <a:r>
              <a:rPr lang="en-US" i="1" dirty="0" err="1" smtClean="0"/>
              <a:t>rax</a:t>
            </a:r>
            <a:r>
              <a:rPr lang="en-US" i="1" dirty="0" smtClean="0"/>
              <a:t>, %</a:t>
            </a:r>
            <a:r>
              <a:rPr lang="en-US" i="1" dirty="0" err="1" smtClean="0"/>
              <a:t>rbx</a:t>
            </a:r>
            <a:endParaRPr lang="en-US" i="1" dirty="0" smtClean="0"/>
          </a:p>
          <a:p>
            <a:pPr lvl="1"/>
            <a:r>
              <a:rPr lang="en-US" i="1" dirty="0" smtClean="0"/>
              <a:t>add %</a:t>
            </a:r>
            <a:r>
              <a:rPr lang="en-US" i="1" dirty="0" err="1" smtClean="0"/>
              <a:t>rax</a:t>
            </a:r>
            <a:r>
              <a:rPr lang="en-US" i="1" dirty="0" smtClean="0"/>
              <a:t>, %</a:t>
            </a:r>
            <a:r>
              <a:rPr lang="en-US" i="1" dirty="0" err="1" smtClean="0"/>
              <a:t>rbx</a:t>
            </a:r>
            <a:endParaRPr lang="en-US" i="1" dirty="0" smtClean="0"/>
          </a:p>
          <a:p>
            <a:r>
              <a:rPr lang="en-US" dirty="0" smtClean="0"/>
              <a:t>A mnemonic may include </a:t>
            </a:r>
            <a:r>
              <a:rPr lang="en-US" dirty="0" smtClean="0"/>
              <a:t>a suffix to specify the size of the operands</a:t>
            </a:r>
          </a:p>
          <a:p>
            <a:pPr lvl="1"/>
            <a:r>
              <a:rPr lang="en-US" dirty="0" smtClean="0"/>
              <a:t>q  – quad word 8 </a:t>
            </a:r>
            <a:r>
              <a:rPr lang="en-US" dirty="0" smtClean="0"/>
              <a:t>bytes, l </a:t>
            </a:r>
            <a:r>
              <a:rPr lang="en-US" dirty="0" smtClean="0"/>
              <a:t>– long word 4 </a:t>
            </a:r>
            <a:r>
              <a:rPr lang="en-US" dirty="0" smtClean="0"/>
              <a:t>bytes, w </a:t>
            </a:r>
            <a:r>
              <a:rPr lang="en-US" dirty="0" smtClean="0"/>
              <a:t>– word 2 </a:t>
            </a:r>
            <a:r>
              <a:rPr lang="en-US" dirty="0" smtClean="0"/>
              <a:t>bytes, b </a:t>
            </a:r>
            <a:r>
              <a:rPr lang="en-US" dirty="0" smtClean="0"/>
              <a:t>– byte</a:t>
            </a:r>
          </a:p>
          <a:p>
            <a:pPr lvl="1"/>
            <a:r>
              <a:rPr lang="en-US" i="1" dirty="0" err="1" smtClean="0"/>
              <a:t>movl</a:t>
            </a:r>
            <a:r>
              <a:rPr lang="en-US" i="1" dirty="0" smtClean="0"/>
              <a:t> </a:t>
            </a:r>
            <a:r>
              <a:rPr lang="en-US" i="1" dirty="0" smtClean="0"/>
              <a:t>$0x11223344,-0x4(%</a:t>
            </a:r>
            <a:r>
              <a:rPr lang="en-US" i="1" dirty="0" err="1" smtClean="0"/>
              <a:t>rbp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Register names starts with %</a:t>
            </a:r>
          </a:p>
          <a:p>
            <a:r>
              <a:rPr lang="en-US" dirty="0" smtClean="0"/>
              <a:t>Immediate data (constant integer) starts with $</a:t>
            </a:r>
          </a:p>
          <a:p>
            <a:pPr lvl="1"/>
            <a:r>
              <a:rPr lang="en-US" i="1" dirty="0" err="1" smtClean="0"/>
              <a:t>mov</a:t>
            </a:r>
            <a:r>
              <a:rPr lang="en-US" i="1" dirty="0" smtClean="0"/>
              <a:t> $1000, %</a:t>
            </a:r>
            <a:r>
              <a:rPr lang="en-US" i="1" dirty="0" err="1" smtClean="0"/>
              <a:t>esi</a:t>
            </a:r>
            <a:endParaRPr lang="en-US" i="1" dirty="0" smtClean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</a:t>
            </a:r>
            <a:r>
              <a:rPr lang="en-US" dirty="0" smtClean="0"/>
              <a:t>Instruction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5943600"/>
            <a:ext cx="8229600" cy="552095"/>
          </a:xfrm>
          <a:ln/>
        </p:spPr>
        <p:txBody>
          <a:bodyPr>
            <a:noAutofit/>
          </a:bodyPr>
          <a:lstStyle/>
          <a:p>
            <a:pPr lvl="1"/>
            <a:r>
              <a:rPr lang="en-US" sz="2000" b="1" dirty="0" smtClean="0"/>
              <a:t>Can reference low-order 4 bytes (also low-order 1 &amp; 2 bytes)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b="1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b="1" dirty="0" err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b="1" dirty="0">
              <a:solidFill>
                <a:srgbClr val="00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2398906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482522"/>
            <a:ext cx="4114800" cy="5007401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sz="2900" b="1" dirty="0"/>
              <a:t>C Code</a:t>
            </a: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sz="2900" b="1" dirty="0" smtClean="0"/>
              <a:t>Assembly</a:t>
            </a:r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sz="2500" dirty="0" smtClean="0"/>
              <a:t>%</a:t>
            </a:r>
            <a:r>
              <a:rPr lang="en-US" sz="2500" dirty="0" err="1" smtClean="0"/>
              <a:t>rbx</a:t>
            </a:r>
            <a:r>
              <a:rPr lang="en-US" sz="2500" dirty="0" smtClean="0"/>
              <a:t> represents </a:t>
            </a:r>
            <a:r>
              <a:rPr lang="en-US" sz="2500" dirty="0" err="1" smtClean="0"/>
              <a:t>dest</a:t>
            </a:r>
            <a:endParaRPr lang="en-US" sz="2500" dirty="0" smtClean="0"/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sz="2500" dirty="0" smtClean="0"/>
              <a:t>%</a:t>
            </a:r>
            <a:r>
              <a:rPr lang="en-US" sz="2500" dirty="0" err="1" smtClean="0"/>
              <a:t>rax</a:t>
            </a:r>
            <a:r>
              <a:rPr lang="en-US" sz="2500" dirty="0" smtClean="0"/>
              <a:t> represents t</a:t>
            </a:r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sz="2500" dirty="0" smtClean="0"/>
              <a:t>%</a:t>
            </a:r>
            <a:r>
              <a:rPr lang="en-US" sz="2500" dirty="0" err="1" smtClean="0"/>
              <a:t>rdi</a:t>
            </a:r>
            <a:r>
              <a:rPr lang="en-US" sz="2500" dirty="0" smtClean="0"/>
              <a:t> represents s</a:t>
            </a:r>
            <a:endParaRPr lang="en-US" sz="2500" dirty="0"/>
          </a:p>
          <a:p>
            <a:pPr marL="0" indent="0" defTabSz="895350">
              <a:buNone/>
              <a:tabLst>
                <a:tab pos="1603375" algn="l"/>
                <a:tab pos="2514600" algn="l"/>
              </a:tabLst>
            </a:pPr>
            <a:endParaRPr lang="en-US" b="1" dirty="0" smtClean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Assembly </a:t>
            </a:r>
            <a:r>
              <a:rPr lang="en-US" dirty="0"/>
              <a:t>Instruction </a:t>
            </a:r>
            <a:r>
              <a:rPr lang="en-US" dirty="0" smtClean="0"/>
              <a:t>Example - </a:t>
            </a:r>
            <a:r>
              <a:rPr lang="en-US" dirty="0" err="1" smtClean="0"/>
              <a:t>mov</a:t>
            </a:r>
            <a:endParaRPr lang="en-US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467619"/>
            <a:ext cx="3883025" cy="7360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dest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= t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s = t;</a:t>
            </a:r>
            <a:endParaRPr lang="en-US" sz="21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0225" y="2475098"/>
            <a:ext cx="3886200" cy="73609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movq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rax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, (%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rbx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rax</a:t>
            </a:r>
            <a:r>
              <a:rPr lang="en-US" sz="2100" b="1" dirty="0" smtClean="0">
                <a:solidFill>
                  <a:srgbClr val="000000"/>
                </a:solidFill>
                <a:latin typeface="Courier New" pitchFamily="49" charset="0"/>
              </a:rPr>
              <a:t>, %</a:t>
            </a:r>
            <a:r>
              <a:rPr lang="en-US" sz="2100" b="1" dirty="0" err="1" smtClean="0">
                <a:solidFill>
                  <a:srgbClr val="000000"/>
                </a:solidFill>
                <a:latin typeface="Courier New" pitchFamily="49" charset="0"/>
              </a:rPr>
              <a:t>rdi</a:t>
            </a:r>
            <a:endParaRPr lang="en-US" sz="21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482522"/>
            <a:ext cx="4114800" cy="5007401"/>
          </a:xfrm>
        </p:spPr>
        <p:txBody>
          <a:bodyPr>
            <a:normAutofit/>
          </a:bodyPr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b="1" dirty="0"/>
              <a:t>C Code</a:t>
            </a: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endParaRPr lang="en-US" b="1" dirty="0" smtClean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b="1" dirty="0" smtClean="0"/>
              <a:t>Assembly</a:t>
            </a:r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A procedure name is a label</a:t>
            </a:r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A procedure call passes arguments in registers, e.g. %</a:t>
            </a:r>
            <a:r>
              <a:rPr lang="en-US" dirty="0" err="1" smtClean="0"/>
              <a:t>rsi</a:t>
            </a:r>
            <a:r>
              <a:rPr lang="en-US" dirty="0" smtClean="0"/>
              <a:t>, %</a:t>
            </a:r>
            <a:r>
              <a:rPr lang="en-US" dirty="0" err="1" smtClean="0"/>
              <a:t>rdi</a:t>
            </a:r>
            <a:endParaRPr lang="en-US" dirty="0" smtClean="0"/>
          </a:p>
          <a:p>
            <a:pPr marL="479870" lvl="1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Return value passed back in %</a:t>
            </a:r>
            <a:r>
              <a:rPr lang="en-US" dirty="0" err="1" smtClean="0"/>
              <a:t>rax</a:t>
            </a:r>
            <a:endParaRPr lang="en-US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Assembly </a:t>
            </a:r>
            <a:r>
              <a:rPr lang="en-US" dirty="0"/>
              <a:t>Instruction </a:t>
            </a:r>
            <a:r>
              <a:rPr lang="en-US" dirty="0" smtClean="0"/>
              <a:t>Example – call/ret</a:t>
            </a:r>
            <a:endParaRPr lang="en-US" dirty="0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467619"/>
            <a:ext cx="38830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long sub(long x, long y)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return x – 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main()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long t =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sub(2000, 1000);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14287" y="3356992"/>
            <a:ext cx="38862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sub: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....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retq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main: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....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$0x3e8,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esi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$0x7d0,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edi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call sub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rax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-8(%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rbp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4104</TotalTime>
  <Words>960</Words>
  <Application>Microsoft Office PowerPoint</Application>
  <PresentationFormat>On-screen Show (4:3)</PresentationFormat>
  <Paragraphs>254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Assembly Basics</vt:lpstr>
      <vt:lpstr>Agenda</vt:lpstr>
      <vt:lpstr>Intel x86 Processors</vt:lpstr>
      <vt:lpstr>2015 State of the Art</vt:lpstr>
      <vt:lpstr>x86-64 </vt:lpstr>
      <vt:lpstr>Assembly Instruction Syntax</vt:lpstr>
      <vt:lpstr>x86-64 Integer Registers</vt:lpstr>
      <vt:lpstr>Assembly Instruction Example - mov</vt:lpstr>
      <vt:lpstr>Assembly Instruction Example – call/ret</vt:lpstr>
      <vt:lpstr>Assembly Instruction Example – arithmetic &amp; logical</vt:lpstr>
      <vt:lpstr>Moving Data</vt:lpstr>
      <vt:lpstr>Simple Memory Addressing Modes</vt:lpstr>
      <vt:lpstr>Example of Simple Addressing Modes</vt:lpstr>
      <vt:lpstr>Exercise - 1</vt:lpstr>
      <vt:lpstr>Exercise - 2</vt:lpstr>
      <vt:lpstr>Exercise - 3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Byte, hex</dc:title>
  <dc:creator>james</dc:creator>
  <cp:lastModifiedBy>james</cp:lastModifiedBy>
  <cp:revision>785</cp:revision>
  <dcterms:created xsi:type="dcterms:W3CDTF">2020-04-03T00:26:09Z</dcterms:created>
  <dcterms:modified xsi:type="dcterms:W3CDTF">2020-04-28T03:29:48Z</dcterms:modified>
</cp:coreProperties>
</file>