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700" dirty="0" smtClean="0"/>
              <a:t/>
            </a:r>
            <a:br>
              <a:rPr lang="en-CA" sz="3700" dirty="0" smtClean="0"/>
            </a:br>
            <a:r>
              <a:rPr lang="en-CA" sz="3700" smtClean="0"/>
              <a:t>Assembly Code </a:t>
            </a:r>
            <a:r>
              <a:rPr lang="en-CA" sz="3700" smtClean="0"/>
              <a:t>Review</a:t>
            </a:r>
            <a:endParaRPr lang="en-CA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 instruction</a:t>
            </a:r>
          </a:p>
          <a:p>
            <a:r>
              <a:rPr lang="en-CA" dirty="0" smtClean="0"/>
              <a:t>Memory Address Mode</a:t>
            </a:r>
          </a:p>
          <a:p>
            <a:r>
              <a:rPr lang="en-CA" dirty="0" smtClean="0"/>
              <a:t>LEA instruction</a:t>
            </a:r>
          </a:p>
          <a:p>
            <a:r>
              <a:rPr lang="en-CA" smtClean="0"/>
              <a:t>Exercise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mov</a:t>
            </a:r>
            <a:r>
              <a:rPr lang="en-CA" dirty="0" smtClean="0"/>
              <a:t> </a:t>
            </a:r>
            <a:r>
              <a:rPr lang="en-CA" i="1" dirty="0" err="1" smtClean="0"/>
              <a:t>src</a:t>
            </a:r>
            <a:r>
              <a:rPr lang="en-CA" dirty="0" smtClean="0"/>
              <a:t>, </a:t>
            </a:r>
            <a:r>
              <a:rPr lang="en-CA" i="1" dirty="0" err="1" smtClean="0"/>
              <a:t>dest</a:t>
            </a:r>
            <a:endParaRPr lang="en-CA" i="1" dirty="0" smtClean="0"/>
          </a:p>
          <a:p>
            <a:pPr lvl="1"/>
            <a:r>
              <a:rPr lang="en-CA" dirty="0" smtClean="0"/>
              <a:t>move data from </a:t>
            </a:r>
            <a:r>
              <a:rPr lang="en-CA" dirty="0" err="1" smtClean="0"/>
              <a:t>src</a:t>
            </a:r>
            <a:r>
              <a:rPr lang="en-CA" dirty="0" smtClean="0"/>
              <a:t> to </a:t>
            </a:r>
            <a:r>
              <a:rPr lang="en-CA" dirty="0" err="1" smtClean="0"/>
              <a:t>dest</a:t>
            </a:r>
            <a:endParaRPr lang="en-CA" dirty="0" smtClean="0"/>
          </a:p>
          <a:p>
            <a:pPr lvl="1"/>
            <a:r>
              <a:rPr lang="en-CA" i="1" dirty="0" err="1" smtClean="0"/>
              <a:t>src</a:t>
            </a:r>
            <a:r>
              <a:rPr lang="en-CA" dirty="0" smtClean="0"/>
              <a:t> can be immediate value, register, or memory</a:t>
            </a:r>
          </a:p>
          <a:p>
            <a:pPr lvl="1"/>
            <a:r>
              <a:rPr lang="en-CA" i="1" dirty="0" err="1" smtClean="0"/>
              <a:t>dest</a:t>
            </a:r>
            <a:r>
              <a:rPr lang="en-CA" dirty="0" smtClean="0"/>
              <a:t> can be register or memory</a:t>
            </a:r>
          </a:p>
          <a:p>
            <a:pPr lvl="1"/>
            <a:r>
              <a:rPr lang="en-CA" b="1" dirty="0" smtClean="0"/>
              <a:t>memory address denoted using parentheses, </a:t>
            </a:r>
            <a:r>
              <a:rPr lang="en-CA" b="1" dirty="0" err="1" smtClean="0"/>
              <a:t>e.g</a:t>
            </a:r>
            <a:r>
              <a:rPr lang="en-CA" b="1" dirty="0" smtClean="0"/>
              <a:t> (%</a:t>
            </a:r>
            <a:r>
              <a:rPr lang="en-CA" b="1" dirty="0" err="1" smtClean="0"/>
              <a:t>rax</a:t>
            </a:r>
            <a:r>
              <a:rPr lang="en-CA" b="1" dirty="0" smtClean="0"/>
              <a:t>)</a:t>
            </a:r>
          </a:p>
          <a:p>
            <a:r>
              <a:rPr lang="en-CA" dirty="0" smtClean="0"/>
              <a:t>How does </a:t>
            </a:r>
            <a:r>
              <a:rPr lang="en-CA" dirty="0" err="1" smtClean="0"/>
              <a:t>mov</a:t>
            </a:r>
            <a:r>
              <a:rPr lang="en-CA" dirty="0" smtClean="0"/>
              <a:t> instruction change a </a:t>
            </a:r>
            <a:r>
              <a:rPr lang="en-CA" i="1" dirty="0" err="1" smtClean="0"/>
              <a:t>dest</a:t>
            </a:r>
            <a:r>
              <a:rPr lang="en-CA" i="1" dirty="0" smtClean="0"/>
              <a:t> </a:t>
            </a:r>
            <a:r>
              <a:rPr lang="en-CA" dirty="0" smtClean="0"/>
              <a:t>register?</a:t>
            </a:r>
          </a:p>
          <a:p>
            <a:pPr lvl="1"/>
            <a:r>
              <a:rPr lang="en-CA" dirty="0" err="1" smtClean="0"/>
              <a:t>movb</a:t>
            </a:r>
            <a:r>
              <a:rPr lang="en-CA" dirty="0" smtClean="0"/>
              <a:t> – sets </a:t>
            </a:r>
            <a:r>
              <a:rPr lang="en-CA" b="1" dirty="0" smtClean="0"/>
              <a:t>only the low-order byte</a:t>
            </a:r>
          </a:p>
          <a:p>
            <a:pPr lvl="1"/>
            <a:r>
              <a:rPr lang="en-CA" dirty="0" err="1" smtClean="0"/>
              <a:t>movw</a:t>
            </a:r>
            <a:r>
              <a:rPr lang="en-CA" dirty="0" smtClean="0"/>
              <a:t> – sets </a:t>
            </a:r>
            <a:r>
              <a:rPr lang="en-CA" b="1" dirty="0" smtClean="0"/>
              <a:t>only the low-order 2 bytes</a:t>
            </a:r>
          </a:p>
          <a:p>
            <a:pPr lvl="1"/>
            <a:r>
              <a:rPr lang="en-CA" dirty="0" err="1" smtClean="0"/>
              <a:t>movl</a:t>
            </a:r>
            <a:r>
              <a:rPr lang="en-CA" dirty="0" smtClean="0"/>
              <a:t> – sets the low-order 4 bytes </a:t>
            </a:r>
            <a:r>
              <a:rPr lang="en-CA" b="1" dirty="0" smtClean="0"/>
              <a:t>and sets the high-order 4 bytes to all zeroes</a:t>
            </a:r>
          </a:p>
          <a:p>
            <a:pPr lvl="1"/>
            <a:r>
              <a:rPr lang="en-CA" dirty="0" err="1" smtClean="0"/>
              <a:t>movq</a:t>
            </a:r>
            <a:r>
              <a:rPr lang="en-CA" dirty="0" smtClean="0"/>
              <a:t> – sets the complete 64bit register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 Instruction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35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90000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What is the value of %</a:t>
            </a:r>
            <a:r>
              <a:rPr lang="en-CA" dirty="0" err="1" smtClean="0"/>
              <a:t>rcx</a:t>
            </a:r>
            <a:r>
              <a:rPr lang="en-CA" dirty="0" smtClean="0"/>
              <a:t> after running each instruction?</a:t>
            </a:r>
          </a:p>
          <a:p>
            <a:pPr lvl="1"/>
            <a:r>
              <a:rPr lang="en-CA" dirty="0" err="1" smtClean="0"/>
              <a:t>movq</a:t>
            </a:r>
            <a:r>
              <a:rPr lang="en-CA" dirty="0" smtClean="0"/>
              <a:t> %</a:t>
            </a:r>
            <a:r>
              <a:rPr lang="en-CA" dirty="0" err="1" smtClean="0"/>
              <a:t>rbx</a:t>
            </a:r>
            <a:r>
              <a:rPr lang="en-CA" dirty="0" smtClean="0"/>
              <a:t>, </a:t>
            </a:r>
            <a:r>
              <a:rPr lang="en-CA" dirty="0" err="1" smtClean="0"/>
              <a:t>rcx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0x400108</a:t>
            </a:r>
          </a:p>
          <a:p>
            <a:pPr lvl="1"/>
            <a:r>
              <a:rPr lang="en-CA" dirty="0" err="1" smtClean="0"/>
              <a:t>movq</a:t>
            </a:r>
            <a:r>
              <a:rPr lang="en-CA" dirty="0" smtClean="0"/>
              <a:t> (%</a:t>
            </a:r>
            <a:r>
              <a:rPr lang="en-CA" dirty="0" err="1" smtClean="0"/>
              <a:t>rbx</a:t>
            </a:r>
            <a:r>
              <a:rPr lang="en-CA" dirty="0" smtClean="0"/>
              <a:t>), </a:t>
            </a:r>
            <a:r>
              <a:rPr lang="en-CA" dirty="0" err="1" smtClean="0"/>
              <a:t>rcx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0xAABBCCDDEEFF1234</a:t>
            </a:r>
          </a:p>
          <a:p>
            <a:endParaRPr lang="en-CA" dirty="0" smtClean="0"/>
          </a:p>
          <a:p>
            <a:r>
              <a:rPr lang="en-CA" dirty="0" smtClean="0"/>
              <a:t>What is the value of %</a:t>
            </a:r>
            <a:r>
              <a:rPr lang="en-CA" dirty="0" err="1" smtClean="0"/>
              <a:t>rax</a:t>
            </a:r>
            <a:r>
              <a:rPr lang="en-CA" dirty="0" smtClean="0"/>
              <a:t> after running each instruction?</a:t>
            </a:r>
          </a:p>
          <a:p>
            <a:pPr lvl="1"/>
            <a:r>
              <a:rPr lang="en-CA" dirty="0" err="1"/>
              <a:t>movb</a:t>
            </a:r>
            <a:r>
              <a:rPr lang="en-CA" dirty="0"/>
              <a:t> $01, al</a:t>
            </a:r>
          </a:p>
          <a:p>
            <a:pPr marL="393192" lvl="1" indent="0">
              <a:buNone/>
            </a:pPr>
            <a:r>
              <a:rPr lang="en-CA" dirty="0"/>
              <a:t>0x11223344556677</a:t>
            </a:r>
            <a:r>
              <a:rPr lang="en-CA" dirty="0">
                <a:solidFill>
                  <a:srgbClr val="FF0000"/>
                </a:solidFill>
              </a:rPr>
              <a:t>01</a:t>
            </a:r>
          </a:p>
          <a:p>
            <a:pPr lvl="1"/>
            <a:r>
              <a:rPr lang="en-CA" dirty="0" err="1"/>
              <a:t>movw</a:t>
            </a:r>
            <a:r>
              <a:rPr lang="en-CA" dirty="0"/>
              <a:t> $0102, ax</a:t>
            </a:r>
          </a:p>
          <a:p>
            <a:pPr marL="393192" lvl="1" indent="0">
              <a:buNone/>
            </a:pPr>
            <a:r>
              <a:rPr lang="en-CA" dirty="0"/>
              <a:t>0x112233445566</a:t>
            </a:r>
            <a:r>
              <a:rPr lang="en-CA" dirty="0">
                <a:solidFill>
                  <a:srgbClr val="FF0000"/>
                </a:solidFill>
              </a:rPr>
              <a:t>0102</a:t>
            </a:r>
          </a:p>
          <a:p>
            <a:pPr lvl="1"/>
            <a:r>
              <a:rPr lang="en-CA" dirty="0" err="1"/>
              <a:t>movl</a:t>
            </a:r>
            <a:r>
              <a:rPr lang="en-CA" dirty="0"/>
              <a:t> $01020304, </a:t>
            </a:r>
            <a:r>
              <a:rPr lang="en-CA" dirty="0" err="1"/>
              <a:t>eax</a:t>
            </a:r>
            <a:endParaRPr lang="en-CA" dirty="0"/>
          </a:p>
          <a:p>
            <a:pPr marL="393192" lvl="1" indent="0">
              <a:buNone/>
            </a:pPr>
            <a:r>
              <a:rPr lang="en-CA" dirty="0"/>
              <a:t>0x</a:t>
            </a:r>
            <a:r>
              <a:rPr lang="en-CA" dirty="0">
                <a:solidFill>
                  <a:srgbClr val="FF0000"/>
                </a:solidFill>
              </a:rPr>
              <a:t>0000000001020304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 Instruction - Example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15113"/>
              </p:ext>
            </p:extLst>
          </p:nvPr>
        </p:nvGraphicFramePr>
        <p:xfrm>
          <a:off x="4860032" y="1988840"/>
          <a:ext cx="410445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68"/>
                <a:gridCol w="251048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Register/</a:t>
                      </a:r>
                    </a:p>
                    <a:p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rax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0x1122334455667788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0x400108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(0x400108)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0xAABBCCDDEEFF1234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offset(base, index, scale)</a:t>
            </a:r>
          </a:p>
          <a:p>
            <a:pPr lvl="1"/>
            <a:r>
              <a:rPr lang="en-CA" dirty="0" smtClean="0"/>
              <a:t>memory address = base + index * scale + offset</a:t>
            </a:r>
          </a:p>
          <a:p>
            <a:pPr lvl="1"/>
            <a:r>
              <a:rPr lang="en-CA" dirty="0" smtClean="0"/>
              <a:t>base, index must be registers</a:t>
            </a:r>
          </a:p>
          <a:p>
            <a:pPr lvl="1"/>
            <a:r>
              <a:rPr lang="en-CA" dirty="0" smtClean="0"/>
              <a:t>offset is an immediate number</a:t>
            </a:r>
          </a:p>
          <a:p>
            <a:pPr lvl="1"/>
            <a:r>
              <a:rPr lang="en-CA" dirty="0" smtClean="0"/>
              <a:t>scale is an immediate number of 1 (default), 2, 4, or 8</a:t>
            </a:r>
          </a:p>
          <a:p>
            <a:pPr lvl="1"/>
            <a:endParaRPr lang="en-CA" dirty="0"/>
          </a:p>
          <a:p>
            <a:r>
              <a:rPr lang="en-CA" dirty="0" smtClean="0"/>
              <a:t>What is the effective memory address used by each instruction?</a:t>
            </a:r>
          </a:p>
          <a:p>
            <a:pPr lvl="1"/>
            <a:r>
              <a:rPr lang="en-CA" dirty="0" err="1" smtClean="0"/>
              <a:t>movq</a:t>
            </a:r>
            <a:r>
              <a:rPr lang="en-CA" dirty="0" smtClean="0"/>
              <a:t> -4(%</a:t>
            </a:r>
            <a:r>
              <a:rPr lang="en-CA" dirty="0" err="1" smtClean="0"/>
              <a:t>rbp</a:t>
            </a:r>
            <a:r>
              <a:rPr lang="en-CA" dirty="0" smtClean="0"/>
              <a:t>), %</a:t>
            </a:r>
            <a:r>
              <a:rPr lang="en-CA" dirty="0" err="1" smtClean="0"/>
              <a:t>rax</a:t>
            </a:r>
            <a:endParaRPr lang="en-CA" dirty="0" smtClean="0"/>
          </a:p>
          <a:p>
            <a:pPr marL="630936" lvl="2" indent="0">
              <a:buNone/>
            </a:pPr>
            <a:r>
              <a:rPr lang="en-CA" dirty="0" smtClean="0"/>
              <a:t>%</a:t>
            </a:r>
            <a:r>
              <a:rPr lang="en-CA" dirty="0" err="1" smtClean="0"/>
              <a:t>rbp</a:t>
            </a:r>
            <a:r>
              <a:rPr lang="en-CA" dirty="0" smtClean="0"/>
              <a:t> - 4</a:t>
            </a:r>
          </a:p>
          <a:p>
            <a:pPr lvl="1"/>
            <a:r>
              <a:rPr lang="en-CA" dirty="0" err="1" smtClean="0"/>
              <a:t>movq</a:t>
            </a:r>
            <a:r>
              <a:rPr lang="en-CA" dirty="0" smtClean="0"/>
              <a:t> (%</a:t>
            </a:r>
            <a:r>
              <a:rPr lang="en-CA" dirty="0" err="1" smtClean="0"/>
              <a:t>rbx</a:t>
            </a:r>
            <a:r>
              <a:rPr lang="en-CA" dirty="0" smtClean="0"/>
              <a:t>, %</a:t>
            </a:r>
            <a:r>
              <a:rPr lang="en-CA" dirty="0" err="1" smtClean="0"/>
              <a:t>rsi</a:t>
            </a:r>
            <a:r>
              <a:rPr lang="en-CA" dirty="0" smtClean="0"/>
              <a:t>), %</a:t>
            </a:r>
            <a:r>
              <a:rPr lang="en-CA" dirty="0" err="1" smtClean="0"/>
              <a:t>rax</a:t>
            </a:r>
            <a:endParaRPr lang="en-CA" dirty="0" smtClean="0"/>
          </a:p>
          <a:p>
            <a:pPr marL="630936" lvl="2" indent="0">
              <a:buNone/>
            </a:pPr>
            <a:r>
              <a:rPr lang="en-CA" dirty="0" smtClean="0"/>
              <a:t>%</a:t>
            </a:r>
            <a:r>
              <a:rPr lang="en-CA" dirty="0" err="1" smtClean="0"/>
              <a:t>rbx</a:t>
            </a:r>
            <a:r>
              <a:rPr lang="en-CA" dirty="0" smtClean="0"/>
              <a:t> + %</a:t>
            </a:r>
            <a:r>
              <a:rPr lang="en-CA" dirty="0" err="1" smtClean="0"/>
              <a:t>rsi</a:t>
            </a:r>
            <a:endParaRPr lang="en-CA" dirty="0" smtClean="0"/>
          </a:p>
          <a:p>
            <a:pPr lvl="1"/>
            <a:r>
              <a:rPr lang="en-CA" dirty="0" err="1" smtClean="0"/>
              <a:t>movq</a:t>
            </a:r>
            <a:r>
              <a:rPr lang="en-CA" dirty="0" smtClean="0"/>
              <a:t> %</a:t>
            </a:r>
            <a:r>
              <a:rPr lang="en-CA" dirty="0" err="1" smtClean="0"/>
              <a:t>rax</a:t>
            </a:r>
            <a:r>
              <a:rPr lang="en-CA" dirty="0" smtClean="0"/>
              <a:t>, 8(%</a:t>
            </a:r>
            <a:r>
              <a:rPr lang="en-CA" dirty="0" err="1" smtClean="0"/>
              <a:t>rsi</a:t>
            </a:r>
            <a:r>
              <a:rPr lang="en-CA" dirty="0" smtClean="0"/>
              <a:t>, %</a:t>
            </a:r>
            <a:r>
              <a:rPr lang="en-CA" dirty="0" err="1" smtClean="0"/>
              <a:t>rdi</a:t>
            </a:r>
            <a:r>
              <a:rPr lang="en-CA" dirty="0" smtClean="0"/>
              <a:t>, 2)</a:t>
            </a:r>
          </a:p>
          <a:p>
            <a:pPr marL="630936" lvl="2" indent="0">
              <a:buNone/>
            </a:pPr>
            <a:r>
              <a:rPr lang="en-CA" dirty="0" smtClean="0"/>
              <a:t>%</a:t>
            </a:r>
            <a:r>
              <a:rPr lang="en-CA" dirty="0" err="1" smtClean="0"/>
              <a:t>rsi</a:t>
            </a:r>
            <a:r>
              <a:rPr lang="en-CA" dirty="0" smtClean="0"/>
              <a:t> + 2 * %</a:t>
            </a:r>
            <a:r>
              <a:rPr lang="en-CA" dirty="0" err="1" smtClean="0"/>
              <a:t>rdi</a:t>
            </a:r>
            <a:r>
              <a:rPr lang="en-CA" dirty="0" smtClean="0"/>
              <a:t> + 8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Addressing Mode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7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lea </a:t>
            </a:r>
            <a:r>
              <a:rPr lang="en-CA" dirty="0" err="1" smtClean="0"/>
              <a:t>src</a:t>
            </a:r>
            <a:r>
              <a:rPr lang="en-CA" dirty="0" smtClean="0"/>
              <a:t>, </a:t>
            </a:r>
            <a:r>
              <a:rPr lang="en-CA" dirty="0" err="1" smtClean="0"/>
              <a:t>dest</a:t>
            </a:r>
            <a:endParaRPr lang="en-CA" dirty="0" smtClean="0"/>
          </a:p>
          <a:p>
            <a:pPr lvl="1"/>
            <a:r>
              <a:rPr lang="en-CA" b="1" dirty="0" smtClean="0"/>
              <a:t>Compute</a:t>
            </a:r>
            <a:r>
              <a:rPr lang="en-CA" dirty="0" smtClean="0"/>
              <a:t> effective memory address</a:t>
            </a:r>
          </a:p>
          <a:p>
            <a:pPr lvl="1"/>
            <a:r>
              <a:rPr lang="en-CA" dirty="0" smtClean="0"/>
              <a:t>Does not perform memory load/store</a:t>
            </a:r>
          </a:p>
          <a:p>
            <a:pPr lvl="1"/>
            <a:r>
              <a:rPr lang="en-CA" dirty="0" smtClean="0"/>
              <a:t>Often used to compute an arithmetic expression instead of a memory address</a:t>
            </a:r>
          </a:p>
          <a:p>
            <a:pPr lvl="1"/>
            <a:r>
              <a:rPr lang="en-CA" dirty="0" err="1" smtClean="0"/>
              <a:t>src</a:t>
            </a:r>
            <a:r>
              <a:rPr lang="en-CA" dirty="0" smtClean="0"/>
              <a:t> must be an memory addressing mode expression</a:t>
            </a:r>
          </a:p>
          <a:p>
            <a:pPr lvl="1"/>
            <a:endParaRPr lang="en-CA" dirty="0"/>
          </a:p>
          <a:p>
            <a:r>
              <a:rPr lang="en-CA" dirty="0" smtClean="0"/>
              <a:t>What is the value of %</a:t>
            </a:r>
            <a:r>
              <a:rPr lang="en-CA" dirty="0" err="1" smtClean="0"/>
              <a:t>rax</a:t>
            </a:r>
            <a:r>
              <a:rPr lang="en-CA" dirty="0" smtClean="0"/>
              <a:t> after running each instruction?</a:t>
            </a:r>
          </a:p>
          <a:p>
            <a:pPr lvl="1"/>
            <a:r>
              <a:rPr lang="en-CA" dirty="0" smtClean="0"/>
              <a:t>lea (%</a:t>
            </a:r>
            <a:r>
              <a:rPr lang="en-CA" dirty="0" err="1" smtClean="0"/>
              <a:t>rbx</a:t>
            </a:r>
            <a:r>
              <a:rPr lang="en-CA" dirty="0" smtClean="0"/>
              <a:t>, %</a:t>
            </a:r>
            <a:r>
              <a:rPr lang="en-CA" dirty="0" err="1" smtClean="0"/>
              <a:t>rcx</a:t>
            </a:r>
            <a:r>
              <a:rPr lang="en-CA" dirty="0" smtClean="0"/>
              <a:t>, 2), %</a:t>
            </a:r>
            <a:r>
              <a:rPr lang="en-CA" dirty="0" err="1" smtClean="0"/>
              <a:t>rax</a:t>
            </a:r>
            <a:endParaRPr lang="en-CA" dirty="0" smtClean="0"/>
          </a:p>
          <a:p>
            <a:pPr marL="630936" lvl="2" indent="0">
              <a:buNone/>
            </a:pPr>
            <a:r>
              <a:rPr lang="en-CA" dirty="0" smtClean="0"/>
              <a:t>0x6000</a:t>
            </a:r>
          </a:p>
          <a:p>
            <a:pPr lvl="1"/>
            <a:r>
              <a:rPr lang="en-CA" dirty="0" smtClean="0"/>
              <a:t>lea 4(,%rcx,8), %</a:t>
            </a:r>
            <a:r>
              <a:rPr lang="en-CA" dirty="0" err="1" smtClean="0"/>
              <a:t>rax</a:t>
            </a:r>
            <a:endParaRPr lang="en-CA" dirty="0" smtClean="0"/>
          </a:p>
          <a:p>
            <a:pPr marL="630936" lvl="2" indent="0">
              <a:buNone/>
            </a:pPr>
            <a:r>
              <a:rPr lang="en-CA" dirty="0" smtClean="0"/>
              <a:t>0x8004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 Instruction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38652"/>
              </p:ext>
            </p:extLst>
          </p:nvPr>
        </p:nvGraphicFramePr>
        <p:xfrm>
          <a:off x="5868144" y="5373216"/>
          <a:ext cx="237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156051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rcx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0x1000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77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value of %</a:t>
            </a:r>
            <a:r>
              <a:rPr lang="en-CA" dirty="0" err="1" smtClean="0"/>
              <a:t>rbx</a:t>
            </a:r>
            <a:r>
              <a:rPr lang="en-CA" dirty="0" smtClean="0"/>
              <a:t> after running each instruction?</a:t>
            </a:r>
          </a:p>
          <a:p>
            <a:pPr lvl="1"/>
            <a:r>
              <a:rPr lang="en-CA" dirty="0" err="1" smtClean="0"/>
              <a:t>movb</a:t>
            </a:r>
            <a:r>
              <a:rPr lang="en-CA" dirty="0" smtClean="0"/>
              <a:t> 4(%</a:t>
            </a:r>
            <a:r>
              <a:rPr lang="en-CA" dirty="0" err="1" smtClean="0"/>
              <a:t>rsi</a:t>
            </a:r>
            <a:r>
              <a:rPr lang="en-CA" dirty="0" smtClean="0"/>
              <a:t>, %</a:t>
            </a:r>
            <a:r>
              <a:rPr lang="en-CA" dirty="0" err="1" smtClean="0"/>
              <a:t>rdi</a:t>
            </a:r>
            <a:r>
              <a:rPr lang="en-CA" dirty="0" smtClean="0"/>
              <a:t>), %</a:t>
            </a:r>
            <a:r>
              <a:rPr lang="en-CA" dirty="0" err="1" smtClean="0"/>
              <a:t>bl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movw</a:t>
            </a:r>
            <a:r>
              <a:rPr lang="en-CA" dirty="0" smtClean="0"/>
              <a:t> (%</a:t>
            </a:r>
            <a:r>
              <a:rPr lang="en-CA" dirty="0" err="1" smtClean="0"/>
              <a:t>rsi</a:t>
            </a:r>
            <a:r>
              <a:rPr lang="en-CA" dirty="0" smtClean="0"/>
              <a:t>, %</a:t>
            </a:r>
            <a:r>
              <a:rPr lang="en-CA" dirty="0" err="1" smtClean="0"/>
              <a:t>rsi</a:t>
            </a:r>
            <a:r>
              <a:rPr lang="en-CA" dirty="0" smtClean="0"/>
              <a:t>), %</a:t>
            </a:r>
            <a:r>
              <a:rPr lang="en-CA" dirty="0" err="1" smtClean="0"/>
              <a:t>bx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movl</a:t>
            </a:r>
            <a:r>
              <a:rPr lang="en-CA" dirty="0" smtClean="0"/>
              <a:t> 2(,rsi,2), %</a:t>
            </a:r>
            <a:r>
              <a:rPr lang="en-CA" dirty="0" err="1" smtClean="0"/>
              <a:t>ebx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leaq</a:t>
            </a:r>
            <a:r>
              <a:rPr lang="en-CA" dirty="0" smtClean="0"/>
              <a:t> 4(%</a:t>
            </a:r>
            <a:r>
              <a:rPr lang="en-CA" dirty="0" err="1" smtClean="0"/>
              <a:t>rsi</a:t>
            </a:r>
            <a:r>
              <a:rPr lang="en-CA" dirty="0" smtClean="0"/>
              <a:t>, %</a:t>
            </a:r>
            <a:r>
              <a:rPr lang="en-CA" dirty="0" err="1" smtClean="0"/>
              <a:t>rdi</a:t>
            </a:r>
            <a:r>
              <a:rPr lang="en-CA" dirty="0" smtClean="0"/>
              <a:t>), %</a:t>
            </a:r>
            <a:r>
              <a:rPr lang="en-CA" dirty="0" err="1" smtClean="0"/>
              <a:t>rbx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leaq</a:t>
            </a:r>
            <a:r>
              <a:rPr lang="en-CA" dirty="0" smtClean="0"/>
              <a:t> (%</a:t>
            </a:r>
            <a:r>
              <a:rPr lang="en-CA" dirty="0" err="1" smtClean="0"/>
              <a:t>rdi</a:t>
            </a:r>
            <a:r>
              <a:rPr lang="en-CA" dirty="0" smtClean="0"/>
              <a:t>, %</a:t>
            </a:r>
            <a:r>
              <a:rPr lang="en-CA" dirty="0" err="1" smtClean="0"/>
              <a:t>rsi</a:t>
            </a:r>
            <a:r>
              <a:rPr lang="en-CA" dirty="0" smtClean="0"/>
              <a:t>, 8), %</a:t>
            </a:r>
            <a:r>
              <a:rPr lang="en-CA" dirty="0" err="1" smtClean="0"/>
              <a:t>rbx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leaq</a:t>
            </a:r>
            <a:r>
              <a:rPr lang="en-CA" dirty="0" smtClean="0"/>
              <a:t> (,%di,4), %</a:t>
            </a:r>
            <a:r>
              <a:rPr lang="en-CA" dirty="0" err="1" smtClean="0"/>
              <a:t>rbx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52315"/>
              </p:ext>
            </p:extLst>
          </p:nvPr>
        </p:nvGraphicFramePr>
        <p:xfrm>
          <a:off x="4644008" y="1556792"/>
          <a:ext cx="43924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68"/>
                <a:gridCol w="279852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Register/</a:t>
                      </a:r>
                    </a:p>
                    <a:p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0x98765432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rsi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0x1000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rdi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0x2000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(0x2000)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0xAABBCCDDEEFF1234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(0x3000)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0x1122334455667788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5220</TotalTime>
  <Words>432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Assembly Code Review</vt:lpstr>
      <vt:lpstr>Agenda</vt:lpstr>
      <vt:lpstr>MOV Instruction</vt:lpstr>
      <vt:lpstr>MOV Instruction - Example</vt:lpstr>
      <vt:lpstr>Memory Addressing Mode</vt:lpstr>
      <vt:lpstr>LEA Instruction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985</cp:revision>
  <dcterms:created xsi:type="dcterms:W3CDTF">2020-04-03T00:26:09Z</dcterms:created>
  <dcterms:modified xsi:type="dcterms:W3CDTF">2020-05-09T00:47:29Z</dcterms:modified>
</cp:coreProperties>
</file>