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69" r:id="rId6"/>
    <p:sldId id="271" r:id="rId7"/>
    <p:sldId id="270" r:id="rId8"/>
    <p:sldId id="272" r:id="rId9"/>
    <p:sldId id="273" r:id="rId10"/>
    <p:sldId id="275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Bit Manipulation - 1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3200" dirty="0" smtClean="0"/>
              <a:t>Combining more than one masks</a:t>
            </a:r>
          </a:p>
          <a:p>
            <a:pPr lvl="1"/>
            <a:r>
              <a:rPr lang="en-CA" dirty="0" smtClean="0"/>
              <a:t>bit OR (|) individual masks</a:t>
            </a:r>
          </a:p>
          <a:p>
            <a:pPr lvl="1"/>
            <a:r>
              <a:rPr lang="en-CA" dirty="0" smtClean="0"/>
              <a:t>E.g. Masking bit position 7 through 5, 3 through 2</a:t>
            </a:r>
          </a:p>
          <a:p>
            <a:pPr marL="393192" lvl="1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mask_7_5 = ((1 &lt;&lt; 3) – 1) &lt;&lt; 5; /* 11100000</a:t>
            </a:r>
            <a:r>
              <a:rPr lang="en-CA" baseline="-25000" dirty="0"/>
              <a:t>b</a:t>
            </a:r>
            <a:r>
              <a:rPr lang="en-CA" dirty="0" smtClean="0"/>
              <a:t> */</a:t>
            </a:r>
          </a:p>
          <a:p>
            <a:pPr marL="393192" lvl="1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mask_3_2 = 0x3 &lt;&lt; 2; /* 00001100</a:t>
            </a:r>
            <a:r>
              <a:rPr lang="en-CA" baseline="-25000" dirty="0" smtClean="0"/>
              <a:t>b</a:t>
            </a:r>
            <a:r>
              <a:rPr lang="en-CA" dirty="0" smtClean="0"/>
              <a:t> */</a:t>
            </a:r>
          </a:p>
          <a:p>
            <a:pPr marL="393192" lvl="1" indent="0">
              <a:buNone/>
            </a:pPr>
            <a:r>
              <a:rPr lang="en-CA" dirty="0" smtClean="0"/>
              <a:t>mask = mask_7_5 | mask_3_2; /* 11101100</a:t>
            </a:r>
            <a:r>
              <a:rPr lang="en-CA" baseline="-25000" dirty="0"/>
              <a:t>b</a:t>
            </a:r>
            <a:r>
              <a:rPr lang="en-CA" dirty="0" smtClean="0"/>
              <a:t> */</a:t>
            </a:r>
          </a:p>
          <a:p>
            <a:pPr marL="393192" lvl="1" indent="0">
              <a:buNone/>
            </a:pPr>
            <a:endParaRPr lang="en-CA" sz="2100" dirty="0" smtClean="0"/>
          </a:p>
          <a:p>
            <a:r>
              <a:rPr lang="en-CA" sz="3200" dirty="0" smtClean="0"/>
              <a:t>From mask for byte to mask for </a:t>
            </a:r>
            <a:r>
              <a:rPr lang="en-CA" sz="3200" dirty="0" err="1" smtClean="0"/>
              <a:t>int</a:t>
            </a:r>
            <a:endParaRPr lang="en-CA" sz="3200" dirty="0" smtClean="0"/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create mask for byte </a:t>
            </a:r>
            <a:r>
              <a:rPr lang="en-CA" i="1" dirty="0" err="1" smtClean="0"/>
              <a:t>mb</a:t>
            </a:r>
            <a:endParaRPr lang="en-CA" i="1" dirty="0" smtClean="0"/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create mask for short </a:t>
            </a:r>
            <a:r>
              <a:rPr lang="en-CA" i="1" dirty="0" err="1" smtClean="0"/>
              <a:t>ms</a:t>
            </a:r>
            <a:r>
              <a:rPr lang="en-CA" i="1" dirty="0" smtClean="0"/>
              <a:t> </a:t>
            </a:r>
            <a:r>
              <a:rPr lang="en-CA" dirty="0" smtClean="0"/>
              <a:t>:  (</a:t>
            </a:r>
            <a:r>
              <a:rPr lang="en-CA" dirty="0" err="1" smtClean="0"/>
              <a:t>mb</a:t>
            </a:r>
            <a:r>
              <a:rPr lang="en-CA" dirty="0" smtClean="0"/>
              <a:t> &lt;&lt; 8) | </a:t>
            </a:r>
            <a:r>
              <a:rPr lang="en-CA" dirty="0" err="1" smtClean="0"/>
              <a:t>mb</a:t>
            </a:r>
            <a:endParaRPr lang="en-CA" dirty="0" smtClean="0"/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create mask for </a:t>
            </a:r>
            <a:r>
              <a:rPr lang="en-CA" dirty="0" err="1" smtClean="0"/>
              <a:t>int</a:t>
            </a:r>
            <a:r>
              <a:rPr lang="en-CA" dirty="0" smtClean="0"/>
              <a:t> mi: (</a:t>
            </a:r>
            <a:r>
              <a:rPr lang="en-CA" dirty="0" err="1" smtClean="0"/>
              <a:t>ms</a:t>
            </a:r>
            <a:r>
              <a:rPr lang="en-CA" dirty="0" smtClean="0"/>
              <a:t> &lt;&lt; 16) | </a:t>
            </a:r>
            <a:r>
              <a:rPr lang="en-CA" dirty="0" err="1" smtClean="0"/>
              <a:t>ms</a:t>
            </a:r>
            <a:endParaRPr lang="en-CA" dirty="0" smtClean="0"/>
          </a:p>
          <a:p>
            <a:pPr lvl="1"/>
            <a:r>
              <a:rPr lang="en-CA" dirty="0" smtClean="0"/>
              <a:t>E.g. Masking </a:t>
            </a:r>
            <a:r>
              <a:rPr lang="en-CA" dirty="0"/>
              <a:t>even-numbered bits, e.g. bit </a:t>
            </a:r>
            <a:r>
              <a:rPr lang="en-CA" dirty="0" smtClean="0"/>
              <a:t>30, 28, …, </a:t>
            </a:r>
            <a:r>
              <a:rPr lang="en-CA" dirty="0"/>
              <a:t>4, 2, 0</a:t>
            </a:r>
          </a:p>
          <a:p>
            <a:pPr marL="393192" lvl="1" indent="0">
              <a:buNone/>
            </a:pPr>
            <a:r>
              <a:rPr lang="en-CA" dirty="0" smtClean="0"/>
              <a:t>char </a:t>
            </a:r>
            <a:r>
              <a:rPr lang="en-CA" dirty="0" err="1" smtClean="0"/>
              <a:t>mb</a:t>
            </a:r>
            <a:r>
              <a:rPr lang="en-CA" dirty="0" smtClean="0"/>
              <a:t> </a:t>
            </a:r>
            <a:r>
              <a:rPr lang="en-CA" dirty="0"/>
              <a:t>= 0x55</a:t>
            </a:r>
            <a:r>
              <a:rPr lang="en-CA" dirty="0" smtClean="0"/>
              <a:t>; /* 01010101</a:t>
            </a:r>
            <a:r>
              <a:rPr lang="en-CA" baseline="-25000" dirty="0" smtClean="0"/>
              <a:t>b */</a:t>
            </a:r>
            <a:endParaRPr lang="en-CA" dirty="0" smtClean="0"/>
          </a:p>
          <a:p>
            <a:pPr marL="393192" lvl="1" indent="0">
              <a:buNone/>
            </a:pPr>
            <a:r>
              <a:rPr lang="en-CA" dirty="0" smtClean="0"/>
              <a:t>short </a:t>
            </a:r>
            <a:r>
              <a:rPr lang="en-CA" dirty="0" err="1" smtClean="0"/>
              <a:t>ms</a:t>
            </a:r>
            <a:r>
              <a:rPr lang="en-CA" dirty="0" smtClean="0"/>
              <a:t> = (</a:t>
            </a:r>
            <a:r>
              <a:rPr lang="en-CA" dirty="0" err="1" smtClean="0"/>
              <a:t>mb</a:t>
            </a:r>
            <a:r>
              <a:rPr lang="en-CA" dirty="0" smtClean="0"/>
              <a:t> &lt;&lt; 8) | </a:t>
            </a:r>
            <a:r>
              <a:rPr lang="en-CA" dirty="0" err="1" smtClean="0"/>
              <a:t>mb</a:t>
            </a:r>
            <a:r>
              <a:rPr lang="en-CA" dirty="0" smtClean="0"/>
              <a:t>; /* 0x5555 */</a:t>
            </a:r>
          </a:p>
          <a:p>
            <a:pPr marL="393192" lvl="1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mi = (</a:t>
            </a:r>
            <a:r>
              <a:rPr lang="en-CA" dirty="0" err="1" smtClean="0"/>
              <a:t>ms</a:t>
            </a:r>
            <a:r>
              <a:rPr lang="en-CA" dirty="0" smtClean="0"/>
              <a:t> &lt;&lt; 16) | </a:t>
            </a:r>
            <a:r>
              <a:rPr lang="en-CA" dirty="0" err="1" smtClean="0"/>
              <a:t>ms</a:t>
            </a:r>
            <a:r>
              <a:rPr lang="en-CA" dirty="0" smtClean="0"/>
              <a:t>; /* 0x55555555 */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 Mask - Advanced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93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Calculate </a:t>
            </a:r>
            <a:r>
              <a:rPr lang="en-CA" dirty="0" err="1" smtClean="0"/>
              <a:t>boolean</a:t>
            </a:r>
            <a:r>
              <a:rPr lang="en-CA" dirty="0" smtClean="0"/>
              <a:t> bit operations</a:t>
            </a:r>
          </a:p>
          <a:p>
            <a:pPr lvl="1"/>
            <a:r>
              <a:rPr lang="en-CA" dirty="0" smtClean="0"/>
              <a:t>10100101</a:t>
            </a:r>
            <a:r>
              <a:rPr lang="en-CA" baseline="-25000" dirty="0" smtClean="0"/>
              <a:t>b</a:t>
            </a:r>
            <a:r>
              <a:rPr lang="en-CA" dirty="0" smtClean="0"/>
              <a:t> &amp; 01110011</a:t>
            </a:r>
            <a:r>
              <a:rPr lang="en-CA" baseline="-25000" dirty="0" smtClean="0"/>
              <a:t>b</a:t>
            </a:r>
            <a:endParaRPr lang="en-CA" dirty="0" smtClean="0"/>
          </a:p>
          <a:p>
            <a:pPr lvl="1"/>
            <a:r>
              <a:rPr lang="en-CA" dirty="0" smtClean="0"/>
              <a:t>01011100</a:t>
            </a:r>
            <a:r>
              <a:rPr lang="en-CA" baseline="-25000" dirty="0"/>
              <a:t>b</a:t>
            </a:r>
            <a:r>
              <a:rPr lang="en-CA" dirty="0" smtClean="0"/>
              <a:t> | 11010001</a:t>
            </a:r>
            <a:r>
              <a:rPr lang="en-CA" baseline="-25000" dirty="0" smtClean="0"/>
              <a:t>b</a:t>
            </a:r>
            <a:endParaRPr lang="en-CA" dirty="0" smtClean="0"/>
          </a:p>
          <a:p>
            <a:pPr lvl="1"/>
            <a:r>
              <a:rPr lang="en-CA" dirty="0" smtClean="0"/>
              <a:t>11000011</a:t>
            </a:r>
            <a:r>
              <a:rPr lang="en-CA" baseline="-25000" dirty="0" smtClean="0"/>
              <a:t>b ^ </a:t>
            </a:r>
            <a:r>
              <a:rPr lang="en-CA" dirty="0" smtClean="0"/>
              <a:t>01101100</a:t>
            </a:r>
            <a:r>
              <a:rPr lang="en-CA" baseline="-25000" dirty="0" smtClean="0"/>
              <a:t>b</a:t>
            </a:r>
          </a:p>
          <a:p>
            <a:r>
              <a:rPr lang="en-CA" dirty="0" smtClean="0"/>
              <a:t>Create bit masks</a:t>
            </a:r>
          </a:p>
          <a:p>
            <a:pPr lvl="1"/>
            <a:r>
              <a:rPr lang="en-CA" dirty="0" smtClean="0"/>
              <a:t>Bit position 2, 1, 0</a:t>
            </a:r>
          </a:p>
          <a:p>
            <a:pPr lvl="1"/>
            <a:r>
              <a:rPr lang="en-CA" dirty="0" smtClean="0"/>
              <a:t>Bit position 6,4,3</a:t>
            </a:r>
          </a:p>
          <a:p>
            <a:pPr lvl="1"/>
            <a:r>
              <a:rPr lang="en-CA" dirty="0" smtClean="0"/>
              <a:t>Bit position 7,3,2,0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8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Bit Positioning</a:t>
            </a:r>
          </a:p>
          <a:p>
            <a:r>
              <a:rPr lang="en-CA" dirty="0" smtClean="0"/>
              <a:t>Basic Bit Operations</a:t>
            </a:r>
          </a:p>
          <a:p>
            <a:r>
              <a:rPr lang="en-CA" dirty="0" smtClean="0"/>
              <a:t>Bit Mask</a:t>
            </a:r>
          </a:p>
          <a:p>
            <a:r>
              <a:rPr lang="en-CA" dirty="0" smtClean="0"/>
              <a:t>Exercise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First bit position (LSB) is designated as position 0.</a:t>
            </a:r>
          </a:p>
          <a:p>
            <a:pPr lvl="1"/>
            <a:r>
              <a:rPr lang="en-CA" dirty="0" smtClean="0"/>
              <a:t>Bit positions for a byte: 7 6 5 4 3 2 1 0</a:t>
            </a:r>
          </a:p>
          <a:p>
            <a:pPr lvl="1"/>
            <a:r>
              <a:rPr lang="en-CA" dirty="0" smtClean="0"/>
              <a:t>Even-numbered bits: 6 4 2 0</a:t>
            </a:r>
          </a:p>
          <a:p>
            <a:pPr lvl="1"/>
            <a:r>
              <a:rPr lang="en-CA" dirty="0" smtClean="0"/>
              <a:t>Odd-numbered bits: 7 5 3 1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r>
              <a:rPr lang="en-CA" dirty="0" smtClean="0"/>
              <a:t>Bit 0?</a:t>
            </a:r>
          </a:p>
          <a:p>
            <a:r>
              <a:rPr lang="en-CA" dirty="0" smtClean="0"/>
              <a:t>Bit 5?</a:t>
            </a:r>
          </a:p>
          <a:p>
            <a:r>
              <a:rPr lang="en-CA" dirty="0" smtClean="0"/>
              <a:t>Bit 7?</a:t>
            </a:r>
          </a:p>
          <a:p>
            <a:pPr marL="109728" indent="0">
              <a:buNone/>
            </a:pPr>
            <a:endParaRPr lang="en-CA" dirty="0" smtClean="0"/>
          </a:p>
          <a:p>
            <a:pPr marL="109728" indent="0"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 Positioning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19180"/>
              </p:ext>
            </p:extLst>
          </p:nvPr>
        </p:nvGraphicFramePr>
        <p:xfrm>
          <a:off x="971600" y="3429000"/>
          <a:ext cx="56886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/>
                <a:gridCol w="497590"/>
                <a:gridCol w="510522"/>
                <a:gridCol w="576064"/>
                <a:gridCol w="576064"/>
                <a:gridCol w="576064"/>
                <a:gridCol w="576065"/>
                <a:gridCol w="576063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8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en-CA" dirty="0" smtClean="0"/>
              <a:t>Boolean operations</a:t>
            </a:r>
          </a:p>
          <a:p>
            <a:pPr lvl="1"/>
            <a:r>
              <a:rPr lang="en-CA" dirty="0" smtClean="0"/>
              <a:t>Bit NOT (complement)(~): 1 -&gt; 0, 0 -&gt; 1</a:t>
            </a:r>
          </a:p>
          <a:p>
            <a:pPr lvl="2"/>
            <a:r>
              <a:rPr lang="en-CA" dirty="0" smtClean="0"/>
              <a:t>e.g. ~1011 = 0100</a:t>
            </a:r>
          </a:p>
          <a:p>
            <a:pPr lvl="1"/>
            <a:r>
              <a:rPr lang="en-CA" dirty="0" smtClean="0"/>
              <a:t>Bit AND (&amp;)</a:t>
            </a:r>
          </a:p>
          <a:p>
            <a:pPr lvl="2"/>
            <a:r>
              <a:rPr lang="en-CA" dirty="0" smtClean="0"/>
              <a:t>1 only when operands are 1</a:t>
            </a:r>
          </a:p>
          <a:p>
            <a:pPr lvl="2"/>
            <a:r>
              <a:rPr lang="en-CA" dirty="0" smtClean="0"/>
              <a:t>0 otherwise</a:t>
            </a:r>
          </a:p>
          <a:p>
            <a:pPr lvl="1"/>
            <a:r>
              <a:rPr lang="en-CA" dirty="0" smtClean="0"/>
              <a:t>Bit OR (|)</a:t>
            </a:r>
          </a:p>
          <a:p>
            <a:pPr lvl="2"/>
            <a:r>
              <a:rPr lang="en-CA" dirty="0" smtClean="0"/>
              <a:t>0 only when operands are 0</a:t>
            </a:r>
          </a:p>
          <a:p>
            <a:pPr lvl="2"/>
            <a:r>
              <a:rPr lang="en-CA" dirty="0" smtClean="0"/>
              <a:t>1 otherwise</a:t>
            </a:r>
          </a:p>
          <a:p>
            <a:pPr lvl="1"/>
            <a:r>
              <a:rPr lang="en-CA" dirty="0" smtClean="0"/>
              <a:t>Bit XOR (^)</a:t>
            </a:r>
          </a:p>
          <a:p>
            <a:pPr lvl="2"/>
            <a:r>
              <a:rPr lang="en-CA" dirty="0" smtClean="0"/>
              <a:t>1 when operands diff</a:t>
            </a:r>
          </a:p>
          <a:p>
            <a:pPr lvl="2"/>
            <a:r>
              <a:rPr lang="en-CA" dirty="0" smtClean="0"/>
              <a:t>0 otherwise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Bit Operations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51858"/>
              </p:ext>
            </p:extLst>
          </p:nvPr>
        </p:nvGraphicFramePr>
        <p:xfrm>
          <a:off x="5076056" y="3789040"/>
          <a:ext cx="35283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315"/>
                <a:gridCol w="476789"/>
                <a:gridCol w="792088"/>
                <a:gridCol w="864096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 &amp; 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 | 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 ^ B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Type in the program and run it.</a:t>
            </a:r>
          </a:p>
          <a:p>
            <a:endParaRPr lang="en-CA" dirty="0" smtClean="0"/>
          </a:p>
          <a:p>
            <a:pPr marL="109728" indent="0">
              <a:buNone/>
            </a:pPr>
            <a:r>
              <a:rPr lang="en-CA" sz="2200" dirty="0" smtClean="0"/>
              <a:t>#include &lt;</a:t>
            </a:r>
            <a:r>
              <a:rPr lang="en-CA" sz="2200" dirty="0" err="1" smtClean="0"/>
              <a:t>stdio.h</a:t>
            </a:r>
            <a:r>
              <a:rPr lang="en-CA" sz="2200" dirty="0" smtClean="0"/>
              <a:t>&gt;</a:t>
            </a:r>
          </a:p>
          <a:p>
            <a:pPr marL="109728" indent="0">
              <a:buNone/>
            </a:pPr>
            <a:r>
              <a:rPr lang="en-CA" sz="2200" dirty="0" err="1" smtClean="0"/>
              <a:t>int</a:t>
            </a:r>
            <a:r>
              <a:rPr lang="en-CA" sz="2200" dirty="0" smtClean="0"/>
              <a:t> main() {</a:t>
            </a:r>
          </a:p>
          <a:p>
            <a:pPr marL="109728" indent="0">
              <a:buNone/>
            </a:pPr>
            <a:r>
              <a:rPr lang="en-CA" sz="2200" dirty="0"/>
              <a:t> </a:t>
            </a:r>
            <a:r>
              <a:rPr lang="en-CA" sz="2200" dirty="0" smtClean="0"/>
              <a:t>  </a:t>
            </a:r>
            <a:r>
              <a:rPr lang="en-CA" sz="2200" dirty="0" err="1" smtClean="0"/>
              <a:t>int</a:t>
            </a:r>
            <a:r>
              <a:rPr lang="en-CA" sz="2200" dirty="0" smtClean="0"/>
              <a:t> a, b;</a:t>
            </a:r>
          </a:p>
          <a:p>
            <a:pPr marL="109728" indent="0">
              <a:buNone/>
            </a:pPr>
            <a:r>
              <a:rPr lang="en-CA" sz="2200" dirty="0"/>
              <a:t> </a:t>
            </a:r>
            <a:r>
              <a:rPr lang="en-CA" sz="2200" dirty="0" smtClean="0"/>
              <a:t>  </a:t>
            </a:r>
            <a:r>
              <a:rPr lang="en-CA" sz="2200" dirty="0" err="1" smtClean="0"/>
              <a:t>printf</a:t>
            </a:r>
            <a:r>
              <a:rPr lang="en-CA" sz="2200" dirty="0" smtClean="0"/>
              <a:t>(“A B  A&amp;B A|B A^B\n”);</a:t>
            </a:r>
          </a:p>
          <a:p>
            <a:pPr marL="109728" indent="0">
              <a:buNone/>
            </a:pPr>
            <a:r>
              <a:rPr lang="en-CA" sz="2200" dirty="0"/>
              <a:t> </a:t>
            </a:r>
            <a:r>
              <a:rPr lang="en-CA" sz="2200" dirty="0" smtClean="0"/>
              <a:t>  for (a = 0; a &lt;= 1; a++)</a:t>
            </a:r>
          </a:p>
          <a:p>
            <a:pPr marL="109728" indent="0">
              <a:buNone/>
            </a:pPr>
            <a:r>
              <a:rPr lang="en-CA" sz="2200" dirty="0"/>
              <a:t> </a:t>
            </a:r>
            <a:r>
              <a:rPr lang="en-CA" sz="2200" dirty="0" smtClean="0"/>
              <a:t>     for (b = 0; b &lt;= 1; b++)</a:t>
            </a:r>
          </a:p>
          <a:p>
            <a:pPr marL="109728" indent="0">
              <a:buNone/>
            </a:pPr>
            <a:r>
              <a:rPr lang="en-CA" sz="2200" dirty="0"/>
              <a:t> </a:t>
            </a:r>
            <a:r>
              <a:rPr lang="en-CA" sz="2200" dirty="0" smtClean="0"/>
              <a:t>        </a:t>
            </a:r>
            <a:r>
              <a:rPr lang="en-CA" sz="2200" dirty="0" err="1" smtClean="0"/>
              <a:t>printf</a:t>
            </a:r>
            <a:r>
              <a:rPr lang="en-CA" sz="2200" dirty="0" smtClean="0"/>
              <a:t>(“%d %d %3d %3d %3d\n”, a, b, </a:t>
            </a:r>
            <a:r>
              <a:rPr lang="en-CA" sz="2200" dirty="0" err="1" smtClean="0"/>
              <a:t>a&amp;b</a:t>
            </a:r>
            <a:r>
              <a:rPr lang="en-CA" sz="2200" dirty="0" smtClean="0"/>
              <a:t>, </a:t>
            </a:r>
            <a:r>
              <a:rPr lang="en-CA" sz="2200" dirty="0" err="1" smtClean="0"/>
              <a:t>a|b</a:t>
            </a:r>
            <a:r>
              <a:rPr lang="en-CA" sz="2200" dirty="0" smtClean="0"/>
              <a:t>, </a:t>
            </a:r>
            <a:r>
              <a:rPr lang="en-CA" sz="2200" dirty="0" err="1" smtClean="0"/>
              <a:t>a^b</a:t>
            </a:r>
            <a:r>
              <a:rPr lang="en-CA" sz="2200" dirty="0" smtClean="0"/>
              <a:t>);</a:t>
            </a:r>
          </a:p>
          <a:p>
            <a:pPr marL="109728" indent="0">
              <a:buNone/>
            </a:pPr>
            <a:r>
              <a:rPr lang="en-CA" sz="22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bits-</a:t>
            </a:r>
            <a:r>
              <a:rPr lang="en-CA" dirty="0" err="1" smtClean="0"/>
              <a:t>ops.c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9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Logical Shift Operations</a:t>
            </a:r>
          </a:p>
          <a:p>
            <a:pPr lvl="1"/>
            <a:r>
              <a:rPr lang="en-CA" dirty="0" smtClean="0"/>
              <a:t>Move all of the bits to the left or right</a:t>
            </a:r>
            <a:endParaRPr lang="en-CA" dirty="0"/>
          </a:p>
          <a:p>
            <a:pPr lvl="1"/>
            <a:r>
              <a:rPr lang="en-CA" dirty="0" smtClean="0"/>
              <a:t>Left shift (&lt;&lt;)</a:t>
            </a:r>
          </a:p>
          <a:p>
            <a:pPr lvl="2"/>
            <a:r>
              <a:rPr lang="en-CA" dirty="0" smtClean="0"/>
              <a:t>value &lt;&lt; </a:t>
            </a:r>
            <a:r>
              <a:rPr lang="en-CA" dirty="0" err="1" smtClean="0"/>
              <a:t>num_shifts</a:t>
            </a:r>
            <a:endParaRPr lang="en-CA" dirty="0" smtClean="0"/>
          </a:p>
          <a:p>
            <a:pPr lvl="1"/>
            <a:r>
              <a:rPr lang="en-CA" dirty="0" smtClean="0"/>
              <a:t>Right shift (&gt;&gt;)</a:t>
            </a:r>
          </a:p>
          <a:p>
            <a:pPr lvl="2"/>
            <a:r>
              <a:rPr lang="en-CA" dirty="0" smtClean="0"/>
              <a:t>value &gt;&gt; </a:t>
            </a:r>
            <a:r>
              <a:rPr lang="en-CA" dirty="0" err="1" smtClean="0"/>
              <a:t>num_shifts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Bit Operations - 2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08439"/>
              </p:ext>
            </p:extLst>
          </p:nvPr>
        </p:nvGraphicFramePr>
        <p:xfrm>
          <a:off x="827584" y="4149080"/>
          <a:ext cx="73448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55"/>
                <a:gridCol w="642457"/>
                <a:gridCol w="659154"/>
                <a:gridCol w="743780"/>
                <a:gridCol w="743780"/>
                <a:gridCol w="743780"/>
                <a:gridCol w="743781"/>
                <a:gridCol w="743779"/>
                <a:gridCol w="83675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Value &lt;&lt;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Value</a:t>
                      </a:r>
                      <a:r>
                        <a:rPr lang="en-CA" baseline="0" dirty="0" smtClean="0"/>
                        <a:t> &gt;&gt;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8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 </a:t>
            </a:r>
            <a:r>
              <a:rPr lang="en-CA" dirty="0"/>
              <a:t>group of bits </a:t>
            </a:r>
            <a:r>
              <a:rPr lang="en-CA" dirty="0" smtClean="0"/>
              <a:t>used to determine the value of specific bits in another value</a:t>
            </a:r>
          </a:p>
          <a:p>
            <a:r>
              <a:rPr lang="en-CA" dirty="0" smtClean="0"/>
              <a:t>Typical usage:</a:t>
            </a:r>
          </a:p>
          <a:p>
            <a:pPr lvl="1"/>
            <a:r>
              <a:rPr lang="en-CA" dirty="0" smtClean="0"/>
              <a:t>0s for bits to be ignored</a:t>
            </a:r>
          </a:p>
          <a:p>
            <a:pPr lvl="1"/>
            <a:r>
              <a:rPr lang="en-CA" dirty="0" smtClean="0"/>
              <a:t>1s for bits of interest</a:t>
            </a:r>
          </a:p>
          <a:p>
            <a:pPr lvl="1"/>
            <a:r>
              <a:rPr lang="en-CA" dirty="0" smtClean="0"/>
              <a:t>Bit AND with the value</a:t>
            </a:r>
          </a:p>
          <a:p>
            <a:pPr lvl="1"/>
            <a:endParaRPr lang="en-CA" dirty="0"/>
          </a:p>
          <a:p>
            <a:r>
              <a:rPr lang="en-CA" dirty="0" smtClean="0"/>
              <a:t>e.g. get the values of lowest 2 bits of 0x96 (10010110</a:t>
            </a:r>
            <a:r>
              <a:rPr lang="en-CA" baseline="-25000" dirty="0" smtClean="0"/>
              <a:t>b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bit mask: 0x3 (11</a:t>
            </a:r>
            <a:r>
              <a:rPr lang="en-CA" baseline="-25000" dirty="0" smtClean="0"/>
              <a:t>b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0x96 &amp; 0x3 = 0x2 (10</a:t>
            </a:r>
            <a:r>
              <a:rPr lang="en-CA" baseline="-25000" dirty="0" smtClean="0"/>
              <a:t>b</a:t>
            </a:r>
            <a:r>
              <a:rPr lang="en-CA" dirty="0" smtClean="0"/>
              <a:t>)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 Mask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49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r>
              <a:rPr lang="en-CA" sz="2500" dirty="0" smtClean="0"/>
              <a:t>Mask the sign bit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CA" sz="2200" b="1" dirty="0" smtClean="0"/>
              <a:t>create a mask with 1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CA" sz="2200" b="1" dirty="0" smtClean="0"/>
              <a:t>shift the 1 in the mask to MSB</a:t>
            </a:r>
            <a:endParaRPr lang="en-CA" sz="22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CA" sz="2200" b="1" dirty="0" smtClean="0"/>
              <a:t>bit AND with the mask</a:t>
            </a:r>
          </a:p>
          <a:p>
            <a:pPr marL="365760" lvl="1" indent="0">
              <a:buNone/>
            </a:pPr>
            <a:r>
              <a:rPr lang="en-CA" sz="2100" dirty="0" err="1" smtClean="0"/>
              <a:t>int</a:t>
            </a:r>
            <a:r>
              <a:rPr lang="en-CA" sz="2100" dirty="0" smtClean="0"/>
              <a:t> </a:t>
            </a:r>
            <a:r>
              <a:rPr lang="en-CA" sz="2100" dirty="0" err="1" smtClean="0"/>
              <a:t>getsignbit</a:t>
            </a:r>
            <a:r>
              <a:rPr lang="en-CA" sz="2100" dirty="0" smtClean="0"/>
              <a:t>(</a:t>
            </a:r>
            <a:r>
              <a:rPr lang="en-CA" sz="2100" dirty="0" err="1" smtClean="0"/>
              <a:t>int</a:t>
            </a:r>
            <a:r>
              <a:rPr lang="en-CA" sz="2100" dirty="0" smtClean="0"/>
              <a:t> value) {</a:t>
            </a:r>
          </a:p>
          <a:p>
            <a:pPr marL="365760" lvl="1" indent="0">
              <a:buNone/>
            </a:pPr>
            <a:r>
              <a:rPr lang="en-CA" sz="2100" dirty="0" smtClean="0"/>
              <a:t>   </a:t>
            </a:r>
            <a:r>
              <a:rPr lang="en-CA" sz="2100" dirty="0" err="1" smtClean="0"/>
              <a:t>int</a:t>
            </a:r>
            <a:r>
              <a:rPr lang="en-CA" sz="2100" dirty="0" smtClean="0"/>
              <a:t> </a:t>
            </a:r>
            <a:r>
              <a:rPr lang="en-CA" sz="2100" dirty="0"/>
              <a:t>mask = 1</a:t>
            </a:r>
            <a:r>
              <a:rPr lang="en-CA" sz="2100" dirty="0" smtClean="0"/>
              <a:t>;</a:t>
            </a:r>
          </a:p>
          <a:p>
            <a:pPr marL="365760" lvl="1" indent="0">
              <a:buNone/>
            </a:pPr>
            <a:r>
              <a:rPr lang="en-CA" sz="2100" dirty="0" smtClean="0"/>
              <a:t>   mask </a:t>
            </a:r>
            <a:r>
              <a:rPr lang="en-CA" sz="2100" dirty="0"/>
              <a:t>= mask </a:t>
            </a:r>
            <a:r>
              <a:rPr lang="en-CA" sz="2100"/>
              <a:t>&lt;&lt; </a:t>
            </a:r>
            <a:r>
              <a:rPr lang="en-CA" sz="2100" smtClean="0"/>
              <a:t>31;</a:t>
            </a:r>
            <a:endParaRPr lang="en-CA" sz="2100" dirty="0" smtClean="0"/>
          </a:p>
          <a:p>
            <a:pPr marL="365760" lvl="1" indent="0">
              <a:buNone/>
            </a:pPr>
            <a:r>
              <a:rPr lang="en-CA" sz="2100" dirty="0" smtClean="0"/>
              <a:t>   return value &amp; mask;</a:t>
            </a:r>
          </a:p>
          <a:p>
            <a:pPr marL="365760" lvl="1" indent="0">
              <a:buNone/>
            </a:pPr>
            <a:r>
              <a:rPr lang="en-CA" sz="2100" dirty="0" smtClean="0"/>
              <a:t>}</a:t>
            </a:r>
          </a:p>
          <a:p>
            <a:pPr marL="452628" indent="-342900"/>
            <a:r>
              <a:rPr lang="en-CA" sz="2500" dirty="0" smtClean="0"/>
              <a:t>Mask the lowest </a:t>
            </a:r>
            <a:r>
              <a:rPr lang="en-CA" sz="2500" i="1" dirty="0" smtClean="0"/>
              <a:t>k</a:t>
            </a:r>
            <a:r>
              <a:rPr lang="en-CA" sz="2500" dirty="0" smtClean="0"/>
              <a:t> bits</a:t>
            </a:r>
          </a:p>
          <a:p>
            <a:pPr marL="708660" lvl="1" indent="-342900"/>
            <a:r>
              <a:rPr lang="en-CA" sz="2200" dirty="0" smtClean="0"/>
              <a:t>create a mask using (1 &lt;&lt; k) – 1</a:t>
            </a:r>
          </a:p>
          <a:p>
            <a:pPr marL="452628" indent="-342900"/>
            <a:r>
              <a:rPr lang="en-CA" sz="2600" dirty="0" smtClean="0"/>
              <a:t>Mask </a:t>
            </a:r>
            <a:r>
              <a:rPr lang="en-CA" sz="2600" i="1" dirty="0" smtClean="0"/>
              <a:t>k</a:t>
            </a:r>
            <a:r>
              <a:rPr lang="en-CA" sz="2600" dirty="0" smtClean="0"/>
              <a:t> bits anywhere in the middle</a:t>
            </a:r>
          </a:p>
          <a:p>
            <a:pPr marL="708660" lvl="1" indent="-342900"/>
            <a:r>
              <a:rPr lang="en-CA" sz="2200" dirty="0" smtClean="0"/>
              <a:t>shift the mask (1&lt;&lt; k) – 1 to the corresponding position</a:t>
            </a:r>
          </a:p>
          <a:p>
            <a:pPr marL="822960" lvl="1" indent="-457200">
              <a:buFont typeface="+mj-lt"/>
              <a:buAutoNum type="arabicPeriod"/>
            </a:pPr>
            <a:endParaRPr lang="en-CA" sz="2100" dirty="0" smtClean="0"/>
          </a:p>
          <a:p>
            <a:pPr marL="452628" indent="-342900"/>
            <a:endParaRPr lang="en-CA" sz="2500" dirty="0"/>
          </a:p>
          <a:p>
            <a:pPr marL="880110" lvl="1" indent="-514350">
              <a:buFont typeface="+mj-lt"/>
              <a:buAutoNum type="arabicPeriod"/>
            </a:pPr>
            <a:endParaRPr lang="en-CA" b="1" dirty="0" smtClean="0"/>
          </a:p>
          <a:p>
            <a:pPr marL="880110" lvl="1" indent="-514350">
              <a:buFont typeface="+mj-lt"/>
              <a:buAutoNum type="arabicPeriod"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 Mask- Intermediate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90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Mask the lowest 5 bits</a:t>
            </a:r>
          </a:p>
          <a:p>
            <a:pPr marL="393192" lvl="1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mask = (1 &lt;&lt; 5) – 1;</a:t>
            </a:r>
          </a:p>
          <a:p>
            <a:pPr marL="393192" lvl="1" indent="0">
              <a:buNone/>
            </a:pPr>
            <a:r>
              <a:rPr lang="en-CA" dirty="0" smtClean="0"/>
              <a:t>  0100000</a:t>
            </a:r>
            <a:r>
              <a:rPr lang="en-CA" baseline="-25000" dirty="0" smtClean="0"/>
              <a:t>b</a:t>
            </a:r>
          </a:p>
          <a:p>
            <a:pPr marL="393192" lvl="1" indent="0">
              <a:buNone/>
            </a:pPr>
            <a:r>
              <a:rPr lang="en-CA" dirty="0" smtClean="0"/>
              <a:t>-            1</a:t>
            </a:r>
          </a:p>
          <a:p>
            <a:pPr marL="393192" lvl="1" indent="0">
              <a:buNone/>
            </a:pPr>
            <a:r>
              <a:rPr lang="en-CA" dirty="0" smtClean="0"/>
              <a:t>---------</a:t>
            </a:r>
          </a:p>
          <a:p>
            <a:pPr marL="393192" lvl="1" indent="0">
              <a:buNone/>
            </a:pPr>
            <a:r>
              <a:rPr lang="en-CA" dirty="0" smtClean="0"/>
              <a:t>  0011111</a:t>
            </a:r>
            <a:r>
              <a:rPr lang="en-CA" baseline="-25000" dirty="0" smtClean="0"/>
              <a:t>b</a:t>
            </a:r>
          </a:p>
          <a:p>
            <a:r>
              <a:rPr lang="en-CA" dirty="0" smtClean="0"/>
              <a:t>Mask bit position 7 through 4</a:t>
            </a:r>
          </a:p>
          <a:p>
            <a:pPr marL="393192" lvl="1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mask = (1 &lt;&lt; 4) – 1;</a:t>
            </a:r>
          </a:p>
          <a:p>
            <a:pPr marL="393192" lvl="1" indent="0">
              <a:buNone/>
            </a:pPr>
            <a:r>
              <a:rPr lang="en-CA" dirty="0" smtClean="0"/>
              <a:t>mask = mask &lt;&lt; 4; /* 11110000</a:t>
            </a:r>
            <a:r>
              <a:rPr lang="en-CA" baseline="-25000" dirty="0" smtClean="0"/>
              <a:t>b */</a:t>
            </a:r>
            <a:endParaRPr lang="en-CA" dirty="0" smtClean="0"/>
          </a:p>
          <a:p>
            <a:r>
              <a:rPr lang="en-CA" dirty="0" smtClean="0"/>
              <a:t>Mask bit position 5 through 3</a:t>
            </a:r>
          </a:p>
          <a:p>
            <a:pPr marL="393192" lvl="1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mask = (1 &lt;&lt; 3) – 1;</a:t>
            </a:r>
          </a:p>
          <a:p>
            <a:pPr marL="393192" lvl="1" indent="0">
              <a:buNone/>
            </a:pPr>
            <a:r>
              <a:rPr lang="en-CA" dirty="0" smtClean="0"/>
              <a:t>mask = mask &lt;&lt; 3; /* 00111000</a:t>
            </a:r>
            <a:r>
              <a:rPr lang="en-CA" baseline="-25000" dirty="0" smtClean="0"/>
              <a:t>b */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 Mask: examples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31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3240</TotalTime>
  <Words>741</Words>
  <Application>Microsoft Office PowerPoint</Application>
  <PresentationFormat>On-screen Show (4:3)</PresentationFormat>
  <Paragraphs>195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Bit Manipulation - 1</vt:lpstr>
      <vt:lpstr>Agenda</vt:lpstr>
      <vt:lpstr>Bit Positioning</vt:lpstr>
      <vt:lpstr>Basic Bit Operations</vt:lpstr>
      <vt:lpstr>bits-ops.c</vt:lpstr>
      <vt:lpstr>Basic Bit Operations - 2</vt:lpstr>
      <vt:lpstr>Bit Mask</vt:lpstr>
      <vt:lpstr>Bit Mask- Intermediate</vt:lpstr>
      <vt:lpstr>Bit Mask: examples</vt:lpstr>
      <vt:lpstr>Bit Mask - Advanced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486</cp:revision>
  <dcterms:created xsi:type="dcterms:W3CDTF">2020-04-03T00:26:09Z</dcterms:created>
  <dcterms:modified xsi:type="dcterms:W3CDTF">2020-04-13T22:13:44Z</dcterms:modified>
</cp:coreProperties>
</file>