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2020-04-14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Bit Manipulation - 2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Zhen Huang</a:t>
            </a:r>
          </a:p>
          <a:p>
            <a:r>
              <a:rPr lang="en-CA" dirty="0" smtClean="0"/>
              <a:t>DePaul University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3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32bit integer 0x6789ABCD is stored at memory address 0x2000</a:t>
            </a:r>
          </a:p>
          <a:p>
            <a:pPr lvl="1"/>
            <a:r>
              <a:rPr lang="en-CA" dirty="0" smtClean="0"/>
              <a:t>What are the byte values at 0x2000, 0x2001, 0x2002, 0x2003 if little endian is used?</a:t>
            </a:r>
          </a:p>
          <a:p>
            <a:pPr lvl="1"/>
            <a:r>
              <a:rPr lang="en-CA" dirty="0" smtClean="0"/>
              <a:t>What if big endian is used?</a:t>
            </a:r>
          </a:p>
          <a:p>
            <a:pPr lvl="1"/>
            <a:endParaRPr lang="en-CA" dirty="0"/>
          </a:p>
          <a:p>
            <a:r>
              <a:rPr lang="en-CA" dirty="0" smtClean="0"/>
              <a:t>Given the following declaration of variable </a:t>
            </a:r>
            <a:r>
              <a:rPr lang="en-CA" i="1" dirty="0" smtClean="0"/>
              <a:t>x</a:t>
            </a:r>
            <a:r>
              <a:rPr lang="en-CA" dirty="0" smtClean="0"/>
              <a:t>, what is the result of x</a:t>
            </a:r>
            <a:r>
              <a:rPr lang="en-CA" i="1" dirty="0" smtClean="0"/>
              <a:t>&gt;</a:t>
            </a:r>
            <a:r>
              <a:rPr lang="en-CA" dirty="0" smtClean="0"/>
              <a:t>&gt;2?</a:t>
            </a:r>
          </a:p>
          <a:p>
            <a:pPr lvl="1"/>
            <a:r>
              <a:rPr lang="en-CA" dirty="0" smtClean="0"/>
              <a:t>unsigned short x = 0xFEDC;</a:t>
            </a:r>
          </a:p>
          <a:p>
            <a:pPr lvl="1"/>
            <a:r>
              <a:rPr lang="en-CA" dirty="0" smtClean="0"/>
              <a:t>short x = 0xFEDC;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989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Byte Ordering</a:t>
            </a:r>
          </a:p>
          <a:p>
            <a:r>
              <a:rPr lang="en-CA" dirty="0" smtClean="0"/>
              <a:t>Arithmetic Shift</a:t>
            </a:r>
          </a:p>
          <a:p>
            <a:r>
              <a:rPr lang="en-CA" dirty="0" smtClean="0"/>
              <a:t>Logical Operators in </a:t>
            </a:r>
            <a:r>
              <a:rPr lang="en-CA" dirty="0" smtClean="0"/>
              <a:t>C</a:t>
            </a:r>
          </a:p>
          <a:p>
            <a:r>
              <a:rPr lang="en-CA" dirty="0" smtClean="0"/>
              <a:t>Bit Mask for Modifying Bits</a:t>
            </a:r>
            <a:endParaRPr lang="en-CA" dirty="0" smtClean="0"/>
          </a:p>
          <a:p>
            <a:r>
              <a:rPr lang="en-CA" dirty="0" smtClean="0"/>
              <a:t>Exercise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6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300" dirty="0" smtClean="0"/>
              <a:t>Order of bytes within a binary representation of a number</a:t>
            </a:r>
          </a:p>
          <a:p>
            <a:r>
              <a:rPr lang="en-CA" sz="2300" dirty="0" smtClean="0"/>
              <a:t>Little Endian</a:t>
            </a:r>
          </a:p>
          <a:p>
            <a:pPr lvl="1"/>
            <a:r>
              <a:rPr lang="en-CA" sz="2100" dirty="0" smtClean="0"/>
              <a:t>Least significant byte is at the lowest memory address, other bytes in increasing memory addresses</a:t>
            </a:r>
          </a:p>
          <a:p>
            <a:r>
              <a:rPr lang="en-CA" sz="2300" dirty="0" smtClean="0"/>
              <a:t>Big Endian</a:t>
            </a:r>
          </a:p>
          <a:p>
            <a:pPr lvl="1"/>
            <a:r>
              <a:rPr lang="en-CA" sz="2100" dirty="0" smtClean="0"/>
              <a:t>Opposite of Little Endian </a:t>
            </a:r>
            <a:endParaRPr lang="en-CA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Byte Ordering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53170"/>
              </p:ext>
            </p:extLst>
          </p:nvPr>
        </p:nvGraphicFramePr>
        <p:xfrm>
          <a:off x="2051720" y="4221088"/>
          <a:ext cx="51845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2088232"/>
                <a:gridCol w="216024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Little Endian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Big Endian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Value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Memory Address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Memory Address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0x78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addr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addr+3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0x56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addr</a:t>
                      </a:r>
                      <a:r>
                        <a:rPr lang="en-CA" dirty="0" smtClean="0"/>
                        <a:t> + 1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addr+2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0x34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addr</a:t>
                      </a:r>
                      <a:r>
                        <a:rPr lang="en-CA" dirty="0" smtClean="0"/>
                        <a:t> + 2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addr+1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0x12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addr</a:t>
                      </a:r>
                      <a:r>
                        <a:rPr lang="en-CA" dirty="0" smtClean="0"/>
                        <a:t> + 3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addr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48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Casting – direct the compiler to re-interpret a value as a different data type</a:t>
            </a:r>
          </a:p>
          <a:p>
            <a:pPr marL="393192" lvl="1" indent="0">
              <a:buNone/>
            </a:pPr>
            <a:r>
              <a:rPr lang="en-CA" i="1" dirty="0" smtClean="0"/>
              <a:t>(</a:t>
            </a:r>
            <a:r>
              <a:rPr lang="en-CA" i="1" dirty="0" err="1" smtClean="0"/>
              <a:t>data_type</a:t>
            </a:r>
            <a:r>
              <a:rPr lang="en-CA" i="1" dirty="0" smtClean="0"/>
              <a:t>)value</a:t>
            </a:r>
          </a:p>
          <a:p>
            <a:pPr lvl="1"/>
            <a:endParaRPr lang="en-CA" i="1" dirty="0" smtClean="0"/>
          </a:p>
          <a:p>
            <a:pPr marL="393192" lvl="1" indent="0">
              <a:buNone/>
            </a:pPr>
            <a:r>
              <a:rPr lang="en-CA" dirty="0" err="1" smtClean="0"/>
              <a:t>int</a:t>
            </a:r>
            <a:r>
              <a:rPr lang="en-CA" dirty="0" smtClean="0"/>
              <a:t> x;</a:t>
            </a:r>
          </a:p>
          <a:p>
            <a:pPr marL="393192" lvl="1" indent="0">
              <a:buNone/>
            </a:pPr>
            <a:r>
              <a:rPr lang="en-CA" dirty="0" smtClean="0"/>
              <a:t>unsigned y = </a:t>
            </a:r>
            <a:r>
              <a:rPr lang="en-CA" b="1" dirty="0" smtClean="0"/>
              <a:t>(unsigned)x</a:t>
            </a:r>
            <a:r>
              <a:rPr lang="en-CA" dirty="0" smtClean="0"/>
              <a:t>;</a:t>
            </a:r>
          </a:p>
          <a:p>
            <a:pPr marL="393192" lvl="1" indent="0">
              <a:buNone/>
            </a:pPr>
            <a:endParaRPr lang="en-CA" dirty="0" smtClean="0"/>
          </a:p>
          <a:p>
            <a:pPr marL="354013" indent="-217488"/>
            <a:r>
              <a:rPr lang="en-CA" dirty="0" smtClean="0"/>
              <a:t>Print out bytes constituting a </a:t>
            </a:r>
            <a:r>
              <a:rPr lang="en-CA" dirty="0" err="1" smtClean="0"/>
              <a:t>int</a:t>
            </a:r>
            <a:endParaRPr lang="en-CA" dirty="0" smtClean="0"/>
          </a:p>
          <a:p>
            <a:pPr marL="393192" lvl="1" indent="0">
              <a:buNone/>
            </a:pP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smtClean="0"/>
              <a:t>t = 0x12345678;</a:t>
            </a:r>
            <a:endParaRPr lang="en-CA" dirty="0"/>
          </a:p>
          <a:p>
            <a:pPr marL="393192" lvl="1" indent="0">
              <a:buNone/>
            </a:pPr>
            <a:r>
              <a:rPr lang="en-CA" dirty="0"/>
              <a:t>char* q = </a:t>
            </a:r>
            <a:r>
              <a:rPr lang="en-CA" b="1" dirty="0"/>
              <a:t>(char *)&amp;p</a:t>
            </a:r>
            <a:r>
              <a:rPr lang="en-CA" dirty="0" smtClean="0"/>
              <a:t>;</a:t>
            </a:r>
          </a:p>
          <a:p>
            <a:pPr marL="393192" lvl="1" indent="0">
              <a:buNone/>
            </a:pPr>
            <a:r>
              <a:rPr lang="en-CA" dirty="0" smtClean="0"/>
              <a:t>for (</a:t>
            </a:r>
            <a:r>
              <a:rPr lang="en-CA" dirty="0" err="1" smtClean="0"/>
              <a:t>i</a:t>
            </a:r>
            <a:r>
              <a:rPr lang="en-CA" dirty="0" smtClean="0"/>
              <a:t> = 0; </a:t>
            </a:r>
            <a:r>
              <a:rPr lang="en-CA" dirty="0" err="1" smtClean="0"/>
              <a:t>i</a:t>
            </a:r>
            <a:r>
              <a:rPr lang="en-CA" dirty="0" smtClean="0"/>
              <a:t> &lt; 4; </a:t>
            </a:r>
            <a:r>
              <a:rPr lang="en-CA" dirty="0" err="1" smtClean="0"/>
              <a:t>i</a:t>
            </a:r>
            <a:r>
              <a:rPr lang="en-CA" dirty="0" smtClean="0"/>
              <a:t>++)</a:t>
            </a:r>
          </a:p>
          <a:p>
            <a:pPr marL="393192" lvl="1" indent="0">
              <a:buNone/>
            </a:pPr>
            <a:r>
              <a:rPr lang="en-CA" dirty="0"/>
              <a:t> </a:t>
            </a:r>
            <a:r>
              <a:rPr lang="en-CA" dirty="0" smtClean="0"/>
              <a:t>   </a:t>
            </a:r>
            <a:r>
              <a:rPr lang="en-CA" dirty="0" err="1" smtClean="0"/>
              <a:t>printf</a:t>
            </a:r>
            <a:r>
              <a:rPr lang="en-CA" dirty="0" smtClean="0"/>
              <a:t>(“0x%x “, q[</a:t>
            </a:r>
            <a:r>
              <a:rPr lang="en-CA" dirty="0" err="1" smtClean="0"/>
              <a:t>i</a:t>
            </a:r>
            <a:r>
              <a:rPr lang="en-CA" dirty="0" smtClean="0"/>
              <a:t>]); /* print each byte as hex */</a:t>
            </a:r>
          </a:p>
          <a:p>
            <a:pPr marL="354013" indent="-217488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Byte Ordering: Show the Bytes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11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 arithmetic left shift is equivalent to logical left shift.</a:t>
            </a:r>
          </a:p>
          <a:p>
            <a:r>
              <a:rPr lang="en-CA" dirty="0" smtClean="0"/>
              <a:t>An arithmetic right shift retains the MSB (sign bit)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Arithmetic Shift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27603"/>
              </p:ext>
            </p:extLst>
          </p:nvPr>
        </p:nvGraphicFramePr>
        <p:xfrm>
          <a:off x="1547664" y="378904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Logical Right Shift by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Arithmetic Right Shift by 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11001010</a:t>
                      </a:r>
                      <a:r>
                        <a:rPr lang="en-CA" baseline="-25000" dirty="0" smtClean="0"/>
                        <a:t>b</a:t>
                      </a:r>
                      <a:endParaRPr lang="en-CA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01100101</a:t>
                      </a:r>
                      <a:r>
                        <a:rPr lang="en-CA" baseline="-2500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11100101</a:t>
                      </a:r>
                      <a:r>
                        <a:rPr lang="en-CA" baseline="-25000" dirty="0" smtClean="0"/>
                        <a:t>b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01010110</a:t>
                      </a:r>
                      <a:r>
                        <a:rPr lang="en-CA" baseline="-2500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00101011</a:t>
                      </a:r>
                      <a:r>
                        <a:rPr lang="en-CA" baseline="-2500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00101011</a:t>
                      </a:r>
                      <a:r>
                        <a:rPr lang="en-CA" baseline="-25000" dirty="0" smtClean="0"/>
                        <a:t>b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2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 compiler determines which right shift to use by </a:t>
            </a:r>
            <a:r>
              <a:rPr lang="en-CA" dirty="0" smtClean="0"/>
              <a:t>checking value </a:t>
            </a:r>
            <a:r>
              <a:rPr lang="en-CA" dirty="0"/>
              <a:t>data </a:t>
            </a:r>
            <a:r>
              <a:rPr lang="en-CA" dirty="0" smtClean="0"/>
              <a:t>type</a:t>
            </a:r>
          </a:p>
          <a:p>
            <a:pPr lvl="1"/>
            <a:r>
              <a:rPr lang="en-CA" dirty="0" smtClean="0"/>
              <a:t>signed: arithmetic shift</a:t>
            </a:r>
          </a:p>
          <a:p>
            <a:pPr lvl="1"/>
            <a:r>
              <a:rPr lang="en-CA" dirty="0" smtClean="0"/>
              <a:t>unsigned: logical shift</a:t>
            </a:r>
          </a:p>
          <a:p>
            <a:endParaRPr lang="en-CA" dirty="0"/>
          </a:p>
          <a:p>
            <a:pPr marL="109728" indent="0">
              <a:buNone/>
            </a:pPr>
            <a:r>
              <a:rPr lang="en-CA" sz="2500" dirty="0" smtClean="0"/>
              <a:t>unsigned char </a:t>
            </a:r>
            <a:r>
              <a:rPr lang="en-CA" sz="2500" dirty="0" err="1" smtClean="0"/>
              <a:t>i</a:t>
            </a:r>
            <a:r>
              <a:rPr lang="en-CA" sz="2500" dirty="0" smtClean="0"/>
              <a:t> = 0xeb;    /* 11101011</a:t>
            </a:r>
            <a:r>
              <a:rPr lang="en-CA" sz="2500" baseline="-25000" dirty="0"/>
              <a:t>b</a:t>
            </a:r>
            <a:r>
              <a:rPr lang="en-CA" sz="2500" dirty="0" smtClean="0"/>
              <a:t> */</a:t>
            </a:r>
          </a:p>
          <a:p>
            <a:pPr marL="109728" indent="0">
              <a:buNone/>
            </a:pPr>
            <a:r>
              <a:rPr lang="en-CA" sz="2500" dirty="0" smtClean="0"/>
              <a:t>unsigned char j = </a:t>
            </a:r>
            <a:r>
              <a:rPr lang="en-CA" sz="2500" dirty="0" err="1" smtClean="0"/>
              <a:t>i</a:t>
            </a:r>
            <a:r>
              <a:rPr lang="en-CA" sz="2500" dirty="0" smtClean="0"/>
              <a:t> &gt;&gt;1;  /*  01110101</a:t>
            </a:r>
            <a:r>
              <a:rPr lang="en-CA" sz="2500" baseline="-25000" dirty="0" smtClean="0"/>
              <a:t>b </a:t>
            </a:r>
            <a:r>
              <a:rPr lang="en-CA" sz="2500" dirty="0" smtClean="0"/>
              <a:t>*/</a:t>
            </a:r>
          </a:p>
          <a:p>
            <a:pPr marL="109728" indent="0">
              <a:buNone/>
            </a:pPr>
            <a:r>
              <a:rPr lang="en-CA" sz="2500" dirty="0" smtClean="0"/>
              <a:t>char a = 0xeb;                    </a:t>
            </a:r>
          </a:p>
          <a:p>
            <a:pPr marL="109728" indent="0">
              <a:buNone/>
            </a:pPr>
            <a:r>
              <a:rPr lang="en-CA" sz="2500" dirty="0" smtClean="0"/>
              <a:t>char b = a &gt;&gt; 1;              /*  11110101</a:t>
            </a:r>
            <a:r>
              <a:rPr lang="en-CA" sz="2500" baseline="-25000" dirty="0" smtClean="0"/>
              <a:t>b </a:t>
            </a:r>
            <a:r>
              <a:rPr lang="en-CA" sz="2500" dirty="0" smtClean="0"/>
              <a:t>*/</a:t>
            </a:r>
            <a:endParaRPr lang="en-CA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Arithmetic Shift in 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08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500" dirty="0" smtClean="0"/>
              <a:t>true  – any nonzero value</a:t>
            </a:r>
          </a:p>
          <a:p>
            <a:r>
              <a:rPr lang="en-CA" sz="2500" dirty="0" smtClean="0"/>
              <a:t>false – zero</a:t>
            </a:r>
          </a:p>
          <a:p>
            <a:r>
              <a:rPr lang="en-CA" sz="2500" dirty="0" smtClean="0"/>
              <a:t>NOT (!)</a:t>
            </a:r>
          </a:p>
          <a:p>
            <a:pPr lvl="1"/>
            <a:r>
              <a:rPr lang="en-CA" sz="2100" dirty="0" smtClean="0"/>
              <a:t>true -&gt; false (0)</a:t>
            </a:r>
          </a:p>
          <a:p>
            <a:pPr lvl="1"/>
            <a:r>
              <a:rPr lang="en-CA" sz="2100" dirty="0" smtClean="0"/>
              <a:t>false -&gt; true (1)</a:t>
            </a:r>
          </a:p>
          <a:p>
            <a:r>
              <a:rPr lang="en-CA" sz="2500" dirty="0" smtClean="0"/>
              <a:t>AND (&amp;&amp;)</a:t>
            </a:r>
          </a:p>
          <a:p>
            <a:pPr lvl="1"/>
            <a:r>
              <a:rPr lang="en-CA" sz="2100" dirty="0" smtClean="0"/>
              <a:t>true (1) only </a:t>
            </a:r>
            <a:r>
              <a:rPr lang="en-CA" sz="2100" dirty="0"/>
              <a:t>when operands are </a:t>
            </a:r>
            <a:r>
              <a:rPr lang="en-CA" sz="2100" dirty="0" smtClean="0"/>
              <a:t>true</a:t>
            </a:r>
            <a:endParaRPr lang="en-CA" sz="2100" dirty="0"/>
          </a:p>
          <a:p>
            <a:pPr lvl="1"/>
            <a:r>
              <a:rPr lang="en-CA" sz="2100" dirty="0" smtClean="0"/>
              <a:t>false (0) otherwise</a:t>
            </a:r>
            <a:endParaRPr lang="en-CA" sz="2100" dirty="0"/>
          </a:p>
          <a:p>
            <a:r>
              <a:rPr lang="en-CA" sz="2500" dirty="0" smtClean="0"/>
              <a:t>OR (||)</a:t>
            </a:r>
            <a:endParaRPr lang="en-CA" sz="2500" dirty="0"/>
          </a:p>
          <a:p>
            <a:pPr lvl="1"/>
            <a:r>
              <a:rPr lang="en-CA" sz="2100" dirty="0" smtClean="0"/>
              <a:t>false (0) only </a:t>
            </a:r>
            <a:r>
              <a:rPr lang="en-CA" sz="2100" dirty="0"/>
              <a:t>when operands are </a:t>
            </a:r>
            <a:r>
              <a:rPr lang="en-CA" sz="2100" dirty="0" smtClean="0"/>
              <a:t>false</a:t>
            </a:r>
            <a:endParaRPr lang="en-CA" sz="2100" dirty="0"/>
          </a:p>
          <a:p>
            <a:pPr lvl="1"/>
            <a:r>
              <a:rPr lang="en-CA" sz="2100" dirty="0" smtClean="0"/>
              <a:t>true (1) otherwise</a:t>
            </a:r>
            <a:endParaRPr lang="en-CA" sz="2100" dirty="0"/>
          </a:p>
          <a:p>
            <a:pPr marL="109728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Logical Operators in C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58531"/>
              </p:ext>
            </p:extLst>
          </p:nvPr>
        </p:nvGraphicFramePr>
        <p:xfrm>
          <a:off x="6228184" y="3645024"/>
          <a:ext cx="28448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315"/>
                <a:gridCol w="476789"/>
                <a:gridCol w="1044624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 &amp;&amp; 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 || B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0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sz="3000" dirty="0" smtClean="0"/>
              <a:t>Use ! operator convert any nonzero value to 0</a:t>
            </a:r>
          </a:p>
          <a:p>
            <a:pPr marL="393192" lvl="1" indent="0">
              <a:buNone/>
            </a:pPr>
            <a:endParaRPr lang="en-CA" dirty="0" smtClean="0"/>
          </a:p>
          <a:p>
            <a:pPr marL="393192" lvl="1" indent="0">
              <a:buNone/>
            </a:pPr>
            <a:r>
              <a:rPr lang="en-CA" sz="2600" dirty="0" smtClean="0"/>
              <a:t>/* </a:t>
            </a:r>
            <a:r>
              <a:rPr lang="en-CA" sz="2600" dirty="0" err="1" smtClean="0"/>
              <a:t>iszero</a:t>
            </a:r>
            <a:r>
              <a:rPr lang="en-CA" sz="2600" dirty="0" smtClean="0"/>
              <a:t> returns 1 if value is 0, 0 otherwise */</a:t>
            </a:r>
          </a:p>
          <a:p>
            <a:pPr marL="393192" lvl="1" indent="0">
              <a:buNone/>
            </a:pPr>
            <a:r>
              <a:rPr lang="en-CA" sz="2600" dirty="0" err="1"/>
              <a:t>int</a:t>
            </a:r>
            <a:r>
              <a:rPr lang="en-CA" sz="2600" dirty="0"/>
              <a:t> </a:t>
            </a:r>
            <a:r>
              <a:rPr lang="en-CA" sz="2600" dirty="0" err="1"/>
              <a:t>iszero</a:t>
            </a:r>
            <a:r>
              <a:rPr lang="en-CA" sz="2600" dirty="0"/>
              <a:t>(</a:t>
            </a:r>
            <a:r>
              <a:rPr lang="en-CA" sz="2600" dirty="0" err="1"/>
              <a:t>int</a:t>
            </a:r>
            <a:r>
              <a:rPr lang="en-CA" sz="2600" dirty="0"/>
              <a:t> value) {</a:t>
            </a:r>
          </a:p>
          <a:p>
            <a:pPr marL="393192" lvl="1" indent="0">
              <a:buNone/>
            </a:pPr>
            <a:r>
              <a:rPr lang="en-CA" sz="2600" dirty="0"/>
              <a:t>   return </a:t>
            </a:r>
            <a:r>
              <a:rPr lang="en-CA" sz="2600" dirty="0" smtClean="0"/>
              <a:t>!value;</a:t>
            </a:r>
            <a:endParaRPr lang="en-CA" sz="2600" dirty="0"/>
          </a:p>
          <a:p>
            <a:pPr marL="393192" lvl="1" indent="0">
              <a:buNone/>
            </a:pPr>
            <a:r>
              <a:rPr lang="en-CA" sz="2600" dirty="0" smtClean="0"/>
              <a:t>}</a:t>
            </a:r>
          </a:p>
          <a:p>
            <a:pPr marL="393192" lvl="1" indent="0">
              <a:buNone/>
            </a:pPr>
            <a:endParaRPr lang="en-CA" dirty="0" smtClean="0"/>
          </a:p>
          <a:p>
            <a:r>
              <a:rPr lang="en-CA" sz="3000" dirty="0" smtClean="0"/>
              <a:t>Convert any nonzero value </a:t>
            </a:r>
            <a:r>
              <a:rPr lang="en-CA" sz="3000" i="1" dirty="0" smtClean="0"/>
              <a:t>x</a:t>
            </a:r>
            <a:r>
              <a:rPr lang="en-CA" sz="3000" dirty="0" smtClean="0"/>
              <a:t> to 1?</a:t>
            </a:r>
          </a:p>
          <a:p>
            <a:pPr lvl="1"/>
            <a:r>
              <a:rPr lang="en-CA" sz="2600" dirty="0" smtClean="0"/>
              <a:t>!!x</a:t>
            </a:r>
          </a:p>
          <a:p>
            <a:pPr lvl="1"/>
            <a:endParaRPr lang="en-CA" dirty="0" smtClean="0"/>
          </a:p>
          <a:p>
            <a:pPr marL="393192" lvl="1" indent="0">
              <a:buNone/>
            </a:pPr>
            <a:r>
              <a:rPr lang="en-CA" sz="2600" dirty="0"/>
              <a:t>/* </a:t>
            </a:r>
            <a:r>
              <a:rPr lang="en-CA" sz="2600" dirty="0" err="1" smtClean="0"/>
              <a:t>isbitset</a:t>
            </a:r>
            <a:r>
              <a:rPr lang="en-CA" sz="2600" dirty="0" smtClean="0"/>
              <a:t> returns </a:t>
            </a:r>
            <a:r>
              <a:rPr lang="en-CA" sz="2600" dirty="0"/>
              <a:t>1 if </a:t>
            </a:r>
            <a:r>
              <a:rPr lang="en-CA" sz="2600" dirty="0" smtClean="0"/>
              <a:t>bit position </a:t>
            </a:r>
            <a:r>
              <a:rPr lang="en-CA" sz="2600" i="1" dirty="0" err="1" smtClean="0"/>
              <a:t>pos</a:t>
            </a:r>
            <a:r>
              <a:rPr lang="en-CA" sz="2600" dirty="0" smtClean="0"/>
              <a:t> is 1, </a:t>
            </a:r>
            <a:r>
              <a:rPr lang="en-CA" sz="2600" dirty="0"/>
              <a:t>0 otherwise */</a:t>
            </a:r>
          </a:p>
          <a:p>
            <a:pPr marL="393192" lvl="1" indent="0">
              <a:buNone/>
            </a:pPr>
            <a:r>
              <a:rPr lang="en-CA" sz="2600" dirty="0" err="1"/>
              <a:t>int</a:t>
            </a:r>
            <a:r>
              <a:rPr lang="en-CA" sz="2600" dirty="0"/>
              <a:t> </a:t>
            </a:r>
            <a:r>
              <a:rPr lang="en-CA" sz="2600" dirty="0" err="1" smtClean="0"/>
              <a:t>isbitset</a:t>
            </a:r>
            <a:r>
              <a:rPr lang="en-CA" sz="2600" dirty="0" smtClean="0"/>
              <a:t>(</a:t>
            </a:r>
            <a:r>
              <a:rPr lang="en-CA" sz="2600" dirty="0" err="1" smtClean="0"/>
              <a:t>int</a:t>
            </a:r>
            <a:r>
              <a:rPr lang="en-CA" sz="2600" dirty="0" smtClean="0"/>
              <a:t> value, </a:t>
            </a:r>
            <a:r>
              <a:rPr lang="en-CA" sz="2600" dirty="0" err="1" smtClean="0"/>
              <a:t>int</a:t>
            </a:r>
            <a:r>
              <a:rPr lang="en-CA" sz="2600" dirty="0" smtClean="0"/>
              <a:t> </a:t>
            </a:r>
            <a:r>
              <a:rPr lang="en-CA" sz="2600" dirty="0" err="1" smtClean="0"/>
              <a:t>pos</a:t>
            </a:r>
            <a:r>
              <a:rPr lang="en-CA" sz="2600" dirty="0" smtClean="0"/>
              <a:t>) {</a:t>
            </a:r>
          </a:p>
          <a:p>
            <a:pPr marL="393192" lvl="1" indent="0">
              <a:buNone/>
            </a:pPr>
            <a:r>
              <a:rPr lang="en-CA" sz="2600" dirty="0"/>
              <a:t> </a:t>
            </a:r>
            <a:r>
              <a:rPr lang="en-CA" sz="2600" dirty="0" smtClean="0"/>
              <a:t>  </a:t>
            </a:r>
            <a:r>
              <a:rPr lang="en-CA" sz="2600" dirty="0" err="1" smtClean="0"/>
              <a:t>int</a:t>
            </a:r>
            <a:r>
              <a:rPr lang="en-CA" sz="2600" dirty="0" smtClean="0"/>
              <a:t> mask = 1&lt;&lt; </a:t>
            </a:r>
            <a:r>
              <a:rPr lang="en-CA" sz="2600" dirty="0" err="1" smtClean="0"/>
              <a:t>pos</a:t>
            </a:r>
            <a:r>
              <a:rPr lang="en-CA" sz="2600" dirty="0" smtClean="0"/>
              <a:t>;</a:t>
            </a:r>
            <a:endParaRPr lang="en-CA" sz="2600" dirty="0"/>
          </a:p>
          <a:p>
            <a:pPr marL="393192" lvl="1" indent="0">
              <a:buNone/>
            </a:pPr>
            <a:r>
              <a:rPr lang="en-CA" sz="2600" dirty="0"/>
              <a:t>   return </a:t>
            </a:r>
            <a:r>
              <a:rPr lang="en-CA" sz="2600" dirty="0" smtClean="0"/>
              <a:t>!!(value &amp; mask);</a:t>
            </a:r>
            <a:endParaRPr lang="en-CA" sz="2600" dirty="0"/>
          </a:p>
          <a:p>
            <a:pPr marL="393192" lvl="1" indent="0">
              <a:buNone/>
            </a:pPr>
            <a:r>
              <a:rPr lang="en-CA" sz="2600" dirty="0"/>
              <a:t>}</a:t>
            </a:r>
          </a:p>
          <a:p>
            <a:pPr lvl="1"/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Logical Operators: example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29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Setting a specific bit to 1</a:t>
            </a:r>
          </a:p>
          <a:p>
            <a:pPr marL="365760" lvl="1" indent="0">
              <a:buNone/>
            </a:pPr>
            <a:r>
              <a:rPr lang="en-CA" sz="2200" dirty="0" err="1"/>
              <a:t>int</a:t>
            </a:r>
            <a:r>
              <a:rPr lang="en-CA" sz="2200" dirty="0"/>
              <a:t> </a:t>
            </a:r>
            <a:r>
              <a:rPr lang="en-CA" sz="2200" dirty="0" err="1"/>
              <a:t>set_bit</a:t>
            </a:r>
            <a:r>
              <a:rPr lang="en-CA" sz="2200" dirty="0"/>
              <a:t>(</a:t>
            </a:r>
            <a:r>
              <a:rPr lang="en-CA" sz="2200" dirty="0" err="1"/>
              <a:t>int</a:t>
            </a:r>
            <a:r>
              <a:rPr lang="en-CA" sz="2200" dirty="0"/>
              <a:t> value, </a:t>
            </a:r>
            <a:r>
              <a:rPr lang="en-CA" sz="2200" dirty="0" err="1"/>
              <a:t>int</a:t>
            </a:r>
            <a:r>
              <a:rPr lang="en-CA" sz="2200" dirty="0"/>
              <a:t> </a:t>
            </a:r>
            <a:r>
              <a:rPr lang="en-CA" sz="2200" dirty="0" err="1"/>
              <a:t>pos</a:t>
            </a:r>
            <a:r>
              <a:rPr lang="en-CA" sz="2200" dirty="0"/>
              <a:t>) {</a:t>
            </a:r>
          </a:p>
          <a:p>
            <a:pPr marL="365760" lvl="1" indent="0">
              <a:buNone/>
            </a:pPr>
            <a:r>
              <a:rPr lang="en-CA" sz="2200" dirty="0"/>
              <a:t>   </a:t>
            </a:r>
            <a:r>
              <a:rPr lang="en-CA" sz="2200" dirty="0" err="1"/>
              <a:t>int</a:t>
            </a:r>
            <a:r>
              <a:rPr lang="en-CA" sz="2200" dirty="0"/>
              <a:t> mask = 1 &lt;&lt; </a:t>
            </a:r>
            <a:r>
              <a:rPr lang="en-CA" sz="2200" dirty="0" err="1"/>
              <a:t>pos</a:t>
            </a:r>
            <a:r>
              <a:rPr lang="en-CA" sz="2200" dirty="0"/>
              <a:t>;</a:t>
            </a:r>
          </a:p>
          <a:p>
            <a:pPr marL="365760" lvl="1" indent="0">
              <a:buNone/>
            </a:pPr>
            <a:r>
              <a:rPr lang="en-CA" sz="2200" dirty="0"/>
              <a:t>   return value | mask;</a:t>
            </a:r>
          </a:p>
          <a:p>
            <a:pPr marL="365760" lvl="1" indent="0">
              <a:buNone/>
            </a:pPr>
            <a:r>
              <a:rPr lang="en-CA" sz="2200" dirty="0"/>
              <a:t>}</a:t>
            </a:r>
          </a:p>
          <a:p>
            <a:endParaRPr lang="en-CA" dirty="0" smtClean="0"/>
          </a:p>
          <a:p>
            <a:r>
              <a:rPr lang="en-CA" dirty="0" smtClean="0"/>
              <a:t>Setting a specific bit to 0</a:t>
            </a:r>
          </a:p>
          <a:p>
            <a:pPr marL="365760" lvl="1" indent="0">
              <a:buNone/>
            </a:pPr>
            <a:r>
              <a:rPr lang="en-CA" sz="2400" dirty="0" err="1" smtClean="0"/>
              <a:t>int</a:t>
            </a:r>
            <a:r>
              <a:rPr lang="en-CA" sz="2400" dirty="0"/>
              <a:t> </a:t>
            </a:r>
            <a:r>
              <a:rPr lang="en-CA" sz="2400" dirty="0" err="1" smtClean="0"/>
              <a:t>reset_bit</a:t>
            </a:r>
            <a:r>
              <a:rPr lang="en-CA" sz="2400" dirty="0" smtClean="0"/>
              <a:t>(</a:t>
            </a:r>
            <a:r>
              <a:rPr lang="en-CA" sz="2400" dirty="0" err="1" smtClean="0"/>
              <a:t>int</a:t>
            </a:r>
            <a:r>
              <a:rPr lang="en-CA" sz="2400" dirty="0" smtClean="0"/>
              <a:t> value, </a:t>
            </a:r>
            <a:r>
              <a:rPr lang="en-CA" sz="2400" dirty="0" err="1" smtClean="0"/>
              <a:t>int</a:t>
            </a:r>
            <a:r>
              <a:rPr lang="en-CA" sz="2400" dirty="0" smtClean="0"/>
              <a:t> </a:t>
            </a:r>
            <a:r>
              <a:rPr lang="en-CA" sz="2400" dirty="0" err="1" smtClean="0"/>
              <a:t>pos</a:t>
            </a:r>
            <a:r>
              <a:rPr lang="en-CA" sz="2400" dirty="0" smtClean="0"/>
              <a:t>) {</a:t>
            </a:r>
          </a:p>
          <a:p>
            <a:pPr marL="365760" lvl="1" indent="0">
              <a:buNone/>
            </a:pPr>
            <a:r>
              <a:rPr lang="en-CA" sz="2400" dirty="0"/>
              <a:t> </a:t>
            </a:r>
            <a:r>
              <a:rPr lang="en-CA" sz="2400" dirty="0" smtClean="0"/>
              <a:t>  </a:t>
            </a:r>
            <a:r>
              <a:rPr lang="en-CA" sz="2400" dirty="0" err="1" smtClean="0"/>
              <a:t>int</a:t>
            </a:r>
            <a:r>
              <a:rPr lang="en-CA" sz="2400" dirty="0" smtClean="0"/>
              <a:t> mask = 1 &lt;&lt; </a:t>
            </a:r>
            <a:r>
              <a:rPr lang="en-CA" sz="2400" dirty="0" err="1" smtClean="0"/>
              <a:t>pos</a:t>
            </a:r>
            <a:r>
              <a:rPr lang="en-CA" sz="2400" dirty="0" smtClean="0"/>
              <a:t>;</a:t>
            </a:r>
          </a:p>
          <a:p>
            <a:pPr marL="365760" lvl="1" indent="0">
              <a:buNone/>
            </a:pPr>
            <a:r>
              <a:rPr lang="en-CA" sz="2400" dirty="0"/>
              <a:t> </a:t>
            </a:r>
            <a:r>
              <a:rPr lang="en-CA" sz="2400" dirty="0" smtClean="0"/>
              <a:t>  mask = ~mask;</a:t>
            </a:r>
          </a:p>
          <a:p>
            <a:pPr marL="365760" lvl="1" indent="0">
              <a:buNone/>
            </a:pPr>
            <a:r>
              <a:rPr lang="en-CA" sz="2400" dirty="0"/>
              <a:t> </a:t>
            </a:r>
            <a:r>
              <a:rPr lang="en-CA" sz="2400" dirty="0" smtClean="0"/>
              <a:t>  return value &amp; mask;</a:t>
            </a:r>
          </a:p>
          <a:p>
            <a:pPr marL="365760" lvl="1" indent="0">
              <a:buNone/>
            </a:pPr>
            <a:r>
              <a:rPr lang="en-CA" sz="2400" dirty="0" smtClean="0"/>
              <a:t>}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Bit Mask for Modifying Bits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432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3336</TotalTime>
  <Words>563</Words>
  <Application>Microsoft Office PowerPoint</Application>
  <PresentationFormat>On-screen Show (4:3)</PresentationFormat>
  <Paragraphs>139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Bit Manipulation - 2</vt:lpstr>
      <vt:lpstr>Agenda</vt:lpstr>
      <vt:lpstr>Byte Ordering</vt:lpstr>
      <vt:lpstr>Byte Ordering: Show the Bytes</vt:lpstr>
      <vt:lpstr>Arithmetic Shift</vt:lpstr>
      <vt:lpstr>Arithmetic Shift in C</vt:lpstr>
      <vt:lpstr>Logical Operators in C</vt:lpstr>
      <vt:lpstr>Logical Operators: example</vt:lpstr>
      <vt:lpstr>Bit Mask for Modifying Bits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Byte, hex</dc:title>
  <dc:creator>james</dc:creator>
  <cp:lastModifiedBy>james</cp:lastModifiedBy>
  <cp:revision>539</cp:revision>
  <dcterms:created xsi:type="dcterms:W3CDTF">2020-04-03T00:26:09Z</dcterms:created>
  <dcterms:modified xsi:type="dcterms:W3CDTF">2020-04-14T06:55:09Z</dcterms:modified>
</cp:coreProperties>
</file>