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72" r:id="rId7"/>
    <p:sldId id="270" r:id="rId8"/>
    <p:sldId id="273" r:id="rId9"/>
    <p:sldId id="271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Bit Manipulation </a:t>
            </a:r>
            <a:r>
              <a:rPr lang="en-CA" dirty="0" smtClean="0"/>
              <a:t>for the </a:t>
            </a:r>
            <a:r>
              <a:rPr lang="en-CA" dirty="0" err="1" smtClean="0"/>
              <a:t>DataLab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Use parenthesis to ensure operations performed in the expected order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Notes - Precedence of Operators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04922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Operator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Associativity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- ~ !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Right to Left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*</a:t>
                      </a:r>
                      <a:r>
                        <a:rPr lang="en-CA" baseline="0" dirty="0" smtClean="0"/>
                        <a:t> / 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Multiplicative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Left to Right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+ 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Additive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Left to Right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&lt;&lt; &gt;&gt;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Bitwise shift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Left to Right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&amp;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Bitwise AND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Left to Right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^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Bitwise XOR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Left to Right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|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Bitwise 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Left to Right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01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Special Values</a:t>
            </a:r>
          </a:p>
          <a:p>
            <a:r>
              <a:rPr lang="en-CA" dirty="0" smtClean="0"/>
              <a:t>Common Operations</a:t>
            </a:r>
            <a:endParaRPr lang="en-CA" dirty="0" smtClean="0"/>
          </a:p>
          <a:p>
            <a:r>
              <a:rPr lang="en-CA" dirty="0" smtClean="0"/>
              <a:t>Dealing </a:t>
            </a:r>
            <a:r>
              <a:rPr lang="en-CA" dirty="0"/>
              <a:t>with </a:t>
            </a:r>
            <a:r>
              <a:rPr lang="en-CA" dirty="0" smtClean="0"/>
              <a:t>Corner Cases</a:t>
            </a:r>
            <a:endParaRPr lang="en-CA" dirty="0" smtClean="0"/>
          </a:p>
          <a:p>
            <a:r>
              <a:rPr lang="en-CA" dirty="0" smtClean="0"/>
              <a:t>Notes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err="1" smtClean="0"/>
              <a:t>Tmin</a:t>
            </a:r>
            <a:r>
              <a:rPr lang="en-CA" sz="2800" dirty="0" smtClean="0"/>
              <a:t>: </a:t>
            </a:r>
            <a:r>
              <a:rPr lang="en-CA" sz="2800" dirty="0"/>
              <a:t>1 followed by w-1 zeros (-2</a:t>
            </a:r>
            <a:r>
              <a:rPr lang="en-CA" sz="2800" baseline="30000" dirty="0"/>
              <a:t>w-1</a:t>
            </a:r>
            <a:r>
              <a:rPr lang="en-CA" sz="2800" dirty="0" smtClean="0"/>
              <a:t>)</a:t>
            </a:r>
          </a:p>
          <a:p>
            <a:pPr lvl="1"/>
            <a:r>
              <a:rPr lang="en-CA" sz="2200" dirty="0" smtClean="0"/>
              <a:t>1&lt;&lt;31, w=32</a:t>
            </a:r>
          </a:p>
          <a:p>
            <a:pPr lvl="1"/>
            <a:r>
              <a:rPr lang="en-CA" sz="2200" dirty="0" smtClean="0"/>
              <a:t>What’s special about </a:t>
            </a:r>
            <a:r>
              <a:rPr lang="en-CA" sz="2200" dirty="0" err="1" smtClean="0"/>
              <a:t>Tmin</a:t>
            </a:r>
            <a:r>
              <a:rPr lang="en-CA" sz="2200" dirty="0" smtClean="0"/>
              <a:t>? What’s </a:t>
            </a:r>
            <a:r>
              <a:rPr lang="en-CA" sz="2200" dirty="0" err="1" smtClean="0"/>
              <a:t>Tmin</a:t>
            </a:r>
            <a:r>
              <a:rPr lang="en-CA" sz="2200" dirty="0" smtClean="0"/>
              <a:t> + </a:t>
            </a:r>
            <a:r>
              <a:rPr lang="en-CA" sz="2200" dirty="0" err="1" smtClean="0"/>
              <a:t>Tmin</a:t>
            </a:r>
            <a:r>
              <a:rPr lang="en-CA" sz="2200" dirty="0" smtClean="0"/>
              <a:t>?</a:t>
            </a:r>
            <a:endParaRPr lang="en-CA" sz="2200" dirty="0"/>
          </a:p>
          <a:p>
            <a:r>
              <a:rPr lang="en-CA" sz="2800" dirty="0" err="1" smtClean="0"/>
              <a:t>Tmax</a:t>
            </a:r>
            <a:r>
              <a:rPr lang="en-CA" sz="2800" dirty="0" smtClean="0"/>
              <a:t>: </a:t>
            </a:r>
            <a:r>
              <a:rPr lang="en-CA" sz="2800" dirty="0"/>
              <a:t>0 followed by w-1 ones (2</a:t>
            </a:r>
            <a:r>
              <a:rPr lang="en-CA" sz="2800" baseline="30000" dirty="0"/>
              <a:t>w-1</a:t>
            </a:r>
            <a:r>
              <a:rPr lang="en-CA" sz="2800" dirty="0"/>
              <a:t>-1)</a:t>
            </a:r>
          </a:p>
          <a:p>
            <a:pPr lvl="1"/>
            <a:r>
              <a:rPr lang="en-CA" sz="2400" dirty="0" err="1" smtClean="0"/>
              <a:t>Tmax</a:t>
            </a:r>
            <a:r>
              <a:rPr lang="en-CA" sz="2400" dirty="0" smtClean="0"/>
              <a:t> = ~</a:t>
            </a:r>
            <a:r>
              <a:rPr lang="en-CA" sz="2400" dirty="0" err="1" smtClean="0"/>
              <a:t>Tmin</a:t>
            </a:r>
            <a:endParaRPr lang="en-CA" sz="2400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37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-N = ~N + 1</a:t>
            </a:r>
          </a:p>
          <a:p>
            <a:r>
              <a:rPr lang="en-CA" dirty="0"/>
              <a:t>-1 is always represented as all-ones-in-w-bits</a:t>
            </a:r>
          </a:p>
          <a:p>
            <a:pPr lvl="1"/>
            <a:r>
              <a:rPr lang="en-CA" dirty="0"/>
              <a:t>~</a:t>
            </a:r>
            <a:r>
              <a:rPr lang="en-CA" dirty="0" smtClean="0"/>
              <a:t>0</a:t>
            </a:r>
          </a:p>
          <a:p>
            <a:r>
              <a:rPr lang="en-CA" dirty="0" smtClean="0"/>
              <a:t>x-y = x+(~y)+1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700" dirty="0" smtClean="0"/>
              <a:t>Common Operations – Negation/Subtraction</a:t>
            </a:r>
            <a:endParaRPr lang="en-CA" sz="3700" dirty="0"/>
          </a:p>
        </p:txBody>
      </p:sp>
    </p:spTree>
    <p:extLst>
      <p:ext uri="{BB962C8B-B14F-4D97-AF65-F5344CB8AC3E}">
        <p14:creationId xmlns:p14="http://schemas.microsoft.com/office/powerpoint/2010/main" val="136762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 ^ Y is 0 if X == Y</a:t>
            </a:r>
          </a:p>
          <a:p>
            <a:r>
              <a:rPr lang="en-CA" dirty="0"/>
              <a:t> </a:t>
            </a:r>
            <a:r>
              <a:rPr lang="en-CA" dirty="0" smtClean="0"/>
              <a:t>        is nonzero if X != 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700" dirty="0" smtClean="0"/>
              <a:t>Common Operations - Equal?</a:t>
            </a:r>
            <a:endParaRPr lang="en-CA" sz="3700" dirty="0"/>
          </a:p>
        </p:txBody>
      </p:sp>
    </p:spTree>
    <p:extLst>
      <p:ext uri="{BB962C8B-B14F-4D97-AF65-F5344CB8AC3E}">
        <p14:creationId xmlns:p14="http://schemas.microsoft.com/office/powerpoint/2010/main" val="284976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Reset the bits of interest to all zero</a:t>
            </a:r>
          </a:p>
          <a:p>
            <a:pPr lvl="1"/>
            <a:r>
              <a:rPr lang="en-CA" dirty="0" smtClean="0"/>
              <a:t>Bit And &amp;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Shift the specific value to the bit position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Set the bits of interest to the specific value</a:t>
            </a:r>
          </a:p>
          <a:p>
            <a:pPr lvl="1"/>
            <a:r>
              <a:rPr lang="en-CA" dirty="0" smtClean="0"/>
              <a:t>Bit or |</a:t>
            </a:r>
          </a:p>
          <a:p>
            <a:pPr lvl="1"/>
            <a:endParaRPr lang="en-CA" dirty="0"/>
          </a:p>
          <a:p>
            <a:r>
              <a:rPr lang="en-CA" dirty="0" smtClean="0"/>
              <a:t>Replacing the lowest four bits of x (</a:t>
            </a:r>
            <a:r>
              <a:rPr lang="en-CA" dirty="0" err="1" smtClean="0"/>
              <a:t>int</a:t>
            </a:r>
            <a:r>
              <a:rPr lang="en-CA" dirty="0" smtClean="0"/>
              <a:t>) to 1011</a:t>
            </a:r>
            <a:r>
              <a:rPr lang="en-CA" baseline="-25000" dirty="0" smtClean="0"/>
              <a:t>b</a:t>
            </a:r>
          </a:p>
          <a:p>
            <a:pPr lvl="1"/>
            <a:r>
              <a:rPr lang="en-CA" dirty="0" smtClean="0"/>
              <a:t>y = x &amp; (~(0xf)); /* reset bits of interest */</a:t>
            </a:r>
          </a:p>
          <a:p>
            <a:pPr lvl="1"/>
            <a:r>
              <a:rPr lang="en-CA" dirty="0" smtClean="0"/>
              <a:t>y | = 0xB; /* set bits of interest */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Common Operations - Replacing Bits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758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Convert a numeric value to </a:t>
            </a:r>
            <a:r>
              <a:rPr lang="en-CA" dirty="0" smtClean="0"/>
              <a:t>a “</a:t>
            </a:r>
            <a:r>
              <a:rPr lang="en-CA" dirty="0" err="1" smtClean="0"/>
              <a:t>boolean</a:t>
            </a:r>
            <a:r>
              <a:rPr lang="en-CA" dirty="0"/>
              <a:t>” value</a:t>
            </a:r>
          </a:p>
          <a:p>
            <a:pPr lvl="1"/>
            <a:r>
              <a:rPr lang="en-CA" dirty="0"/>
              <a:t>!x – nonzero -&gt; 0, zero -&gt; 1</a:t>
            </a:r>
          </a:p>
          <a:p>
            <a:pPr lvl="1"/>
            <a:r>
              <a:rPr lang="en-CA" dirty="0"/>
              <a:t>!!x – nonzero -&gt; 1, zero -&gt; 0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Common Operations - Numeric to Boolean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587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360" indent="-457200">
              <a:buFont typeface="+mj-lt"/>
              <a:buAutoNum type="arabicPeriod"/>
            </a:pPr>
            <a:r>
              <a:rPr lang="en-CA" dirty="0" smtClean="0"/>
              <a:t>Convert the numeric values to </a:t>
            </a:r>
            <a:r>
              <a:rPr lang="en-CA" dirty="0" err="1" smtClean="0"/>
              <a:t>boolean</a:t>
            </a:r>
            <a:r>
              <a:rPr lang="en-CA" dirty="0" smtClean="0"/>
              <a:t> values</a:t>
            </a:r>
          </a:p>
          <a:p>
            <a:pPr marL="594360" indent="-457200">
              <a:buFont typeface="+mj-lt"/>
              <a:buAutoNum type="arabicPeriod"/>
            </a:pPr>
            <a:r>
              <a:rPr lang="en-CA" dirty="0" smtClean="0"/>
              <a:t>Perform bitwise-And &amp;</a:t>
            </a:r>
          </a:p>
          <a:p>
            <a:pPr lvl="1"/>
            <a:endParaRPr lang="en-CA" dirty="0"/>
          </a:p>
          <a:p>
            <a:r>
              <a:rPr lang="en-CA" dirty="0" err="1" smtClean="0"/>
              <a:t>Tmin</a:t>
            </a:r>
            <a:r>
              <a:rPr lang="en-CA" dirty="0" smtClean="0"/>
              <a:t> + </a:t>
            </a:r>
            <a:r>
              <a:rPr lang="en-CA" dirty="0" err="1" smtClean="0"/>
              <a:t>Tmin</a:t>
            </a:r>
            <a:r>
              <a:rPr lang="en-CA" dirty="0" smtClean="0"/>
              <a:t> = 0</a:t>
            </a:r>
          </a:p>
          <a:p>
            <a:r>
              <a:rPr lang="en-CA" dirty="0" smtClean="0"/>
              <a:t>x + x != 0 if x != </a:t>
            </a:r>
            <a:r>
              <a:rPr lang="en-CA" dirty="0" err="1" smtClean="0"/>
              <a:t>Tmin</a:t>
            </a:r>
            <a:r>
              <a:rPr lang="en-CA" dirty="0" smtClean="0"/>
              <a:t> &amp;&amp; x != 0</a:t>
            </a:r>
          </a:p>
          <a:p>
            <a:r>
              <a:rPr lang="en-CA" dirty="0" smtClean="0"/>
              <a:t>However, 0 + 0 = 0</a:t>
            </a:r>
          </a:p>
          <a:p>
            <a:r>
              <a:rPr lang="en-CA" dirty="0" smtClean="0"/>
              <a:t>How do we distinguish 0 from </a:t>
            </a:r>
            <a:r>
              <a:rPr lang="en-CA" dirty="0" err="1" smtClean="0"/>
              <a:t>Tmin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Dealing with Corner Cases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969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1&lt;&lt;32 results in 0</a:t>
            </a:r>
          </a:p>
          <a:p>
            <a:pPr lvl="1"/>
            <a:r>
              <a:rPr lang="en-CA" dirty="0" smtClean="0"/>
              <a:t>“Warning: left shift count &gt;= width of type”</a:t>
            </a:r>
          </a:p>
          <a:p>
            <a:r>
              <a:rPr lang="en-CA" dirty="0" smtClean="0"/>
              <a:t>1&lt;&lt;x results in 1 if x is 32</a:t>
            </a:r>
          </a:p>
          <a:p>
            <a:pPr lvl="1"/>
            <a:r>
              <a:rPr lang="en-CA" dirty="0" smtClean="0"/>
              <a:t>Compiler generates 1&lt;&lt;(x%32)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700" dirty="0" smtClean="0"/>
              <a:t>Notes - Left Shift Overflow</a:t>
            </a:r>
            <a:endParaRPr lang="en-CA" sz="3700" dirty="0"/>
          </a:p>
        </p:txBody>
      </p:sp>
    </p:spTree>
    <p:extLst>
      <p:ext uri="{BB962C8B-B14F-4D97-AF65-F5344CB8AC3E}">
        <p14:creationId xmlns:p14="http://schemas.microsoft.com/office/powerpoint/2010/main" val="3633628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3404</TotalTime>
  <Words>364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Bit Manipulation for the DataLab</vt:lpstr>
      <vt:lpstr>Agenda</vt:lpstr>
      <vt:lpstr>Special Values</vt:lpstr>
      <vt:lpstr>Common Operations – Negation/Subtraction</vt:lpstr>
      <vt:lpstr>Common Operations - Equal?</vt:lpstr>
      <vt:lpstr>Common Operations - Replacing Bits</vt:lpstr>
      <vt:lpstr>Common Operations - Numeric to Boolean</vt:lpstr>
      <vt:lpstr>Dealing with Corner Cases</vt:lpstr>
      <vt:lpstr>Notes - Left Shift Overflow</vt:lpstr>
      <vt:lpstr>Notes - Precedence of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614</cp:revision>
  <dcterms:created xsi:type="dcterms:W3CDTF">2020-04-03T00:26:09Z</dcterms:created>
  <dcterms:modified xsi:type="dcterms:W3CDTF">2020-04-20T21:28:08Z</dcterms:modified>
</cp:coreProperties>
</file>