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  <p:sldId id="269" r:id="rId5"/>
    <p:sldId id="268" r:id="rId6"/>
    <p:sldId id="270" r:id="rId7"/>
    <p:sldId id="271" r:id="rId8"/>
    <p:sldId id="27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Bit </a:t>
            </a:r>
            <a:r>
              <a:rPr lang="en-CA" dirty="0" smtClean="0"/>
              <a:t>Shifts and Arithmetic Operations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Left Shift and Multiplication</a:t>
            </a:r>
          </a:p>
          <a:p>
            <a:r>
              <a:rPr lang="en-CA" dirty="0" smtClean="0"/>
              <a:t>Right Shift and Division</a:t>
            </a:r>
          </a:p>
          <a:p>
            <a:r>
              <a:rPr lang="en-CA" dirty="0" smtClean="0"/>
              <a:t>Conditional Expression in C</a:t>
            </a:r>
          </a:p>
          <a:p>
            <a:r>
              <a:rPr lang="en-CA" dirty="0" smtClean="0"/>
              <a:t>Exercise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r>
              <a:rPr lang="en-CA" dirty="0"/>
              <a:t>Shifting bits of a number to the left is equivalent to multiplying the number by 2</a:t>
            </a:r>
            <a:endParaRPr lang="en-CA" dirty="0" smtClean="0"/>
          </a:p>
          <a:p>
            <a:pPr lvl="1"/>
            <a:r>
              <a:rPr lang="en-CA" dirty="0" smtClean="0"/>
              <a:t>Bit position</a:t>
            </a:r>
            <a:r>
              <a:rPr lang="en-CA" baseline="-25000" dirty="0"/>
              <a:t>0</a:t>
            </a:r>
            <a:r>
              <a:rPr lang="en-CA" dirty="0" smtClean="0"/>
              <a:t> is 1, bit position</a:t>
            </a:r>
            <a:r>
              <a:rPr lang="en-CA" baseline="-25000" dirty="0" smtClean="0"/>
              <a:t>1</a:t>
            </a:r>
            <a:r>
              <a:rPr lang="en-CA" dirty="0" smtClean="0"/>
              <a:t> is 2, bit position</a:t>
            </a:r>
            <a:r>
              <a:rPr lang="en-CA" baseline="-25000" dirty="0"/>
              <a:t>2</a:t>
            </a:r>
            <a:r>
              <a:rPr lang="en-CA" dirty="0" smtClean="0"/>
              <a:t> is 2</a:t>
            </a:r>
            <a:r>
              <a:rPr lang="en-CA" baseline="30000" dirty="0" smtClean="0"/>
              <a:t>2 </a:t>
            </a:r>
            <a:r>
              <a:rPr lang="en-CA" dirty="0" smtClean="0"/>
              <a:t>=</a:t>
            </a:r>
            <a:r>
              <a:rPr lang="en-CA" baseline="30000" dirty="0" smtClean="0"/>
              <a:t> </a:t>
            </a:r>
            <a:r>
              <a:rPr lang="en-CA" dirty="0" smtClean="0"/>
              <a:t>4, bit position</a:t>
            </a:r>
            <a:r>
              <a:rPr lang="en-CA" baseline="-25000" dirty="0" smtClean="0"/>
              <a:t>3</a:t>
            </a:r>
            <a:r>
              <a:rPr lang="en-CA" dirty="0" smtClean="0"/>
              <a:t> is 2</a:t>
            </a:r>
            <a:r>
              <a:rPr lang="en-CA" baseline="30000" dirty="0" smtClean="0"/>
              <a:t>3 </a:t>
            </a:r>
            <a:r>
              <a:rPr lang="en-CA" dirty="0" smtClean="0"/>
              <a:t>= 8, …</a:t>
            </a:r>
          </a:p>
          <a:p>
            <a:pPr lvl="1"/>
            <a:r>
              <a:rPr lang="en-CA" dirty="0" smtClean="0"/>
              <a:t>Bit </a:t>
            </a:r>
            <a:r>
              <a:rPr lang="en-CA" dirty="0" err="1" smtClean="0"/>
              <a:t>position</a:t>
            </a:r>
            <a:r>
              <a:rPr lang="en-CA" baseline="-25000" dirty="0" err="1" smtClean="0"/>
              <a:t>M</a:t>
            </a:r>
            <a:r>
              <a:rPr lang="en-CA" dirty="0" smtClean="0"/>
              <a:t> = 2 * bit position</a:t>
            </a:r>
            <a:r>
              <a:rPr lang="en-CA" baseline="-25000" dirty="0" smtClean="0"/>
              <a:t>M-1</a:t>
            </a:r>
          </a:p>
          <a:p>
            <a:pPr lvl="1"/>
            <a:endParaRPr lang="en-CA" baseline="-25000" dirty="0" smtClean="0"/>
          </a:p>
          <a:p>
            <a:pPr marL="393192" lvl="1" indent="0">
              <a:buNone/>
            </a:pPr>
            <a:r>
              <a:rPr lang="en-CA" b="1" dirty="0" smtClean="0"/>
              <a:t>N * 2</a:t>
            </a:r>
            <a:r>
              <a:rPr lang="en-CA" b="1" baseline="30000" dirty="0" smtClean="0"/>
              <a:t>k </a:t>
            </a:r>
            <a:r>
              <a:rPr lang="en-CA" b="1" dirty="0" smtClean="0"/>
              <a:t>= N &lt;&lt; k</a:t>
            </a:r>
          </a:p>
          <a:p>
            <a:pPr lvl="1"/>
            <a:endParaRPr lang="en-CA" dirty="0" smtClean="0"/>
          </a:p>
          <a:p>
            <a:r>
              <a:rPr lang="en-CA" sz="2300" dirty="0" smtClean="0"/>
              <a:t>3 &lt;&lt; 1 = 11</a:t>
            </a:r>
            <a:r>
              <a:rPr lang="en-CA" sz="2300" baseline="-25000" dirty="0" smtClean="0"/>
              <a:t>b </a:t>
            </a:r>
            <a:r>
              <a:rPr lang="en-CA" sz="2300" dirty="0" smtClean="0"/>
              <a:t>&lt;&lt; 1 = 110</a:t>
            </a:r>
            <a:r>
              <a:rPr lang="en-CA" sz="2300" baseline="-25000" dirty="0" smtClean="0"/>
              <a:t>b </a:t>
            </a:r>
            <a:r>
              <a:rPr lang="en-CA" sz="2300" dirty="0" smtClean="0"/>
              <a:t>= 6 = 3 * 2, k=1</a:t>
            </a:r>
          </a:p>
          <a:p>
            <a:r>
              <a:rPr lang="en-CA" sz="2300" dirty="0"/>
              <a:t>9</a:t>
            </a:r>
            <a:r>
              <a:rPr lang="en-CA" sz="2300" dirty="0" smtClean="0"/>
              <a:t> &lt;&lt; 2 = 1001</a:t>
            </a:r>
            <a:r>
              <a:rPr lang="en-CA" sz="2300" baseline="-25000" dirty="0" smtClean="0"/>
              <a:t>b</a:t>
            </a:r>
            <a:r>
              <a:rPr lang="en-CA" sz="2300" dirty="0"/>
              <a:t>&lt;&lt; </a:t>
            </a:r>
            <a:r>
              <a:rPr lang="en-CA" sz="2300" dirty="0" smtClean="0"/>
              <a:t>2 </a:t>
            </a:r>
            <a:r>
              <a:rPr lang="en-CA" sz="2300" dirty="0"/>
              <a:t>= </a:t>
            </a:r>
            <a:r>
              <a:rPr lang="en-CA" sz="2300" dirty="0" smtClean="0"/>
              <a:t>100100</a:t>
            </a:r>
            <a:r>
              <a:rPr lang="en-CA" sz="2300" baseline="-25000" dirty="0" smtClean="0"/>
              <a:t>b </a:t>
            </a:r>
            <a:r>
              <a:rPr lang="en-CA" sz="2300" dirty="0"/>
              <a:t>= </a:t>
            </a:r>
            <a:r>
              <a:rPr lang="en-CA" sz="2300" dirty="0" smtClean="0"/>
              <a:t>36 </a:t>
            </a:r>
            <a:r>
              <a:rPr lang="en-CA" sz="2300" dirty="0"/>
              <a:t>= </a:t>
            </a:r>
            <a:r>
              <a:rPr lang="en-CA" sz="2300" dirty="0" smtClean="0"/>
              <a:t>9 </a:t>
            </a:r>
            <a:r>
              <a:rPr lang="en-CA" sz="2300" dirty="0"/>
              <a:t>* </a:t>
            </a:r>
            <a:r>
              <a:rPr lang="en-CA" sz="2300" dirty="0" smtClean="0"/>
              <a:t>2</a:t>
            </a:r>
            <a:r>
              <a:rPr lang="en-CA" sz="2300" baseline="30000" dirty="0" smtClean="0"/>
              <a:t>2</a:t>
            </a:r>
            <a:r>
              <a:rPr lang="en-CA" sz="2300" dirty="0" smtClean="0"/>
              <a:t>, k=2</a:t>
            </a:r>
          </a:p>
          <a:p>
            <a:r>
              <a:rPr lang="en-CA" sz="2300" dirty="0" smtClean="0"/>
              <a:t>12 &lt;&lt; 3 = 1100</a:t>
            </a:r>
            <a:r>
              <a:rPr lang="en-CA" sz="2300" baseline="-25000" dirty="0" smtClean="0"/>
              <a:t>b</a:t>
            </a:r>
            <a:r>
              <a:rPr lang="en-CA" sz="2300" dirty="0" smtClean="0"/>
              <a:t> </a:t>
            </a:r>
            <a:r>
              <a:rPr lang="en-CA" sz="2300" dirty="0"/>
              <a:t>= </a:t>
            </a:r>
            <a:r>
              <a:rPr lang="en-CA" sz="2300" dirty="0" smtClean="0"/>
              <a:t>1100000</a:t>
            </a:r>
            <a:r>
              <a:rPr lang="en-CA" sz="2300" baseline="-25000" dirty="0"/>
              <a:t>b</a:t>
            </a:r>
            <a:r>
              <a:rPr lang="en-CA" sz="2300" dirty="0" smtClean="0"/>
              <a:t>= 96 </a:t>
            </a:r>
            <a:r>
              <a:rPr lang="en-CA" sz="2300" dirty="0"/>
              <a:t>= </a:t>
            </a:r>
            <a:r>
              <a:rPr lang="en-CA" sz="2300" dirty="0" smtClean="0"/>
              <a:t>12 </a:t>
            </a:r>
            <a:r>
              <a:rPr lang="en-CA" sz="2300" dirty="0"/>
              <a:t>* </a:t>
            </a:r>
            <a:r>
              <a:rPr lang="en-CA" sz="2300" dirty="0" smtClean="0"/>
              <a:t>2</a:t>
            </a:r>
            <a:r>
              <a:rPr lang="en-CA" sz="2300" baseline="30000" dirty="0" smtClean="0"/>
              <a:t>3</a:t>
            </a:r>
            <a:r>
              <a:rPr lang="en-CA" sz="2300" dirty="0" smtClean="0"/>
              <a:t>, k=3</a:t>
            </a:r>
            <a:endParaRPr lang="en-CA" sz="2300" dirty="0"/>
          </a:p>
          <a:p>
            <a:endParaRPr lang="en-CA" sz="2300" dirty="0" smtClean="0"/>
          </a:p>
          <a:p>
            <a:endParaRPr lang="en-CA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Shift and Multiplication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1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Computers usually perform left shifts much faster than multiplications.</a:t>
            </a:r>
          </a:p>
          <a:p>
            <a:r>
              <a:rPr lang="en-CA" dirty="0" smtClean="0"/>
              <a:t>How about multiplying a value that is not a power of 2?</a:t>
            </a:r>
          </a:p>
          <a:p>
            <a:pPr lvl="1"/>
            <a:r>
              <a:rPr lang="en-CA" dirty="0" err="1" smtClean="0"/>
              <a:t>Defactor</a:t>
            </a:r>
            <a:r>
              <a:rPr lang="en-CA" dirty="0" smtClean="0"/>
              <a:t> the value into an addition of two different power of 2s</a:t>
            </a:r>
          </a:p>
          <a:p>
            <a:pPr lvl="1"/>
            <a:r>
              <a:rPr lang="en-CA" dirty="0"/>
              <a:t>x</a:t>
            </a:r>
            <a:r>
              <a:rPr lang="en-CA" dirty="0" smtClean="0"/>
              <a:t> * 6 = x * 2 + x * 4 = x &lt;&lt; 1 + x &lt;&lt; 2</a:t>
            </a:r>
          </a:p>
          <a:p>
            <a:pPr lvl="1"/>
            <a:r>
              <a:rPr lang="en-CA" dirty="0" smtClean="0"/>
              <a:t>x * 10 = x * 8 + x * 2 = x &lt;&lt; 3 + x &lt;&lt; 1</a:t>
            </a:r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Defactor</a:t>
            </a:r>
            <a:r>
              <a:rPr lang="en-CA" dirty="0" smtClean="0"/>
              <a:t> the value into an subtraction of two different power of 2s</a:t>
            </a:r>
          </a:p>
          <a:p>
            <a:pPr lvl="1"/>
            <a:r>
              <a:rPr lang="en-CA" dirty="0" smtClean="0"/>
              <a:t>x * 7 = x * 8 – x = x &lt;&lt; 3 – x</a:t>
            </a:r>
          </a:p>
          <a:p>
            <a:pPr lvl="1"/>
            <a:r>
              <a:rPr lang="en-CA" dirty="0" smtClean="0"/>
              <a:t>x * 14 = x * 16 – x * 2 = x &lt;&lt; 4 – x &lt;&lt; 1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Substituting Multiplication with Left Shift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8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Conversely, </a:t>
            </a:r>
            <a:r>
              <a:rPr lang="en-CA" dirty="0"/>
              <a:t>Shifting bits of a number to the </a:t>
            </a:r>
            <a:r>
              <a:rPr lang="en-CA" dirty="0" smtClean="0"/>
              <a:t>right </a:t>
            </a:r>
            <a:r>
              <a:rPr lang="en-CA" dirty="0"/>
              <a:t>is equivalent to </a:t>
            </a:r>
            <a:r>
              <a:rPr lang="en-CA" dirty="0" smtClean="0"/>
              <a:t>dividing </a:t>
            </a:r>
            <a:r>
              <a:rPr lang="en-CA" dirty="0"/>
              <a:t>the number by </a:t>
            </a:r>
            <a:r>
              <a:rPr lang="en-CA" dirty="0" smtClean="0"/>
              <a:t>2</a:t>
            </a:r>
          </a:p>
          <a:p>
            <a:r>
              <a:rPr lang="en-CA" dirty="0"/>
              <a:t>6</a:t>
            </a:r>
            <a:r>
              <a:rPr lang="en-CA" dirty="0" smtClean="0"/>
              <a:t> &gt;&gt; 1 = 110</a:t>
            </a:r>
            <a:r>
              <a:rPr lang="en-CA" baseline="-25000" dirty="0" smtClean="0"/>
              <a:t>b</a:t>
            </a:r>
            <a:r>
              <a:rPr lang="en-CA" dirty="0" smtClean="0"/>
              <a:t> &gt;&gt; 1 = 11</a:t>
            </a:r>
            <a:r>
              <a:rPr lang="en-CA" baseline="-25000" dirty="0" smtClean="0"/>
              <a:t>b</a:t>
            </a:r>
            <a:r>
              <a:rPr lang="en-CA" dirty="0" smtClean="0"/>
              <a:t> = 3 = 6 / 2 </a:t>
            </a:r>
          </a:p>
          <a:p>
            <a:r>
              <a:rPr lang="en-CA" dirty="0" smtClean="0"/>
              <a:t>13 &gt;&gt; 2 = 1101</a:t>
            </a:r>
            <a:r>
              <a:rPr lang="en-CA" baseline="-25000" dirty="0" smtClean="0"/>
              <a:t>b</a:t>
            </a:r>
            <a:r>
              <a:rPr lang="en-CA" dirty="0" smtClean="0"/>
              <a:t> &gt;&gt; 2 = 11</a:t>
            </a:r>
            <a:r>
              <a:rPr lang="en-CA" baseline="-25000" dirty="0" smtClean="0"/>
              <a:t>b </a:t>
            </a:r>
            <a:r>
              <a:rPr lang="en-CA" dirty="0" smtClean="0"/>
              <a:t>= 3 = 13 / 4</a:t>
            </a:r>
          </a:p>
          <a:p>
            <a:r>
              <a:rPr lang="en-CA" dirty="0" smtClean="0"/>
              <a:t>32 &gt;&gt; 3 = 10000</a:t>
            </a:r>
            <a:r>
              <a:rPr lang="en-CA" baseline="-25000" dirty="0"/>
              <a:t>b</a:t>
            </a:r>
            <a:r>
              <a:rPr lang="en-CA" dirty="0"/>
              <a:t> &gt;&gt; </a:t>
            </a:r>
            <a:r>
              <a:rPr lang="en-CA" dirty="0" smtClean="0"/>
              <a:t>3 </a:t>
            </a:r>
            <a:r>
              <a:rPr lang="en-CA" dirty="0"/>
              <a:t>= </a:t>
            </a:r>
            <a:r>
              <a:rPr lang="en-CA" dirty="0" smtClean="0"/>
              <a:t>100</a:t>
            </a:r>
            <a:r>
              <a:rPr lang="en-CA" baseline="-25000" dirty="0" smtClean="0"/>
              <a:t>b </a:t>
            </a:r>
            <a:r>
              <a:rPr lang="en-CA" dirty="0"/>
              <a:t>= </a:t>
            </a:r>
            <a:r>
              <a:rPr lang="en-CA" dirty="0" smtClean="0"/>
              <a:t>4 </a:t>
            </a:r>
            <a:r>
              <a:rPr lang="en-CA" dirty="0"/>
              <a:t>= </a:t>
            </a:r>
            <a:r>
              <a:rPr lang="en-CA" dirty="0" smtClean="0"/>
              <a:t>32 </a:t>
            </a:r>
            <a:r>
              <a:rPr lang="en-CA" dirty="0"/>
              <a:t>/ </a:t>
            </a:r>
            <a:r>
              <a:rPr lang="en-CA" dirty="0" smtClean="0"/>
              <a:t>8</a:t>
            </a:r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Right Shift and Division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58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Shifting the LSB out essentially rounds the number through truncation</a:t>
            </a:r>
          </a:p>
          <a:p>
            <a:pPr lvl="1"/>
            <a:r>
              <a:rPr lang="en-CA" dirty="0"/>
              <a:t>Desirable for positive values</a:t>
            </a:r>
          </a:p>
          <a:p>
            <a:pPr lvl="1"/>
            <a:r>
              <a:rPr lang="en-CA" dirty="0"/>
              <a:t>Not desirable for negative values</a:t>
            </a:r>
          </a:p>
          <a:p>
            <a:pPr lvl="1"/>
            <a:r>
              <a:rPr lang="en-CA" dirty="0"/>
              <a:t>-3 / 2 = -1 /* expected result from integer division */</a:t>
            </a:r>
          </a:p>
          <a:p>
            <a:pPr lvl="1"/>
            <a:r>
              <a:rPr lang="en-CA" dirty="0"/>
              <a:t>-3 = 11111101</a:t>
            </a:r>
            <a:r>
              <a:rPr lang="en-CA" baseline="-25000" dirty="0"/>
              <a:t>b </a:t>
            </a:r>
            <a:r>
              <a:rPr lang="en-CA" dirty="0"/>
              <a:t>&gt;&gt; 1 = 11111110</a:t>
            </a:r>
            <a:r>
              <a:rPr lang="en-CA" baseline="-25000" dirty="0"/>
              <a:t>b</a:t>
            </a:r>
            <a:r>
              <a:rPr lang="en-CA" dirty="0"/>
              <a:t> = -2</a:t>
            </a:r>
            <a:endParaRPr lang="en-CA" b="1" dirty="0" smtClean="0"/>
          </a:p>
          <a:p>
            <a:r>
              <a:rPr lang="en-CA" b="1" dirty="0" smtClean="0"/>
              <a:t>Need </a:t>
            </a:r>
            <a:r>
              <a:rPr lang="en-CA" b="1" dirty="0"/>
              <a:t>to add a bias (1&lt;&lt;k)-1 before right shift </a:t>
            </a:r>
            <a:r>
              <a:rPr lang="en-CA" b="1" i="1" dirty="0"/>
              <a:t>a negative value</a:t>
            </a:r>
            <a:r>
              <a:rPr lang="en-CA" b="1" dirty="0"/>
              <a:t> for k times</a:t>
            </a:r>
          </a:p>
          <a:p>
            <a:pPr lvl="1"/>
            <a:r>
              <a:rPr lang="en-CA" dirty="0"/>
              <a:t>-3 + (1 &lt;&lt; 1) – 1 =11111110</a:t>
            </a:r>
            <a:r>
              <a:rPr lang="en-CA" baseline="-25000" dirty="0"/>
              <a:t>b </a:t>
            </a:r>
            <a:r>
              <a:rPr lang="en-CA" dirty="0"/>
              <a:t>&gt;&gt; 1= 11111111</a:t>
            </a:r>
            <a:r>
              <a:rPr lang="en-CA" baseline="-25000" dirty="0"/>
              <a:t>b</a:t>
            </a:r>
            <a:r>
              <a:rPr lang="en-CA" dirty="0"/>
              <a:t> = -1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Substituting Division with Right Shift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30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CA" b="1" dirty="0" smtClean="0"/>
              <a:t>N/2</a:t>
            </a:r>
            <a:r>
              <a:rPr lang="en-CA" b="1" baseline="30000" dirty="0" smtClean="0"/>
              <a:t>k</a:t>
            </a:r>
            <a:r>
              <a:rPr lang="en-CA" b="1" dirty="0" smtClean="0"/>
              <a:t> </a:t>
            </a:r>
            <a:r>
              <a:rPr lang="en-CA" b="1" dirty="0"/>
              <a:t>= </a:t>
            </a:r>
            <a:r>
              <a:rPr lang="en-CA" b="1" dirty="0" smtClean="0"/>
              <a:t>N &gt;&gt; k, </a:t>
            </a:r>
            <a:r>
              <a:rPr lang="en-CA" b="1" dirty="0"/>
              <a:t>if N </a:t>
            </a:r>
            <a:r>
              <a:rPr lang="en-CA" b="1" dirty="0" smtClean="0"/>
              <a:t>&gt;= 0</a:t>
            </a:r>
          </a:p>
          <a:p>
            <a:pPr marL="109728" indent="0">
              <a:buNone/>
            </a:pPr>
            <a:r>
              <a:rPr lang="en-CA" b="1" dirty="0" smtClean="0"/>
              <a:t>N/2</a:t>
            </a:r>
            <a:r>
              <a:rPr lang="en-CA" b="1" baseline="30000" dirty="0" smtClean="0"/>
              <a:t>k</a:t>
            </a:r>
            <a:r>
              <a:rPr lang="en-CA" b="1" dirty="0" smtClean="0"/>
              <a:t> = (N +(1</a:t>
            </a:r>
            <a:r>
              <a:rPr lang="en-CA" b="1" dirty="0"/>
              <a:t>&lt;&lt;k)-</a:t>
            </a:r>
            <a:r>
              <a:rPr lang="en-CA" b="1" dirty="0" smtClean="0"/>
              <a:t>1) &gt;&gt; k, if N &lt; 0</a:t>
            </a:r>
          </a:p>
          <a:p>
            <a:pPr marL="109728" indent="0">
              <a:buNone/>
            </a:pPr>
            <a:endParaRPr lang="en-CA" dirty="0" smtClean="0"/>
          </a:p>
          <a:p>
            <a:pPr marL="109728" indent="0">
              <a:buNone/>
            </a:pPr>
            <a:r>
              <a:rPr lang="en-CA" dirty="0" smtClean="0"/>
              <a:t>-9 / 4  , k = 2</a:t>
            </a:r>
          </a:p>
          <a:p>
            <a:pPr marL="109728" indent="0">
              <a:buNone/>
            </a:pPr>
            <a:r>
              <a:rPr lang="en-CA" dirty="0" smtClean="0"/>
              <a:t>= (-9 + (1&lt;&lt;2) – 1)  &gt;&gt; 2 </a:t>
            </a:r>
          </a:p>
          <a:p>
            <a:pPr marL="109728" indent="0">
              <a:buNone/>
            </a:pPr>
            <a:r>
              <a:rPr lang="en-CA" dirty="0" smtClean="0"/>
              <a:t>= (11110111</a:t>
            </a:r>
            <a:r>
              <a:rPr lang="en-CA" baseline="-25000" dirty="0" smtClean="0"/>
              <a:t>b </a:t>
            </a:r>
            <a:r>
              <a:rPr lang="en-CA" dirty="0" smtClean="0"/>
              <a:t>+ 11</a:t>
            </a:r>
            <a:r>
              <a:rPr lang="en-CA" baseline="-25000" dirty="0" smtClean="0"/>
              <a:t>b</a:t>
            </a:r>
            <a:r>
              <a:rPr lang="en-CA" dirty="0" smtClean="0"/>
              <a:t>)</a:t>
            </a:r>
            <a:r>
              <a:rPr lang="en-CA" baseline="-25000" dirty="0" smtClean="0"/>
              <a:t> </a:t>
            </a:r>
            <a:r>
              <a:rPr lang="en-CA" dirty="0" smtClean="0"/>
              <a:t> </a:t>
            </a:r>
            <a:r>
              <a:rPr lang="en-CA" dirty="0"/>
              <a:t>&gt;&gt; 2 </a:t>
            </a:r>
          </a:p>
          <a:p>
            <a:pPr marL="109728" indent="0">
              <a:buNone/>
            </a:pPr>
            <a:r>
              <a:rPr lang="en-CA" dirty="0" smtClean="0"/>
              <a:t>= 11111010</a:t>
            </a:r>
            <a:r>
              <a:rPr lang="en-CA" baseline="-25000" dirty="0" smtClean="0"/>
              <a:t>b </a:t>
            </a:r>
            <a:r>
              <a:rPr lang="en-CA" dirty="0"/>
              <a:t>&gt;&gt; 2 </a:t>
            </a:r>
            <a:endParaRPr lang="en-CA" dirty="0" smtClean="0"/>
          </a:p>
          <a:p>
            <a:pPr marL="109728" indent="0">
              <a:buNone/>
            </a:pPr>
            <a:r>
              <a:rPr lang="en-CA" dirty="0" smtClean="0"/>
              <a:t>= 11111110</a:t>
            </a:r>
            <a:r>
              <a:rPr lang="en-CA" baseline="-25000" dirty="0" smtClean="0"/>
              <a:t>b</a:t>
            </a:r>
          </a:p>
          <a:p>
            <a:pPr marL="109728" indent="0">
              <a:buNone/>
            </a:pPr>
            <a:r>
              <a:rPr lang="en-CA" dirty="0" smtClean="0"/>
              <a:t>= -2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r>
              <a:rPr lang="en-CA" dirty="0" smtClean="0"/>
              <a:t>-16/8 , k=3</a:t>
            </a:r>
          </a:p>
          <a:p>
            <a:pPr marL="109728" indent="0">
              <a:buNone/>
            </a:pPr>
            <a:r>
              <a:rPr lang="en-CA" dirty="0"/>
              <a:t>= </a:t>
            </a:r>
            <a:r>
              <a:rPr lang="en-CA" dirty="0" smtClean="0"/>
              <a:t>(-16 </a:t>
            </a:r>
            <a:r>
              <a:rPr lang="en-CA" dirty="0"/>
              <a:t>+ (1</a:t>
            </a:r>
            <a:r>
              <a:rPr lang="en-CA" dirty="0" smtClean="0"/>
              <a:t>&lt;&lt;3) </a:t>
            </a:r>
            <a:r>
              <a:rPr lang="en-CA" dirty="0"/>
              <a:t>– 1)  &gt;&gt; </a:t>
            </a:r>
            <a:r>
              <a:rPr lang="en-CA" dirty="0" smtClean="0"/>
              <a:t>3 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= (</a:t>
            </a:r>
            <a:r>
              <a:rPr lang="en-CA" dirty="0" smtClean="0"/>
              <a:t>11110000</a:t>
            </a:r>
            <a:r>
              <a:rPr lang="en-CA" baseline="-25000" dirty="0" smtClean="0"/>
              <a:t>b </a:t>
            </a:r>
            <a:r>
              <a:rPr lang="en-CA" dirty="0"/>
              <a:t>+ </a:t>
            </a:r>
            <a:r>
              <a:rPr lang="en-CA" dirty="0" smtClean="0"/>
              <a:t>111</a:t>
            </a:r>
            <a:r>
              <a:rPr lang="en-CA" baseline="-25000" dirty="0" smtClean="0"/>
              <a:t>b</a:t>
            </a:r>
            <a:r>
              <a:rPr lang="en-CA" dirty="0"/>
              <a:t>)</a:t>
            </a:r>
            <a:r>
              <a:rPr lang="en-CA" baseline="-25000" dirty="0"/>
              <a:t> </a:t>
            </a:r>
            <a:r>
              <a:rPr lang="en-CA" dirty="0"/>
              <a:t> &gt;&gt; </a:t>
            </a:r>
            <a:r>
              <a:rPr lang="en-CA" dirty="0" smtClean="0"/>
              <a:t>3 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= </a:t>
            </a:r>
            <a:r>
              <a:rPr lang="en-CA" dirty="0" smtClean="0"/>
              <a:t>11110111</a:t>
            </a:r>
            <a:r>
              <a:rPr lang="en-CA" baseline="-25000" dirty="0" smtClean="0"/>
              <a:t>b </a:t>
            </a:r>
            <a:r>
              <a:rPr lang="en-CA" dirty="0"/>
              <a:t>&gt;&gt; </a:t>
            </a:r>
            <a:r>
              <a:rPr lang="en-CA" dirty="0" smtClean="0"/>
              <a:t>3 </a:t>
            </a:r>
            <a:endParaRPr lang="en-CA" dirty="0"/>
          </a:p>
          <a:p>
            <a:pPr marL="109728" indent="0">
              <a:buNone/>
            </a:pPr>
            <a:r>
              <a:rPr lang="en-CA" dirty="0"/>
              <a:t>= </a:t>
            </a:r>
            <a:r>
              <a:rPr lang="en-CA" dirty="0" smtClean="0"/>
              <a:t>11111110</a:t>
            </a:r>
            <a:r>
              <a:rPr lang="en-CA" baseline="-25000" dirty="0" smtClean="0"/>
              <a:t>b</a:t>
            </a:r>
            <a:endParaRPr lang="en-CA" baseline="-25000" dirty="0"/>
          </a:p>
          <a:p>
            <a:pPr marL="109728" indent="0">
              <a:buNone/>
            </a:pPr>
            <a:r>
              <a:rPr lang="en-CA" dirty="0"/>
              <a:t>= -</a:t>
            </a:r>
            <a:r>
              <a:rPr lang="en-CA" dirty="0" smtClean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Substituting Division with Right </a:t>
            </a:r>
            <a:r>
              <a:rPr lang="en-CA" dirty="0" smtClean="0"/>
              <a:t>Shift -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0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/>
          </a:bodyPr>
          <a:lstStyle/>
          <a:p>
            <a:r>
              <a:rPr lang="en-CA" dirty="0" err="1" smtClean="0"/>
              <a:t>expr</a:t>
            </a:r>
            <a:r>
              <a:rPr lang="en-CA" baseline="-25000" dirty="0" err="1" smtClean="0"/>
              <a:t>c</a:t>
            </a:r>
            <a:r>
              <a:rPr lang="en-CA" baseline="-25000" dirty="0" smtClean="0"/>
              <a:t> </a:t>
            </a:r>
            <a:r>
              <a:rPr lang="en-CA" dirty="0" smtClean="0"/>
              <a:t>? expr</a:t>
            </a:r>
            <a:r>
              <a:rPr lang="en-CA" baseline="-25000" dirty="0" smtClean="0"/>
              <a:t>1 </a:t>
            </a:r>
            <a:r>
              <a:rPr lang="en-CA" dirty="0" smtClean="0"/>
              <a:t>: expr</a:t>
            </a:r>
            <a:r>
              <a:rPr lang="en-CA" baseline="-25000" dirty="0" smtClean="0"/>
              <a:t>2</a:t>
            </a:r>
          </a:p>
          <a:p>
            <a:pPr lvl="1"/>
            <a:r>
              <a:rPr lang="en-CA" dirty="0" smtClean="0"/>
              <a:t>evaluate to </a:t>
            </a:r>
            <a:r>
              <a:rPr lang="en-CA" dirty="0"/>
              <a:t>expr</a:t>
            </a:r>
            <a:r>
              <a:rPr lang="en-CA" baseline="-25000" dirty="0"/>
              <a:t>1</a:t>
            </a:r>
            <a:r>
              <a:rPr lang="en-CA" dirty="0" smtClean="0"/>
              <a:t> if </a:t>
            </a:r>
            <a:r>
              <a:rPr lang="en-CA" dirty="0" err="1" smtClean="0"/>
              <a:t>expr</a:t>
            </a:r>
            <a:r>
              <a:rPr lang="en-CA" baseline="-25000" dirty="0" err="1" smtClean="0"/>
              <a:t>c</a:t>
            </a:r>
            <a:r>
              <a:rPr lang="en-CA" baseline="-25000" dirty="0" smtClean="0"/>
              <a:t> </a:t>
            </a:r>
            <a:r>
              <a:rPr lang="en-CA" dirty="0" smtClean="0"/>
              <a:t>evaluates to true (nonzero), otherwise to expr</a:t>
            </a:r>
            <a:r>
              <a:rPr lang="en-CA" baseline="-25000" dirty="0" smtClean="0"/>
              <a:t>2</a:t>
            </a:r>
          </a:p>
          <a:p>
            <a:pPr lvl="1"/>
            <a:endParaRPr lang="en-CA" baseline="-25000" dirty="0"/>
          </a:p>
          <a:p>
            <a:r>
              <a:rPr lang="en-CA" dirty="0" smtClean="0"/>
              <a:t>3 &gt; 2 ? 1 : 0 = 1</a:t>
            </a:r>
          </a:p>
          <a:p>
            <a:r>
              <a:rPr lang="en-CA" dirty="0" smtClean="0"/>
              <a:t>5==6 ? “true” : “false” = “false”</a:t>
            </a:r>
          </a:p>
          <a:p>
            <a:r>
              <a:rPr lang="en-CA" dirty="0" smtClean="0"/>
              <a:t>x &gt; 8? 8 : x = min(8, x)</a:t>
            </a:r>
          </a:p>
          <a:p>
            <a:r>
              <a:rPr lang="en-CA" dirty="0" smtClean="0"/>
              <a:t>x &gt;= 0? x : -x = abs(x)</a:t>
            </a:r>
          </a:p>
          <a:p>
            <a:r>
              <a:rPr lang="en-CA" b="1" dirty="0" smtClean="0"/>
              <a:t>Using conditional expression to substitute division with right shift</a:t>
            </a:r>
          </a:p>
          <a:p>
            <a:r>
              <a:rPr lang="en-CA" dirty="0" smtClean="0"/>
              <a:t>x &gt;= 0? x &gt;&gt; 2 : (x + (1 &lt;&lt; 2) – 1) &gt;&gt; 2 = x / 4</a:t>
            </a:r>
          </a:p>
          <a:p>
            <a:r>
              <a:rPr lang="en-CA" dirty="0" smtClean="0"/>
              <a:t>x &gt;= 0? x &gt;&gt; 4 : (x + (1 &lt;&lt; 4) – 1) &gt;&gt; 4 = x /16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Expression in 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4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Write equivalent expressions using only bitwise shift, addition, and subtraction</a:t>
            </a:r>
          </a:p>
          <a:p>
            <a:r>
              <a:rPr lang="en-CA" dirty="0" smtClean="0"/>
              <a:t>e.g. x * 16 = x &lt;&lt; 4</a:t>
            </a:r>
          </a:p>
          <a:p>
            <a:endParaRPr lang="en-CA" dirty="0" smtClean="0"/>
          </a:p>
          <a:p>
            <a:r>
              <a:rPr lang="en-CA" dirty="0" smtClean="0"/>
              <a:t>x * 32 = </a:t>
            </a:r>
          </a:p>
          <a:p>
            <a:r>
              <a:rPr lang="en-CA" dirty="0" smtClean="0"/>
              <a:t>x * 33 =</a:t>
            </a:r>
          </a:p>
          <a:p>
            <a:r>
              <a:rPr lang="en-CA" dirty="0" smtClean="0"/>
              <a:t>x * 15 =</a:t>
            </a:r>
          </a:p>
          <a:p>
            <a:r>
              <a:rPr lang="en-CA" dirty="0" smtClean="0"/>
              <a:t>x / 8 = </a:t>
            </a:r>
          </a:p>
          <a:p>
            <a:r>
              <a:rPr lang="en-CA" dirty="0" smtClean="0"/>
              <a:t>x / 32 =</a:t>
            </a:r>
          </a:p>
          <a:p>
            <a:r>
              <a:rPr lang="en-CA" dirty="0" smtClean="0"/>
              <a:t>x / 64 =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3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3539</TotalTime>
  <Words>694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Bit Shifts and Arithmetic Operations</vt:lpstr>
      <vt:lpstr>Agenda</vt:lpstr>
      <vt:lpstr>Left Shift and Multiplication</vt:lpstr>
      <vt:lpstr>Substituting Multiplication with Left Shift</vt:lpstr>
      <vt:lpstr>Right Shift and Division</vt:lpstr>
      <vt:lpstr>Substituting Division with Right Shift</vt:lpstr>
      <vt:lpstr>Substituting Division with Right Shift - examples</vt:lpstr>
      <vt:lpstr>Conditional Expression in C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683</cp:revision>
  <dcterms:created xsi:type="dcterms:W3CDTF">2020-04-03T00:26:09Z</dcterms:created>
  <dcterms:modified xsi:type="dcterms:W3CDTF">2020-04-21T03:41:34Z</dcterms:modified>
</cp:coreProperties>
</file>