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2020-04-03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2020-04-03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2020-04-03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Bit, Byte, Binary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Zhen Huang</a:t>
            </a:r>
          </a:p>
          <a:p>
            <a:r>
              <a:rPr lang="en-CA" dirty="0" smtClean="0"/>
              <a:t>DePaul University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737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https://</a:t>
            </a:r>
            <a:r>
              <a:rPr lang="en-CA" dirty="0" smtClean="0"/>
              <a:t>owlcation.com/stem/How-to-Convert-Decimal-to-Binary-and-Binary-to-Decimal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Resources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767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</a:t>
            </a:r>
            <a:r>
              <a:rPr lang="en-CA" i="1" dirty="0" smtClean="0"/>
              <a:t>bit</a:t>
            </a:r>
            <a:r>
              <a:rPr lang="en-CA" dirty="0" smtClean="0"/>
              <a:t> is a basic unit of information. </a:t>
            </a:r>
          </a:p>
          <a:p>
            <a:pPr lvl="1"/>
            <a:r>
              <a:rPr lang="en-CA" dirty="0" smtClean="0"/>
              <a:t>Holds </a:t>
            </a:r>
            <a:r>
              <a:rPr lang="en-CA" dirty="0" smtClean="0"/>
              <a:t>one of two values:</a:t>
            </a:r>
            <a:r>
              <a:rPr lang="en-CA" dirty="0" smtClean="0"/>
              <a:t> </a:t>
            </a:r>
            <a:r>
              <a:rPr lang="en-CA" dirty="0" smtClean="0"/>
              <a:t>0 or </a:t>
            </a:r>
            <a:r>
              <a:rPr lang="en-CA" dirty="0" smtClean="0"/>
              <a:t>1, True or False, etc.</a:t>
            </a:r>
            <a:endParaRPr lang="en-CA" dirty="0" smtClean="0"/>
          </a:p>
          <a:p>
            <a:pPr lvl="1"/>
            <a:r>
              <a:rPr lang="en-CA" dirty="0" smtClean="0"/>
              <a:t>Can be easily represented, e.g. </a:t>
            </a:r>
            <a:r>
              <a:rPr lang="en-CA" dirty="0" smtClean="0"/>
              <a:t>using electronic </a:t>
            </a:r>
            <a:r>
              <a:rPr lang="en-CA" dirty="0" smtClean="0"/>
              <a:t>voltage (0v – 0, 5v – 1</a:t>
            </a:r>
            <a:r>
              <a:rPr lang="en-CA" dirty="0" smtClean="0"/>
              <a:t>)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A </a:t>
            </a:r>
            <a:r>
              <a:rPr lang="en-CA" i="1" dirty="0" smtClean="0"/>
              <a:t>byte</a:t>
            </a:r>
            <a:r>
              <a:rPr lang="en-CA" dirty="0" smtClean="0"/>
              <a:t> refers to a group of 8 bits.</a:t>
            </a:r>
          </a:p>
          <a:p>
            <a:pPr lvl="1"/>
            <a:r>
              <a:rPr lang="en-CA" dirty="0"/>
              <a:t>Historically </a:t>
            </a:r>
            <a:r>
              <a:rPr lang="en-CA" dirty="0" smtClean="0"/>
              <a:t>used </a:t>
            </a:r>
            <a:r>
              <a:rPr lang="en-CA" dirty="0"/>
              <a:t>to encode a single character of </a:t>
            </a:r>
            <a:r>
              <a:rPr lang="en-CA" dirty="0" smtClean="0"/>
              <a:t>text, e.g. </a:t>
            </a:r>
            <a:r>
              <a:rPr lang="en-CA" dirty="0" smtClean="0"/>
              <a:t>01000001</a:t>
            </a:r>
            <a:r>
              <a:rPr lang="en-CA" baseline="-25000" dirty="0" smtClean="0"/>
              <a:t>b</a:t>
            </a:r>
            <a:r>
              <a:rPr lang="en-CA" dirty="0" smtClean="0"/>
              <a:t> </a:t>
            </a:r>
            <a:r>
              <a:rPr lang="en-CA" dirty="0" smtClean="0"/>
              <a:t>represents “A”</a:t>
            </a:r>
          </a:p>
          <a:p>
            <a:pPr lvl="1"/>
            <a:r>
              <a:rPr lang="en-CA" dirty="0" smtClean="0"/>
              <a:t>Smallest unit of computer memory that can be referred to by memory addresses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Bit and Byte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662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Humans </a:t>
            </a:r>
            <a:r>
              <a:rPr lang="en-CA" dirty="0"/>
              <a:t>denote numbers </a:t>
            </a:r>
            <a:r>
              <a:rPr lang="en-CA" dirty="0" smtClean="0"/>
              <a:t>with decimal or </a:t>
            </a:r>
            <a:r>
              <a:rPr lang="en-CA" i="1" dirty="0" smtClean="0"/>
              <a:t>base-10</a:t>
            </a:r>
            <a:r>
              <a:rPr lang="en-CA" dirty="0" smtClean="0"/>
              <a:t> numbers.</a:t>
            </a:r>
          </a:p>
          <a:p>
            <a:pPr lvl="1"/>
            <a:r>
              <a:rPr lang="en-CA" dirty="0" smtClean="0"/>
              <a:t>Each decimal digit can be 0,1,2,3,4,5,6,7,8, or 9</a:t>
            </a:r>
          </a:p>
          <a:p>
            <a:pPr lvl="1"/>
            <a:endParaRPr lang="en-CA" dirty="0" smtClean="0"/>
          </a:p>
          <a:p>
            <a:r>
              <a:rPr lang="en-CA" dirty="0"/>
              <a:t>Modern computers are designed to use binary numbers </a:t>
            </a:r>
            <a:r>
              <a:rPr lang="en-CA" dirty="0" smtClean="0"/>
              <a:t>or </a:t>
            </a:r>
            <a:r>
              <a:rPr lang="en-CA" i="1" dirty="0" smtClean="0"/>
              <a:t>base-2</a:t>
            </a:r>
            <a:r>
              <a:rPr lang="en-CA" dirty="0" smtClean="0"/>
              <a:t> numbers natively.</a:t>
            </a:r>
          </a:p>
          <a:p>
            <a:pPr lvl="1"/>
            <a:r>
              <a:rPr lang="en-CA" dirty="0" smtClean="0"/>
              <a:t>Each binary digit can be 0 or 1, i.e. a bit.</a:t>
            </a:r>
          </a:p>
          <a:p>
            <a:pPr marL="393192" lvl="1" indent="0">
              <a:buNone/>
            </a:pPr>
            <a:r>
              <a:rPr lang="en-CA" dirty="0" smtClean="0"/>
              <a:t>            LSB </a:t>
            </a:r>
            <a:r>
              <a:rPr lang="en-CA" dirty="0"/>
              <a:t>– least significant bit (rightmost bit)</a:t>
            </a:r>
          </a:p>
          <a:p>
            <a:pPr marL="393192" lvl="1" indent="0">
              <a:buNone/>
            </a:pPr>
            <a:endParaRPr lang="en-CA" dirty="0"/>
          </a:p>
          <a:p>
            <a:pPr marL="393192" lvl="1" indent="0">
              <a:buNone/>
            </a:pPr>
            <a:r>
              <a:rPr lang="en-CA" dirty="0" smtClean="0"/>
              <a:t>  </a:t>
            </a:r>
          </a:p>
          <a:p>
            <a:pPr marL="393192" lvl="1" indent="0">
              <a:buNone/>
            </a:pPr>
            <a:r>
              <a:rPr lang="en-CA" dirty="0" smtClean="0"/>
              <a:t>  101101</a:t>
            </a:r>
            <a:r>
              <a:rPr lang="en-CA" baseline="-25000" dirty="0" smtClean="0"/>
              <a:t>b </a:t>
            </a:r>
          </a:p>
          <a:p>
            <a:pPr lvl="1"/>
            <a:endParaRPr lang="en-CA" baseline="-25000" dirty="0" smtClean="0"/>
          </a:p>
          <a:p>
            <a:pPr marL="393192" lvl="1" indent="0">
              <a:buNone/>
            </a:pPr>
            <a:endParaRPr lang="en-CA" dirty="0" smtClean="0"/>
          </a:p>
          <a:p>
            <a:pPr marL="393192" lvl="1" indent="0">
              <a:buNone/>
            </a:pPr>
            <a:r>
              <a:rPr lang="en-CA" dirty="0" smtClean="0"/>
              <a:t>  MSB – most significant bit (leftmost bit)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Binary Numbers</a:t>
            </a:r>
            <a:endParaRPr lang="en-CA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79712" y="4117900"/>
            <a:ext cx="0" cy="36004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189198" y="4854441"/>
            <a:ext cx="0" cy="36004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13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Number Counting in Binary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872995"/>
              </p:ext>
            </p:extLst>
          </p:nvPr>
        </p:nvGraphicFramePr>
        <p:xfrm>
          <a:off x="2195736" y="1484784"/>
          <a:ext cx="496855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276"/>
                <a:gridCol w="2484276"/>
              </a:tblGrid>
              <a:tr h="316834">
                <a:tc>
                  <a:txBody>
                    <a:bodyPr/>
                    <a:lstStyle/>
                    <a:p>
                      <a:r>
                        <a:rPr lang="en-CA" dirty="0" smtClean="0"/>
                        <a:t>Decimal Numbers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Binary Numbers</a:t>
                      </a:r>
                      <a:endParaRPr lang="en-CA" dirty="0"/>
                    </a:p>
                  </a:txBody>
                  <a:tcPr/>
                </a:tc>
              </a:tr>
              <a:tr h="316834"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0000</a:t>
                      </a:r>
                      <a:endParaRPr lang="en-CA" dirty="0"/>
                    </a:p>
                  </a:txBody>
                  <a:tcPr/>
                </a:tc>
              </a:tr>
              <a:tr h="316834"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0001</a:t>
                      </a:r>
                      <a:endParaRPr lang="en-CA" dirty="0"/>
                    </a:p>
                  </a:txBody>
                  <a:tcPr/>
                </a:tc>
              </a:tr>
              <a:tr h="316834"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0010</a:t>
                      </a:r>
                      <a:endParaRPr lang="en-CA" dirty="0"/>
                    </a:p>
                  </a:txBody>
                  <a:tcPr/>
                </a:tc>
              </a:tr>
              <a:tr h="316834"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0011</a:t>
                      </a:r>
                      <a:endParaRPr lang="en-CA" dirty="0"/>
                    </a:p>
                  </a:txBody>
                  <a:tcPr/>
                </a:tc>
              </a:tr>
              <a:tr h="316834"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0100</a:t>
                      </a:r>
                      <a:endParaRPr lang="en-CA" dirty="0"/>
                    </a:p>
                  </a:txBody>
                  <a:tcPr/>
                </a:tc>
              </a:tr>
              <a:tr h="316834"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0101</a:t>
                      </a:r>
                      <a:endParaRPr lang="en-CA" dirty="0"/>
                    </a:p>
                  </a:txBody>
                  <a:tcPr/>
                </a:tc>
              </a:tr>
              <a:tr h="316834"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0110</a:t>
                      </a:r>
                      <a:endParaRPr lang="en-CA" dirty="0"/>
                    </a:p>
                  </a:txBody>
                  <a:tcPr/>
                </a:tc>
              </a:tr>
              <a:tr h="316834">
                <a:tc>
                  <a:txBody>
                    <a:bodyPr/>
                    <a:lstStyle/>
                    <a:p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0111</a:t>
                      </a:r>
                      <a:endParaRPr lang="en-CA" dirty="0"/>
                    </a:p>
                  </a:txBody>
                  <a:tcPr/>
                </a:tc>
              </a:tr>
              <a:tr h="316834">
                <a:tc>
                  <a:txBody>
                    <a:bodyPr/>
                    <a:lstStyle/>
                    <a:p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1000</a:t>
                      </a:r>
                      <a:endParaRPr lang="en-CA" dirty="0"/>
                    </a:p>
                  </a:txBody>
                  <a:tcPr/>
                </a:tc>
              </a:tr>
              <a:tr h="316834">
                <a:tc>
                  <a:txBody>
                    <a:bodyPr/>
                    <a:lstStyle/>
                    <a:p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1001</a:t>
                      </a:r>
                      <a:endParaRPr lang="en-CA" dirty="0"/>
                    </a:p>
                  </a:txBody>
                  <a:tcPr/>
                </a:tc>
              </a:tr>
              <a:tr h="316834">
                <a:tc>
                  <a:txBody>
                    <a:bodyPr/>
                    <a:lstStyle/>
                    <a:p>
                      <a:r>
                        <a:rPr lang="en-CA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1010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18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 algn="ctr">
              <a:buNone/>
            </a:pPr>
            <a:endParaRPr lang="en-CA" dirty="0" smtClean="0"/>
          </a:p>
          <a:p>
            <a:pPr marL="109728" indent="0" algn="ctr">
              <a:buNone/>
            </a:pPr>
            <a:r>
              <a:rPr lang="en-CA" dirty="0" smtClean="0"/>
              <a:t>Number: d</a:t>
            </a:r>
            <a:r>
              <a:rPr lang="en-CA" baseline="-25000" dirty="0" smtClean="0"/>
              <a:t>n-1</a:t>
            </a:r>
            <a:r>
              <a:rPr lang="en-CA" dirty="0" smtClean="0"/>
              <a:t>d</a:t>
            </a:r>
            <a:r>
              <a:rPr lang="en-CA" baseline="-25000" dirty="0" smtClean="0"/>
              <a:t>n-2</a:t>
            </a:r>
            <a:r>
              <a:rPr lang="en-CA" dirty="0" smtClean="0"/>
              <a:t>...</a:t>
            </a:r>
            <a:r>
              <a:rPr lang="en-CA" dirty="0"/>
              <a:t> </a:t>
            </a:r>
            <a:r>
              <a:rPr lang="en-CA" dirty="0" smtClean="0"/>
              <a:t>d</a:t>
            </a:r>
            <a:r>
              <a:rPr lang="en-CA" baseline="-25000" dirty="0" smtClean="0"/>
              <a:t>2</a:t>
            </a:r>
            <a:r>
              <a:rPr lang="en-CA" dirty="0" smtClean="0"/>
              <a:t>d</a:t>
            </a:r>
            <a:r>
              <a:rPr lang="en-CA" baseline="-25000" dirty="0" smtClean="0"/>
              <a:t>1</a:t>
            </a:r>
            <a:r>
              <a:rPr lang="en-CA" dirty="0" smtClean="0"/>
              <a:t>d</a:t>
            </a:r>
            <a:r>
              <a:rPr lang="en-CA" baseline="-25000" dirty="0" smtClean="0"/>
              <a:t>0</a:t>
            </a:r>
          </a:p>
          <a:p>
            <a:pPr marL="109728" indent="0" algn="ctr">
              <a:buNone/>
            </a:pPr>
            <a:endParaRPr lang="en-CA" baseline="-25000" dirty="0" smtClean="0"/>
          </a:p>
          <a:p>
            <a:pPr marL="109728" indent="0" algn="ctr">
              <a:buNone/>
            </a:pPr>
            <a:r>
              <a:rPr lang="en-CA" dirty="0" smtClean="0"/>
              <a:t>Value</a:t>
            </a:r>
            <a:r>
              <a:rPr lang="en-CA" dirty="0" smtClean="0"/>
              <a:t> </a:t>
            </a:r>
            <a:r>
              <a:rPr lang="en-CA" dirty="0" smtClean="0"/>
              <a:t>= </a:t>
            </a:r>
            <a:r>
              <a:rPr lang="en-CA" dirty="0" smtClean="0"/>
              <a:t>d</a:t>
            </a:r>
            <a:r>
              <a:rPr lang="en-CA" baseline="-25000" dirty="0" smtClean="0"/>
              <a:t>n-1</a:t>
            </a:r>
            <a:r>
              <a:rPr lang="en-CA" dirty="0" smtClean="0"/>
              <a:t>b</a:t>
            </a:r>
            <a:r>
              <a:rPr lang="en-CA" baseline="30000" dirty="0" smtClean="0"/>
              <a:t>n-1</a:t>
            </a:r>
            <a:r>
              <a:rPr lang="en-CA" dirty="0" smtClean="0"/>
              <a:t>+d</a:t>
            </a:r>
            <a:r>
              <a:rPr lang="en-CA" baseline="-25000" dirty="0" smtClean="0"/>
              <a:t>n-2</a:t>
            </a:r>
            <a:r>
              <a:rPr lang="en-CA" dirty="0" smtClean="0"/>
              <a:t>b</a:t>
            </a:r>
            <a:r>
              <a:rPr lang="en-CA" baseline="30000" dirty="0" smtClean="0"/>
              <a:t>n-2</a:t>
            </a:r>
            <a:r>
              <a:rPr lang="en-CA" dirty="0" smtClean="0"/>
              <a:t>…+d</a:t>
            </a:r>
            <a:r>
              <a:rPr lang="en-CA" baseline="-25000" dirty="0" smtClean="0"/>
              <a:t>2</a:t>
            </a:r>
            <a:r>
              <a:rPr lang="en-CA" dirty="0" smtClean="0"/>
              <a:t>b</a:t>
            </a:r>
            <a:r>
              <a:rPr lang="en-CA" baseline="30000" dirty="0" smtClean="0"/>
              <a:t>2</a:t>
            </a:r>
            <a:r>
              <a:rPr lang="en-CA" dirty="0" smtClean="0"/>
              <a:t>+d</a:t>
            </a:r>
            <a:r>
              <a:rPr lang="en-CA" baseline="-25000" dirty="0" smtClean="0"/>
              <a:t>1</a:t>
            </a:r>
            <a:r>
              <a:rPr lang="en-CA" dirty="0" smtClean="0"/>
              <a:t>b</a:t>
            </a:r>
            <a:r>
              <a:rPr lang="en-CA" baseline="30000" dirty="0" smtClean="0"/>
              <a:t>1</a:t>
            </a:r>
            <a:r>
              <a:rPr lang="en-CA" dirty="0" smtClean="0"/>
              <a:t>+d</a:t>
            </a:r>
            <a:r>
              <a:rPr lang="en-CA" baseline="-25000" dirty="0" smtClean="0"/>
              <a:t>0</a:t>
            </a:r>
            <a:r>
              <a:rPr lang="en-CA" dirty="0" smtClean="0"/>
              <a:t>b</a:t>
            </a:r>
            <a:r>
              <a:rPr lang="en-CA" baseline="30000" dirty="0" smtClean="0"/>
              <a:t>0</a:t>
            </a:r>
            <a:endParaRPr lang="en-CA" dirty="0" smtClean="0"/>
          </a:p>
          <a:p>
            <a:pPr marL="109728" indent="0">
              <a:buNone/>
            </a:pPr>
            <a:r>
              <a:rPr lang="en-CA" dirty="0"/>
              <a:t> </a:t>
            </a:r>
            <a:r>
              <a:rPr lang="en-CA" dirty="0" smtClean="0"/>
              <a:t>      </a:t>
            </a:r>
            <a:endParaRPr lang="en-CA" dirty="0" smtClean="0"/>
          </a:p>
          <a:p>
            <a:pPr marL="109728" indent="0">
              <a:buNone/>
            </a:pPr>
            <a:r>
              <a:rPr lang="en-CA" dirty="0"/>
              <a:t> </a:t>
            </a:r>
            <a:r>
              <a:rPr lang="en-CA" dirty="0" smtClean="0"/>
              <a:t>    </a:t>
            </a:r>
            <a:r>
              <a:rPr lang="en-CA" dirty="0" smtClean="0"/>
              <a:t>where  </a:t>
            </a:r>
            <a:r>
              <a:rPr lang="en-CA" dirty="0" smtClean="0"/>
              <a:t>d</a:t>
            </a:r>
            <a:r>
              <a:rPr lang="en-CA" baseline="-25000" dirty="0" smtClean="0"/>
              <a:t>i</a:t>
            </a:r>
            <a:r>
              <a:rPr lang="en-CA" baseline="30000" dirty="0"/>
              <a:t> </a:t>
            </a:r>
            <a:r>
              <a:rPr lang="en-CA" dirty="0" smtClean="0"/>
              <a:t>is</a:t>
            </a:r>
            <a:r>
              <a:rPr lang="en-CA" baseline="30000" dirty="0" smtClean="0"/>
              <a:t> </a:t>
            </a:r>
            <a:r>
              <a:rPr lang="en-CA" dirty="0" smtClean="0"/>
              <a:t>digit </a:t>
            </a:r>
            <a:r>
              <a:rPr lang="en-CA" i="1" dirty="0" err="1" smtClean="0"/>
              <a:t>i</a:t>
            </a:r>
            <a:r>
              <a:rPr lang="en-CA" i="1" dirty="0" smtClean="0"/>
              <a:t> </a:t>
            </a:r>
            <a:r>
              <a:rPr lang="en-CA" dirty="0" smtClean="0"/>
              <a:t>or bit </a:t>
            </a:r>
            <a:r>
              <a:rPr lang="en-CA" i="1" dirty="0" err="1" smtClean="0"/>
              <a:t>i</a:t>
            </a:r>
            <a:r>
              <a:rPr lang="en-CA" i="1" dirty="0" smtClean="0"/>
              <a:t> </a:t>
            </a:r>
            <a:endParaRPr lang="en-CA" dirty="0"/>
          </a:p>
          <a:p>
            <a:pPr marL="109728" indent="0">
              <a:buNone/>
            </a:pPr>
            <a:r>
              <a:rPr lang="en-CA" dirty="0" smtClean="0"/>
              <a:t>                      </a:t>
            </a:r>
            <a:r>
              <a:rPr lang="en-CA" dirty="0" smtClean="0"/>
              <a:t>digit 0/bit </a:t>
            </a:r>
            <a:r>
              <a:rPr lang="en-CA" dirty="0" smtClean="0"/>
              <a:t>0 is the rightmost </a:t>
            </a:r>
            <a:r>
              <a:rPr lang="en-CA" dirty="0" smtClean="0"/>
              <a:t>one</a:t>
            </a:r>
            <a:endParaRPr lang="en-CA" dirty="0" smtClean="0"/>
          </a:p>
          <a:p>
            <a:pPr marL="109728" indent="0">
              <a:buNone/>
            </a:pPr>
            <a:r>
              <a:rPr lang="en-CA" dirty="0"/>
              <a:t> </a:t>
            </a:r>
            <a:r>
              <a:rPr lang="en-CA" dirty="0" smtClean="0"/>
              <a:t>               </a:t>
            </a:r>
            <a:r>
              <a:rPr lang="en-CA" dirty="0" smtClean="0"/>
              <a:t>b </a:t>
            </a:r>
            <a:r>
              <a:rPr lang="en-CA" dirty="0" smtClean="0"/>
              <a:t>is the base value, </a:t>
            </a:r>
            <a:r>
              <a:rPr lang="en-CA" dirty="0" err="1" smtClean="0"/>
              <a:t>e.g</a:t>
            </a:r>
            <a:r>
              <a:rPr lang="en-CA" dirty="0" smtClean="0"/>
              <a:t> 2, 10</a:t>
            </a:r>
          </a:p>
          <a:p>
            <a:pPr marL="109728" indent="0" algn="ctr">
              <a:buNone/>
            </a:pPr>
            <a:endParaRPr lang="en-CA" dirty="0"/>
          </a:p>
          <a:p>
            <a:r>
              <a:rPr lang="en-CA" dirty="0" smtClean="0"/>
              <a:t>Examples:</a:t>
            </a:r>
          </a:p>
          <a:p>
            <a:pPr lvl="1"/>
            <a:r>
              <a:rPr lang="en-CA" dirty="0" smtClean="0"/>
              <a:t>1234</a:t>
            </a:r>
            <a:r>
              <a:rPr lang="en-CA" baseline="-25000" dirty="0" smtClean="0"/>
              <a:t>d</a:t>
            </a:r>
            <a:r>
              <a:rPr lang="en-CA" dirty="0" smtClean="0"/>
              <a:t> = 1*10</a:t>
            </a:r>
            <a:r>
              <a:rPr lang="en-CA" baseline="30000" dirty="0" smtClean="0"/>
              <a:t>3 </a:t>
            </a:r>
            <a:r>
              <a:rPr lang="en-CA" dirty="0" smtClean="0"/>
              <a:t>+ 2 * 10</a:t>
            </a:r>
            <a:r>
              <a:rPr lang="en-CA" baseline="30000" dirty="0" smtClean="0"/>
              <a:t>2 </a:t>
            </a:r>
            <a:r>
              <a:rPr lang="en-CA" dirty="0" smtClean="0"/>
              <a:t>+ </a:t>
            </a:r>
            <a:r>
              <a:rPr lang="en-CA" dirty="0"/>
              <a:t>3</a:t>
            </a:r>
            <a:r>
              <a:rPr lang="en-CA" dirty="0" smtClean="0"/>
              <a:t> </a:t>
            </a:r>
            <a:r>
              <a:rPr lang="en-CA" dirty="0"/>
              <a:t>* </a:t>
            </a:r>
            <a:r>
              <a:rPr lang="en-CA" dirty="0" smtClean="0"/>
              <a:t>10</a:t>
            </a:r>
            <a:r>
              <a:rPr lang="en-CA" baseline="30000" dirty="0"/>
              <a:t>1</a:t>
            </a:r>
            <a:r>
              <a:rPr lang="en-CA" baseline="30000" dirty="0" smtClean="0"/>
              <a:t> </a:t>
            </a:r>
            <a:r>
              <a:rPr lang="en-CA" dirty="0" smtClean="0"/>
              <a:t>+ 4 </a:t>
            </a:r>
            <a:r>
              <a:rPr lang="en-CA" dirty="0"/>
              <a:t>* </a:t>
            </a:r>
            <a:r>
              <a:rPr lang="en-CA" dirty="0" smtClean="0"/>
              <a:t>10</a:t>
            </a:r>
            <a:r>
              <a:rPr lang="en-CA" baseline="30000" dirty="0" smtClean="0"/>
              <a:t>0</a:t>
            </a:r>
          </a:p>
          <a:p>
            <a:pPr lvl="1"/>
            <a:r>
              <a:rPr lang="en-CA" dirty="0" smtClean="0"/>
              <a:t>1011</a:t>
            </a:r>
            <a:r>
              <a:rPr lang="en-CA" baseline="-25000" dirty="0" smtClean="0"/>
              <a:t>b</a:t>
            </a:r>
            <a:r>
              <a:rPr lang="en-CA" dirty="0" smtClean="0"/>
              <a:t> = 1* 2</a:t>
            </a:r>
            <a:r>
              <a:rPr lang="en-CA" baseline="30000" dirty="0" smtClean="0"/>
              <a:t>3 </a:t>
            </a:r>
            <a:r>
              <a:rPr lang="en-CA" dirty="0"/>
              <a:t>+ </a:t>
            </a:r>
            <a:r>
              <a:rPr lang="en-CA" dirty="0" smtClean="0"/>
              <a:t>0 </a:t>
            </a:r>
            <a:r>
              <a:rPr lang="en-CA" dirty="0"/>
              <a:t>* 2</a:t>
            </a:r>
            <a:r>
              <a:rPr lang="en-CA" baseline="30000" dirty="0" smtClean="0"/>
              <a:t>2 </a:t>
            </a:r>
            <a:r>
              <a:rPr lang="en-CA" dirty="0"/>
              <a:t>+ </a:t>
            </a:r>
            <a:r>
              <a:rPr lang="en-CA" dirty="0" smtClean="0"/>
              <a:t>1 </a:t>
            </a:r>
            <a:r>
              <a:rPr lang="en-CA" dirty="0"/>
              <a:t>* </a:t>
            </a:r>
            <a:r>
              <a:rPr lang="en-CA" dirty="0" smtClean="0"/>
              <a:t>2</a:t>
            </a:r>
            <a:r>
              <a:rPr lang="en-CA" baseline="30000" dirty="0" smtClean="0"/>
              <a:t>1 </a:t>
            </a:r>
            <a:r>
              <a:rPr lang="en-CA" dirty="0"/>
              <a:t>+ </a:t>
            </a:r>
            <a:r>
              <a:rPr lang="en-CA" dirty="0" smtClean="0"/>
              <a:t>1 </a:t>
            </a:r>
            <a:r>
              <a:rPr lang="en-CA" dirty="0"/>
              <a:t>* </a:t>
            </a:r>
            <a:r>
              <a:rPr lang="en-CA" dirty="0" smtClean="0"/>
              <a:t>2</a:t>
            </a:r>
            <a:r>
              <a:rPr lang="en-CA" baseline="30000" dirty="0" smtClean="0"/>
              <a:t>0</a:t>
            </a:r>
          </a:p>
          <a:p>
            <a:pPr lvl="1"/>
            <a:r>
              <a:rPr lang="en-CA" baseline="30000" dirty="0"/>
              <a:t> </a:t>
            </a:r>
            <a:r>
              <a:rPr lang="en-CA" dirty="0" smtClean="0"/>
              <a:t>         </a:t>
            </a:r>
            <a:r>
              <a:rPr lang="en-CA" baseline="30000" dirty="0" smtClean="0"/>
              <a:t> </a:t>
            </a:r>
            <a:r>
              <a:rPr lang="en-CA" dirty="0" smtClean="0"/>
              <a:t>= </a:t>
            </a:r>
            <a:r>
              <a:rPr lang="en-CA" dirty="0" smtClean="0"/>
              <a:t>8 + 4 + 1 = 11</a:t>
            </a:r>
            <a:r>
              <a:rPr lang="en-CA" baseline="-25000" dirty="0" smtClean="0"/>
              <a:t>d</a:t>
            </a:r>
            <a:endParaRPr lang="en-CA" baseline="-25000" dirty="0"/>
          </a:p>
          <a:p>
            <a:pPr lvl="1"/>
            <a:endParaRPr lang="en-CA" dirty="0" smtClean="0"/>
          </a:p>
          <a:p>
            <a:pPr marL="109728" indent="0" algn="ctr">
              <a:buNone/>
            </a:pPr>
            <a:endParaRPr lang="en-CA" i="1" dirty="0" smtClean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Number </a:t>
            </a:r>
            <a:r>
              <a:rPr lang="en-CA" dirty="0" smtClean="0"/>
              <a:t>Representation </a:t>
            </a:r>
            <a:r>
              <a:rPr lang="en-CA" dirty="0"/>
              <a:t>for any </a:t>
            </a:r>
            <a:r>
              <a:rPr lang="en-CA" dirty="0" smtClean="0"/>
              <a:t>Base </a:t>
            </a:r>
            <a:r>
              <a:rPr lang="en-CA" i="1" dirty="0" smtClean="0"/>
              <a:t>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029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 algn="ctr">
              <a:buNone/>
            </a:pPr>
            <a:r>
              <a:rPr lang="en-CA" dirty="0" smtClean="0"/>
              <a:t>Binary Number: d</a:t>
            </a:r>
            <a:r>
              <a:rPr lang="en-CA" baseline="-25000" dirty="0" smtClean="0"/>
              <a:t>n-1</a:t>
            </a:r>
            <a:r>
              <a:rPr lang="en-CA" dirty="0" smtClean="0"/>
              <a:t>d</a:t>
            </a:r>
            <a:r>
              <a:rPr lang="en-CA" baseline="-25000" dirty="0" smtClean="0"/>
              <a:t>n-1</a:t>
            </a:r>
            <a:r>
              <a:rPr lang="en-CA" dirty="0" smtClean="0"/>
              <a:t>…d</a:t>
            </a:r>
            <a:r>
              <a:rPr lang="en-CA" baseline="-25000" dirty="0" smtClean="0"/>
              <a:t>1</a:t>
            </a:r>
            <a:r>
              <a:rPr lang="en-CA" dirty="0" smtClean="0"/>
              <a:t>d</a:t>
            </a:r>
            <a:r>
              <a:rPr lang="en-CA" baseline="-25000" dirty="0" smtClean="0"/>
              <a:t>0</a:t>
            </a:r>
            <a:endParaRPr lang="en-CA" dirty="0" smtClean="0"/>
          </a:p>
          <a:p>
            <a:pPr marL="109728" indent="0" algn="ctr">
              <a:buNone/>
            </a:pPr>
            <a:r>
              <a:rPr lang="en-CA" dirty="0" smtClean="0"/>
              <a:t>Value</a:t>
            </a:r>
            <a:r>
              <a:rPr lang="en-CA" dirty="0" smtClean="0"/>
              <a:t> </a:t>
            </a:r>
            <a:r>
              <a:rPr lang="en-CA" dirty="0"/>
              <a:t>= </a:t>
            </a:r>
            <a:r>
              <a:rPr lang="en-CA" dirty="0" smtClean="0"/>
              <a:t>d</a:t>
            </a:r>
            <a:r>
              <a:rPr lang="en-CA" baseline="-25000" dirty="0" smtClean="0"/>
              <a:t>n-1</a:t>
            </a:r>
            <a:r>
              <a:rPr lang="en-CA" dirty="0" smtClean="0"/>
              <a:t>2</a:t>
            </a:r>
            <a:r>
              <a:rPr lang="en-CA" baseline="30000" dirty="0" smtClean="0"/>
              <a:t>n-1</a:t>
            </a:r>
            <a:r>
              <a:rPr lang="en-CA" dirty="0"/>
              <a:t>+ </a:t>
            </a:r>
            <a:r>
              <a:rPr lang="en-CA" dirty="0" smtClean="0"/>
              <a:t>d</a:t>
            </a:r>
            <a:r>
              <a:rPr lang="en-CA" baseline="-25000" dirty="0" smtClean="0"/>
              <a:t>n-2</a:t>
            </a:r>
            <a:r>
              <a:rPr lang="en-CA" dirty="0" smtClean="0"/>
              <a:t>2</a:t>
            </a:r>
            <a:r>
              <a:rPr lang="en-CA" baseline="30000" dirty="0" smtClean="0"/>
              <a:t>n-2 </a:t>
            </a:r>
            <a:r>
              <a:rPr lang="en-CA" dirty="0" smtClean="0"/>
              <a:t>…+</a:t>
            </a:r>
            <a:r>
              <a:rPr lang="en-CA" dirty="0" smtClean="0"/>
              <a:t>d</a:t>
            </a:r>
            <a:r>
              <a:rPr lang="en-CA" baseline="-25000" dirty="0" smtClean="0"/>
              <a:t>1</a:t>
            </a:r>
            <a:r>
              <a:rPr lang="en-CA" dirty="0" smtClean="0"/>
              <a:t>2</a:t>
            </a:r>
            <a:r>
              <a:rPr lang="en-CA" baseline="30000" dirty="0" smtClean="0"/>
              <a:t>1</a:t>
            </a:r>
            <a:r>
              <a:rPr lang="en-CA" dirty="0" smtClean="0"/>
              <a:t>+d</a:t>
            </a:r>
            <a:r>
              <a:rPr lang="en-CA" baseline="-25000" dirty="0" smtClean="0"/>
              <a:t>0</a:t>
            </a:r>
            <a:r>
              <a:rPr lang="en-CA" dirty="0" smtClean="0"/>
              <a:t>2</a:t>
            </a:r>
            <a:r>
              <a:rPr lang="en-CA" baseline="30000" dirty="0" smtClean="0"/>
              <a:t>0</a:t>
            </a:r>
            <a:endParaRPr lang="en-CA" dirty="0"/>
          </a:p>
          <a:p>
            <a:pPr marL="109728" indent="0">
              <a:buNone/>
            </a:pPr>
            <a:r>
              <a:rPr lang="en-CA" dirty="0"/>
              <a:t>           where  </a:t>
            </a:r>
            <a:r>
              <a:rPr lang="en-CA" dirty="0" smtClean="0"/>
              <a:t>d</a:t>
            </a:r>
            <a:r>
              <a:rPr lang="en-CA" baseline="-25000" dirty="0" smtClean="0"/>
              <a:t>i</a:t>
            </a:r>
            <a:r>
              <a:rPr lang="en-CA" baseline="30000" dirty="0"/>
              <a:t> </a:t>
            </a:r>
            <a:r>
              <a:rPr lang="en-CA" dirty="0" smtClean="0"/>
              <a:t>is bit </a:t>
            </a:r>
            <a:r>
              <a:rPr lang="en-CA" i="1" dirty="0" err="1" smtClean="0"/>
              <a:t>i</a:t>
            </a:r>
            <a:r>
              <a:rPr lang="en-CA" i="1" dirty="0" smtClean="0"/>
              <a:t>, d</a:t>
            </a:r>
            <a:r>
              <a:rPr lang="en-CA" baseline="-25000" dirty="0" smtClean="0"/>
              <a:t>0 </a:t>
            </a:r>
            <a:r>
              <a:rPr lang="en-CA" dirty="0" smtClean="0"/>
              <a:t>is </a:t>
            </a:r>
            <a:r>
              <a:rPr lang="en-CA" dirty="0" smtClean="0"/>
              <a:t>LSB, </a:t>
            </a:r>
            <a:r>
              <a:rPr lang="en-CA" i="1" dirty="0" smtClean="0"/>
              <a:t>d</a:t>
            </a:r>
            <a:r>
              <a:rPr lang="en-CA" baseline="-25000" dirty="0" smtClean="0"/>
              <a:t>n-1 </a:t>
            </a:r>
            <a:r>
              <a:rPr lang="en-CA" dirty="0"/>
              <a:t>is </a:t>
            </a:r>
            <a:r>
              <a:rPr lang="en-CA" dirty="0" smtClean="0"/>
              <a:t>MSB</a:t>
            </a:r>
            <a:endParaRPr lang="en-CA" i="1" dirty="0"/>
          </a:p>
          <a:p>
            <a:endParaRPr lang="en-CA" dirty="0" smtClean="0"/>
          </a:p>
          <a:p>
            <a:r>
              <a:rPr lang="en-CA" dirty="0" smtClean="0"/>
              <a:t>0</a:t>
            </a:r>
            <a:r>
              <a:rPr lang="en-CA" baseline="-25000" dirty="0" smtClean="0"/>
              <a:t>b</a:t>
            </a:r>
            <a:r>
              <a:rPr lang="en-CA" dirty="0" smtClean="0"/>
              <a:t>?</a:t>
            </a:r>
          </a:p>
          <a:p>
            <a:r>
              <a:rPr lang="en-CA" dirty="0" smtClean="0"/>
              <a:t>1</a:t>
            </a:r>
            <a:r>
              <a:rPr lang="en-CA" baseline="-25000" dirty="0" smtClean="0"/>
              <a:t>b</a:t>
            </a:r>
            <a:r>
              <a:rPr lang="en-CA" dirty="0" smtClean="0"/>
              <a:t>?</a:t>
            </a:r>
          </a:p>
          <a:p>
            <a:r>
              <a:rPr lang="en-CA" dirty="0" smtClean="0"/>
              <a:t>1110</a:t>
            </a:r>
            <a:r>
              <a:rPr lang="en-CA" baseline="-25000" dirty="0"/>
              <a:t>b</a:t>
            </a:r>
            <a:r>
              <a:rPr lang="en-CA" dirty="0" smtClean="0"/>
              <a:t>?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CA" dirty="0" smtClean="0"/>
              <a:t>=2</a:t>
            </a:r>
            <a:r>
              <a:rPr lang="en-CA" baseline="30000" dirty="0" smtClean="0"/>
              <a:t>3</a:t>
            </a:r>
            <a:r>
              <a:rPr lang="en-CA" dirty="0" smtClean="0"/>
              <a:t>+2</a:t>
            </a:r>
            <a:r>
              <a:rPr lang="en-CA" baseline="30000" dirty="0" smtClean="0"/>
              <a:t>2</a:t>
            </a:r>
            <a:r>
              <a:rPr lang="en-CA" dirty="0" smtClean="0"/>
              <a:t>+2</a:t>
            </a:r>
            <a:r>
              <a:rPr lang="en-CA" baseline="30000" dirty="0" smtClean="0"/>
              <a:t>1</a:t>
            </a:r>
            <a:r>
              <a:rPr lang="en-CA" dirty="0" smtClean="0"/>
              <a:t>, </a:t>
            </a:r>
            <a:r>
              <a:rPr lang="en-CA" i="1" dirty="0" smtClean="0"/>
              <a:t>1 at only bit 1, 2, 3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CA" dirty="0" smtClean="0"/>
              <a:t>=</a:t>
            </a:r>
            <a:r>
              <a:rPr lang="en-CA" dirty="0" smtClean="0"/>
              <a:t>8+4+2=14</a:t>
            </a:r>
            <a:endParaRPr lang="en-CA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CA" sz="2700" dirty="0" smtClean="0"/>
              <a:t>10101101</a:t>
            </a:r>
            <a:r>
              <a:rPr lang="en-CA" sz="2700" baseline="-25000" dirty="0" smtClean="0"/>
              <a:t>b</a:t>
            </a:r>
            <a:r>
              <a:rPr lang="en-CA" sz="2700" dirty="0" smtClean="0"/>
              <a:t>?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CA" sz="1900" dirty="0" smtClean="0"/>
              <a:t>=2</a:t>
            </a:r>
            <a:r>
              <a:rPr lang="en-CA" sz="1900" baseline="30000" dirty="0" smtClean="0"/>
              <a:t>7</a:t>
            </a:r>
            <a:r>
              <a:rPr lang="en-CA" sz="1900" dirty="0" smtClean="0"/>
              <a:t>+2</a:t>
            </a:r>
            <a:r>
              <a:rPr lang="en-CA" sz="1900" baseline="30000" dirty="0" smtClean="0"/>
              <a:t>5</a:t>
            </a:r>
            <a:r>
              <a:rPr lang="en-CA" sz="1900" dirty="0" smtClean="0"/>
              <a:t>+2</a:t>
            </a:r>
            <a:r>
              <a:rPr lang="en-CA" sz="1900" baseline="30000" dirty="0" smtClean="0"/>
              <a:t>3</a:t>
            </a:r>
            <a:r>
              <a:rPr lang="en-CA" sz="1900" dirty="0" smtClean="0"/>
              <a:t>+2</a:t>
            </a:r>
            <a:r>
              <a:rPr lang="en-CA" sz="1900" baseline="30000" dirty="0" smtClean="0"/>
              <a:t>2</a:t>
            </a:r>
            <a:r>
              <a:rPr lang="en-CA" sz="1900" dirty="0" smtClean="0"/>
              <a:t>+2</a:t>
            </a:r>
            <a:r>
              <a:rPr lang="en-CA" sz="1900" baseline="30000" dirty="0" smtClean="0"/>
              <a:t>0</a:t>
            </a:r>
            <a:r>
              <a:rPr lang="en-CA" sz="1900" dirty="0" smtClean="0"/>
              <a:t>, </a:t>
            </a:r>
            <a:r>
              <a:rPr lang="en-CA" sz="1900" i="1" dirty="0" smtClean="0"/>
              <a:t>1 at only bit 0, 2, 3, 5, 7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CA" sz="2100" dirty="0" smtClean="0"/>
              <a:t>=</a:t>
            </a:r>
            <a:r>
              <a:rPr lang="en-CA" sz="2100" dirty="0" smtClean="0"/>
              <a:t>128+32+8+4+1=173</a:t>
            </a:r>
          </a:p>
          <a:p>
            <a:pPr lvl="1"/>
            <a:endParaRPr lang="en-CA" dirty="0" smtClean="0"/>
          </a:p>
          <a:p>
            <a:pPr marL="109728" indent="0">
              <a:buNone/>
            </a:pP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Converting Binary to Decimal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330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sz="3800" dirty="0" smtClean="0"/>
              <a:t>Successive Division by 2</a:t>
            </a:r>
          </a:p>
          <a:p>
            <a:pPr marL="624078" indent="-514350">
              <a:buFont typeface="+mj-lt"/>
              <a:buAutoNum type="arabicPeriod"/>
            </a:pPr>
            <a:r>
              <a:rPr lang="en-CA" sz="3000" dirty="0" smtClean="0"/>
              <a:t>Divide the </a:t>
            </a:r>
            <a:r>
              <a:rPr lang="en-CA" sz="3000" i="1" dirty="0" smtClean="0"/>
              <a:t>number</a:t>
            </a:r>
            <a:r>
              <a:rPr lang="en-CA" sz="3000" dirty="0" smtClean="0"/>
              <a:t> by 2</a:t>
            </a:r>
          </a:p>
          <a:p>
            <a:pPr marL="624078" indent="-514350">
              <a:buFont typeface="+mj-lt"/>
              <a:buAutoNum type="arabicPeriod"/>
            </a:pPr>
            <a:r>
              <a:rPr lang="en-CA" sz="3000" dirty="0" smtClean="0"/>
              <a:t>Write down the remainder</a:t>
            </a:r>
          </a:p>
          <a:p>
            <a:pPr marL="624078" indent="-514350">
              <a:buFont typeface="+mj-lt"/>
              <a:buAutoNum type="arabicPeriod"/>
            </a:pPr>
            <a:r>
              <a:rPr lang="en-CA" sz="3000" dirty="0" smtClean="0"/>
              <a:t>Stop if the </a:t>
            </a:r>
            <a:r>
              <a:rPr lang="en-CA" sz="3000" dirty="0" smtClean="0"/>
              <a:t>quotient of </a:t>
            </a:r>
            <a:r>
              <a:rPr lang="en-CA" sz="3000" dirty="0" smtClean="0"/>
              <a:t>the division is zero</a:t>
            </a:r>
          </a:p>
          <a:p>
            <a:pPr marL="624078" indent="-514350">
              <a:buFont typeface="+mj-lt"/>
              <a:buAutoNum type="arabicPeriod"/>
            </a:pPr>
            <a:r>
              <a:rPr lang="en-CA" sz="3000" dirty="0" smtClean="0"/>
              <a:t>Go back to step 1 and use the </a:t>
            </a:r>
            <a:r>
              <a:rPr lang="en-CA" sz="3000" dirty="0"/>
              <a:t>quotient as </a:t>
            </a:r>
            <a:r>
              <a:rPr lang="en-CA" sz="3000" dirty="0" smtClean="0"/>
              <a:t>the </a:t>
            </a:r>
            <a:r>
              <a:rPr lang="en-CA" sz="3000" i="1" dirty="0" smtClean="0"/>
              <a:t>number</a:t>
            </a:r>
            <a:endParaRPr lang="en-CA" i="1" dirty="0" smtClean="0"/>
          </a:p>
          <a:p>
            <a:r>
              <a:rPr lang="en-CA" sz="3800" dirty="0" smtClean="0"/>
              <a:t>What is the binary number for 29? </a:t>
            </a:r>
          </a:p>
          <a:p>
            <a:pPr marL="109728" indent="0">
              <a:buNone/>
            </a:pPr>
            <a:r>
              <a:rPr lang="en-CA" sz="2900" dirty="0" smtClean="0"/>
              <a:t>       </a:t>
            </a:r>
            <a:r>
              <a:rPr lang="en-CA" sz="3400" dirty="0" smtClean="0"/>
              <a:t>2  29                               Remainders</a:t>
            </a:r>
          </a:p>
          <a:p>
            <a:pPr marL="109728" indent="0">
              <a:buNone/>
            </a:pPr>
            <a:r>
              <a:rPr lang="en-CA" sz="3400" dirty="0" smtClean="0"/>
              <a:t>           2  14                                    1          LSB</a:t>
            </a:r>
          </a:p>
          <a:p>
            <a:pPr marL="109728" indent="0">
              <a:buNone/>
            </a:pPr>
            <a:r>
              <a:rPr lang="en-CA" sz="3400" dirty="0" smtClean="0"/>
              <a:t>                2  7                                 0</a:t>
            </a:r>
          </a:p>
          <a:p>
            <a:pPr marL="109728" indent="0">
              <a:buNone/>
            </a:pPr>
            <a:r>
              <a:rPr lang="en-CA" sz="3400" dirty="0"/>
              <a:t> </a:t>
            </a:r>
            <a:r>
              <a:rPr lang="en-CA" sz="3400" dirty="0" smtClean="0"/>
              <a:t>                  2  3                              1</a:t>
            </a:r>
          </a:p>
          <a:p>
            <a:pPr marL="109728" indent="0">
              <a:buNone/>
            </a:pPr>
            <a:r>
              <a:rPr lang="en-CA" sz="3400" dirty="0"/>
              <a:t> </a:t>
            </a:r>
            <a:r>
              <a:rPr lang="en-CA" sz="3400" dirty="0" smtClean="0"/>
              <a:t>                      2   1                         1</a:t>
            </a:r>
          </a:p>
          <a:p>
            <a:pPr marL="109728" indent="0">
              <a:buNone/>
            </a:pPr>
            <a:r>
              <a:rPr lang="en-CA" sz="3400" dirty="0"/>
              <a:t> </a:t>
            </a:r>
            <a:r>
              <a:rPr lang="en-CA" sz="3400" dirty="0" smtClean="0"/>
              <a:t>                           1                         1          MSB</a:t>
            </a:r>
          </a:p>
          <a:p>
            <a:r>
              <a:rPr lang="en-CA" sz="3400" dirty="0" smtClean="0"/>
              <a:t>11101</a:t>
            </a:r>
            <a:r>
              <a:rPr lang="en-CA" sz="3400" baseline="-25000" dirty="0" smtClean="0"/>
              <a:t>b</a:t>
            </a:r>
            <a:r>
              <a:rPr lang="en-CA" sz="3400" dirty="0" smtClean="0"/>
              <a:t>=</a:t>
            </a:r>
            <a:r>
              <a:rPr lang="en-CA" sz="3600" dirty="0" smtClean="0"/>
              <a:t>2</a:t>
            </a:r>
            <a:r>
              <a:rPr lang="en-CA" sz="3600" baseline="30000" dirty="0" smtClean="0"/>
              <a:t>4</a:t>
            </a:r>
            <a:r>
              <a:rPr lang="en-CA" sz="3600" dirty="0" smtClean="0"/>
              <a:t>+2</a:t>
            </a:r>
            <a:r>
              <a:rPr lang="en-CA" sz="3600" baseline="30000" dirty="0" smtClean="0"/>
              <a:t>3</a:t>
            </a:r>
            <a:r>
              <a:rPr lang="en-CA" sz="3600" dirty="0" smtClean="0"/>
              <a:t>+2</a:t>
            </a:r>
            <a:r>
              <a:rPr lang="en-CA" sz="3600" baseline="30000" dirty="0" smtClean="0"/>
              <a:t>2</a:t>
            </a:r>
            <a:r>
              <a:rPr lang="en-CA" sz="3600" dirty="0" smtClean="0"/>
              <a:t>+1=16+8+4+1=29</a:t>
            </a:r>
            <a:endParaRPr lang="en-CA" sz="3400" baseline="-25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Converting Decimal to Binary</a:t>
            </a:r>
            <a:endParaRPr lang="en-CA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189476" y="4841625"/>
            <a:ext cx="0" cy="36004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3215960" y="5201665"/>
            <a:ext cx="711696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47664" y="3392996"/>
            <a:ext cx="0" cy="36004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547664" y="3753036"/>
            <a:ext cx="711696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79712" y="3766060"/>
            <a:ext cx="0" cy="36004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004208" y="4128731"/>
            <a:ext cx="711696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15738" y="4128731"/>
            <a:ext cx="0" cy="36004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504264" y="4488771"/>
            <a:ext cx="711696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832816" y="4505742"/>
            <a:ext cx="0" cy="36004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832816" y="4865782"/>
            <a:ext cx="711696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259360" y="3573016"/>
            <a:ext cx="3608784" cy="37306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779912" y="5015133"/>
            <a:ext cx="2160240" cy="37306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15904" y="3946080"/>
            <a:ext cx="3152240" cy="381325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987824" y="4308751"/>
            <a:ext cx="2880320" cy="37701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215960" y="4685762"/>
            <a:ext cx="2652184" cy="32937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44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900" dirty="0" smtClean="0"/>
              <a:t>What is the binary number for 36? </a:t>
            </a:r>
          </a:p>
          <a:p>
            <a:pPr marL="109728" indent="0">
              <a:buNone/>
            </a:pPr>
            <a:r>
              <a:rPr lang="en-CA" sz="2900" dirty="0" smtClean="0"/>
              <a:t>      </a:t>
            </a:r>
            <a:r>
              <a:rPr lang="en-CA" sz="2400" dirty="0" smtClean="0"/>
              <a:t> 2  36                               Remainders</a:t>
            </a:r>
          </a:p>
          <a:p>
            <a:pPr marL="109728" indent="0">
              <a:buNone/>
            </a:pPr>
            <a:r>
              <a:rPr lang="en-CA" sz="2400" dirty="0" smtClean="0"/>
              <a:t>           2  18                                    0          LSB</a:t>
            </a:r>
          </a:p>
          <a:p>
            <a:pPr marL="109728" indent="0">
              <a:buNone/>
            </a:pPr>
            <a:r>
              <a:rPr lang="en-CA" sz="2400" dirty="0" smtClean="0"/>
              <a:t>                2  9                                 0</a:t>
            </a:r>
          </a:p>
          <a:p>
            <a:pPr marL="109728" indent="0">
              <a:buNone/>
            </a:pPr>
            <a:r>
              <a:rPr lang="en-CA" sz="2400" dirty="0"/>
              <a:t> </a:t>
            </a:r>
            <a:r>
              <a:rPr lang="en-CA" sz="2400" dirty="0" smtClean="0"/>
              <a:t>                  2   4                             1</a:t>
            </a:r>
          </a:p>
          <a:p>
            <a:pPr marL="109728" indent="0">
              <a:buNone/>
            </a:pPr>
            <a:r>
              <a:rPr lang="en-CA" sz="2400" dirty="0"/>
              <a:t> </a:t>
            </a:r>
            <a:r>
              <a:rPr lang="en-CA" sz="2400" dirty="0" smtClean="0"/>
              <a:t>                      2   2                         0</a:t>
            </a:r>
          </a:p>
          <a:p>
            <a:pPr marL="109728" indent="0">
              <a:buNone/>
            </a:pPr>
            <a:r>
              <a:rPr lang="en-CA" sz="2400" dirty="0"/>
              <a:t> </a:t>
            </a:r>
            <a:r>
              <a:rPr lang="en-CA" sz="2400" dirty="0" smtClean="0"/>
              <a:t>                           2  1                     0          </a:t>
            </a:r>
          </a:p>
          <a:p>
            <a:pPr marL="109728" indent="0">
              <a:buNone/>
            </a:pPr>
            <a:r>
              <a:rPr lang="en-CA" sz="2400" dirty="0"/>
              <a:t> </a:t>
            </a:r>
            <a:r>
              <a:rPr lang="en-CA" sz="2400" dirty="0" smtClean="0"/>
              <a:t>                               1                     1          MSB</a:t>
            </a:r>
          </a:p>
          <a:p>
            <a:r>
              <a:rPr lang="en-CA" sz="2400" dirty="0" smtClean="0"/>
              <a:t>100100</a:t>
            </a:r>
            <a:r>
              <a:rPr lang="en-CA" sz="2400" baseline="-25000" dirty="0" smtClean="0"/>
              <a:t>b</a:t>
            </a:r>
            <a:r>
              <a:rPr lang="en-CA" sz="2400" dirty="0" smtClean="0"/>
              <a:t>=2</a:t>
            </a:r>
            <a:r>
              <a:rPr lang="en-CA" sz="2400" baseline="30000" dirty="0" smtClean="0"/>
              <a:t>5</a:t>
            </a:r>
            <a:r>
              <a:rPr lang="en-CA" sz="2400" dirty="0" smtClean="0"/>
              <a:t>+2</a:t>
            </a:r>
            <a:r>
              <a:rPr lang="en-CA" sz="2400" baseline="30000" dirty="0" smtClean="0"/>
              <a:t>2</a:t>
            </a:r>
            <a:r>
              <a:rPr lang="en-CA" sz="2400" dirty="0" smtClean="0"/>
              <a:t>=32+4=36</a:t>
            </a:r>
            <a:endParaRPr lang="en-CA" sz="2400" baseline="-25000" dirty="0"/>
          </a:p>
          <a:p>
            <a:endParaRPr lang="en-CA" sz="2400" baseline="-25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Converting Decimal to Binary - 2</a:t>
            </a:r>
            <a:endParaRPr lang="en-CA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03646" y="3730530"/>
            <a:ext cx="0" cy="36004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3203646" y="4090570"/>
            <a:ext cx="711696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763688" y="2060848"/>
            <a:ext cx="0" cy="36004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763688" y="2460367"/>
            <a:ext cx="711696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97889" y="2460367"/>
            <a:ext cx="0" cy="36004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979712" y="2820407"/>
            <a:ext cx="711696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73039" y="2835248"/>
            <a:ext cx="0" cy="36004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433340" y="3203146"/>
            <a:ext cx="711696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89188" y="3370490"/>
            <a:ext cx="0" cy="36004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789188" y="3717032"/>
            <a:ext cx="711696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613788" y="4149080"/>
            <a:ext cx="0" cy="36004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613788" y="4509120"/>
            <a:ext cx="711696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299260" y="2234356"/>
            <a:ext cx="3608784" cy="37306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103652" y="4329100"/>
            <a:ext cx="1804392" cy="39604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915342" y="3910550"/>
            <a:ext cx="1938408" cy="39604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500884" y="3514506"/>
            <a:ext cx="2352866" cy="39604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145036" y="3015268"/>
            <a:ext cx="2708714" cy="49923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15279" y="2619846"/>
            <a:ext cx="3238471" cy="39542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60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Convert decimal numbers to binary numbers</a:t>
            </a:r>
          </a:p>
          <a:p>
            <a:pPr lvl="1"/>
            <a:r>
              <a:rPr lang="en-CA" dirty="0" smtClean="0"/>
              <a:t>125</a:t>
            </a:r>
            <a:r>
              <a:rPr lang="en-CA" baseline="-25000" dirty="0" smtClean="0"/>
              <a:t>d</a:t>
            </a:r>
          </a:p>
          <a:p>
            <a:pPr lvl="1"/>
            <a:r>
              <a:rPr lang="en-CA" dirty="0" smtClean="0"/>
              <a:t>76</a:t>
            </a:r>
            <a:r>
              <a:rPr lang="en-CA" baseline="-25000" dirty="0"/>
              <a:t>d</a:t>
            </a:r>
            <a:endParaRPr lang="en-CA" dirty="0" smtClean="0"/>
          </a:p>
          <a:p>
            <a:pPr lvl="1"/>
            <a:r>
              <a:rPr lang="en-CA" dirty="0" smtClean="0"/>
              <a:t>19</a:t>
            </a:r>
            <a:r>
              <a:rPr lang="en-CA" baseline="-25000" dirty="0" smtClean="0"/>
              <a:t>d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Convert binary numbers to decimal numbers</a:t>
            </a:r>
          </a:p>
          <a:p>
            <a:pPr lvl="1"/>
            <a:r>
              <a:rPr lang="en-CA" dirty="0" smtClean="0"/>
              <a:t>11011001</a:t>
            </a:r>
            <a:r>
              <a:rPr lang="en-CA" baseline="-25000" dirty="0" smtClean="0"/>
              <a:t>b</a:t>
            </a:r>
          </a:p>
          <a:p>
            <a:pPr lvl="1"/>
            <a:r>
              <a:rPr lang="en-CA" dirty="0" smtClean="0"/>
              <a:t>10101010</a:t>
            </a:r>
            <a:r>
              <a:rPr lang="en-CA" baseline="-25000" dirty="0"/>
              <a:t>b</a:t>
            </a:r>
            <a:endParaRPr lang="en-CA" dirty="0" smtClean="0"/>
          </a:p>
          <a:p>
            <a:pPr lvl="1"/>
            <a:r>
              <a:rPr lang="en-CA" dirty="0" smtClean="0"/>
              <a:t>01010101</a:t>
            </a:r>
            <a:r>
              <a:rPr lang="en-CA" baseline="-25000" dirty="0"/>
              <a:t>b</a:t>
            </a:r>
            <a:endParaRPr lang="en-CA" dirty="0" smtClean="0"/>
          </a:p>
          <a:p>
            <a:pPr lvl="1"/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071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2514</TotalTime>
  <Words>492</Words>
  <Application>Microsoft Office PowerPoint</Application>
  <PresentationFormat>On-screen Show (4:3)</PresentationFormat>
  <Paragraphs>114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Bit, Byte, Binary</vt:lpstr>
      <vt:lpstr>Bit and Byte</vt:lpstr>
      <vt:lpstr>Binary Numbers</vt:lpstr>
      <vt:lpstr>Number Counting in Binary</vt:lpstr>
      <vt:lpstr>Number Representation for any Base b</vt:lpstr>
      <vt:lpstr>Converting Binary to Decimal</vt:lpstr>
      <vt:lpstr>Converting Decimal to Binary</vt:lpstr>
      <vt:lpstr>Converting Decimal to Binary - 2</vt:lpstr>
      <vt:lpstr>Exercises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Bits, Byte, hex</dc:title>
  <dc:creator>james</dc:creator>
  <cp:lastModifiedBy>james</cp:lastModifiedBy>
  <cp:revision>158</cp:revision>
  <dcterms:created xsi:type="dcterms:W3CDTF">2020-04-03T00:26:09Z</dcterms:created>
  <dcterms:modified xsi:type="dcterms:W3CDTF">2020-04-04T18:22:33Z</dcterms:modified>
</cp:coreProperties>
</file>