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3" r:id="rId4"/>
    <p:sldId id="267" r:id="rId5"/>
    <p:sldId id="269" r:id="rId6"/>
    <p:sldId id="270" r:id="rId7"/>
    <p:sldId id="271" r:id="rId8"/>
    <p:sldId id="273" r:id="rId9"/>
    <p:sldId id="274" r:id="rId10"/>
    <p:sldId id="275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 Data </a:t>
            </a:r>
            <a:r>
              <a:rPr lang="en-CA" dirty="0" smtClean="0"/>
              <a:t>Types - Basics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CA" sz="2500" dirty="0" smtClean="0"/>
              <a:t>Increment/decrement a pointer to the address of the </a:t>
            </a:r>
            <a:r>
              <a:rPr lang="en-CA" sz="2500" i="1" dirty="0" smtClean="0"/>
              <a:t>next data</a:t>
            </a:r>
          </a:p>
          <a:p>
            <a:pPr marL="109728" indent="0">
              <a:buNone/>
            </a:pPr>
            <a:r>
              <a:rPr lang="en-CA" sz="2200" dirty="0" err="1" smtClean="0"/>
              <a:t>int</a:t>
            </a:r>
            <a:r>
              <a:rPr lang="en-CA" sz="2200" smtClean="0"/>
              <a:t> a</a:t>
            </a:r>
            <a:r>
              <a:rPr lang="en-CA" sz="2200" dirty="0" smtClean="0"/>
              <a:t>[] = {2, 4, 6}; /* &amp;a==0x1000 */</a:t>
            </a:r>
          </a:p>
          <a:p>
            <a:pPr marL="109728" indent="0">
              <a:buNone/>
            </a:pPr>
            <a:r>
              <a:rPr lang="en-CA" sz="2200" dirty="0" err="1" smtClean="0"/>
              <a:t>int</a:t>
            </a:r>
            <a:r>
              <a:rPr lang="en-CA" sz="2200" dirty="0" smtClean="0"/>
              <a:t> *p = a; /* equivalent to &amp;a[0] */</a:t>
            </a:r>
          </a:p>
          <a:p>
            <a:pPr marL="109728" indent="0">
              <a:buNone/>
            </a:pPr>
            <a:r>
              <a:rPr lang="en-CA" sz="2200" dirty="0" err="1" smtClean="0"/>
              <a:t>printf</a:t>
            </a:r>
            <a:r>
              <a:rPr lang="en-CA" sz="2200" dirty="0" smtClean="0"/>
              <a:t>(“%p %d\n”, p, *p); </a:t>
            </a:r>
            <a:r>
              <a:rPr lang="en-CA" sz="2200" b="1" i="1" dirty="0" smtClean="0"/>
              <a:t>/* What is the output? */</a:t>
            </a:r>
          </a:p>
          <a:p>
            <a:pPr marL="109728" indent="0">
              <a:buNone/>
            </a:pPr>
            <a:r>
              <a:rPr lang="en-CA" sz="2200" dirty="0" smtClean="0"/>
              <a:t>p++;</a:t>
            </a:r>
          </a:p>
          <a:p>
            <a:pPr marL="109728" indent="0">
              <a:buNone/>
            </a:pPr>
            <a:r>
              <a:rPr lang="en-CA" sz="2200" dirty="0" err="1"/>
              <a:t>printf</a:t>
            </a:r>
            <a:r>
              <a:rPr lang="en-CA" sz="2200" dirty="0"/>
              <a:t>(“%p %d\n”, p, *p); </a:t>
            </a:r>
            <a:r>
              <a:rPr lang="en-CA" sz="2200" b="1" i="1" dirty="0"/>
              <a:t>/* What is </a:t>
            </a:r>
            <a:r>
              <a:rPr lang="en-CA" sz="2200" b="1" i="1" dirty="0" smtClean="0"/>
              <a:t>the output</a:t>
            </a:r>
            <a:r>
              <a:rPr lang="en-CA" sz="2200" b="1" i="1" dirty="0"/>
              <a:t>? </a:t>
            </a:r>
            <a:r>
              <a:rPr lang="en-CA" sz="2200" b="1" i="1" dirty="0" smtClean="0"/>
              <a:t>*/</a:t>
            </a:r>
          </a:p>
          <a:p>
            <a:pPr marL="109728" indent="0">
              <a:buNone/>
            </a:pPr>
            <a:endParaRPr lang="en-CA" sz="2200" dirty="0" smtClean="0"/>
          </a:p>
          <a:p>
            <a:pPr marL="109728" indent="0">
              <a:buNone/>
            </a:pPr>
            <a:r>
              <a:rPr lang="en-CA" sz="2200" dirty="0" smtClean="0"/>
              <a:t>char s[] </a:t>
            </a:r>
            <a:r>
              <a:rPr lang="en-CA" sz="2200" dirty="0"/>
              <a:t>= </a:t>
            </a:r>
            <a:r>
              <a:rPr lang="en-CA" sz="2200" dirty="0" smtClean="0"/>
              <a:t>“Best”; </a:t>
            </a:r>
            <a:r>
              <a:rPr lang="en-CA" sz="2200" dirty="0"/>
              <a:t>/* </a:t>
            </a:r>
            <a:r>
              <a:rPr lang="en-CA" sz="2200" dirty="0" smtClean="0"/>
              <a:t>&amp;s==0x2000 </a:t>
            </a:r>
            <a:r>
              <a:rPr lang="en-CA" sz="2200" dirty="0"/>
              <a:t>*/</a:t>
            </a:r>
          </a:p>
          <a:p>
            <a:pPr marL="109728" indent="0">
              <a:buNone/>
            </a:pPr>
            <a:r>
              <a:rPr lang="en-CA" sz="2200" dirty="0" smtClean="0"/>
              <a:t>char *q </a:t>
            </a:r>
            <a:r>
              <a:rPr lang="en-CA" sz="2200" dirty="0"/>
              <a:t>= </a:t>
            </a:r>
            <a:r>
              <a:rPr lang="en-CA" sz="2200" dirty="0" smtClean="0"/>
              <a:t>&amp;s[3]; </a:t>
            </a:r>
          </a:p>
          <a:p>
            <a:pPr marL="109728" indent="0">
              <a:buNone/>
            </a:pPr>
            <a:r>
              <a:rPr lang="en-CA" sz="2200" dirty="0" err="1" smtClean="0"/>
              <a:t>printf</a:t>
            </a:r>
            <a:r>
              <a:rPr lang="en-CA" sz="2200" dirty="0"/>
              <a:t>(“%p %d\n”, </a:t>
            </a:r>
            <a:r>
              <a:rPr lang="en-CA" sz="2200" dirty="0" smtClean="0"/>
              <a:t>q, *q); </a:t>
            </a:r>
            <a:r>
              <a:rPr lang="en-CA" sz="2200" b="1" i="1" dirty="0"/>
              <a:t>/* What is the output? </a:t>
            </a:r>
            <a:r>
              <a:rPr lang="en-CA" sz="2200" b="1" i="1" dirty="0" smtClean="0"/>
              <a:t>*/</a:t>
            </a:r>
            <a:endParaRPr lang="en-CA" sz="2200" i="1" dirty="0"/>
          </a:p>
          <a:p>
            <a:pPr marL="109728" indent="0">
              <a:buNone/>
            </a:pPr>
            <a:r>
              <a:rPr lang="en-CA" sz="2200" dirty="0" smtClean="0"/>
              <a:t>q--;</a:t>
            </a:r>
            <a:endParaRPr lang="en-CA" sz="2200" dirty="0"/>
          </a:p>
          <a:p>
            <a:pPr marL="109728" indent="0">
              <a:buNone/>
            </a:pPr>
            <a:r>
              <a:rPr lang="en-CA" sz="2200" dirty="0" err="1"/>
              <a:t>printf</a:t>
            </a:r>
            <a:r>
              <a:rPr lang="en-CA" sz="2200" dirty="0"/>
              <a:t>(“%p %d\n”, </a:t>
            </a:r>
            <a:r>
              <a:rPr lang="en-CA" sz="2200" dirty="0" smtClean="0"/>
              <a:t>q, *q); </a:t>
            </a:r>
            <a:r>
              <a:rPr lang="en-CA" sz="2200" b="1" i="1" dirty="0"/>
              <a:t>/* What is the output? </a:t>
            </a:r>
            <a:r>
              <a:rPr lang="en-CA" sz="2200" b="1" i="1" dirty="0" smtClean="0"/>
              <a:t>*/</a:t>
            </a:r>
            <a:endParaRPr lang="en-CA" sz="22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 Arithmetic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41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85000" lnSpcReduction="20000"/>
          </a:bodyPr>
          <a:lstStyle/>
          <a:p>
            <a:r>
              <a:rPr lang="en-CA" sz="3100" dirty="0" smtClean="0"/>
              <a:t>Type in the following program, then compile and run it</a:t>
            </a:r>
          </a:p>
          <a:p>
            <a:pPr marL="109728" indent="0">
              <a:buNone/>
            </a:pPr>
            <a:r>
              <a:rPr lang="en-CA" sz="2600" dirty="0" smtClean="0"/>
              <a:t>#include &lt;</a:t>
            </a:r>
            <a:r>
              <a:rPr lang="en-CA" sz="2600" dirty="0" err="1" smtClean="0"/>
              <a:t>stdio.h</a:t>
            </a:r>
            <a:r>
              <a:rPr lang="en-CA" sz="2600" dirty="0" smtClean="0"/>
              <a:t>&gt;</a:t>
            </a:r>
          </a:p>
          <a:p>
            <a:pPr marL="109728" indent="0">
              <a:buNone/>
            </a:pPr>
            <a:r>
              <a:rPr lang="en-CA" sz="2600" dirty="0" err="1" smtClean="0"/>
              <a:t>int</a:t>
            </a:r>
            <a:r>
              <a:rPr lang="en-CA" sz="2600" dirty="0" smtClean="0"/>
              <a:t> main() {</a:t>
            </a:r>
          </a:p>
          <a:p>
            <a:pPr marL="109728" indent="0">
              <a:buNone/>
            </a:pPr>
            <a:r>
              <a:rPr lang="en-CA" sz="2600" dirty="0" smtClean="0"/>
              <a:t>   </a:t>
            </a:r>
            <a:r>
              <a:rPr lang="en-CA" sz="2600" dirty="0" err="1" smtClean="0"/>
              <a:t>int</a:t>
            </a:r>
            <a:r>
              <a:rPr lang="en-CA" sz="2600" dirty="0" smtClean="0"/>
              <a:t> a</a:t>
            </a:r>
            <a:r>
              <a:rPr lang="en-CA" sz="2600" dirty="0"/>
              <a:t>[] = {2, 4, 6</a:t>
            </a:r>
            <a:r>
              <a:rPr lang="en-CA" sz="2600" dirty="0" smtClean="0"/>
              <a:t>}; </a:t>
            </a:r>
          </a:p>
          <a:p>
            <a:pPr marL="109728" indent="0">
              <a:buNone/>
            </a:pPr>
            <a:r>
              <a:rPr lang="en-CA" sz="2600" dirty="0" smtClean="0"/>
              <a:t>   </a:t>
            </a:r>
            <a:r>
              <a:rPr lang="en-CA" sz="2600" dirty="0" err="1" smtClean="0"/>
              <a:t>int</a:t>
            </a:r>
            <a:r>
              <a:rPr lang="en-CA" sz="2600" dirty="0" smtClean="0"/>
              <a:t> </a:t>
            </a:r>
            <a:r>
              <a:rPr lang="en-CA" sz="2600" dirty="0"/>
              <a:t>*p = a</a:t>
            </a:r>
            <a:r>
              <a:rPr lang="en-CA" sz="2600" dirty="0" smtClean="0"/>
              <a:t>; </a:t>
            </a:r>
          </a:p>
          <a:p>
            <a:pPr marL="109728" indent="0">
              <a:buNone/>
            </a:pPr>
            <a:r>
              <a:rPr lang="en-CA" sz="2600" dirty="0" smtClean="0"/>
              <a:t>   char </a:t>
            </a:r>
            <a:r>
              <a:rPr lang="en-CA" sz="2600" dirty="0"/>
              <a:t>s[] = “Best”;</a:t>
            </a:r>
          </a:p>
          <a:p>
            <a:pPr marL="109728" indent="0">
              <a:buNone/>
            </a:pPr>
            <a:r>
              <a:rPr lang="en-CA" sz="2600" dirty="0" smtClean="0"/>
              <a:t>   char </a:t>
            </a:r>
            <a:r>
              <a:rPr lang="en-CA" sz="2600" dirty="0"/>
              <a:t>*q = &amp;s[3]; </a:t>
            </a:r>
            <a:endParaRPr lang="en-CA" sz="2600" dirty="0" smtClean="0"/>
          </a:p>
          <a:p>
            <a:pPr marL="109728" indent="0">
              <a:buNone/>
            </a:pPr>
            <a:r>
              <a:rPr lang="en-CA" sz="2600" dirty="0" smtClean="0"/>
              <a:t>   </a:t>
            </a:r>
            <a:r>
              <a:rPr lang="en-CA" sz="2600" dirty="0" err="1" smtClean="0"/>
              <a:t>printf</a:t>
            </a:r>
            <a:r>
              <a:rPr lang="en-CA" sz="2600" dirty="0"/>
              <a:t>(“%p %d\n”, p, *p</a:t>
            </a:r>
            <a:r>
              <a:rPr lang="en-CA" sz="2600" dirty="0" smtClean="0"/>
              <a:t>); </a:t>
            </a:r>
          </a:p>
          <a:p>
            <a:pPr marL="109728" indent="0">
              <a:buNone/>
            </a:pPr>
            <a:r>
              <a:rPr lang="en-CA" sz="2600" dirty="0" smtClean="0"/>
              <a:t>   p</a:t>
            </a:r>
            <a:r>
              <a:rPr lang="en-CA" sz="2600" dirty="0"/>
              <a:t>++;</a:t>
            </a:r>
          </a:p>
          <a:p>
            <a:pPr marL="109728" indent="0">
              <a:buNone/>
            </a:pPr>
            <a:r>
              <a:rPr lang="en-CA" sz="2600" dirty="0" smtClean="0"/>
              <a:t>   </a:t>
            </a:r>
            <a:r>
              <a:rPr lang="en-CA" sz="2600" dirty="0" err="1" smtClean="0"/>
              <a:t>printf</a:t>
            </a:r>
            <a:r>
              <a:rPr lang="en-CA" sz="2600" dirty="0"/>
              <a:t>(“%p %d\n”, p, *p</a:t>
            </a:r>
            <a:r>
              <a:rPr lang="en-CA" sz="2600" dirty="0" smtClean="0"/>
              <a:t>);</a:t>
            </a:r>
            <a:endParaRPr lang="en-CA" sz="2600" dirty="0"/>
          </a:p>
          <a:p>
            <a:pPr marL="109728" indent="0">
              <a:buNone/>
            </a:pPr>
            <a:r>
              <a:rPr lang="en-CA" sz="2600" dirty="0" smtClean="0"/>
              <a:t>   </a:t>
            </a:r>
            <a:r>
              <a:rPr lang="en-CA" sz="2600" dirty="0" err="1" smtClean="0"/>
              <a:t>printf</a:t>
            </a:r>
            <a:r>
              <a:rPr lang="en-CA" sz="2600" dirty="0"/>
              <a:t>(“%p %d\n”, q, *q</a:t>
            </a:r>
            <a:r>
              <a:rPr lang="en-CA" sz="2600" dirty="0" smtClean="0"/>
              <a:t>);</a:t>
            </a:r>
            <a:endParaRPr lang="en-CA" sz="2600" i="1" dirty="0"/>
          </a:p>
          <a:p>
            <a:pPr marL="109728" indent="0">
              <a:buNone/>
            </a:pPr>
            <a:r>
              <a:rPr lang="en-CA" sz="2600" dirty="0" smtClean="0"/>
              <a:t>   q-</a:t>
            </a:r>
            <a:r>
              <a:rPr lang="en-CA" sz="2600" dirty="0"/>
              <a:t>-;</a:t>
            </a:r>
          </a:p>
          <a:p>
            <a:pPr marL="109728" indent="0">
              <a:buNone/>
            </a:pPr>
            <a:r>
              <a:rPr lang="en-CA" sz="2600" dirty="0" smtClean="0"/>
              <a:t>   </a:t>
            </a:r>
            <a:r>
              <a:rPr lang="en-CA" sz="2600" dirty="0" err="1" smtClean="0"/>
              <a:t>printf</a:t>
            </a:r>
            <a:r>
              <a:rPr lang="en-CA" sz="2600" dirty="0"/>
              <a:t>(“%p %d\n”, q, *q</a:t>
            </a:r>
            <a:r>
              <a:rPr lang="en-CA" sz="2600" dirty="0" smtClean="0"/>
              <a:t>);</a:t>
            </a:r>
          </a:p>
          <a:p>
            <a:pPr marL="109728" indent="0">
              <a:buNone/>
            </a:pPr>
            <a:r>
              <a:rPr lang="en-CA" sz="2600" dirty="0" smtClean="0"/>
              <a:t>   return 0;</a:t>
            </a:r>
          </a:p>
          <a:p>
            <a:pPr marL="109728" indent="0">
              <a:buNone/>
            </a:pPr>
            <a:r>
              <a:rPr lang="en-CA" sz="2600" dirty="0"/>
              <a:t>}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4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Numeric Data </a:t>
            </a:r>
            <a:r>
              <a:rPr lang="en-CA" dirty="0" smtClean="0"/>
              <a:t>Types</a:t>
            </a:r>
          </a:p>
          <a:p>
            <a:r>
              <a:rPr lang="en-CA" dirty="0" smtClean="0"/>
              <a:t>Array</a:t>
            </a:r>
          </a:p>
          <a:p>
            <a:r>
              <a:rPr lang="en-CA" dirty="0" smtClean="0"/>
              <a:t>String</a:t>
            </a:r>
          </a:p>
          <a:p>
            <a:r>
              <a:rPr lang="en-CA" dirty="0" smtClean="0"/>
              <a:t>Pointer</a:t>
            </a:r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en-CA" dirty="0" smtClean="0"/>
              <a:t>Each numeric data type is implemented with a specific number of bits, i.e. </a:t>
            </a:r>
            <a:r>
              <a:rPr lang="en-CA" i="1" dirty="0" smtClean="0"/>
              <a:t>data size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To represent negative numbers, the MSB is used as the negative sign.</a:t>
            </a:r>
          </a:p>
          <a:p>
            <a:pPr lvl="1"/>
            <a:r>
              <a:rPr lang="en-CA" dirty="0" smtClean="0"/>
              <a:t>Fewer bits to represent the numeric value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Numeric Data Types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9155"/>
              </p:ext>
            </p:extLst>
          </p:nvPr>
        </p:nvGraphicFramePr>
        <p:xfrm>
          <a:off x="683568" y="2564904"/>
          <a:ext cx="79208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016224"/>
                <a:gridCol w="2592288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data</a:t>
                      </a:r>
                      <a:r>
                        <a:rPr lang="en-CA" baseline="0" dirty="0" smtClean="0"/>
                        <a:t>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r>
                        <a:rPr lang="en-CA" baseline="0" dirty="0" smtClean="0"/>
                        <a:t> range (signed)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value range (unsigned)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 bits</a:t>
                      </a:r>
                      <a:r>
                        <a:rPr lang="en-CA" baseline="0" dirty="0" smtClean="0"/>
                        <a:t> (byte)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-128 to 127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to 255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short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 bits (2 bytes)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-32768 to 32767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to 65535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 bits (4 bytes)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-2,147,483,648 to 2,147,493,647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to 4,294,967,295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C header file is typically used to define macros and function declarations.</a:t>
            </a:r>
          </a:p>
          <a:p>
            <a:r>
              <a:rPr lang="en-CA" dirty="0" smtClean="0"/>
              <a:t>C header file </a:t>
            </a:r>
            <a:r>
              <a:rPr lang="en-CA" i="1" dirty="0" err="1" smtClean="0"/>
              <a:t>limits.h</a:t>
            </a:r>
            <a:r>
              <a:rPr lang="en-CA" dirty="0" smtClean="0"/>
              <a:t> (/</a:t>
            </a:r>
            <a:r>
              <a:rPr lang="en-CA" dirty="0" err="1" smtClean="0"/>
              <a:t>usr</a:t>
            </a:r>
            <a:r>
              <a:rPr lang="en-CA" dirty="0" smtClean="0"/>
              <a:t>/include/</a:t>
            </a:r>
            <a:r>
              <a:rPr lang="en-CA" dirty="0" err="1" smtClean="0"/>
              <a:t>limits.h</a:t>
            </a:r>
            <a:r>
              <a:rPr lang="en-CA" dirty="0" smtClean="0"/>
              <a:t>) defines the range of values for data types.</a:t>
            </a:r>
          </a:p>
          <a:p>
            <a:endParaRPr lang="en-CA" dirty="0" smtClean="0"/>
          </a:p>
          <a:p>
            <a:pPr marL="109728" indent="0">
              <a:buNone/>
            </a:pPr>
            <a:r>
              <a:rPr lang="en-CA" sz="2400" dirty="0" smtClean="0"/>
              <a:t>      $ </a:t>
            </a:r>
            <a:r>
              <a:rPr lang="en-CA" sz="2400" b="1" dirty="0" smtClean="0"/>
              <a:t>more /</a:t>
            </a:r>
            <a:r>
              <a:rPr lang="en-CA" sz="2400" b="1" dirty="0" err="1" smtClean="0"/>
              <a:t>usr</a:t>
            </a:r>
            <a:r>
              <a:rPr lang="en-CA" sz="2400" b="1" dirty="0" smtClean="0"/>
              <a:t>/include/</a:t>
            </a:r>
            <a:r>
              <a:rPr lang="en-CA" sz="2400" b="1" dirty="0" err="1" smtClean="0"/>
              <a:t>limits.h</a:t>
            </a:r>
            <a:endParaRPr lang="en-CA" sz="2400" b="1" dirty="0" smtClean="0"/>
          </a:p>
          <a:p>
            <a:pPr marL="109728" indent="0">
              <a:buNone/>
            </a:pPr>
            <a:r>
              <a:rPr lang="en-CA" sz="2400" b="1" dirty="0"/>
              <a:t> </a:t>
            </a:r>
            <a:r>
              <a:rPr lang="en-CA" sz="2400" b="1" dirty="0" smtClean="0"/>
              <a:t>     …</a:t>
            </a:r>
          </a:p>
          <a:p>
            <a:pPr marL="109728" indent="0">
              <a:buNone/>
            </a:pPr>
            <a:r>
              <a:rPr lang="en-CA" sz="2400" b="1" dirty="0"/>
              <a:t> </a:t>
            </a:r>
            <a:r>
              <a:rPr lang="en-CA" sz="2400" b="1" dirty="0" smtClean="0"/>
              <a:t>     </a:t>
            </a:r>
            <a:r>
              <a:rPr lang="en-CA" sz="2400" dirty="0" smtClean="0"/>
              <a:t>/* Minimum and maximum for signed char*/</a:t>
            </a:r>
            <a:endParaRPr lang="en-CA" sz="2400" dirty="0"/>
          </a:p>
          <a:p>
            <a:pPr marL="109728" indent="0">
              <a:buNone/>
            </a:pPr>
            <a:r>
              <a:rPr lang="en-CA" sz="2400" dirty="0" smtClean="0"/>
              <a:t>      # define SCHAR_MIN (-128)</a:t>
            </a:r>
          </a:p>
          <a:p>
            <a:pPr marL="109728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# define SCHAR_MAX 127</a:t>
            </a:r>
          </a:p>
          <a:p>
            <a:pPr marL="109728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/* Maximum for unsigned char, minimum </a:t>
            </a:r>
            <a:r>
              <a:rPr lang="en-CA" sz="2400" dirty="0"/>
              <a:t>is 0 </a:t>
            </a:r>
            <a:r>
              <a:rPr lang="en-CA" sz="2400" dirty="0" smtClean="0"/>
              <a:t>*/</a:t>
            </a:r>
            <a:endParaRPr lang="en-CA" sz="2400" dirty="0"/>
          </a:p>
          <a:p>
            <a:pPr marL="109728" indent="0">
              <a:buNone/>
            </a:pPr>
            <a:r>
              <a:rPr lang="en-CA" sz="2400" dirty="0" smtClean="0"/>
              <a:t>      # define UCHAR_MAX 255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Glimpse of </a:t>
            </a:r>
            <a:r>
              <a:rPr lang="en-CA" dirty="0" err="1" smtClean="0"/>
              <a:t>limits.h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8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CA" sz="2900" dirty="0" smtClean="0"/>
              <a:t>A sequence of elements of the same type</a:t>
            </a:r>
          </a:p>
          <a:p>
            <a:pPr lvl="1"/>
            <a:r>
              <a:rPr lang="en-CA" sz="2700" dirty="0" smtClean="0"/>
              <a:t>Array size is fixed in declaration</a:t>
            </a:r>
            <a:endParaRPr lang="en-CA" sz="2600" dirty="0" smtClean="0"/>
          </a:p>
          <a:p>
            <a:pPr marL="393192" lvl="1" indent="0">
              <a:buNone/>
            </a:pPr>
            <a:r>
              <a:rPr lang="en-CA" sz="2400" dirty="0"/>
              <a:t>char s[32]; </a:t>
            </a:r>
            <a:endParaRPr lang="en-CA" sz="2400" dirty="0" smtClean="0"/>
          </a:p>
          <a:p>
            <a:pPr lvl="1"/>
            <a:r>
              <a:rPr lang="en-CA" sz="2700" dirty="0" smtClean="0"/>
              <a:t>Each element is accessed via an index</a:t>
            </a:r>
          </a:p>
          <a:p>
            <a:pPr marL="393192" lvl="1" indent="0">
              <a:buNone/>
            </a:pPr>
            <a:r>
              <a:rPr lang="en-CA" sz="2400" dirty="0" smtClean="0"/>
              <a:t>c = s[0];</a:t>
            </a:r>
          </a:p>
          <a:p>
            <a:pPr marL="393192" lvl="1" indent="0">
              <a:buNone/>
            </a:pPr>
            <a:r>
              <a:rPr lang="en-CA" sz="2400" dirty="0" smtClean="0"/>
              <a:t>s[1] = c;</a:t>
            </a:r>
          </a:p>
          <a:p>
            <a:pPr lvl="1"/>
            <a:r>
              <a:rPr lang="en-CA" sz="2700" dirty="0" smtClean="0"/>
              <a:t>Can NOT be assigned as a whole</a:t>
            </a:r>
          </a:p>
          <a:p>
            <a:pPr marL="393192" lvl="1" indent="0">
              <a:buNone/>
            </a:pPr>
            <a:r>
              <a:rPr lang="en-CA" sz="2400" strike="sngStrike" dirty="0" smtClean="0"/>
              <a:t>numbers = {1, 3};</a:t>
            </a:r>
          </a:p>
          <a:p>
            <a:pPr lvl="1"/>
            <a:r>
              <a:rPr lang="en-CA" sz="2700" dirty="0"/>
              <a:t>Can be </a:t>
            </a:r>
            <a:r>
              <a:rPr lang="en-CA" sz="2700" i="1" dirty="0"/>
              <a:t>initialized</a:t>
            </a:r>
            <a:r>
              <a:rPr lang="en-CA" sz="2700" dirty="0"/>
              <a:t> with a list of </a:t>
            </a:r>
            <a:r>
              <a:rPr lang="en-CA" sz="2700" dirty="0" smtClean="0"/>
              <a:t>elements only in declaration</a:t>
            </a:r>
            <a:endParaRPr lang="en-CA" sz="2700" dirty="0"/>
          </a:p>
          <a:p>
            <a:pPr marL="393192" lvl="1" indent="0">
              <a:buNone/>
            </a:pPr>
            <a:r>
              <a:rPr lang="en-CA" sz="2400" dirty="0" err="1"/>
              <a:t>int</a:t>
            </a:r>
            <a:r>
              <a:rPr lang="en-CA" sz="2400" dirty="0"/>
              <a:t> numbers[] = {2, 4, 6, 8</a:t>
            </a:r>
            <a:r>
              <a:rPr lang="en-CA" sz="2400" dirty="0" smtClean="0"/>
              <a:t>};</a:t>
            </a:r>
          </a:p>
          <a:p>
            <a:pPr marL="393192" lvl="1" indent="0">
              <a:buNone/>
            </a:pPr>
            <a:endParaRPr lang="en-CA" sz="2400" strike="sngStrike" dirty="0" smtClean="0"/>
          </a:p>
          <a:p>
            <a:pPr marL="393192" lvl="1" indent="0">
              <a:buNone/>
            </a:pPr>
            <a:endParaRPr lang="en-CA" sz="3000" dirty="0" smtClean="0"/>
          </a:p>
          <a:p>
            <a:pPr lvl="1"/>
            <a:endParaRPr lang="en-CA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07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85000" lnSpcReduction="20000"/>
          </a:bodyPr>
          <a:lstStyle/>
          <a:p>
            <a:r>
              <a:rPr lang="en-CA" sz="3200" dirty="0" smtClean="0"/>
              <a:t>An array of chars with the last char being a ‘\0’</a:t>
            </a:r>
          </a:p>
          <a:p>
            <a:pPr lvl="1"/>
            <a:r>
              <a:rPr lang="en-CA" sz="2700" i="1" dirty="0" smtClean="0"/>
              <a:t>The ending ‘\0’ determines the length of the string</a:t>
            </a:r>
          </a:p>
          <a:p>
            <a:pPr lvl="1"/>
            <a:endParaRPr lang="en-CA" sz="2700" dirty="0" smtClean="0"/>
          </a:p>
          <a:p>
            <a:pPr marL="393192" lvl="1" indent="0">
              <a:buNone/>
            </a:pPr>
            <a:r>
              <a:rPr lang="en-CA" sz="2700" dirty="0" smtClean="0"/>
              <a:t>    char s[] = “Hello”;</a:t>
            </a:r>
          </a:p>
          <a:p>
            <a:pPr marL="393192" lvl="1" indent="0">
              <a:buNone/>
            </a:pPr>
            <a:r>
              <a:rPr lang="en-CA" sz="2700" i="1" dirty="0" smtClean="0"/>
              <a:t>    is equivalent to </a:t>
            </a:r>
          </a:p>
          <a:p>
            <a:pPr marL="393192" lvl="1" indent="0">
              <a:buNone/>
            </a:pPr>
            <a:r>
              <a:rPr lang="en-CA" sz="2700" dirty="0" smtClean="0"/>
              <a:t>    char s[] = {‘H’, ‘e’, ‘l’, ‘l’, ‘o’, ‘\0’};</a:t>
            </a:r>
          </a:p>
          <a:p>
            <a:pPr marL="393192" lvl="1" indent="0">
              <a:buNone/>
            </a:pPr>
            <a:endParaRPr lang="en-CA" sz="2700" dirty="0"/>
          </a:p>
          <a:p>
            <a:pPr marL="393192" lvl="1" indent="0">
              <a:buNone/>
            </a:pPr>
            <a:r>
              <a:rPr lang="en-CA" sz="2700" dirty="0" smtClean="0"/>
              <a:t>    char s[20] = “Hello”;</a:t>
            </a:r>
          </a:p>
          <a:p>
            <a:pPr marL="393192" lvl="1" indent="0">
              <a:buNone/>
            </a:pPr>
            <a:endParaRPr lang="en-CA" sz="2700" dirty="0"/>
          </a:p>
          <a:p>
            <a:r>
              <a:rPr lang="en-CA" sz="3200" dirty="0" smtClean="0"/>
              <a:t>Can be updated the same way as array</a:t>
            </a:r>
          </a:p>
          <a:p>
            <a:pPr lvl="1"/>
            <a:r>
              <a:rPr lang="en-CA" sz="2800" dirty="0" smtClean="0"/>
              <a:t>e.g. truncate a string</a:t>
            </a:r>
          </a:p>
          <a:p>
            <a:pPr marL="109728" indent="0">
              <a:buNone/>
            </a:pPr>
            <a:r>
              <a:rPr lang="en-CA" dirty="0" smtClean="0"/>
              <a:t>      char s[] = “Funny”;</a:t>
            </a:r>
          </a:p>
          <a:p>
            <a:pPr marL="109728" indent="0">
              <a:buNone/>
            </a:pPr>
            <a:r>
              <a:rPr lang="en-CA" dirty="0" smtClean="0"/>
              <a:t>      s[3] = ‘\0’;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1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CA" dirty="0" smtClean="0"/>
              <a:t>Declared in header file </a:t>
            </a:r>
            <a:r>
              <a:rPr lang="en-CA" dirty="0" err="1" smtClean="0"/>
              <a:t>string.h</a:t>
            </a:r>
            <a:endParaRPr lang="en-CA" dirty="0" smtClean="0"/>
          </a:p>
          <a:p>
            <a:r>
              <a:rPr lang="en-CA" i="1" dirty="0" err="1" smtClean="0"/>
              <a:t>strlen</a:t>
            </a:r>
            <a:r>
              <a:rPr lang="en-CA" i="1" dirty="0" smtClean="0"/>
              <a:t> – get the length of a string</a:t>
            </a:r>
          </a:p>
          <a:p>
            <a:pPr marL="109728" indent="0">
              <a:buNone/>
            </a:pPr>
            <a:r>
              <a:rPr lang="en-CA" sz="2200" dirty="0" smtClean="0"/>
              <a:t>char s[] = “Hello, world”;</a:t>
            </a:r>
          </a:p>
          <a:p>
            <a:pPr marL="109728" indent="0">
              <a:buNone/>
            </a:pPr>
            <a:r>
              <a:rPr lang="en-CA" sz="2200" dirty="0" smtClean="0"/>
              <a:t>l = </a:t>
            </a:r>
            <a:r>
              <a:rPr lang="en-CA" sz="2200" dirty="0" err="1" smtClean="0"/>
              <a:t>strlen</a:t>
            </a:r>
            <a:r>
              <a:rPr lang="en-CA" sz="2200" dirty="0" smtClean="0"/>
              <a:t>(s);</a:t>
            </a:r>
          </a:p>
          <a:p>
            <a:r>
              <a:rPr lang="en-CA" i="1" dirty="0" err="1"/>
              <a:t>strncat</a:t>
            </a:r>
            <a:r>
              <a:rPr lang="en-CA" i="1" dirty="0"/>
              <a:t> – concatenate two strings</a:t>
            </a:r>
          </a:p>
          <a:p>
            <a:pPr marL="109728" indent="0">
              <a:buNone/>
            </a:pPr>
            <a:r>
              <a:rPr lang="en-CA" sz="2200" dirty="0"/>
              <a:t>char s[20] = “Simon”;</a:t>
            </a:r>
          </a:p>
          <a:p>
            <a:pPr marL="109728" indent="0">
              <a:buNone/>
            </a:pPr>
            <a:r>
              <a:rPr lang="en-CA" sz="2200" dirty="0" err="1"/>
              <a:t>strncat</a:t>
            </a:r>
            <a:r>
              <a:rPr lang="en-CA" sz="2200" dirty="0"/>
              <a:t>(s, “ likes apple”, </a:t>
            </a:r>
            <a:r>
              <a:rPr lang="en-CA" sz="2200" dirty="0" err="1"/>
              <a:t>sizeof</a:t>
            </a:r>
            <a:r>
              <a:rPr lang="en-CA" sz="2200" dirty="0"/>
              <a:t>(s</a:t>
            </a:r>
            <a:r>
              <a:rPr lang="en-CA" sz="2200" dirty="0" smtClean="0"/>
              <a:t>));</a:t>
            </a:r>
          </a:p>
          <a:p>
            <a:r>
              <a:rPr lang="en-CA" i="1" dirty="0" err="1" smtClean="0"/>
              <a:t>strncpy</a:t>
            </a:r>
            <a:r>
              <a:rPr lang="en-CA" i="1" dirty="0" smtClean="0"/>
              <a:t> – copy a string</a:t>
            </a:r>
          </a:p>
          <a:p>
            <a:pPr marL="109728" indent="0">
              <a:buNone/>
            </a:pPr>
            <a:r>
              <a:rPr lang="en-CA" sz="2200" dirty="0"/>
              <a:t>char s[] = </a:t>
            </a:r>
            <a:r>
              <a:rPr lang="en-CA" sz="2200" dirty="0" smtClean="0"/>
              <a:t>“The fox jumps over the dog”;</a:t>
            </a:r>
            <a:endParaRPr lang="en-CA" sz="2200" dirty="0"/>
          </a:p>
          <a:p>
            <a:pPr marL="109728" indent="0">
              <a:buNone/>
            </a:pPr>
            <a:r>
              <a:rPr lang="en-CA" sz="2200" dirty="0"/>
              <a:t>char t[20];</a:t>
            </a:r>
          </a:p>
          <a:p>
            <a:pPr marL="109728" indent="0">
              <a:buNone/>
            </a:pPr>
            <a:r>
              <a:rPr lang="en-CA" sz="2200" dirty="0" err="1" smtClean="0"/>
              <a:t>strncpy</a:t>
            </a:r>
            <a:r>
              <a:rPr lang="en-CA" sz="2200" dirty="0" smtClean="0"/>
              <a:t>(t, s, </a:t>
            </a:r>
            <a:r>
              <a:rPr lang="en-CA" sz="2200" dirty="0" err="1"/>
              <a:t>sizeof</a:t>
            </a:r>
            <a:r>
              <a:rPr lang="en-CA" sz="2200" dirty="0"/>
              <a:t>(t</a:t>
            </a:r>
            <a:r>
              <a:rPr lang="en-CA" sz="2200" dirty="0" smtClean="0"/>
              <a:t>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Functions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09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98722"/>
              </p:ext>
            </p:extLst>
          </p:nvPr>
        </p:nvGraphicFramePr>
        <p:xfrm>
          <a:off x="444822" y="1745853"/>
          <a:ext cx="1450504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0x7E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0x67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0x45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dirty="0" smtClean="0"/>
                        <a:t>0x23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dirty="0" smtClean="0"/>
                        <a:t>0x12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Pointer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3652" y="1300698"/>
            <a:ext cx="2029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Main Memory</a:t>
            </a:r>
            <a:endParaRPr lang="en-C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267743" y="4684494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0x1000</a:t>
            </a:r>
            <a:endParaRPr lang="en-CA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244423" y="3858190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0x2000</a:t>
            </a:r>
            <a:endParaRPr lang="en-CA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235595" y="342730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0x2001</a:t>
            </a:r>
            <a:endParaRPr lang="en-CA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244423" y="2996416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0x2002</a:t>
            </a:r>
            <a:endParaRPr lang="en-CA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244423" y="2537526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0x2003</a:t>
            </a:r>
            <a:endParaRPr lang="en-CA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8029" y="1743391"/>
            <a:ext cx="2484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Memory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7944" y="2180807"/>
            <a:ext cx="4875053" cy="34163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char c;    /* &amp;c ==0x2004 */ </a:t>
            </a:r>
          </a:p>
          <a:p>
            <a:r>
              <a:rPr lang="en-CA" sz="2400" dirty="0" err="1" smtClean="0"/>
              <a:t>int</a:t>
            </a:r>
            <a:r>
              <a:rPr lang="en-CA" sz="2400" dirty="0" smtClean="0"/>
              <a:t> a;      /* &amp;a</a:t>
            </a:r>
            <a:r>
              <a:rPr lang="en-CA" sz="2400" dirty="0"/>
              <a:t> </a:t>
            </a:r>
            <a:r>
              <a:rPr lang="en-CA" sz="2400" dirty="0" smtClean="0"/>
              <a:t>== 0x2000 */</a:t>
            </a:r>
          </a:p>
          <a:p>
            <a:r>
              <a:rPr lang="en-CA" sz="2400" dirty="0" smtClean="0"/>
              <a:t>char *q;  /* &amp;q</a:t>
            </a:r>
            <a:r>
              <a:rPr lang="en-CA" sz="2400" dirty="0"/>
              <a:t> ==</a:t>
            </a:r>
            <a:r>
              <a:rPr lang="en-CA" sz="2400" dirty="0" smtClean="0"/>
              <a:t> 0x1000 */</a:t>
            </a:r>
          </a:p>
          <a:p>
            <a:r>
              <a:rPr lang="en-CA" sz="2400" dirty="0" err="1" smtClean="0"/>
              <a:t>int</a:t>
            </a:r>
            <a:r>
              <a:rPr lang="en-CA" sz="2400" dirty="0" smtClean="0"/>
              <a:t> *p;     /* &amp;p</a:t>
            </a:r>
            <a:r>
              <a:rPr lang="en-CA" sz="2400" dirty="0"/>
              <a:t> ==</a:t>
            </a:r>
            <a:r>
              <a:rPr lang="en-CA" sz="2400" dirty="0" smtClean="0"/>
              <a:t> 0x0800 */  </a:t>
            </a:r>
          </a:p>
          <a:p>
            <a:endParaRPr lang="en-CA" sz="2400" dirty="0" smtClean="0"/>
          </a:p>
          <a:p>
            <a:r>
              <a:rPr lang="en-CA" sz="2400" dirty="0" smtClean="0"/>
              <a:t>p = &amp;a;</a:t>
            </a:r>
          </a:p>
          <a:p>
            <a:r>
              <a:rPr lang="en-CA" sz="2400" dirty="0" smtClean="0"/>
              <a:t>q = &amp;c;</a:t>
            </a:r>
            <a:endParaRPr lang="en-CA" sz="2400" dirty="0"/>
          </a:p>
          <a:p>
            <a:r>
              <a:rPr lang="en-CA" sz="2400" dirty="0" err="1" smtClean="0"/>
              <a:t>printf</a:t>
            </a:r>
            <a:r>
              <a:rPr lang="en-CA" sz="2400" dirty="0" smtClean="0"/>
              <a:t>(“%p %p\n”, p, q);</a:t>
            </a:r>
          </a:p>
          <a:p>
            <a:r>
              <a:rPr lang="en-CA" sz="2400" dirty="0" err="1" smtClean="0"/>
              <a:t>printf</a:t>
            </a:r>
            <a:r>
              <a:rPr lang="en-CA" sz="2400" dirty="0" smtClean="0"/>
              <a:t>(“%p %p\n”, &amp;p, &amp;q);</a:t>
            </a:r>
            <a:endParaRPr lang="en-CA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35595" y="2093006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0x2004</a:t>
            </a:r>
            <a:endParaRPr lang="en-CA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3" y="5422341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0x0800</a:t>
            </a:r>
            <a:endParaRPr lang="en-CA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2925" y="6166465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0x0100</a:t>
            </a:r>
            <a:endParaRPr lang="en-CA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05462" y="6021277"/>
            <a:ext cx="2400016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sz="2200" dirty="0" smtClean="0"/>
              <a:t>0x2000 0x2004</a:t>
            </a:r>
          </a:p>
          <a:p>
            <a:r>
              <a:rPr lang="en-CA" sz="2200" dirty="0" smtClean="0"/>
              <a:t>0x800 0x1000</a:t>
            </a:r>
            <a:endParaRPr lang="en-CA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90632" y="602127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output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359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CA" dirty="0" smtClean="0"/>
              <a:t>Access/update the data pointed to by a pointer</a:t>
            </a:r>
          </a:p>
          <a:p>
            <a:pPr marL="109728" indent="0"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a = 10;</a:t>
            </a:r>
          </a:p>
          <a:p>
            <a:pPr marL="109728" indent="0"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*p = &amp;a;</a:t>
            </a:r>
          </a:p>
          <a:p>
            <a:pPr marL="109728" indent="0"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n;</a:t>
            </a:r>
          </a:p>
          <a:p>
            <a:pPr marL="109728" indent="0">
              <a:buNone/>
            </a:pPr>
            <a:r>
              <a:rPr lang="en-CA" sz="2400" dirty="0" smtClean="0"/>
              <a:t>n = *p;     </a:t>
            </a:r>
            <a:r>
              <a:rPr lang="en-CA" sz="2400" b="1" i="1" dirty="0" smtClean="0"/>
              <a:t>/* </a:t>
            </a:r>
            <a:r>
              <a:rPr lang="en-CA" sz="2400" b="1" i="1" dirty="0"/>
              <a:t>What is the value of n</a:t>
            </a:r>
            <a:r>
              <a:rPr lang="en-CA" sz="2400" b="1" i="1" dirty="0" smtClean="0"/>
              <a:t>? */</a:t>
            </a:r>
          </a:p>
          <a:p>
            <a:pPr marL="109728" indent="0">
              <a:buNone/>
            </a:pPr>
            <a:r>
              <a:rPr lang="en-CA" sz="2400" dirty="0" smtClean="0"/>
              <a:t>*p = 20;   </a:t>
            </a:r>
            <a:r>
              <a:rPr lang="en-CA" sz="2400" b="1" i="1" dirty="0" smtClean="0"/>
              <a:t>/* </a:t>
            </a:r>
            <a:r>
              <a:rPr lang="en-CA" sz="2400" b="1" i="1" dirty="0"/>
              <a:t>What is the value of </a:t>
            </a:r>
            <a:r>
              <a:rPr lang="en-CA" sz="2400" b="1" i="1" dirty="0" smtClean="0"/>
              <a:t>a? */</a:t>
            </a:r>
            <a:endParaRPr lang="en-CA" sz="2400" dirty="0" smtClean="0"/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r>
              <a:rPr lang="en-CA" sz="2400" dirty="0"/>
              <a:t>char s[] = “Wonderful</a:t>
            </a:r>
            <a:r>
              <a:rPr lang="en-CA" sz="2400" dirty="0" smtClean="0"/>
              <a:t>”;</a:t>
            </a:r>
          </a:p>
          <a:p>
            <a:pPr marL="109728" indent="0">
              <a:buNone/>
            </a:pPr>
            <a:r>
              <a:rPr lang="en-CA" sz="2400" dirty="0"/>
              <a:t>char *q = &amp;</a:t>
            </a:r>
            <a:r>
              <a:rPr lang="en-CA" sz="2400" dirty="0" smtClean="0"/>
              <a:t>s[2];</a:t>
            </a:r>
            <a:endParaRPr lang="en-CA" sz="2400" dirty="0"/>
          </a:p>
          <a:p>
            <a:pPr marL="109728" indent="0">
              <a:buNone/>
            </a:pPr>
            <a:r>
              <a:rPr lang="en-CA" sz="2400" dirty="0"/>
              <a:t>char </a:t>
            </a:r>
            <a:r>
              <a:rPr lang="en-CA" sz="2400" dirty="0" smtClean="0"/>
              <a:t>c;</a:t>
            </a:r>
          </a:p>
          <a:p>
            <a:pPr marL="109728" indent="0">
              <a:buNone/>
            </a:pPr>
            <a:r>
              <a:rPr lang="en-CA" sz="2400" dirty="0"/>
              <a:t>c</a:t>
            </a:r>
            <a:r>
              <a:rPr lang="en-CA" sz="2400" dirty="0" smtClean="0"/>
              <a:t> </a:t>
            </a:r>
            <a:r>
              <a:rPr lang="en-CA" sz="2400" dirty="0"/>
              <a:t>= *</a:t>
            </a:r>
            <a:r>
              <a:rPr lang="en-CA" sz="2400" dirty="0" smtClean="0"/>
              <a:t>q;     </a:t>
            </a:r>
            <a:r>
              <a:rPr lang="en-CA" sz="2400" b="1" i="1" dirty="0" smtClean="0"/>
              <a:t>/* </a:t>
            </a:r>
            <a:r>
              <a:rPr lang="en-CA" sz="2400" b="1" i="1" dirty="0"/>
              <a:t>What is the value of </a:t>
            </a:r>
            <a:r>
              <a:rPr lang="en-CA" sz="2400" b="1" i="1" dirty="0" smtClean="0"/>
              <a:t>c? */</a:t>
            </a:r>
            <a:endParaRPr lang="en-CA" sz="2400" dirty="0" smtClean="0"/>
          </a:p>
          <a:p>
            <a:pPr marL="109728" indent="0">
              <a:buNone/>
            </a:pPr>
            <a:r>
              <a:rPr lang="en-CA" sz="2400" dirty="0" smtClean="0"/>
              <a:t>*q = ‘N’;  </a:t>
            </a:r>
            <a:r>
              <a:rPr lang="en-CA" sz="2400" b="1" i="1" dirty="0" smtClean="0"/>
              <a:t>/* </a:t>
            </a:r>
            <a:r>
              <a:rPr lang="en-CA" sz="2400" b="1" i="1" dirty="0"/>
              <a:t>What is the value of </a:t>
            </a:r>
            <a:r>
              <a:rPr lang="en-CA" sz="2400" b="1" i="1" dirty="0" smtClean="0"/>
              <a:t>s? </a:t>
            </a:r>
            <a:r>
              <a:rPr lang="en-CA" sz="2400" b="1" i="1" dirty="0"/>
              <a:t>*/</a:t>
            </a:r>
          </a:p>
          <a:p>
            <a:pPr marL="109728" indent="0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Dereferencing a Pointer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5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2973</TotalTime>
  <Words>884</Words>
  <Application>Microsoft Office PowerPoint</Application>
  <PresentationFormat>On-screen Show (4:3)</PresentationFormat>
  <Paragraphs>159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 Data Types - Basics</vt:lpstr>
      <vt:lpstr>Agenda</vt:lpstr>
      <vt:lpstr>Numeric Data Types</vt:lpstr>
      <vt:lpstr>A Glimpse of limits.h</vt:lpstr>
      <vt:lpstr>Array</vt:lpstr>
      <vt:lpstr>String</vt:lpstr>
      <vt:lpstr>String Functions</vt:lpstr>
      <vt:lpstr>Pointer</vt:lpstr>
      <vt:lpstr>Dereferencing a Pointer</vt:lpstr>
      <vt:lpstr>Pointer Arithmetic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376</cp:revision>
  <dcterms:created xsi:type="dcterms:W3CDTF">2020-04-03T00:26:09Z</dcterms:created>
  <dcterms:modified xsi:type="dcterms:W3CDTF">2020-04-07T05:51:25Z</dcterms:modified>
</cp:coreProperties>
</file>