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7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9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 </a:t>
            </a:r>
            <a:r>
              <a:rPr lang="en-CA" dirty="0" smtClean="0"/>
              <a:t>Pointer</a:t>
            </a:r>
            <a:r>
              <a:rPr lang="en-CA" dirty="0" smtClean="0"/>
              <a:t>, </a:t>
            </a:r>
            <a:r>
              <a:rPr lang="en-CA" dirty="0" err="1" smtClean="0"/>
              <a:t>Struct</a:t>
            </a:r>
            <a:r>
              <a:rPr lang="en-CA" dirty="0" smtClean="0"/>
              <a:t>, Casting, Memory Allocation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00" u="sng" dirty="0" smtClean="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sz="2100" u="sng" dirty="0" err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2100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800" dirty="0"/>
              <a:t>allocate block of memory of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800" dirty="0"/>
              <a:t> bytes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800" dirty="0"/>
              <a:t>does not initialize </a:t>
            </a:r>
            <a:r>
              <a:rPr sz="1800" dirty="0" smtClean="0"/>
              <a:t>memory</a:t>
            </a:r>
            <a:endParaRPr sz="1800" dirty="0"/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sz="2100" u="sng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2100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100" u="sng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100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800" dirty="0"/>
              <a:t>allocate block of memory for array of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sz="1800" dirty="0"/>
              <a:t> elements, each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800" dirty="0"/>
              <a:t> bytes long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800" dirty="0"/>
              <a:t>initializes memory to zero values</a:t>
            </a: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void free(void* </a:t>
            </a:r>
            <a:r>
              <a:rPr sz="2100" u="sng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sz="2100" u="sng" dirty="0"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800" dirty="0"/>
              <a:t>frees memory block, previously allocated by </a:t>
            </a:r>
            <a:r>
              <a:rPr sz="1800" dirty="0" err="1"/>
              <a:t>malloc</a:t>
            </a:r>
            <a:r>
              <a:rPr sz="1800" dirty="0"/>
              <a:t>, </a:t>
            </a:r>
            <a:r>
              <a:rPr sz="1800" dirty="0" err="1"/>
              <a:t>calloc</a:t>
            </a:r>
            <a:r>
              <a:rPr sz="1800" dirty="0"/>
              <a:t>, </a:t>
            </a:r>
            <a:r>
              <a:rPr sz="1800" dirty="0" err="1"/>
              <a:t>realloc</a:t>
            </a:r>
            <a:r>
              <a:rPr sz="1800" dirty="0"/>
              <a:t>, pointed by </a:t>
            </a:r>
            <a:r>
              <a:rPr sz="1800" dirty="0" err="1" smtClean="0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800" dirty="0" smtClean="0">
                <a:latin typeface="+mj-lt"/>
                <a:ea typeface="Courier New"/>
                <a:cs typeface="Courier New"/>
                <a:sym typeface="Courier New"/>
              </a:rPr>
              <a:t>use exactly once for each pointer you allocate</a:t>
            </a:r>
            <a:endParaRPr sz="1800" dirty="0">
              <a:latin typeface="+mj-lt"/>
              <a:ea typeface="Courier New"/>
              <a:cs typeface="Courier New"/>
              <a:sym typeface="Courier New"/>
            </a:endParaRP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2100" i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100" dirty="0"/>
              <a:t>argument</a:t>
            </a:r>
            <a:r>
              <a:rPr sz="2100" i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800" i="1" dirty="0"/>
              <a:t>should </a:t>
            </a:r>
            <a:r>
              <a:rPr sz="1800" dirty="0"/>
              <a:t>be computed using the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800" dirty="0"/>
              <a:t> operator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800" dirty="0" err="1"/>
              <a:t>sizeof</a:t>
            </a:r>
            <a:r>
              <a:rPr sz="1800" dirty="0"/>
              <a:t>: </a:t>
            </a:r>
            <a:r>
              <a:rPr lang="en-US" sz="1800" dirty="0" smtClean="0"/>
              <a:t>takes a type and gives you its size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800" dirty="0"/>
              <a:t>e</a:t>
            </a:r>
            <a:r>
              <a:rPr lang="en-US" sz="1800" dirty="0" smtClean="0"/>
              <a:t>.</a:t>
            </a:r>
            <a:r>
              <a:rPr sz="1800" dirty="0" smtClean="0"/>
              <a:t>g</a:t>
            </a:r>
            <a:r>
              <a:rPr lang="en-US" sz="1800" dirty="0" smtClean="0"/>
              <a:t>.,</a:t>
            </a:r>
            <a:r>
              <a:rPr sz="1800" dirty="0" smtClean="0"/>
              <a:t>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*)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lang="en-CA" sz="4100" dirty="0" smtClean="0"/>
              <a:t>Dynamic Memory Allocation</a:t>
            </a:r>
            <a:endParaRPr sz="4100" dirty="0"/>
          </a:p>
        </p:txBody>
      </p:sp>
    </p:spTree>
    <p:extLst>
      <p:ext uri="{BB962C8B-B14F-4D97-AF65-F5344CB8AC3E}">
        <p14:creationId xmlns:p14="http://schemas.microsoft.com/office/powerpoint/2010/main" val="13674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 smtClean="0"/>
              <a:t>Number </a:t>
            </a:r>
            <a:r>
              <a:rPr sz="2500" dirty="0" err="1"/>
              <a:t>mallocs</a:t>
            </a:r>
            <a:r>
              <a:rPr sz="2500" dirty="0"/>
              <a:t> = Number frees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Number </a:t>
            </a:r>
            <a:r>
              <a:rPr sz="2100" dirty="0" err="1"/>
              <a:t>mallocs</a:t>
            </a:r>
            <a:r>
              <a:rPr sz="2100" dirty="0"/>
              <a:t> &gt; Number Frees: definitely a </a:t>
            </a:r>
            <a:r>
              <a:rPr sz="2100" i="1" dirty="0"/>
              <a:t>memory </a:t>
            </a:r>
            <a:r>
              <a:rPr sz="2100" i="1" dirty="0" smtClean="0"/>
              <a:t>leak</a:t>
            </a:r>
            <a:endParaRPr lang="en-CA" sz="2100" i="1" dirty="0" smtClean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 smtClean="0"/>
              <a:t>Number </a:t>
            </a:r>
            <a:r>
              <a:rPr sz="2100" dirty="0" err="1"/>
              <a:t>mallocs</a:t>
            </a:r>
            <a:r>
              <a:rPr sz="2100" dirty="0"/>
              <a:t> &lt; Number Frees: definitely a </a:t>
            </a:r>
            <a:r>
              <a:rPr sz="2100" i="1" dirty="0"/>
              <a:t>double free</a:t>
            </a:r>
          </a:p>
          <a:p>
            <a:pPr marL="658368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500" dirty="0" smtClean="0"/>
              <a:t>Should </a:t>
            </a:r>
            <a:r>
              <a:rPr sz="2500" dirty="0"/>
              <a:t>not dereference a </a:t>
            </a:r>
            <a:r>
              <a:rPr sz="2500" dirty="0" smtClean="0"/>
              <a:t>freed </a:t>
            </a:r>
            <a:r>
              <a:rPr sz="2500" dirty="0"/>
              <a:t>memory block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100" dirty="0"/>
              <a:t>Memory Management Rules</a:t>
            </a:r>
          </a:p>
        </p:txBody>
      </p:sp>
    </p:spTree>
    <p:extLst>
      <p:ext uri="{BB962C8B-B14F-4D97-AF65-F5344CB8AC3E}">
        <p14:creationId xmlns:p14="http://schemas.microsoft.com/office/powerpoint/2010/main" val="14525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500" dirty="0" smtClean="0"/>
              <a:t>Local variables and function arguments </a:t>
            </a:r>
            <a:r>
              <a:rPr sz="2500" dirty="0" smtClean="0"/>
              <a:t>are </a:t>
            </a:r>
            <a:r>
              <a:rPr sz="2500" dirty="0"/>
              <a:t>placed on the </a:t>
            </a:r>
            <a:r>
              <a:rPr sz="2500" i="1" dirty="0"/>
              <a:t>stack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deallocated after the variable leaves scope</a:t>
            </a:r>
            <a:endParaRPr sz="2100" i="1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i="1" dirty="0"/>
              <a:t>do not</a:t>
            </a:r>
            <a:r>
              <a:rPr sz="2100" dirty="0"/>
              <a:t> return a pointer to a stack-allocated variable!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i="1" dirty="0"/>
              <a:t>do not </a:t>
            </a:r>
            <a:r>
              <a:rPr sz="2100" dirty="0"/>
              <a:t>reference the address of a variable outside its scope!</a:t>
            </a:r>
            <a:endParaRPr sz="2100" i="1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Memory blocks allocated by calls to </a:t>
            </a:r>
            <a:r>
              <a:rPr sz="2500" dirty="0" err="1"/>
              <a:t>malloc</a:t>
            </a:r>
            <a:r>
              <a:rPr sz="2500" dirty="0"/>
              <a:t>/</a:t>
            </a:r>
            <a:r>
              <a:rPr sz="2500" dirty="0" err="1"/>
              <a:t>calloc</a:t>
            </a:r>
            <a:r>
              <a:rPr sz="2500" dirty="0"/>
              <a:t> are placed on the </a:t>
            </a:r>
            <a:r>
              <a:rPr sz="2500" i="1" dirty="0"/>
              <a:t>heap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 err="1"/>
              <a:t>Globals</a:t>
            </a:r>
            <a:r>
              <a:rPr sz="2500" dirty="0"/>
              <a:t>, constants are placed elsewhere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Example: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// a is a pointer on the </a:t>
            </a:r>
            <a:r>
              <a:rPr sz="2100" i="1" dirty="0"/>
              <a:t>stack </a:t>
            </a:r>
            <a:r>
              <a:rPr sz="2100" dirty="0"/>
              <a:t>to a memory block on the </a:t>
            </a:r>
            <a:r>
              <a:rPr sz="2100" i="1" dirty="0"/>
              <a:t>heap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 err="1"/>
              <a:t>int</a:t>
            </a:r>
            <a:r>
              <a:rPr sz="2100" dirty="0"/>
              <a:t>* a = </a:t>
            </a:r>
            <a:r>
              <a:rPr sz="2100" dirty="0" err="1"/>
              <a:t>malloc</a:t>
            </a:r>
            <a:r>
              <a:rPr sz="2100" dirty="0"/>
              <a:t>(</a:t>
            </a:r>
            <a:r>
              <a:rPr sz="2100" dirty="0" err="1"/>
              <a:t>sizeof</a:t>
            </a:r>
            <a:r>
              <a:rPr sz="2100" dirty="0"/>
              <a:t>(</a:t>
            </a:r>
            <a:r>
              <a:rPr sz="2100" dirty="0" err="1"/>
              <a:t>int</a:t>
            </a:r>
            <a:r>
              <a:rPr sz="2100" dirty="0"/>
              <a:t>));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100" dirty="0"/>
              <a:t>Stack </a:t>
            </a:r>
            <a:r>
              <a:rPr lang="en-CA" sz="4100" dirty="0" smtClean="0"/>
              <a:t>v</a:t>
            </a:r>
            <a:r>
              <a:rPr sz="4100" dirty="0" smtClean="0"/>
              <a:t>s Heap</a:t>
            </a:r>
            <a:endParaRPr sz="4100" dirty="0"/>
          </a:p>
        </p:txBody>
      </p:sp>
    </p:spTree>
    <p:extLst>
      <p:ext uri="{BB962C8B-B14F-4D97-AF65-F5344CB8AC3E}">
        <p14:creationId xmlns:p14="http://schemas.microsoft.com/office/powerpoint/2010/main" val="42883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Result of pointer expressions</a:t>
            </a:r>
          </a:p>
          <a:p>
            <a:pPr marL="109728" indent="0">
              <a:buNone/>
            </a:pPr>
            <a:endParaRPr lang="en-CA" sz="2100" dirty="0" smtClean="0"/>
          </a:p>
          <a:p>
            <a:pPr marL="109728" indent="0">
              <a:buNone/>
            </a:pPr>
            <a:r>
              <a:rPr lang="en-CA" sz="2100" dirty="0" err="1" smtClean="0"/>
              <a:t>int</a:t>
            </a:r>
            <a:r>
              <a:rPr lang="en-CA" sz="2100" dirty="0" smtClean="0"/>
              <a:t> c = 10; </a:t>
            </a:r>
          </a:p>
          <a:p>
            <a:pPr marL="109728" indent="0">
              <a:buNone/>
            </a:pPr>
            <a:r>
              <a:rPr lang="en-CA" sz="2100" dirty="0" err="1" smtClean="0"/>
              <a:t>int</a:t>
            </a:r>
            <a:r>
              <a:rPr lang="en-CA" sz="2100" dirty="0" smtClean="0"/>
              <a:t> *p = &amp;c; </a:t>
            </a:r>
          </a:p>
          <a:p>
            <a:pPr marL="109728" indent="0">
              <a:buNone/>
            </a:pPr>
            <a:r>
              <a:rPr lang="en-CA" sz="2100" dirty="0" smtClean="0"/>
              <a:t>char *q = &amp;c;</a:t>
            </a:r>
          </a:p>
          <a:p>
            <a:pPr marL="109728" indent="0">
              <a:buNone/>
            </a:pPr>
            <a:r>
              <a:rPr lang="en-CA" sz="2100" dirty="0" smtClean="0"/>
              <a:t>short *r = &amp;c;</a:t>
            </a:r>
          </a:p>
          <a:p>
            <a:pPr marL="109728" indent="0"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- 1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80027"/>
              </p:ext>
            </p:extLst>
          </p:nvPr>
        </p:nvGraphicFramePr>
        <p:xfrm>
          <a:off x="3851920" y="2132856"/>
          <a:ext cx="374441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008"/>
                <a:gridCol w="214840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Expression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Value</a:t>
                      </a:r>
                      <a:r>
                        <a:rPr lang="en-CA" baseline="0" dirty="0" smtClean="0"/>
                        <a:t> (</a:t>
                      </a:r>
                      <a:r>
                        <a:rPr lang="en-CA" dirty="0" smtClean="0"/>
                        <a:t>Address)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&amp;c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0x200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 + 1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 + 2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q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q + 1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q + 2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 + 1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 + 2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1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Value of variables</a:t>
            </a:r>
          </a:p>
          <a:p>
            <a:pPr marL="109728" indent="0">
              <a:buNone/>
            </a:pPr>
            <a:endParaRPr lang="en-CA" sz="2100" dirty="0" smtClean="0"/>
          </a:p>
          <a:p>
            <a:pPr marL="109728" indent="0">
              <a:buNone/>
            </a:pPr>
            <a:r>
              <a:rPr lang="en-CA" sz="2100" dirty="0" smtClean="0"/>
              <a:t>char c = 0x96; </a:t>
            </a:r>
          </a:p>
          <a:p>
            <a:pPr marL="109728" indent="0">
              <a:buNone/>
            </a:pPr>
            <a:r>
              <a:rPr lang="en-CA" sz="2100" dirty="0" smtClean="0"/>
              <a:t>unsigned char </a:t>
            </a:r>
            <a:r>
              <a:rPr lang="en-CA" sz="2100" dirty="0" err="1" smtClean="0"/>
              <a:t>uc</a:t>
            </a:r>
            <a:r>
              <a:rPr lang="en-CA" sz="2100" dirty="0" smtClean="0"/>
              <a:t> = (unsigned char)c; </a:t>
            </a:r>
          </a:p>
          <a:p>
            <a:pPr marL="109728" indent="0">
              <a:buNone/>
            </a:pPr>
            <a:r>
              <a:rPr lang="en-CA" sz="2100" dirty="0" smtClean="0"/>
              <a:t>short </a:t>
            </a:r>
            <a:r>
              <a:rPr lang="en-CA" sz="2100" dirty="0" err="1" smtClean="0"/>
              <a:t>sc</a:t>
            </a:r>
            <a:r>
              <a:rPr lang="en-CA" sz="2100" dirty="0" smtClean="0"/>
              <a:t> = (short)c;</a:t>
            </a:r>
          </a:p>
          <a:p>
            <a:pPr marL="109728" indent="0">
              <a:buNone/>
            </a:pPr>
            <a:r>
              <a:rPr lang="en-CA" sz="2100" dirty="0" smtClean="0"/>
              <a:t>unsigned char d = 0xDE;</a:t>
            </a:r>
          </a:p>
          <a:p>
            <a:pPr marL="109728" indent="0">
              <a:buNone/>
            </a:pPr>
            <a:r>
              <a:rPr lang="en-CA" sz="2100" dirty="0" smtClean="0"/>
              <a:t>unsigned short </a:t>
            </a:r>
            <a:r>
              <a:rPr lang="en-CA" sz="2100" dirty="0" err="1" smtClean="0"/>
              <a:t>sd</a:t>
            </a:r>
            <a:r>
              <a:rPr lang="en-CA" sz="2100" dirty="0" smtClean="0"/>
              <a:t> = (unsigned short)d;</a:t>
            </a:r>
          </a:p>
          <a:p>
            <a:pPr marL="109728" indent="0"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- 2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78512"/>
              </p:ext>
            </p:extLst>
          </p:nvPr>
        </p:nvGraphicFramePr>
        <p:xfrm>
          <a:off x="1331640" y="443711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Variable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Hexadecimal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Decimal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uc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7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CA" dirty="0" smtClean="0"/>
              <a:t>Are the variables allocated on stack or heap?</a:t>
            </a:r>
            <a:endParaRPr lang="en-CA" dirty="0"/>
          </a:p>
          <a:p>
            <a:pPr marL="393192" lvl="1" indent="0">
              <a:buNone/>
            </a:pPr>
            <a:r>
              <a:rPr lang="en-CA" sz="1800" dirty="0" smtClean="0"/>
              <a:t>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foo(</a:t>
            </a:r>
            <a:r>
              <a:rPr lang="en-CA" sz="1800" dirty="0" err="1" smtClean="0"/>
              <a:t>int</a:t>
            </a:r>
            <a:r>
              <a:rPr lang="en-CA" sz="1800" dirty="0" smtClean="0"/>
              <a:t> n) {</a:t>
            </a:r>
          </a:p>
          <a:p>
            <a:pPr marL="393192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*array = (</a:t>
            </a:r>
            <a:r>
              <a:rPr lang="en-CA" sz="1800" dirty="0" err="1" smtClean="0"/>
              <a:t>int</a:t>
            </a:r>
            <a:r>
              <a:rPr lang="en-CA" sz="1800" dirty="0" smtClean="0"/>
              <a:t> *)</a:t>
            </a:r>
            <a:r>
              <a:rPr lang="en-CA" sz="1800" dirty="0" err="1" smtClean="0"/>
              <a:t>calloc</a:t>
            </a:r>
            <a:r>
              <a:rPr lang="en-CA" sz="1800" dirty="0" smtClean="0"/>
              <a:t>(n, </a:t>
            </a:r>
            <a:r>
              <a:rPr lang="en-CA" sz="1800" dirty="0" err="1" smtClean="0"/>
              <a:t>sizeof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));</a:t>
            </a:r>
          </a:p>
          <a:p>
            <a:pPr marL="393192" lvl="1" indent="0">
              <a:buNone/>
            </a:pPr>
            <a:r>
              <a:rPr lang="en-CA" sz="1800" dirty="0" smtClean="0"/>
              <a:t>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i</a:t>
            </a:r>
            <a:r>
              <a:rPr lang="en-CA" sz="1800" dirty="0" smtClean="0"/>
              <a:t>. sum = 0;</a:t>
            </a:r>
            <a:endParaRPr lang="en-CA" sz="1800" dirty="0"/>
          </a:p>
          <a:p>
            <a:pPr marL="393192" lvl="1" indent="0">
              <a:buNone/>
            </a:pPr>
            <a:r>
              <a:rPr lang="en-CA" sz="1800" dirty="0"/>
              <a:t>    </a:t>
            </a:r>
            <a:r>
              <a:rPr lang="en-CA" sz="1800" dirty="0" smtClean="0"/>
              <a:t>  for </a:t>
            </a:r>
            <a:r>
              <a:rPr lang="en-CA" sz="1800" dirty="0"/>
              <a:t>(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n; </a:t>
            </a:r>
            <a:r>
              <a:rPr lang="en-CA" sz="1800" dirty="0" err="1"/>
              <a:t>i</a:t>
            </a:r>
            <a:r>
              <a:rPr lang="en-CA" sz="1800" dirty="0" smtClean="0"/>
              <a:t>++) array[</a:t>
            </a:r>
            <a:r>
              <a:rPr lang="en-CA" sz="1800" dirty="0" err="1" smtClean="0"/>
              <a:t>i</a:t>
            </a:r>
            <a:r>
              <a:rPr lang="en-CA" sz="1800" dirty="0" smtClean="0"/>
              <a:t>] = </a:t>
            </a:r>
            <a:r>
              <a:rPr lang="en-CA" sz="1800" dirty="0" err="1" smtClean="0"/>
              <a:t>i</a:t>
            </a:r>
            <a:r>
              <a:rPr lang="en-CA" sz="1800" dirty="0" smtClean="0"/>
              <a:t> * 2;</a:t>
            </a:r>
          </a:p>
          <a:p>
            <a:pPr marL="393192" lvl="1" indent="0">
              <a:buNone/>
            </a:pPr>
            <a:r>
              <a:rPr lang="en-CA" sz="1800" dirty="0" smtClean="0"/>
              <a:t>      for (</a:t>
            </a:r>
            <a:r>
              <a:rPr lang="en-CA" sz="1800" dirty="0" err="1" smtClean="0"/>
              <a:t>i</a:t>
            </a:r>
            <a:r>
              <a:rPr lang="en-CA" sz="1800" dirty="0" smtClean="0"/>
              <a:t> = 0; </a:t>
            </a:r>
            <a:r>
              <a:rPr lang="en-CA" sz="1800" dirty="0" err="1" smtClean="0"/>
              <a:t>i</a:t>
            </a:r>
            <a:r>
              <a:rPr lang="en-CA" sz="1800" dirty="0" smtClean="0"/>
              <a:t> &lt; n; </a:t>
            </a:r>
            <a:r>
              <a:rPr lang="en-CA" sz="1800" dirty="0" err="1" smtClean="0"/>
              <a:t>i</a:t>
            </a:r>
            <a:r>
              <a:rPr lang="en-CA" sz="1800" dirty="0" smtClean="0"/>
              <a:t>++)</a:t>
            </a:r>
          </a:p>
          <a:p>
            <a:pPr marL="393192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sum += array[</a:t>
            </a:r>
            <a:r>
              <a:rPr lang="en-CA" sz="1800" dirty="0" err="1" smtClean="0"/>
              <a:t>i</a:t>
            </a:r>
            <a:r>
              <a:rPr lang="en-CA" sz="1800" dirty="0" smtClean="0"/>
              <a:t>]</a:t>
            </a:r>
          </a:p>
          <a:p>
            <a:pPr marL="393192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free(array);</a:t>
            </a:r>
          </a:p>
          <a:p>
            <a:pPr marL="393192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return sum;</a:t>
            </a:r>
          </a:p>
          <a:p>
            <a:pPr marL="393192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}</a:t>
            </a:r>
          </a:p>
          <a:p>
            <a:pPr marL="393192" lvl="1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</a:t>
            </a:r>
          </a:p>
          <a:p>
            <a:endParaRPr lang="en-CA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- 3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57696"/>
              </p:ext>
            </p:extLst>
          </p:nvPr>
        </p:nvGraphicFramePr>
        <p:xfrm>
          <a:off x="1907704" y="4941168"/>
          <a:ext cx="48965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Variable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Allocation</a:t>
                      </a:r>
                      <a:r>
                        <a:rPr lang="en-CA" baseline="0" dirty="0" smtClean="0"/>
                        <a:t> (Stack/Heap)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array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5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Pointer</a:t>
            </a:r>
          </a:p>
          <a:p>
            <a:r>
              <a:rPr lang="en-CA" dirty="0" smtClean="0"/>
              <a:t>Function Call</a:t>
            </a:r>
          </a:p>
          <a:p>
            <a:r>
              <a:rPr lang="en-CA" dirty="0" err="1" smtClean="0"/>
              <a:t>Struct</a:t>
            </a:r>
            <a:endParaRPr lang="en-CA" dirty="0" smtClean="0"/>
          </a:p>
          <a:p>
            <a:r>
              <a:rPr lang="en-CA" dirty="0" smtClean="0"/>
              <a:t>Array/String</a:t>
            </a:r>
          </a:p>
          <a:p>
            <a:r>
              <a:rPr lang="en-CA" dirty="0" smtClean="0"/>
              <a:t>Casting</a:t>
            </a:r>
          </a:p>
          <a:p>
            <a:r>
              <a:rPr lang="en-CA" dirty="0" smtClean="0"/>
              <a:t>Dynamic Memory Allocation</a:t>
            </a:r>
          </a:p>
          <a:p>
            <a:r>
              <a:rPr lang="en-CA" dirty="0" smtClean="0"/>
              <a:t>Stack vs Heap</a:t>
            </a:r>
          </a:p>
          <a:p>
            <a:r>
              <a:rPr lang="en-CA" dirty="0" smtClean="0"/>
              <a:t>Exercise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Stores </a:t>
            </a:r>
            <a:r>
              <a:rPr lang="en-CA" sz="2500" dirty="0" smtClean="0"/>
              <a:t>the </a:t>
            </a:r>
            <a:r>
              <a:rPr sz="2500" dirty="0" smtClean="0"/>
              <a:t>address </a:t>
            </a:r>
            <a:r>
              <a:rPr sz="2500" dirty="0"/>
              <a:t>of a value in memory</a:t>
            </a:r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 smtClean="0"/>
              <a:t>e</a:t>
            </a:r>
            <a:r>
              <a:rPr lang="en-CA" sz="2100" dirty="0" smtClean="0"/>
              <a:t>.</a:t>
            </a:r>
            <a:r>
              <a:rPr sz="2100" dirty="0" smtClean="0"/>
              <a:t>g</a:t>
            </a:r>
            <a:r>
              <a:rPr lang="en-CA" sz="2100" dirty="0" smtClean="0"/>
              <a:t>.</a:t>
            </a:r>
            <a:r>
              <a:rPr sz="2100" dirty="0" smtClean="0"/>
              <a:t>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*, char*,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sz="2100" dirty="0"/>
              <a:t>, </a:t>
            </a:r>
            <a:r>
              <a:rPr sz="2100" dirty="0" err="1" smtClean="0"/>
              <a:t>etc</a:t>
            </a:r>
            <a:r>
              <a:rPr lang="en-CA" sz="2100" dirty="0" smtClean="0"/>
              <a:t>.</a:t>
            </a:r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CA" sz="2100" dirty="0"/>
              <a:t>Get the address of a value in memory with the ‘</a:t>
            </a:r>
            <a:r>
              <a:rPr lang="en-CA" sz="2100" dirty="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CA" sz="2100" dirty="0"/>
              <a:t>’ </a:t>
            </a:r>
            <a:r>
              <a:rPr lang="en-CA" sz="2100" dirty="0" smtClean="0"/>
              <a:t>operator</a:t>
            </a:r>
            <a:endParaRPr sz="2100" dirty="0"/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Access the value by dereferencing (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*a</a:t>
            </a:r>
            <a:r>
              <a:rPr sz="2100" dirty="0"/>
              <a:t>); can be used to read value or write value to given address</a:t>
            </a:r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2100" dirty="0"/>
              <a:t>d</a:t>
            </a:r>
            <a:r>
              <a:rPr sz="2100" dirty="0" smtClean="0"/>
              <a:t>ereferenc</a:t>
            </a:r>
            <a:r>
              <a:rPr lang="en-US" sz="2100" dirty="0" smtClean="0"/>
              <a:t>ing</a:t>
            </a:r>
            <a:r>
              <a:rPr sz="2100" dirty="0" smtClean="0"/>
              <a:t> </a:t>
            </a:r>
            <a:r>
              <a:rPr sz="2100" dirty="0" smtClean="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dirty="0" smtClean="0">
                <a:latin typeface="+mj-lt"/>
                <a:ea typeface="Courier New"/>
                <a:cs typeface="Courier New"/>
                <a:sym typeface="Courier New"/>
              </a:rPr>
              <a:t>causes a runtime error</a:t>
            </a:r>
            <a:endParaRPr sz="2100" dirty="0">
              <a:latin typeface="+mj-lt"/>
            </a:endParaRP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Pointer to type </a:t>
            </a:r>
            <a:r>
              <a:rPr sz="25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500" dirty="0"/>
              <a:t> references a block of </a:t>
            </a:r>
            <a:r>
              <a:rPr sz="25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500" dirty="0"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r>
              <a:rPr sz="2500" dirty="0"/>
              <a:t> bytes</a:t>
            </a: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 smtClean="0"/>
              <a:t>Can </a:t>
            </a:r>
            <a:r>
              <a:rPr sz="2500" dirty="0"/>
              <a:t>alias pointers to same address </a:t>
            </a:r>
            <a:endParaRPr lang="en-CA" sz="2500" dirty="0" smtClean="0"/>
          </a:p>
          <a:p>
            <a:pPr marL="392938" lvl="1" indent="0" defTabSz="896111">
              <a:buClr>
                <a:srgbClr val="990000"/>
              </a:buClr>
              <a:buSzPct val="58332"/>
              <a:buNone/>
              <a:defRPr sz="1800"/>
            </a:pPr>
            <a:r>
              <a:rPr lang="en-CA" sz="2100" dirty="0" err="1" smtClean="0"/>
              <a:t>int</a:t>
            </a:r>
            <a:r>
              <a:rPr lang="en-CA" sz="2100" dirty="0" smtClean="0"/>
              <a:t> a = 98;</a:t>
            </a:r>
          </a:p>
          <a:p>
            <a:pPr marL="392938" lvl="1" indent="0" defTabSz="896111">
              <a:buClr>
                <a:srgbClr val="990000"/>
              </a:buClr>
              <a:buSzPct val="58332"/>
              <a:buNone/>
              <a:defRPr sz="1800"/>
            </a:pPr>
            <a:r>
              <a:rPr lang="en-CA" sz="2100" dirty="0" err="1" smtClean="0"/>
              <a:t>int</a:t>
            </a:r>
            <a:r>
              <a:rPr lang="en-CA" sz="2100" dirty="0" smtClean="0"/>
              <a:t> *p = &amp;a;</a:t>
            </a:r>
          </a:p>
          <a:p>
            <a:pPr marL="392938" lvl="1" indent="0" defTabSz="896111">
              <a:buClr>
                <a:srgbClr val="990000"/>
              </a:buClr>
              <a:buSzPct val="58332"/>
              <a:buNone/>
              <a:defRPr sz="1800"/>
            </a:pPr>
            <a:r>
              <a:rPr lang="en-CA" sz="2100" dirty="0" err="1" smtClean="0"/>
              <a:t>int</a:t>
            </a:r>
            <a:r>
              <a:rPr lang="en-CA" sz="2100" dirty="0" smtClean="0"/>
              <a:t> *q = &amp;a;</a:t>
            </a:r>
            <a:endParaRPr sz="2100" dirty="0"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100" dirty="0" smtClean="0"/>
              <a:t>Pointer</a:t>
            </a:r>
            <a:r>
              <a:rPr lang="en-CA" sz="4100" dirty="0" smtClean="0"/>
              <a:t>s</a:t>
            </a:r>
            <a:endParaRPr sz="4100" dirty="0"/>
          </a:p>
        </p:txBody>
      </p:sp>
    </p:spTree>
    <p:extLst>
      <p:ext uri="{BB962C8B-B14F-4D97-AF65-F5344CB8AC3E}">
        <p14:creationId xmlns:p14="http://schemas.microsoft.com/office/powerpoint/2010/main" val="12331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Can add/subtract from an address to get a new address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 smtClean="0"/>
              <a:t>Result </a:t>
            </a:r>
            <a:r>
              <a:rPr sz="2100" dirty="0"/>
              <a:t>depends on the pointer </a:t>
            </a:r>
            <a:r>
              <a:rPr sz="2100" dirty="0" smtClean="0"/>
              <a:t>type</a:t>
            </a:r>
            <a:endParaRPr dirty="0"/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2500" dirty="0"/>
              <a:t>, where </a:t>
            </a:r>
            <a:r>
              <a:rPr sz="25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500" dirty="0"/>
              <a:t> is a pointer </a:t>
            </a:r>
            <a:r>
              <a:rPr sz="2500" dirty="0">
                <a:latin typeface="Courier New"/>
                <a:ea typeface="Courier New"/>
                <a:cs typeface="Courier New"/>
                <a:sym typeface="Courier New"/>
              </a:rPr>
              <a:t>= 0x100</a:t>
            </a:r>
            <a:r>
              <a:rPr sz="2500" dirty="0"/>
              <a:t>, </a:t>
            </a:r>
            <a:r>
              <a:rPr sz="25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500" dirty="0"/>
              <a:t> is an </a:t>
            </a:r>
            <a:r>
              <a:rPr sz="2500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500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* A</a:t>
            </a:r>
            <a:r>
              <a:rPr sz="2100" dirty="0"/>
              <a:t>: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 = 0x100 + 4 *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  <a:r>
              <a:rPr sz="2100" dirty="0"/>
              <a:t>: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(char) *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100" dirty="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** A</a:t>
            </a:r>
            <a:r>
              <a:rPr sz="2100" dirty="0"/>
              <a:t>: 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A +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*) *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 = 0x100 + 8 *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Rule of thumb: cast pointer explicitly to avoid </a:t>
            </a:r>
            <a:r>
              <a:rPr sz="2500" dirty="0" smtClean="0"/>
              <a:t>confusion</a:t>
            </a:r>
            <a:endParaRPr sz="2500" dirty="0"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100" dirty="0"/>
              <a:t>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20959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06645" lvl="0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void* type is C’s provision for generic types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Raw pointer to some memory location (unknown type)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Can’t dereference a 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sz="2100" dirty="0"/>
              <a:t> (what is type 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100" dirty="0"/>
              <a:t>?) 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Must cast void* to another type in order to dereference it</a:t>
            </a:r>
          </a:p>
          <a:p>
            <a:pPr marL="506645" lvl="0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Can cast back and forth between </a:t>
            </a:r>
            <a:r>
              <a:rPr sz="2500" dirty="0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sz="2500" dirty="0"/>
              <a:t> and other pointer types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100" dirty="0"/>
              <a:t>Generic Types</a:t>
            </a:r>
          </a:p>
        </p:txBody>
      </p:sp>
      <p:sp>
        <p:nvSpPr>
          <p:cNvPr id="113" name="Shape 113"/>
          <p:cNvSpPr/>
          <p:nvPr/>
        </p:nvSpPr>
        <p:spPr>
          <a:xfrm>
            <a:off x="515316" y="4040810"/>
            <a:ext cx="4128691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stack implementation: </a:t>
            </a:r>
          </a:p>
          <a:p>
            <a:pPr>
              <a:defRPr sz="1800"/>
            </a:pPr>
            <a:endParaRPr kern="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void*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>
              <a:defRPr sz="1800"/>
            </a:pPr>
            <a:endParaRPr kern="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stack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stack_new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push(stack S,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e); </a:t>
            </a: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pop(stack S); </a:t>
            </a:r>
          </a:p>
        </p:txBody>
      </p:sp>
      <p:sp>
        <p:nvSpPr>
          <p:cNvPr id="114" name="Shape 114"/>
          <p:cNvSpPr/>
          <p:nvPr/>
        </p:nvSpPr>
        <p:spPr>
          <a:xfrm>
            <a:off x="4934966" y="4040810"/>
            <a:ext cx="3258743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stack usage: </a:t>
            </a:r>
          </a:p>
          <a:p>
            <a:pPr>
              <a:defRPr sz="1800"/>
            </a:pPr>
            <a:endParaRPr kern="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42;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= 54;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stack S =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stack_new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push(S, &amp;x);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push(S, &amp;y); </a:t>
            </a: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= *(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*)pop(S); </a:t>
            </a: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= *(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*)pop(S);</a:t>
            </a:r>
          </a:p>
          <a:p>
            <a:pPr>
              <a:defRPr sz="1800"/>
            </a:pPr>
            <a:endParaRPr kern="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17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00" u="sng" dirty="0"/>
              <a:t>Call-by-value</a:t>
            </a:r>
            <a:r>
              <a:rPr sz="2100" dirty="0"/>
              <a:t>: Changes made to arguments passed to a function </a:t>
            </a:r>
            <a:r>
              <a:rPr sz="2100" i="1" dirty="0"/>
              <a:t>aren’t </a:t>
            </a:r>
            <a:r>
              <a:rPr sz="2100" dirty="0"/>
              <a:t>reflected in the calling function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00" u="sng" dirty="0"/>
              <a:t>Call-by-reference</a:t>
            </a:r>
            <a:r>
              <a:rPr sz="2100" dirty="0"/>
              <a:t>: Changes made to arguments passed to a function </a:t>
            </a:r>
            <a:r>
              <a:rPr sz="2100" i="1" dirty="0"/>
              <a:t>are</a:t>
            </a:r>
            <a:r>
              <a:rPr sz="2100" dirty="0"/>
              <a:t> reflected in the calling function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00" dirty="0"/>
              <a:t>C is a </a:t>
            </a:r>
            <a:r>
              <a:rPr sz="2100" i="1" dirty="0"/>
              <a:t>call-by-value </a:t>
            </a:r>
            <a:r>
              <a:rPr sz="2100" dirty="0"/>
              <a:t>language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00" dirty="0"/>
              <a:t>To </a:t>
            </a:r>
            <a:r>
              <a:rPr lang="en-US" sz="2100" dirty="0" smtClean="0"/>
              <a:t>cause</a:t>
            </a:r>
            <a:r>
              <a:rPr sz="2100" dirty="0" smtClean="0"/>
              <a:t> </a:t>
            </a:r>
            <a:r>
              <a:rPr sz="2100" dirty="0"/>
              <a:t>changes to </a:t>
            </a:r>
            <a:r>
              <a:rPr lang="en-US" sz="2100" dirty="0" smtClean="0"/>
              <a:t>values</a:t>
            </a:r>
            <a:r>
              <a:rPr sz="2100" dirty="0" smtClean="0"/>
              <a:t> </a:t>
            </a:r>
            <a:r>
              <a:rPr sz="2100" dirty="0"/>
              <a:t>outside the function, use pointers </a:t>
            </a:r>
          </a:p>
          <a:p>
            <a:pPr marL="841247" lvl="1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800" dirty="0"/>
              <a:t>Do </a:t>
            </a:r>
            <a:r>
              <a:rPr sz="1800" i="1" dirty="0"/>
              <a:t>not </a:t>
            </a:r>
            <a:r>
              <a:rPr sz="1800" dirty="0"/>
              <a:t>assign the pointer to a different value (that won’t be reflected!)</a:t>
            </a:r>
          </a:p>
          <a:p>
            <a:pPr marL="841247" lvl="1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800" dirty="0"/>
              <a:t>Instead, </a:t>
            </a:r>
            <a:r>
              <a:rPr sz="1800" i="1" dirty="0"/>
              <a:t>dereference the pointer</a:t>
            </a:r>
            <a:r>
              <a:rPr sz="1800" dirty="0"/>
              <a:t> and assign a value to that address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700" dirty="0"/>
              <a:t>Call by Value vs Call by Reference</a:t>
            </a:r>
          </a:p>
        </p:txBody>
      </p:sp>
      <p:sp>
        <p:nvSpPr>
          <p:cNvPr id="68" name="Shape 68"/>
          <p:cNvSpPr/>
          <p:nvPr/>
        </p:nvSpPr>
        <p:spPr>
          <a:xfrm>
            <a:off x="540396" y="5301208"/>
            <a:ext cx="4150228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swap(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* a,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* b) {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temp = *a;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*a = *b;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*b = temp;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9" name="Shape 69"/>
          <p:cNvSpPr/>
          <p:nvPr/>
        </p:nvSpPr>
        <p:spPr>
          <a:xfrm>
            <a:off x="4673762" y="5301208"/>
            <a:ext cx="4150227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42; </a:t>
            </a: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= 54;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swap(&amp;x, &amp;y); </a:t>
            </a: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(“%d\n”, x); // 54</a:t>
            </a: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(“%d\n”, y); // 42</a:t>
            </a:r>
          </a:p>
        </p:txBody>
      </p:sp>
    </p:spTree>
    <p:extLst>
      <p:ext uri="{BB962C8B-B14F-4D97-AF65-F5344CB8AC3E}">
        <p14:creationId xmlns:p14="http://schemas.microsoft.com/office/powerpoint/2010/main" val="24740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300" dirty="0" smtClean="0"/>
              <a:t>Collection</a:t>
            </a:r>
            <a:r>
              <a:rPr sz="2300" dirty="0" smtClean="0"/>
              <a:t> </a:t>
            </a:r>
            <a:r>
              <a:rPr sz="2300" dirty="0"/>
              <a:t>of </a:t>
            </a:r>
            <a:r>
              <a:rPr lang="en-US" sz="2300" dirty="0" smtClean="0"/>
              <a:t>values</a:t>
            </a:r>
            <a:r>
              <a:rPr sz="2300" dirty="0" smtClean="0"/>
              <a:t> </a:t>
            </a:r>
            <a:r>
              <a:rPr sz="2300" dirty="0"/>
              <a:t>placed under one name in a </a:t>
            </a:r>
            <a:r>
              <a:rPr lang="en-US" sz="2300" dirty="0" smtClean="0"/>
              <a:t>single </a:t>
            </a:r>
            <a:r>
              <a:rPr sz="2300" dirty="0" smtClean="0"/>
              <a:t>block </a:t>
            </a:r>
            <a:r>
              <a:rPr sz="2300" dirty="0"/>
              <a:t>of memory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Can </a:t>
            </a:r>
            <a:r>
              <a:rPr lang="en-US" sz="2100" dirty="0" smtClean="0"/>
              <a:t>put</a:t>
            </a:r>
            <a:r>
              <a:rPr sz="2100" dirty="0" smtClean="0"/>
              <a:t> </a:t>
            </a:r>
            <a:r>
              <a:rPr sz="2100" dirty="0" err="1"/>
              <a:t>structs</a:t>
            </a:r>
            <a:r>
              <a:rPr sz="2100" dirty="0"/>
              <a:t>, arrays in other </a:t>
            </a:r>
            <a:r>
              <a:rPr sz="2100" dirty="0" err="1"/>
              <a:t>structs</a:t>
            </a:r>
            <a:endParaRPr sz="2100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300" dirty="0"/>
              <a:t>Given a </a:t>
            </a:r>
            <a:r>
              <a:rPr sz="2300" dirty="0" err="1"/>
              <a:t>struct</a:t>
            </a:r>
            <a:r>
              <a:rPr sz="2300" dirty="0"/>
              <a:t> </a:t>
            </a:r>
            <a:r>
              <a:rPr sz="2300" i="1" dirty="0"/>
              <a:t>instance</a:t>
            </a:r>
            <a:r>
              <a:rPr sz="2300" dirty="0"/>
              <a:t>, access the fields using the ‘</a:t>
            </a:r>
            <a:r>
              <a:rPr sz="23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2300" dirty="0"/>
              <a:t>’ operator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300" dirty="0"/>
              <a:t>Given a </a:t>
            </a:r>
            <a:r>
              <a:rPr sz="2300" dirty="0" err="1"/>
              <a:t>struct</a:t>
            </a:r>
            <a:r>
              <a:rPr sz="2300" dirty="0"/>
              <a:t> </a:t>
            </a:r>
            <a:r>
              <a:rPr sz="2300" i="1" dirty="0"/>
              <a:t>pointer</a:t>
            </a:r>
            <a:r>
              <a:rPr sz="2300" dirty="0"/>
              <a:t>, access the fields using the ‘</a:t>
            </a:r>
            <a:r>
              <a:rPr sz="2300" dirty="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2300" dirty="0"/>
              <a:t>’ operator</a:t>
            </a:r>
          </a:p>
        </p:txBody>
      </p: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100" dirty="0" err="1"/>
              <a:t>Structs</a:t>
            </a:r>
            <a:endParaRPr sz="4100" dirty="0"/>
          </a:p>
        </p:txBody>
      </p:sp>
      <p:sp>
        <p:nvSpPr>
          <p:cNvPr id="77" name="Shape 77"/>
          <p:cNvSpPr/>
          <p:nvPr/>
        </p:nvSpPr>
        <p:spPr>
          <a:xfrm>
            <a:off x="525143" y="4688897"/>
            <a:ext cx="1846081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foo_s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a;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char b;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8" name="Shape 78"/>
          <p:cNvSpPr/>
          <p:nvPr/>
        </p:nvSpPr>
        <p:spPr>
          <a:xfrm>
            <a:off x="2393765" y="4688897"/>
            <a:ext cx="2197727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bar_s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char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[10];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foo_s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baz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9" name="Shape 79"/>
          <p:cNvSpPr/>
          <p:nvPr/>
        </p:nvSpPr>
        <p:spPr>
          <a:xfrm>
            <a:off x="4559404" y="4688897"/>
            <a:ext cx="4373335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bar_s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biz; //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bar_s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instance</a:t>
            </a:r>
          </a:p>
          <a:p>
            <a:pPr>
              <a:defRPr sz="1800"/>
            </a:pP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biz.ar[0] = ‘a’; </a:t>
            </a: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biz.baz.a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42;</a:t>
            </a: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bar_s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boz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&amp;biz; //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bar_s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kern="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/>
            </a:pP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boz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kern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baz.b</a:t>
            </a:r>
            <a:r>
              <a:rPr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‘b’; </a:t>
            </a:r>
          </a:p>
        </p:txBody>
      </p:sp>
    </p:spTree>
    <p:extLst>
      <p:ext uri="{BB962C8B-B14F-4D97-AF65-F5344CB8AC3E}">
        <p14:creationId xmlns:p14="http://schemas.microsoft.com/office/powerpoint/2010/main" val="16715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Arrays: fixed-size collection of elements of the same type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Can allocate on the stack or on the heap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 A[10]; // A is array of 10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int’s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 on the stack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* A =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(10,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)); // A is array of 10 </a:t>
            </a:r>
            <a:r>
              <a:rPr sz="2100" dirty="0" err="1">
                <a:latin typeface="Courier New"/>
                <a:ea typeface="Courier New"/>
                <a:cs typeface="Courier New"/>
                <a:sym typeface="Courier New"/>
              </a:rPr>
              <a:t>int’s</a:t>
            </a:r>
            <a:r>
              <a:rPr sz="2100" dirty="0">
                <a:latin typeface="Courier New"/>
                <a:ea typeface="Courier New"/>
                <a:cs typeface="Courier New"/>
                <a:sym typeface="Courier New"/>
              </a:rPr>
              <a:t> on the heap</a:t>
            </a:r>
            <a:br>
              <a:rPr sz="21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Strings: Null-character (‘\0’) terminated character arrays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Null-character tells us where the string ends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All standard C library functions on strings assume null-termination.  </a:t>
            </a:r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100" dirty="0"/>
              <a:t>Arrays/Strings</a:t>
            </a:r>
          </a:p>
        </p:txBody>
      </p:sp>
      <p:sp>
        <p:nvSpPr>
          <p:cNvPr id="83" name="Shape 83"/>
          <p:cNvSpPr/>
          <p:nvPr/>
        </p:nvSpPr>
        <p:spPr>
          <a:xfrm>
            <a:off x="-4878" y="5814800"/>
            <a:ext cx="915375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>
              <a:defRPr sz="1800" b="0"/>
            </a:pPr>
            <a:endParaRPr kern="0" dirty="0">
              <a:solidFill>
                <a:sysClr val="windowText" lastClr="000000"/>
              </a:solidFill>
              <a:latin typeface="Avenir Roman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86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/>
              <a:t>Can cast a variable to a different type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500" dirty="0" smtClean="0"/>
              <a:t>Integer </a:t>
            </a:r>
            <a:r>
              <a:rPr sz="2500" dirty="0"/>
              <a:t>Type Casting: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signed &lt;-&gt; unsigned: change interpretation of most significant bit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/>
              <a:t>smaller signed -&gt; larger signed: sign-extend (duplicate the sign bit</a:t>
            </a:r>
            <a:r>
              <a:rPr sz="2100" dirty="0" smtClean="0"/>
              <a:t>)</a:t>
            </a:r>
            <a:endParaRPr lang="en-CA" sz="2100" dirty="0" smtClean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2100" dirty="0" smtClean="0"/>
              <a:t>smaller </a:t>
            </a:r>
            <a:r>
              <a:rPr sz="2100" dirty="0"/>
              <a:t>unsigned -&gt; larger unsigned: zero-extend (duplicate 0</a:t>
            </a:r>
            <a:r>
              <a:rPr sz="2100" dirty="0" smtClean="0"/>
              <a:t>)</a:t>
            </a:r>
            <a:endParaRPr lang="en-CA" sz="2100" dirty="0" smtClean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lang="en-CA" sz="2100" dirty="0"/>
          </a:p>
          <a:p>
            <a:pPr marL="609600" lvl="1" indent="0">
              <a:buClr>
                <a:srgbClr val="990000"/>
              </a:buClr>
              <a:buSzPct val="50000"/>
              <a:buNone/>
              <a:defRPr sz="1800"/>
            </a:pPr>
            <a:r>
              <a:rPr lang="en-CA" sz="2100" dirty="0"/>
              <a:t>char a = 0x85; </a:t>
            </a:r>
            <a:r>
              <a:rPr lang="en-CA" sz="2100" dirty="0" smtClean="0"/>
              <a:t>/* a=-123 */</a:t>
            </a:r>
          </a:p>
          <a:p>
            <a:pPr marL="609600" lvl="1" indent="0">
              <a:buClr>
                <a:srgbClr val="990000"/>
              </a:buClr>
              <a:buSzPct val="50000"/>
              <a:buNone/>
              <a:defRPr sz="1800"/>
            </a:pPr>
            <a:r>
              <a:rPr lang="en-CA" sz="2100" dirty="0" smtClean="0"/>
              <a:t>unsigned char </a:t>
            </a:r>
            <a:r>
              <a:rPr lang="en-CA" sz="2100" dirty="0" err="1" smtClean="0"/>
              <a:t>ua</a:t>
            </a:r>
            <a:r>
              <a:rPr lang="en-CA" sz="2100" dirty="0" smtClean="0"/>
              <a:t> = (unsigned char)a; /* </a:t>
            </a:r>
            <a:r>
              <a:rPr lang="en-CA" sz="2100" dirty="0" err="1" smtClean="0"/>
              <a:t>ua</a:t>
            </a:r>
            <a:r>
              <a:rPr lang="en-CA" sz="2100" dirty="0" smtClean="0"/>
              <a:t>=133 */</a:t>
            </a:r>
            <a:endParaRPr lang="en-CA" sz="2100" dirty="0"/>
          </a:p>
          <a:p>
            <a:pPr marL="609600" lvl="1" indent="0">
              <a:buClr>
                <a:srgbClr val="990000"/>
              </a:buClr>
              <a:buSzPct val="50000"/>
              <a:buNone/>
              <a:defRPr sz="1800"/>
            </a:pPr>
            <a:r>
              <a:rPr lang="en-CA" sz="2100" dirty="0" smtClean="0"/>
              <a:t>short </a:t>
            </a:r>
            <a:r>
              <a:rPr lang="en-CA" sz="2100" dirty="0"/>
              <a:t>b = </a:t>
            </a:r>
            <a:r>
              <a:rPr lang="en-CA" sz="2100" dirty="0" smtClean="0"/>
              <a:t>(short)a</a:t>
            </a:r>
            <a:r>
              <a:rPr lang="en-CA" sz="2100" dirty="0"/>
              <a:t>;   /* </a:t>
            </a:r>
            <a:r>
              <a:rPr lang="en-CA" sz="2100" dirty="0" smtClean="0"/>
              <a:t>b=0xFF85</a:t>
            </a:r>
            <a:r>
              <a:rPr lang="en-CA" sz="2100" baseline="-25000" dirty="0" smtClean="0"/>
              <a:t> </a:t>
            </a:r>
            <a:r>
              <a:rPr lang="en-CA" sz="2100" dirty="0" smtClean="0"/>
              <a:t>*/</a:t>
            </a:r>
          </a:p>
          <a:p>
            <a:pPr marL="609600" lvl="1" indent="0">
              <a:buClr>
                <a:srgbClr val="990000"/>
              </a:buClr>
              <a:buSzPct val="50000"/>
              <a:buNone/>
              <a:defRPr sz="1800"/>
            </a:pPr>
            <a:r>
              <a:rPr lang="en-CA" sz="2100" dirty="0" smtClean="0"/>
              <a:t>unsigned char c = 0xAC; </a:t>
            </a:r>
          </a:p>
          <a:p>
            <a:pPr marL="609600" lvl="1" indent="0">
              <a:buClr>
                <a:srgbClr val="990000"/>
              </a:buClr>
              <a:buSzPct val="50000"/>
              <a:buNone/>
              <a:defRPr sz="1800"/>
            </a:pPr>
            <a:r>
              <a:rPr lang="en-CA" sz="2100" dirty="0" smtClean="0"/>
              <a:t>unsigned short d = (unsigned short)c; /* d=0x00AC */</a:t>
            </a:r>
            <a:endParaRPr lang="en-CA" sz="21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100" dirty="0"/>
              <a:t>Casting</a:t>
            </a:r>
          </a:p>
        </p:txBody>
      </p:sp>
      <p:sp>
        <p:nvSpPr>
          <p:cNvPr id="87" name="Shape 87"/>
          <p:cNvSpPr/>
          <p:nvPr/>
        </p:nvSpPr>
        <p:spPr>
          <a:xfrm>
            <a:off x="-4878" y="5658752"/>
            <a:ext cx="915375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>
              <a:defRPr sz="1800" b="0"/>
            </a:pPr>
            <a:endParaRPr kern="0" dirty="0">
              <a:solidFill>
                <a:sysClr val="windowText" lastClr="000000"/>
              </a:solidFill>
              <a:latin typeface="Avenir Roman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5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3834</TotalTime>
  <Words>1166</Words>
  <Application>Microsoft Office PowerPoint</Application>
  <PresentationFormat>On-screen Show (4:3)</PresentationFormat>
  <Paragraphs>189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 Pointer, Struct, Casting, Memory Allocation</vt:lpstr>
      <vt:lpstr>Agenda</vt:lpstr>
      <vt:lpstr>Pointers</vt:lpstr>
      <vt:lpstr>Pointer Arithmetic</vt:lpstr>
      <vt:lpstr>Generic Types</vt:lpstr>
      <vt:lpstr>Call by Value vs Call by Reference</vt:lpstr>
      <vt:lpstr>Structs</vt:lpstr>
      <vt:lpstr>Arrays/Strings</vt:lpstr>
      <vt:lpstr>Casting</vt:lpstr>
      <vt:lpstr>Dynamic Memory Allocation</vt:lpstr>
      <vt:lpstr>Memory Management Rules</vt:lpstr>
      <vt:lpstr>Stack vs Heap</vt:lpstr>
      <vt:lpstr>Exercise - 1</vt:lpstr>
      <vt:lpstr>Exercise - 2</vt:lpstr>
      <vt:lpstr>Exercise - 3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760</cp:revision>
  <dcterms:created xsi:type="dcterms:W3CDTF">2020-04-03T00:26:09Z</dcterms:created>
  <dcterms:modified xsi:type="dcterms:W3CDTF">2020-04-27T03:57:17Z</dcterms:modified>
</cp:coreProperties>
</file>