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6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292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700" dirty="0" smtClean="0"/>
              <a:t/>
            </a:r>
            <a:br>
              <a:rPr lang="en-CA" sz="3700" dirty="0" smtClean="0"/>
            </a:br>
            <a:r>
              <a:rPr lang="en-CA" sz="3700" dirty="0" smtClean="0"/>
              <a:t>Control Program Execution - 1</a:t>
            </a:r>
            <a:endParaRPr lang="en-CA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235704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zero-extend to other bytes</a:t>
            </a:r>
          </a:p>
          <a:p>
            <a:pPr marL="838200" lvl="2"/>
            <a:r>
              <a:rPr lang="en-US" dirty="0" smtClean="0"/>
              <a:t>set upper bits to 0</a:t>
            </a:r>
            <a:endParaRPr lang="en-US" dirty="0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73837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795543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jX</a:t>
            </a:r>
            <a:r>
              <a:rPr lang="en-US" dirty="0"/>
              <a:t> </a:t>
            </a:r>
            <a:r>
              <a:rPr lang="en-US" dirty="0" smtClean="0"/>
              <a:t>Instructions: jump only when certain condition is satisfied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CA" dirty="0"/>
              <a:t>Conditional Jump Instructions</a:t>
            </a:r>
            <a:endParaRPr lang="en-US" dirty="0"/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1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Jump Example - 1</a:t>
            </a:r>
            <a:endParaRPr lang="en-CA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4278432" y="2242165"/>
            <a:ext cx="4394200" cy="42688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err="1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absdiff</a:t>
            </a: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cmpq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</a:t>
            </a: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%</a:t>
            </a:r>
            <a:r>
              <a:rPr lang="en-US" sz="1900" dirty="0" err="1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rsi</a:t>
            </a: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, %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rdi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# x &lt;= y?</a:t>
            </a:r>
            <a:endParaRPr lang="en-US" sz="1900" dirty="0">
              <a:solidFill>
                <a:schemeClr val="tx1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jle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 </a:t>
            </a: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.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L2        # yes       </a:t>
            </a:r>
            <a:endParaRPr lang="en-US" sz="1900" dirty="0">
              <a:solidFill>
                <a:schemeClr val="tx1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</a:t>
            </a:r>
            <a:r>
              <a:rPr lang="en-US" sz="1900" dirty="0" err="1" smtClean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movq</a:t>
            </a:r>
            <a:r>
              <a:rPr lang="en-US" sz="1900" dirty="0" smtClean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%</a:t>
            </a:r>
            <a:r>
              <a:rPr lang="en-US" sz="1900" dirty="0" err="1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rdi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, %</a:t>
            </a:r>
            <a:r>
              <a:rPr lang="en-US" sz="1900" dirty="0" err="1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rax</a:t>
            </a:r>
            <a:endParaRPr lang="en-US" sz="1900" dirty="0">
              <a:solidFill>
                <a:srgbClr val="0000FF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</a:t>
            </a:r>
            <a:r>
              <a:rPr lang="en-US" sz="1900" dirty="0" err="1" smtClean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subq</a:t>
            </a:r>
            <a:r>
              <a:rPr lang="en-US" sz="1900" dirty="0" smtClean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%</a:t>
            </a:r>
            <a:r>
              <a:rPr lang="en-US" sz="1900" dirty="0" err="1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rsi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, %</a:t>
            </a:r>
            <a:r>
              <a:rPr lang="en-US" sz="1900" dirty="0" err="1">
                <a:solidFill>
                  <a:srgbClr val="0000FF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rax</a:t>
            </a:r>
            <a:endParaRPr lang="en-US" sz="1900" dirty="0">
              <a:solidFill>
                <a:srgbClr val="0000FF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ret</a:t>
            </a:r>
            <a:endParaRPr lang="en-US" sz="1900" dirty="0">
              <a:solidFill>
                <a:schemeClr val="tx1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.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L2:       # x &lt;= y</a:t>
            </a:r>
            <a:endParaRPr lang="en-US" sz="1900" dirty="0">
              <a:solidFill>
                <a:schemeClr val="tx1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</a:t>
            </a:r>
            <a:r>
              <a:rPr lang="en-US" sz="1900" dirty="0" err="1" smtClean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movq</a:t>
            </a:r>
            <a:r>
              <a:rPr lang="en-US" sz="1900" dirty="0" smtClean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</a:t>
            </a:r>
            <a:r>
              <a:rPr lang="en-US" sz="1900" dirty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%</a:t>
            </a:r>
            <a:r>
              <a:rPr lang="en-US" sz="1900" dirty="0" err="1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rsi</a:t>
            </a:r>
            <a:r>
              <a:rPr lang="en-US" sz="1900" dirty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, %</a:t>
            </a:r>
            <a:r>
              <a:rPr lang="en-US" sz="1900" dirty="0" err="1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rax</a:t>
            </a:r>
            <a:endParaRPr lang="en-US" sz="1900" dirty="0">
              <a:solidFill>
                <a:srgbClr val="CC0000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</a:t>
            </a:r>
            <a:r>
              <a:rPr lang="en-US" sz="1900" dirty="0" err="1" smtClean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subq</a:t>
            </a:r>
            <a:r>
              <a:rPr lang="en-US" sz="1900" dirty="0" smtClean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</a:t>
            </a:r>
            <a:r>
              <a:rPr lang="en-US" sz="1900" dirty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%</a:t>
            </a:r>
            <a:r>
              <a:rPr lang="en-US" sz="1900" dirty="0" err="1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rdi</a:t>
            </a:r>
            <a:r>
              <a:rPr lang="en-US" sz="1900" dirty="0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, %</a:t>
            </a:r>
            <a:r>
              <a:rPr lang="en-US" sz="1900" dirty="0" err="1">
                <a:solidFill>
                  <a:srgbClr val="CC0000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rax</a:t>
            </a:r>
            <a:endParaRPr lang="en-US" sz="1900" dirty="0">
              <a:solidFill>
                <a:srgbClr val="CC0000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ret</a:t>
            </a:r>
            <a:endParaRPr lang="en-US" sz="1900" dirty="0">
              <a:solidFill>
                <a:schemeClr val="tx1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9551" y="1790701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Compiled using “</a:t>
            </a:r>
            <a:r>
              <a:rPr lang="en-CA" b="1" dirty="0" err="1" smtClean="0"/>
              <a:t>gcc</a:t>
            </a:r>
            <a:r>
              <a:rPr lang="en-CA" b="1" dirty="0" smtClean="0"/>
              <a:t> –</a:t>
            </a:r>
            <a:r>
              <a:rPr lang="en-CA" b="1" dirty="0" err="1" smtClean="0"/>
              <a:t>Og</a:t>
            </a:r>
            <a:r>
              <a:rPr lang="en-CA" b="1" dirty="0" smtClean="0"/>
              <a:t> –S </a:t>
            </a:r>
            <a:r>
              <a:rPr lang="en-CA" b="1" dirty="0" err="1" smtClean="0"/>
              <a:t>control.c</a:t>
            </a:r>
            <a:r>
              <a:rPr lang="en-CA" b="1" dirty="0" smtClean="0"/>
              <a:t>”</a:t>
            </a:r>
            <a:endParaRPr lang="en-CA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14289"/>
              </p:ext>
            </p:extLst>
          </p:nvPr>
        </p:nvGraphicFramePr>
        <p:xfrm>
          <a:off x="4764691" y="5142271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2266181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long </a:t>
            </a:r>
            <a:r>
              <a:rPr lang="en-US" b="1" dirty="0" err="1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absdiff</a:t>
            </a:r>
            <a:endParaRPr lang="en-US" b="1" dirty="0">
              <a:latin typeface="Lucida Sans Unicode" panose="020B0602030504020204" pitchFamily="34" charset="0"/>
              <a:cs typeface="Lucida Sans Unicode" panose="020B0602030504020204" pitchFamily="34" charset="0"/>
              <a:sym typeface="Courier New Bold" charset="0"/>
            </a:endParaRP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  (long x, long y)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  long result;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  if (x &gt; y)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result = x-y;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  else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result = y-x;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  return result;</a:t>
            </a:r>
          </a:p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Courier New Bold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242165"/>
            <a:ext cx="3178696" cy="252373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800" b="1" dirty="0" err="1" smtClean="0"/>
              <a:t>int</a:t>
            </a:r>
            <a:r>
              <a:rPr lang="en-CA" sz="1800" b="1" dirty="0" smtClean="0"/>
              <a:t> sum(</a:t>
            </a:r>
            <a:r>
              <a:rPr lang="en-CA" sz="1800" b="1" dirty="0" err="1" smtClean="0"/>
              <a:t>int</a:t>
            </a:r>
            <a:r>
              <a:rPr lang="en-CA" sz="1800" b="1" dirty="0" smtClean="0"/>
              <a:t> n) {</a:t>
            </a:r>
          </a:p>
          <a:p>
            <a:pPr marL="109728" indent="0">
              <a:buNone/>
            </a:pPr>
            <a:r>
              <a:rPr lang="en-CA" sz="1800" b="1" dirty="0"/>
              <a:t> </a:t>
            </a:r>
            <a:r>
              <a:rPr lang="en-CA" sz="1800" b="1" dirty="0" smtClean="0"/>
              <a:t>  </a:t>
            </a:r>
            <a:r>
              <a:rPr lang="en-CA" sz="1800" b="1" dirty="0" err="1" smtClean="0"/>
              <a:t>int</a:t>
            </a:r>
            <a:r>
              <a:rPr lang="en-CA" sz="1800" b="1" dirty="0" smtClean="0"/>
              <a:t> sum = 0;</a:t>
            </a:r>
          </a:p>
          <a:p>
            <a:pPr marL="109728" indent="0">
              <a:buNone/>
            </a:pPr>
            <a:r>
              <a:rPr lang="en-CA" sz="1800" b="1" dirty="0"/>
              <a:t> </a:t>
            </a:r>
            <a:r>
              <a:rPr lang="en-CA" sz="1800" b="1" dirty="0" smtClean="0"/>
              <a:t>  while (n &gt; 0) {</a:t>
            </a:r>
          </a:p>
          <a:p>
            <a:pPr marL="109728" indent="0">
              <a:buNone/>
            </a:pPr>
            <a:r>
              <a:rPr lang="en-CA" sz="1800" b="1" dirty="0"/>
              <a:t> </a:t>
            </a:r>
            <a:r>
              <a:rPr lang="en-CA" sz="1800" b="1" dirty="0" smtClean="0"/>
              <a:t>      sum += n;</a:t>
            </a:r>
          </a:p>
          <a:p>
            <a:pPr marL="109728" indent="0">
              <a:buNone/>
            </a:pPr>
            <a:r>
              <a:rPr lang="en-CA" sz="1800" b="1" dirty="0"/>
              <a:t> </a:t>
            </a:r>
            <a:r>
              <a:rPr lang="en-CA" sz="1800" b="1" dirty="0" smtClean="0"/>
              <a:t>      n--;</a:t>
            </a:r>
          </a:p>
          <a:p>
            <a:pPr marL="109728" indent="0">
              <a:buNone/>
            </a:pPr>
            <a:r>
              <a:rPr lang="en-CA" sz="1800" b="1" dirty="0"/>
              <a:t> </a:t>
            </a:r>
            <a:r>
              <a:rPr lang="en-CA" sz="1800" b="1" dirty="0" smtClean="0"/>
              <a:t>  }</a:t>
            </a:r>
          </a:p>
          <a:p>
            <a:pPr marL="109728" indent="0">
              <a:buNone/>
            </a:pPr>
            <a:r>
              <a:rPr lang="en-CA" sz="1800" b="1" dirty="0"/>
              <a:t> </a:t>
            </a:r>
            <a:r>
              <a:rPr lang="en-CA" sz="1800" b="1" dirty="0" smtClean="0"/>
              <a:t>  return sum;</a:t>
            </a:r>
          </a:p>
          <a:p>
            <a:pPr marL="109728" indent="0">
              <a:buNone/>
            </a:pPr>
            <a:r>
              <a:rPr lang="en-CA" sz="1800" b="1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Jump Example - 2</a:t>
            </a:r>
            <a:endParaRPr lang="en-CA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4211960" y="2242165"/>
            <a:ext cx="4394200" cy="320305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sum:</a:t>
            </a:r>
            <a:endParaRPr lang="en-US" sz="1900" dirty="0">
              <a:solidFill>
                <a:schemeClr val="tx1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movl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$0, %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eax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# sum = 0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</a:t>
            </a:r>
            <a:r>
              <a:rPr lang="en-US" sz="1900" dirty="0" err="1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jmp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.L2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.L3: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</a:t>
            </a:r>
            <a:r>
              <a:rPr lang="en-US" sz="1900" dirty="0" err="1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addl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%</a:t>
            </a:r>
            <a:r>
              <a:rPr lang="en-US" sz="1900" dirty="0" err="1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edi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, %</a:t>
            </a:r>
            <a:r>
              <a:rPr lang="en-US" sz="1900" dirty="0" err="1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eax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# sum += n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subl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$1, %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edi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   # n--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.L2: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testl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%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edi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, %</a:t>
            </a:r>
            <a:r>
              <a:rPr lang="en-US" sz="19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edi</a:t>
            </a:r>
            <a:r>
              <a:rPr lang="en-US" sz="19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 # n &gt; 0?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</a:t>
            </a:r>
            <a:r>
              <a:rPr lang="en-US" sz="1900" dirty="0" err="1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jg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.L3                  #    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900" dirty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</a:t>
            </a:r>
            <a:r>
              <a:rPr lang="en-US" sz="1900" dirty="0" smtClean="0">
                <a:latin typeface="Lucida Sans Unicode" panose="020B0602030504020204" pitchFamily="34" charset="0"/>
                <a:ea typeface="Monaco" charset="0"/>
                <a:cs typeface="Lucida Sans Unicode" panose="020B0602030504020204" pitchFamily="34" charset="0"/>
                <a:sym typeface="Monaco" charset="0"/>
              </a:rPr>
              <a:t>  rep ret </a:t>
            </a:r>
            <a:endParaRPr lang="en-US" sz="1900" dirty="0">
              <a:solidFill>
                <a:schemeClr val="tx1"/>
              </a:solidFill>
              <a:latin typeface="Lucida Sans Unicode" panose="020B0602030504020204" pitchFamily="34" charset="0"/>
              <a:ea typeface="Monaco" charset="0"/>
              <a:cs typeface="Lucida Sans Unicode" panose="020B0602030504020204" pitchFamily="34" charset="0"/>
              <a:sym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9551" y="1790701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Compiled using “</a:t>
            </a:r>
            <a:r>
              <a:rPr lang="en-CA" b="1" dirty="0" err="1" smtClean="0"/>
              <a:t>gcc</a:t>
            </a:r>
            <a:r>
              <a:rPr lang="en-CA" b="1" dirty="0" smtClean="0"/>
              <a:t> –</a:t>
            </a:r>
            <a:r>
              <a:rPr lang="en-CA" b="1" dirty="0" err="1" smtClean="0"/>
              <a:t>Og</a:t>
            </a:r>
            <a:r>
              <a:rPr lang="en-CA" b="1" dirty="0" smtClean="0"/>
              <a:t> –S </a:t>
            </a:r>
            <a:r>
              <a:rPr lang="en-CA" b="1" dirty="0" err="1" smtClean="0"/>
              <a:t>sum.c</a:t>
            </a:r>
            <a:r>
              <a:rPr lang="en-CA" b="1" dirty="0" smtClean="0"/>
              <a:t>”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8899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01156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dirty="0" smtClean="0"/>
              <a:t>Save the following C code into </a:t>
            </a:r>
            <a:r>
              <a:rPr lang="en-CA" i="1" dirty="0" err="1" smtClean="0"/>
              <a:t>cond.c</a:t>
            </a:r>
            <a:r>
              <a:rPr lang="en-CA" dirty="0" smtClean="0"/>
              <a:t> and compile it into assembly code using </a:t>
            </a:r>
          </a:p>
          <a:p>
            <a:pPr marL="109728" indent="0">
              <a:buNone/>
            </a:pPr>
            <a:r>
              <a:rPr lang="en-CA" dirty="0" smtClean="0"/>
              <a:t>“</a:t>
            </a:r>
            <a:r>
              <a:rPr lang="en-CA" dirty="0" err="1" smtClean="0"/>
              <a:t>gcc</a:t>
            </a:r>
            <a:r>
              <a:rPr lang="en-CA" dirty="0" smtClean="0"/>
              <a:t> –</a:t>
            </a:r>
            <a:r>
              <a:rPr lang="en-CA" dirty="0" err="1" smtClean="0"/>
              <a:t>Og</a:t>
            </a:r>
            <a:r>
              <a:rPr lang="en-CA" dirty="0" smtClean="0"/>
              <a:t> –c </a:t>
            </a:r>
            <a:r>
              <a:rPr lang="en-CA" dirty="0" err="1" smtClean="0"/>
              <a:t>cond.c</a:t>
            </a:r>
            <a:r>
              <a:rPr lang="en-CA" dirty="0" smtClean="0"/>
              <a:t>”</a:t>
            </a:r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914362"/>
            <a:ext cx="25010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int</a:t>
            </a:r>
            <a:r>
              <a:rPr lang="en-CA" dirty="0"/>
              <a:t> max(</a:t>
            </a:r>
            <a:r>
              <a:rPr lang="en-CA" dirty="0" err="1"/>
              <a:t>int</a:t>
            </a:r>
            <a:r>
              <a:rPr lang="en-CA" dirty="0"/>
              <a:t> a, </a:t>
            </a:r>
            <a:r>
              <a:rPr lang="en-CA" dirty="0" err="1"/>
              <a:t>int</a:t>
            </a:r>
            <a:r>
              <a:rPr lang="en-CA" dirty="0"/>
              <a:t> b) {</a:t>
            </a:r>
          </a:p>
          <a:p>
            <a:r>
              <a:rPr lang="en-CA" dirty="0"/>
              <a:t>  if (a &gt; b)</a:t>
            </a:r>
          </a:p>
          <a:p>
            <a:r>
              <a:rPr lang="en-CA" dirty="0"/>
              <a:t>    return a;</a:t>
            </a:r>
          </a:p>
          <a:p>
            <a:r>
              <a:rPr lang="en-CA" dirty="0"/>
              <a:t>  else</a:t>
            </a:r>
          </a:p>
          <a:p>
            <a:r>
              <a:rPr lang="en-CA" dirty="0"/>
              <a:t>    return b;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 err="1"/>
              <a:t>int</a:t>
            </a:r>
            <a:r>
              <a:rPr lang="en-CA" dirty="0"/>
              <a:t> min(</a:t>
            </a:r>
            <a:r>
              <a:rPr lang="en-CA" dirty="0" err="1"/>
              <a:t>int</a:t>
            </a:r>
            <a:r>
              <a:rPr lang="en-CA" dirty="0"/>
              <a:t> a, </a:t>
            </a:r>
            <a:r>
              <a:rPr lang="en-CA" dirty="0" err="1"/>
              <a:t>int</a:t>
            </a:r>
            <a:r>
              <a:rPr lang="en-CA" dirty="0"/>
              <a:t> b) {</a:t>
            </a:r>
          </a:p>
          <a:p>
            <a:r>
              <a:rPr lang="en-CA" dirty="0"/>
              <a:t>  if (a &lt; b)</a:t>
            </a:r>
          </a:p>
          <a:p>
            <a:r>
              <a:rPr lang="en-CA" dirty="0"/>
              <a:t>    return a;</a:t>
            </a:r>
          </a:p>
          <a:p>
            <a:r>
              <a:rPr lang="en-CA" dirty="0"/>
              <a:t>  else</a:t>
            </a:r>
          </a:p>
          <a:p>
            <a:r>
              <a:rPr lang="en-CA" dirty="0"/>
              <a:t>    return b;</a:t>
            </a:r>
          </a:p>
          <a:p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94272" y="2914362"/>
            <a:ext cx="4453463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300" dirty="0" smtClean="0"/>
              <a:t>Q1. What jump instruction is </a:t>
            </a:r>
          </a:p>
          <a:p>
            <a:r>
              <a:rPr lang="en-CA" sz="2300" dirty="0" smtClean="0"/>
              <a:t>used in </a:t>
            </a:r>
            <a:r>
              <a:rPr lang="en-CA" sz="2300" i="1" dirty="0" smtClean="0"/>
              <a:t>max</a:t>
            </a:r>
            <a:r>
              <a:rPr lang="en-CA" sz="2300" dirty="0" smtClean="0"/>
              <a:t>?</a:t>
            </a:r>
          </a:p>
          <a:p>
            <a:r>
              <a:rPr lang="en-CA" sz="2300" dirty="0" smtClean="0"/>
              <a:t>Q2. What jump instruction is</a:t>
            </a:r>
          </a:p>
          <a:p>
            <a:r>
              <a:rPr lang="en-CA" sz="2300" dirty="0" smtClean="0"/>
              <a:t>used in </a:t>
            </a:r>
            <a:r>
              <a:rPr lang="en-CA" sz="2300" i="1" dirty="0" smtClean="0"/>
              <a:t>min</a:t>
            </a:r>
            <a:r>
              <a:rPr lang="en-CA" sz="2300" dirty="0" smtClean="0"/>
              <a:t>?</a:t>
            </a:r>
          </a:p>
          <a:p>
            <a:r>
              <a:rPr lang="en-CA" sz="2300" dirty="0" smtClean="0"/>
              <a:t>Q3. What’s the difference </a:t>
            </a:r>
          </a:p>
          <a:p>
            <a:r>
              <a:rPr lang="en-CA" sz="2300" dirty="0" smtClean="0"/>
              <a:t>between the assembly </a:t>
            </a:r>
          </a:p>
          <a:p>
            <a:r>
              <a:rPr lang="en-CA" sz="2300" dirty="0" smtClean="0"/>
              <a:t>instructions of </a:t>
            </a:r>
            <a:r>
              <a:rPr lang="en-CA" sz="2300" i="1" dirty="0" smtClean="0"/>
              <a:t>max</a:t>
            </a:r>
            <a:r>
              <a:rPr lang="en-CA" sz="2300" dirty="0" smtClean="0"/>
              <a:t> and </a:t>
            </a:r>
            <a:r>
              <a:rPr lang="en-CA" sz="2300" i="1" dirty="0" smtClean="0"/>
              <a:t>min</a:t>
            </a:r>
            <a:r>
              <a:rPr lang="en-CA" sz="2300" dirty="0" smtClean="0"/>
              <a:t>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06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643192" cy="4900000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Copy </a:t>
            </a:r>
            <a:r>
              <a:rPr lang="en-CA" i="1" dirty="0" smtClean="0"/>
              <a:t>/home/</a:t>
            </a:r>
            <a:r>
              <a:rPr lang="en-CA" i="1" dirty="0" err="1" smtClean="0"/>
              <a:t>zhuang</a:t>
            </a:r>
            <a:r>
              <a:rPr lang="en-CA" i="1" dirty="0" smtClean="0"/>
              <a:t>/public/</a:t>
            </a:r>
            <a:r>
              <a:rPr lang="en-CA" i="1" dirty="0" err="1" smtClean="0"/>
              <a:t>jumps.s</a:t>
            </a:r>
            <a:r>
              <a:rPr lang="en-CA" dirty="0" smtClean="0"/>
              <a:t> to your home directory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Read </a:t>
            </a:r>
            <a:r>
              <a:rPr lang="en-CA" i="1" dirty="0" err="1" smtClean="0"/>
              <a:t>jumps.s</a:t>
            </a:r>
            <a:r>
              <a:rPr lang="en-CA" dirty="0" smtClean="0"/>
              <a:t> and figure out what will it print when it is executed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Check your result by compiling and running the code:</a:t>
            </a:r>
          </a:p>
          <a:p>
            <a:pPr marL="603504" lvl="2" indent="0">
              <a:buNone/>
            </a:pPr>
            <a:r>
              <a:rPr lang="en-CA" sz="2300" dirty="0" err="1" smtClean="0"/>
              <a:t>gcc</a:t>
            </a:r>
            <a:r>
              <a:rPr lang="en-CA" sz="2300" dirty="0" smtClean="0"/>
              <a:t> –o jumps </a:t>
            </a:r>
            <a:r>
              <a:rPr lang="en-CA" sz="2300" dirty="0" err="1" smtClean="0"/>
              <a:t>jumps.s</a:t>
            </a:r>
            <a:endParaRPr lang="en-CA" sz="2300" dirty="0" smtClean="0"/>
          </a:p>
          <a:p>
            <a:pPr marL="603504" lvl="2" indent="0">
              <a:buNone/>
            </a:pPr>
            <a:r>
              <a:rPr lang="en-CA" sz="2300" dirty="0" smtClean="0"/>
              <a:t>./jumps</a:t>
            </a:r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Continued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9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Jump Instruction</a:t>
            </a:r>
          </a:p>
          <a:p>
            <a:r>
              <a:rPr lang="en-CA" dirty="0" smtClean="0"/>
              <a:t>Condition Codes</a:t>
            </a:r>
          </a:p>
          <a:p>
            <a:r>
              <a:rPr lang="en-CA" dirty="0" smtClean="0"/>
              <a:t>Conditional Jump Instructions</a:t>
            </a:r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jump instruction changes the address of the next instruction to execute</a:t>
            </a:r>
          </a:p>
          <a:p>
            <a:r>
              <a:rPr lang="en-CA" dirty="0" smtClean="0"/>
              <a:t>JMP </a:t>
            </a:r>
            <a:r>
              <a:rPr lang="en-CA" dirty="0" err="1" smtClean="0"/>
              <a:t>dest</a:t>
            </a:r>
            <a:endParaRPr lang="en-CA" dirty="0" smtClean="0"/>
          </a:p>
          <a:p>
            <a:pPr lvl="1"/>
            <a:r>
              <a:rPr lang="en-CA" dirty="0" smtClean="0"/>
              <a:t>Update Program Counter (PC) with the destination address</a:t>
            </a:r>
          </a:p>
          <a:p>
            <a:pPr lvl="1"/>
            <a:r>
              <a:rPr lang="en-CA" dirty="0" err="1" smtClean="0"/>
              <a:t>jmp</a:t>
            </a:r>
            <a:r>
              <a:rPr lang="en-CA" dirty="0" smtClean="0"/>
              <a:t> .L1: e.g. </a:t>
            </a:r>
            <a:r>
              <a:rPr lang="en-CA" dirty="0" err="1" smtClean="0"/>
              <a:t>jmp</a:t>
            </a:r>
            <a:r>
              <a:rPr lang="en-CA" dirty="0" smtClean="0"/>
              <a:t> 0x40054c</a:t>
            </a:r>
          </a:p>
          <a:p>
            <a:pPr lvl="1"/>
            <a:r>
              <a:rPr lang="en-CA" dirty="0" err="1" smtClean="0"/>
              <a:t>jmp</a:t>
            </a:r>
            <a:r>
              <a:rPr lang="en-CA" dirty="0" smtClean="0"/>
              <a:t> *%</a:t>
            </a:r>
            <a:r>
              <a:rPr lang="en-CA" dirty="0" err="1" smtClean="0"/>
              <a:t>rax</a:t>
            </a:r>
            <a:r>
              <a:rPr lang="en-CA" dirty="0" smtClean="0"/>
              <a:t> : destination address via </a:t>
            </a:r>
            <a:r>
              <a:rPr lang="en-CA" dirty="0" err="1" smtClean="0"/>
              <a:t>rax</a:t>
            </a:r>
            <a:endParaRPr lang="en-CA" dirty="0" smtClean="0"/>
          </a:p>
          <a:p>
            <a:pPr lvl="1"/>
            <a:r>
              <a:rPr lang="en-CA" dirty="0" err="1" smtClean="0"/>
              <a:t>jmp</a:t>
            </a:r>
            <a:r>
              <a:rPr lang="en-CA" dirty="0" smtClean="0"/>
              <a:t> *(%</a:t>
            </a:r>
            <a:r>
              <a:rPr lang="en-CA" dirty="0" err="1" smtClean="0"/>
              <a:t>rax</a:t>
            </a:r>
            <a:r>
              <a:rPr lang="en-CA" dirty="0" smtClean="0"/>
              <a:t>) : destination address via pointer </a:t>
            </a:r>
            <a:r>
              <a:rPr lang="en-CA" dirty="0" err="1" smtClean="0"/>
              <a:t>rax</a:t>
            </a:r>
            <a:endParaRPr lang="en-CA" dirty="0"/>
          </a:p>
          <a:p>
            <a:r>
              <a:rPr lang="en-CA" dirty="0" smtClean="0"/>
              <a:t>Equivalent to </a:t>
            </a:r>
            <a:r>
              <a:rPr lang="en-CA" i="1" dirty="0" err="1" smtClean="0"/>
              <a:t>goto</a:t>
            </a:r>
            <a:r>
              <a:rPr lang="en-CA" dirty="0" smtClean="0"/>
              <a:t> statement in C</a:t>
            </a:r>
          </a:p>
          <a:p>
            <a:pPr marL="393192" lvl="1" indent="0">
              <a:buNone/>
            </a:pPr>
            <a:r>
              <a:rPr lang="en-CA" dirty="0" err="1" smtClean="0"/>
              <a:t>goto</a:t>
            </a:r>
            <a:r>
              <a:rPr lang="en-CA" dirty="0" smtClean="0"/>
              <a:t> abort:</a:t>
            </a:r>
          </a:p>
          <a:p>
            <a:pPr marL="393192" lvl="1" indent="0">
              <a:buNone/>
            </a:pPr>
            <a:r>
              <a:rPr lang="en-CA" dirty="0" smtClean="0"/>
              <a:t>….</a:t>
            </a:r>
          </a:p>
          <a:p>
            <a:pPr marL="393192" lvl="1" indent="0">
              <a:buNone/>
            </a:pPr>
            <a:r>
              <a:rPr lang="en-CA" dirty="0" smtClean="0"/>
              <a:t>abort:</a:t>
            </a:r>
          </a:p>
          <a:p>
            <a:pPr marL="393192" lvl="1" indent="0">
              <a:buNone/>
            </a:pPr>
            <a:r>
              <a:rPr lang="en-CA" dirty="0"/>
              <a:t> </a:t>
            </a:r>
            <a:r>
              <a:rPr lang="en-CA" dirty="0" smtClean="0"/>
              <a:t>    return -1;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Jump Instruction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02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841469"/>
              </p:ext>
            </p:extLst>
          </p:nvPr>
        </p:nvGraphicFramePr>
        <p:xfrm>
          <a:off x="457200" y="1481138"/>
          <a:ext cx="28186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Content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0x400547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Jump Instruction - Example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20835"/>
              </p:ext>
            </p:extLst>
          </p:nvPr>
        </p:nvGraphicFramePr>
        <p:xfrm>
          <a:off x="3779912" y="3284984"/>
          <a:ext cx="45365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Instruction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PC afterwards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jmp</a:t>
                      </a:r>
                      <a:r>
                        <a:rPr lang="en-CA" dirty="0" smtClean="0"/>
                        <a:t> 0x40052d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0x40052d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jmp</a:t>
                      </a:r>
                      <a:r>
                        <a:rPr lang="en-CA" dirty="0" smtClean="0"/>
                        <a:t> *%</a:t>
                      </a:r>
                      <a:r>
                        <a:rPr lang="en-CA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0x40037f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jmp</a:t>
                      </a:r>
                      <a:r>
                        <a:rPr lang="en-CA" dirty="0" smtClean="0"/>
                        <a:t> *(%</a:t>
                      </a:r>
                      <a:r>
                        <a:rPr lang="en-CA" dirty="0" err="1" smtClean="0"/>
                        <a:t>rax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0x400610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18807"/>
              </p:ext>
            </p:extLst>
          </p:nvPr>
        </p:nvGraphicFramePr>
        <p:xfrm>
          <a:off x="3779912" y="1556792"/>
          <a:ext cx="2831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Register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rax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0x400540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%</a:t>
                      </a:r>
                      <a:r>
                        <a:rPr lang="en-CA" dirty="0" err="1" smtClean="0"/>
                        <a:t>rbx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0x40037f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</p:spTree>
    <p:extLst>
      <p:ext uri="{BB962C8B-B14F-4D97-AF65-F5344CB8AC3E}">
        <p14:creationId xmlns:p14="http://schemas.microsoft.com/office/powerpoint/2010/main" val="15299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Condition Codes (Explicit Setting: Compare)</a:t>
            </a:r>
          </a:p>
        </p:txBody>
      </p:sp>
    </p:spTree>
    <p:extLst>
      <p:ext uri="{BB962C8B-B14F-4D97-AF65-F5344CB8AC3E}">
        <p14:creationId xmlns:p14="http://schemas.microsoft.com/office/powerpoint/2010/main" val="9099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</p:spTree>
    <p:extLst>
      <p:ext uri="{BB962C8B-B14F-4D97-AF65-F5344CB8AC3E}">
        <p14:creationId xmlns:p14="http://schemas.microsoft.com/office/powerpoint/2010/main" val="19217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515624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23216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4773</TotalTime>
  <Words>997</Words>
  <Application>Microsoft Office PowerPoint</Application>
  <PresentationFormat>On-screen Show (4:3)</PresentationFormat>
  <Paragraphs>301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 Control Program Execution - 1</vt:lpstr>
      <vt:lpstr>Agenda</vt:lpstr>
      <vt:lpstr>Jump Instruction</vt:lpstr>
      <vt:lpstr>Jump Instruction - Example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Conditional Jump Instructions</vt:lpstr>
      <vt:lpstr>Conditional Jump Example - 1</vt:lpstr>
      <vt:lpstr>Conditional Jump Example - 2</vt:lpstr>
      <vt:lpstr>Exercise</vt:lpstr>
      <vt:lpstr>Exercise -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822</cp:revision>
  <dcterms:created xsi:type="dcterms:W3CDTF">2020-04-03T00:26:09Z</dcterms:created>
  <dcterms:modified xsi:type="dcterms:W3CDTF">2020-05-04T21:11:22Z</dcterms:modified>
</cp:coreProperties>
</file>