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6" r:id="rId3"/>
    <p:sldId id="363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60" r:id="rId12"/>
    <p:sldId id="361" r:id="rId13"/>
    <p:sldId id="3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CA" sz="3700" dirty="0"/>
            </a:br>
            <a:r>
              <a:rPr lang="en-CA" sz="3700" dirty="0"/>
              <a:t>Control Program Execution –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Zhen Huang</a:t>
            </a:r>
          </a:p>
          <a:p>
            <a:r>
              <a:rPr lang="en-CA" dirty="0"/>
              <a:t>DePaul University</a:t>
            </a:r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419872" y="1295400"/>
            <a:ext cx="5584428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movq </a:t>
            </a:r>
            <a:r>
              <a:rPr lang="en-CA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 %rax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cqto</a:t>
            </a:r>
            <a:r>
              <a:rPr lang="en-CA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# </a:t>
            </a:r>
            <a:r>
              <a:rPr lang="en-CA" dirty="0"/>
              <a:t>sign extend </a:t>
            </a:r>
            <a:r>
              <a:rPr lang="en-CA" dirty="0" err="1"/>
              <a:t>rax</a:t>
            </a:r>
            <a:r>
              <a:rPr lang="en-CA" dirty="0"/>
              <a:t> to </a:t>
            </a:r>
            <a:r>
              <a:rPr lang="en-CA" dirty="0" err="1"/>
              <a:t>rdx:rax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idivq %rcx   # y/z</a:t>
            </a:r>
            <a:endParaRPr lang="en-CA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CA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CA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CA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</a:t>
            </a:r>
            <a:r>
              <a:rPr lang="en-CA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9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# Case 3</a:t>
            </a:r>
            <a:endParaRPr lang="en-CA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CA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CA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CA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en-CA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CA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CA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CA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 </a:t>
            </a:r>
            <a:r>
              <a:rPr lang="en-CA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%rcx,</a:t>
            </a:r>
            <a:r>
              <a:rPr lang="en-CA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%rax #  w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064148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break;</a:t>
            </a:r>
            <a:endParaRPr lang="en-US" sz="2400" b="1" dirty="0">
              <a:latin typeface="Courier New" pitchFamily="49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B23F9C-1A46-4D1F-8256-0ABD6FAC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7643192" cy="4827992"/>
          </a:xfrm>
        </p:spPr>
        <p:txBody>
          <a:bodyPr>
            <a:normAutofit/>
          </a:bodyPr>
          <a:lstStyle/>
          <a:p>
            <a:r>
              <a:rPr lang="en-CA" sz="2300" dirty="0"/>
              <a:t>Copy </a:t>
            </a:r>
            <a:r>
              <a:rPr lang="en-CA" sz="2300" i="1" dirty="0"/>
              <a:t>/home/</a:t>
            </a:r>
            <a:r>
              <a:rPr lang="en-CA" sz="2300" i="1" dirty="0" err="1"/>
              <a:t>zhuang</a:t>
            </a:r>
            <a:r>
              <a:rPr lang="en-CA" sz="2300" i="1" dirty="0"/>
              <a:t>/public/</a:t>
            </a:r>
            <a:r>
              <a:rPr lang="en-CA" sz="2300" i="1" dirty="0" err="1"/>
              <a:t>dailymsg.c</a:t>
            </a:r>
            <a:r>
              <a:rPr lang="en-CA" sz="2300" i="1" dirty="0"/>
              <a:t> </a:t>
            </a:r>
            <a:r>
              <a:rPr lang="en-CA" sz="2300" dirty="0"/>
              <a:t>into your home directory</a:t>
            </a:r>
          </a:p>
          <a:p>
            <a:r>
              <a:rPr lang="en-CA" sz="2300" dirty="0"/>
              <a:t>Compile it into machine code</a:t>
            </a:r>
          </a:p>
          <a:p>
            <a:pPr lvl="1"/>
            <a:r>
              <a:rPr lang="en-CA" sz="2100" i="1" dirty="0"/>
              <a:t>$ </a:t>
            </a:r>
            <a:r>
              <a:rPr lang="en-CA" sz="2100" i="1" dirty="0" err="1"/>
              <a:t>gcc</a:t>
            </a:r>
            <a:r>
              <a:rPr lang="en-CA" sz="2100" i="1" dirty="0"/>
              <a:t> –</a:t>
            </a:r>
            <a:r>
              <a:rPr lang="en-CA" sz="2100" i="1" dirty="0" err="1"/>
              <a:t>Og</a:t>
            </a:r>
            <a:r>
              <a:rPr lang="en-CA" sz="2100" i="1" dirty="0"/>
              <a:t> –o </a:t>
            </a:r>
            <a:r>
              <a:rPr lang="en-CA" sz="2100" i="1" dirty="0" err="1"/>
              <a:t>dailymsg</a:t>
            </a:r>
            <a:r>
              <a:rPr lang="en-CA" sz="2100" i="1" dirty="0"/>
              <a:t> </a:t>
            </a:r>
            <a:r>
              <a:rPr lang="en-CA" sz="2100" i="1" dirty="0" err="1"/>
              <a:t>dailymsg.c</a:t>
            </a:r>
            <a:endParaRPr lang="en-CA" sz="2100" i="1" dirty="0"/>
          </a:p>
          <a:p>
            <a:r>
              <a:rPr lang="en-CA" sz="2300" dirty="0"/>
              <a:t>Use </a:t>
            </a:r>
            <a:r>
              <a:rPr lang="en-CA" sz="2300" dirty="0" err="1"/>
              <a:t>objdump</a:t>
            </a:r>
            <a:r>
              <a:rPr lang="en-CA" sz="2300" dirty="0"/>
              <a:t> to disassemble the code</a:t>
            </a:r>
          </a:p>
          <a:p>
            <a:pPr lvl="1"/>
            <a:r>
              <a:rPr lang="en-CA" sz="2100" i="1" dirty="0"/>
              <a:t>$ </a:t>
            </a:r>
            <a:r>
              <a:rPr lang="en-CA" sz="2100" i="1" dirty="0" err="1"/>
              <a:t>objdump</a:t>
            </a:r>
            <a:r>
              <a:rPr lang="en-CA" sz="2100" i="1" dirty="0"/>
              <a:t> –d </a:t>
            </a:r>
            <a:r>
              <a:rPr lang="en-CA" sz="2100" i="1" dirty="0" err="1"/>
              <a:t>dailymsg</a:t>
            </a:r>
            <a:endParaRPr lang="en-CA" sz="2100" i="1" dirty="0"/>
          </a:p>
          <a:p>
            <a:r>
              <a:rPr lang="en-CA" sz="2300" dirty="0"/>
              <a:t>Questions</a:t>
            </a:r>
          </a:p>
          <a:p>
            <a:pPr lvl="1"/>
            <a:r>
              <a:rPr lang="en-CA" sz="2100" dirty="0"/>
              <a:t>What is the starting address of the jump table for the switch statement?</a:t>
            </a:r>
          </a:p>
          <a:p>
            <a:pPr lvl="1"/>
            <a:r>
              <a:rPr lang="en-CA" sz="2100" dirty="0"/>
              <a:t>What is the address returned from function </a:t>
            </a:r>
            <a:r>
              <a:rPr lang="en-CA" sz="2100" i="1" dirty="0" err="1"/>
              <a:t>dailymsg</a:t>
            </a:r>
            <a:r>
              <a:rPr lang="en-CA" sz="2100" dirty="0"/>
              <a:t> when its argument is 0, 1, 2, 3, 4, 5, and 6?</a:t>
            </a:r>
          </a:p>
          <a:p>
            <a:pPr lvl="1"/>
            <a:r>
              <a:rPr lang="en-CA" sz="2100" dirty="0"/>
              <a:t>What message does </a:t>
            </a:r>
            <a:r>
              <a:rPr lang="en-CA" sz="2100" i="1" dirty="0" err="1"/>
              <a:t>dailymsg</a:t>
            </a:r>
            <a:r>
              <a:rPr lang="en-CA" sz="2100" dirty="0"/>
              <a:t> print when you run it?</a:t>
            </a:r>
          </a:p>
          <a:p>
            <a:endParaRPr lang="en-CA" sz="2300" dirty="0"/>
          </a:p>
          <a:p>
            <a:endParaRPr lang="en-CA" sz="2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28D26-B58E-4DBF-A016-26C496A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43491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Switch Statements</a:t>
            </a:r>
          </a:p>
          <a:p>
            <a:r>
              <a:rPr lang="en-CA" dirty="0"/>
              <a:t>Exercise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30AD8-4D99-466E-AB51-51D71A91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CA" dirty="0"/>
              <a:t>switch(</a:t>
            </a:r>
            <a:r>
              <a:rPr lang="en-CA" i="1" dirty="0"/>
              <a:t>expression</a:t>
            </a:r>
            <a:r>
              <a:rPr lang="en-CA" dirty="0"/>
              <a:t>) {</a:t>
            </a:r>
          </a:p>
          <a:p>
            <a:pPr marL="109728" indent="0">
              <a:buNone/>
            </a:pPr>
            <a:r>
              <a:rPr lang="en-CA" dirty="0"/>
              <a:t>case </a:t>
            </a:r>
            <a:r>
              <a:rPr lang="en-CA" i="1" dirty="0"/>
              <a:t>constant-expression</a:t>
            </a:r>
            <a:r>
              <a:rPr lang="en-CA" i="1" baseline="-25000" dirty="0"/>
              <a:t>1</a:t>
            </a:r>
            <a:r>
              <a:rPr lang="en-CA" dirty="0"/>
              <a:t>:</a:t>
            </a:r>
          </a:p>
          <a:p>
            <a:pPr marL="109728" indent="0">
              <a:buNone/>
            </a:pPr>
            <a:r>
              <a:rPr lang="en-CA" dirty="0"/>
              <a:t>    statement</a:t>
            </a:r>
            <a:r>
              <a:rPr lang="en-CA" baseline="-25000" dirty="0"/>
              <a:t>1</a:t>
            </a:r>
            <a:r>
              <a:rPr lang="en-CA" dirty="0"/>
              <a:t>;</a:t>
            </a:r>
          </a:p>
          <a:p>
            <a:pPr marL="109728" indent="0">
              <a:buNone/>
            </a:pPr>
            <a:r>
              <a:rPr lang="en-CA" dirty="0"/>
              <a:t>    break;</a:t>
            </a:r>
          </a:p>
          <a:p>
            <a:pPr marL="109728" indent="0">
              <a:buNone/>
            </a:pPr>
            <a:r>
              <a:rPr lang="en-CA" dirty="0"/>
              <a:t>case </a:t>
            </a:r>
            <a:r>
              <a:rPr lang="en-CA" i="1" dirty="0"/>
              <a:t>constant-expression</a:t>
            </a:r>
            <a:r>
              <a:rPr lang="en-CA" i="1" baseline="-25000" dirty="0"/>
              <a:t>2</a:t>
            </a:r>
            <a:r>
              <a:rPr lang="en-CA" dirty="0"/>
              <a:t>:</a:t>
            </a:r>
          </a:p>
          <a:p>
            <a:pPr marL="109728" indent="0">
              <a:buNone/>
            </a:pPr>
            <a:r>
              <a:rPr lang="en-CA" dirty="0"/>
              <a:t>    statement</a:t>
            </a:r>
            <a:r>
              <a:rPr lang="en-CA" baseline="-25000" dirty="0"/>
              <a:t>2</a:t>
            </a:r>
            <a:r>
              <a:rPr lang="en-CA" dirty="0"/>
              <a:t>;</a:t>
            </a:r>
          </a:p>
          <a:p>
            <a:pPr marL="109728" indent="0">
              <a:buNone/>
            </a:pPr>
            <a:r>
              <a:rPr lang="en-CA" dirty="0"/>
              <a:t>    break;</a:t>
            </a:r>
          </a:p>
          <a:p>
            <a:pPr marL="109728" indent="0">
              <a:buNone/>
            </a:pPr>
            <a:r>
              <a:rPr lang="en-CA" dirty="0"/>
              <a:t>….</a:t>
            </a:r>
          </a:p>
          <a:p>
            <a:pPr marL="109728" indent="0">
              <a:buNone/>
            </a:pPr>
            <a:r>
              <a:rPr lang="en-CA" dirty="0"/>
              <a:t>default:</a:t>
            </a:r>
          </a:p>
          <a:p>
            <a:pPr marL="109728" indent="0">
              <a:buNone/>
            </a:pPr>
            <a:r>
              <a:rPr lang="en-CA" dirty="0"/>
              <a:t>    statement</a:t>
            </a:r>
            <a:r>
              <a:rPr lang="en-CA" baseline="-25000" dirty="0"/>
              <a:t>3</a:t>
            </a:r>
            <a:r>
              <a:rPr lang="en-CA" dirty="0"/>
              <a:t>;</a:t>
            </a:r>
          </a:p>
          <a:p>
            <a:pPr marL="109728" indent="0">
              <a:buNone/>
            </a:pPr>
            <a:r>
              <a:rPr lang="en-CA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0D7AC-C2D9-478D-B669-60F620AC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84188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foo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463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foo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foo(long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Setup for Switch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6305376" y="2100264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.L6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5501</TotalTime>
  <Words>1323</Words>
  <Application>Microsoft Office PowerPoint</Application>
  <PresentationFormat>On-screen Show (4:3)</PresentationFormat>
  <Paragraphs>282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 Narrow Bold</vt:lpstr>
      <vt:lpstr>Calibri</vt:lpstr>
      <vt:lpstr>Calibri Bold</vt:lpstr>
      <vt:lpstr>Calibri Bold Italic</vt:lpstr>
      <vt:lpstr>Courier New</vt:lpstr>
      <vt:lpstr>Courier New Bold</vt:lpstr>
      <vt:lpstr>Courier New Bold Italic</vt:lpstr>
      <vt:lpstr>Lucida Sans Unicode</vt:lpstr>
      <vt:lpstr>Verdana</vt:lpstr>
      <vt:lpstr>Wingdings 2</vt:lpstr>
      <vt:lpstr>Wingdings 3</vt:lpstr>
      <vt:lpstr>Concourse</vt:lpstr>
      <vt:lpstr> Control Program Execution – 3</vt:lpstr>
      <vt:lpstr>Agenda</vt:lpstr>
      <vt:lpstr>Switch Statement</vt:lpstr>
      <vt:lpstr>Switch Statement Example</vt:lpstr>
      <vt:lpstr>Jump Table Structure</vt:lpstr>
      <vt:lpstr>Switch Statement Example</vt:lpstr>
      <vt:lpstr>Switch Statement Example</vt:lpstr>
      <vt:lpstr>Setup for Switch</vt:lpstr>
      <vt:lpstr>Jump Table</vt:lpstr>
      <vt:lpstr>Code Blocks (x == 1)</vt:lpstr>
      <vt:lpstr>Code Blocks (x == 2, x == 3)</vt:lpstr>
      <vt:lpstr>Code Blocks (x == 5, x == 6, default)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Huang, Zhen</cp:lastModifiedBy>
  <cp:revision>1114</cp:revision>
  <dcterms:created xsi:type="dcterms:W3CDTF">2020-04-03T00:26:09Z</dcterms:created>
  <dcterms:modified xsi:type="dcterms:W3CDTF">2020-05-11T03:15:27Z</dcterms:modified>
</cp:coreProperties>
</file>