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6" r:id="rId3"/>
    <p:sldId id="382" r:id="rId4"/>
    <p:sldId id="370" r:id="rId5"/>
    <p:sldId id="289" r:id="rId6"/>
    <p:sldId id="290" r:id="rId7"/>
    <p:sldId id="371" r:id="rId8"/>
    <p:sldId id="373" r:id="rId9"/>
    <p:sldId id="375" r:id="rId10"/>
    <p:sldId id="372" r:id="rId11"/>
    <p:sldId id="376" r:id="rId12"/>
    <p:sldId id="377" r:id="rId13"/>
    <p:sldId id="374" r:id="rId14"/>
    <p:sldId id="378" r:id="rId15"/>
    <p:sldId id="379" r:id="rId16"/>
    <p:sldId id="380" r:id="rId17"/>
    <p:sldId id="3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CA" sz="3700" dirty="0"/>
            </a:br>
            <a:r>
              <a:rPr lang="en-CA" sz="3700" dirty="0"/>
              <a:t>Control Program Execution </a:t>
            </a:r>
            <a:r>
              <a:rPr lang="en-CA" sz="3700"/>
              <a:t>– 4</a:t>
            </a:r>
            <a:endParaRPr lang="en-CA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Zhen Huang</a:t>
            </a:r>
          </a:p>
          <a:p>
            <a:r>
              <a:rPr lang="en-CA" dirty="0"/>
              <a:t>DePaul University</a:t>
            </a:r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3E1CB9-CDEB-4730-BBAB-0AE2287B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stack to support procedure call and return</a:t>
            </a:r>
          </a:p>
          <a:p>
            <a:r>
              <a:rPr lang="en-CA" dirty="0"/>
              <a:t>Procedure Call: </a:t>
            </a:r>
            <a:r>
              <a:rPr lang="en-CA" b="1" dirty="0"/>
              <a:t>Call </a:t>
            </a:r>
            <a:r>
              <a:rPr lang="en-CA" i="1" dirty="0"/>
              <a:t>label</a:t>
            </a:r>
          </a:p>
          <a:p>
            <a:pPr lvl="1"/>
            <a:r>
              <a:rPr lang="en-CA" dirty="0"/>
              <a:t>Push </a:t>
            </a:r>
            <a:r>
              <a:rPr lang="en-CA" i="1" dirty="0"/>
              <a:t>return address</a:t>
            </a:r>
            <a:r>
              <a:rPr lang="en-CA" dirty="0"/>
              <a:t> on stack</a:t>
            </a:r>
          </a:p>
          <a:p>
            <a:pPr lvl="1"/>
            <a:r>
              <a:rPr lang="en-CA" dirty="0"/>
              <a:t>Jump to label</a:t>
            </a:r>
          </a:p>
          <a:p>
            <a:r>
              <a:rPr lang="en-CA" dirty="0"/>
              <a:t>Return address</a:t>
            </a:r>
          </a:p>
          <a:p>
            <a:pPr lvl="1"/>
            <a:r>
              <a:rPr lang="en-CA" dirty="0"/>
              <a:t>Address of the instruction after the call</a:t>
            </a:r>
          </a:p>
          <a:p>
            <a:r>
              <a:rPr lang="en-CA" dirty="0"/>
              <a:t>Procedure Return: </a:t>
            </a:r>
            <a:r>
              <a:rPr lang="en-CA" b="1" dirty="0"/>
              <a:t>Ret</a:t>
            </a:r>
          </a:p>
          <a:p>
            <a:pPr lvl="1"/>
            <a:r>
              <a:rPr lang="en-CA" dirty="0"/>
              <a:t>Pop address from stack</a:t>
            </a:r>
          </a:p>
          <a:p>
            <a:pPr lvl="1"/>
            <a:r>
              <a:rPr lang="en-CA" dirty="0"/>
              <a:t>Jump to address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703B10-4522-48CC-905C-873A119E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Control</a:t>
            </a:r>
          </a:p>
        </p:txBody>
      </p:sp>
    </p:spTree>
    <p:extLst>
      <p:ext uri="{BB962C8B-B14F-4D97-AF65-F5344CB8AC3E}">
        <p14:creationId xmlns:p14="http://schemas.microsoft.com/office/powerpoint/2010/main" val="400984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F646-46D6-453E-95ED-069F33D8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507999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Control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9173-50C1-40C7-944C-CF381024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9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Control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85DC-04EE-474D-A49E-ED4C3790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Control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DBD6-05D9-4FE4-A479-913FE81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531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Control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84E53-059F-4800-9D3A-F491D048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4258816" cy="5376672"/>
          </a:xfrm>
        </p:spPr>
        <p:txBody>
          <a:bodyPr>
            <a:noAutofit/>
          </a:bodyPr>
          <a:lstStyle/>
          <a:p>
            <a:r>
              <a:rPr lang="en-CA" sz="1800" dirty="0"/>
              <a:t>Save the C code in </a:t>
            </a:r>
            <a:r>
              <a:rPr lang="en-CA" sz="1800" i="1" dirty="0" err="1"/>
              <a:t>call.c</a:t>
            </a:r>
            <a:r>
              <a:rPr lang="en-CA" sz="1800" i="1" dirty="0"/>
              <a:t> </a:t>
            </a:r>
            <a:r>
              <a:rPr lang="en-CA" sz="1800" dirty="0"/>
              <a:t>and compile it into machine code</a:t>
            </a:r>
          </a:p>
          <a:p>
            <a:pPr lvl="1"/>
            <a:r>
              <a:rPr lang="en-CA" sz="1800" i="1" dirty="0"/>
              <a:t>$ </a:t>
            </a:r>
            <a:r>
              <a:rPr lang="en-CA" sz="1800" i="1" dirty="0" err="1"/>
              <a:t>gcc</a:t>
            </a:r>
            <a:r>
              <a:rPr lang="en-CA" sz="1800" i="1" dirty="0"/>
              <a:t> –</a:t>
            </a:r>
            <a:r>
              <a:rPr lang="en-CA" sz="1800" i="1" dirty="0" err="1"/>
              <a:t>Og</a:t>
            </a:r>
            <a:r>
              <a:rPr lang="en-CA" sz="1800" i="1" dirty="0"/>
              <a:t> –o call </a:t>
            </a:r>
            <a:r>
              <a:rPr lang="en-CA" sz="1800" i="1" dirty="0" err="1"/>
              <a:t>call.c</a:t>
            </a:r>
            <a:endParaRPr lang="en-CA" sz="1800" i="1" dirty="0"/>
          </a:p>
          <a:p>
            <a:r>
              <a:rPr lang="en-CA" sz="1800" dirty="0"/>
              <a:t>Run </a:t>
            </a:r>
            <a:r>
              <a:rPr lang="en-CA" sz="1800" dirty="0" err="1"/>
              <a:t>gdb</a:t>
            </a:r>
            <a:r>
              <a:rPr lang="en-CA" sz="1800" dirty="0"/>
              <a:t> to debug the code</a:t>
            </a:r>
          </a:p>
          <a:p>
            <a:pPr lvl="1"/>
            <a:r>
              <a:rPr lang="en-CA" sz="1800" i="1" dirty="0"/>
              <a:t>$ </a:t>
            </a:r>
            <a:r>
              <a:rPr lang="en-CA" sz="1800" i="1" dirty="0" err="1"/>
              <a:t>gdb</a:t>
            </a:r>
            <a:r>
              <a:rPr lang="en-CA" sz="1800" i="1" dirty="0"/>
              <a:t> call</a:t>
            </a:r>
          </a:p>
          <a:p>
            <a:r>
              <a:rPr lang="en-CA" sz="1800" dirty="0"/>
              <a:t>Find the address of </a:t>
            </a:r>
            <a:r>
              <a:rPr lang="en-CA" sz="1800" b="1" dirty="0"/>
              <a:t>call foo</a:t>
            </a:r>
            <a:r>
              <a:rPr lang="en-CA" sz="1800" dirty="0"/>
              <a:t> instruction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</a:t>
            </a:r>
            <a:r>
              <a:rPr lang="en-CA" sz="1800" i="1" dirty="0" err="1"/>
              <a:t>disass</a:t>
            </a:r>
            <a:r>
              <a:rPr lang="en-CA" sz="1800" i="1" dirty="0"/>
              <a:t> main</a:t>
            </a:r>
          </a:p>
          <a:p>
            <a:r>
              <a:rPr lang="en-CA" sz="1800" dirty="0"/>
              <a:t>Set a breakpoint at </a:t>
            </a:r>
            <a:r>
              <a:rPr lang="en-CA" sz="1800" b="1" dirty="0"/>
              <a:t>$0x40053f</a:t>
            </a:r>
            <a:r>
              <a:rPr lang="en-CA" sz="1800" dirty="0"/>
              <a:t> and run the code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b *(0x40053f)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r</a:t>
            </a:r>
          </a:p>
          <a:p>
            <a:pPr lvl="1"/>
            <a:endParaRPr lang="en-CA" sz="1800" i="1" dirty="0"/>
          </a:p>
          <a:p>
            <a:pPr marL="109728" indent="0">
              <a:buNone/>
            </a:pPr>
            <a:r>
              <a:rPr lang="en-CA" sz="2200" dirty="0"/>
              <a:t>(Continue on next slide)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9ED274-8097-451E-A6F0-74CBA69D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A62ECDA-D3AA-4102-A651-F3D47368E99A}"/>
              </a:ext>
            </a:extLst>
          </p:cNvPr>
          <p:cNvSpPr txBox="1">
            <a:spLocks/>
          </p:cNvSpPr>
          <p:nvPr/>
        </p:nvSpPr>
        <p:spPr>
          <a:xfrm>
            <a:off x="4355976" y="670195"/>
            <a:ext cx="3970784" cy="3531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#include &lt;</a:t>
            </a:r>
            <a:r>
              <a:rPr lang="en-CA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stdio.h</a:t>
            </a: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&gt;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int foo(int a, int b) {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  int c = a + b;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  return c;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int main() {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  int x=10, y=20, z;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  z = foo(x, y);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  </a:t>
            </a:r>
            <a:r>
              <a:rPr lang="en-CA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printf</a:t>
            </a: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(“%d\n”, z);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  return 0;</a:t>
            </a:r>
          </a:p>
          <a:p>
            <a:pPr marL="393192" lvl="1" indent="0">
              <a:buNone/>
            </a:pPr>
            <a:r>
              <a:rPr lang="en-CA" sz="1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}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EDBAA8D-D343-458F-8D49-47470938151F}"/>
              </a:ext>
            </a:extLst>
          </p:cNvPr>
          <p:cNvSpPr txBox="1">
            <a:spLocks/>
          </p:cNvSpPr>
          <p:nvPr/>
        </p:nvSpPr>
        <p:spPr>
          <a:xfrm>
            <a:off x="4608004" y="4202043"/>
            <a:ext cx="461885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CA" sz="1800" dirty="0"/>
              <a:t>main:</a:t>
            </a:r>
          </a:p>
          <a:p>
            <a:pPr marL="109728" indent="0">
              <a:buNone/>
            </a:pPr>
            <a:r>
              <a:rPr lang="nl-NL" sz="1800" dirty="0"/>
              <a:t>   0x400531:   sub    $0x8,%rsp</a:t>
            </a:r>
          </a:p>
          <a:p>
            <a:pPr marL="109728" indent="0">
              <a:buNone/>
            </a:pPr>
            <a:r>
              <a:rPr lang="it-IT" sz="1800" dirty="0"/>
              <a:t>   0x400535:   mov    $0x14,%esi</a:t>
            </a:r>
          </a:p>
          <a:p>
            <a:pPr marL="109728" indent="0">
              <a:buNone/>
            </a:pPr>
            <a:r>
              <a:rPr lang="en-CA" sz="1800" dirty="0"/>
              <a:t>   0x40053a:   mov    $0xa,%edi</a:t>
            </a:r>
          </a:p>
          <a:p>
            <a:pPr marL="109728" indent="0">
              <a:buNone/>
            </a:pPr>
            <a:r>
              <a:rPr lang="en-CA" sz="1800" dirty="0"/>
              <a:t>   </a:t>
            </a:r>
            <a:r>
              <a:rPr lang="en-CA" sz="1800" b="1" dirty="0"/>
              <a:t>0x40053f:    </a:t>
            </a:r>
            <a:r>
              <a:rPr lang="en-CA" sz="1800" b="1" dirty="0" err="1"/>
              <a:t>callq</a:t>
            </a:r>
            <a:r>
              <a:rPr lang="en-CA" sz="1800" b="1" dirty="0"/>
              <a:t>  0x40052d &lt;foo&gt;</a:t>
            </a:r>
          </a:p>
          <a:p>
            <a:pPr marL="109728" indent="0">
              <a:buNone/>
            </a:pPr>
            <a:r>
              <a:rPr lang="it-IT" sz="1800" dirty="0"/>
              <a:t>   0x400544:   mov    %eax,%esi</a:t>
            </a:r>
          </a:p>
          <a:p>
            <a:pPr marL="109728" indent="0">
              <a:buNone/>
            </a:pPr>
            <a:r>
              <a:rPr lang="en-CA" sz="1800" dirty="0"/>
              <a:t>   0x400546:   mov    $0x4005f0,%edi</a:t>
            </a:r>
          </a:p>
          <a:p>
            <a:pPr marL="109728" indent="0">
              <a:buNone/>
            </a:pPr>
            <a:r>
              <a:rPr lang="en-CA" sz="1800" dirty="0"/>
              <a:t>   0x40054b:   mov    $0x0,%eax</a:t>
            </a:r>
          </a:p>
          <a:p>
            <a:pPr marL="393192" lvl="1" indent="0">
              <a:buClr>
                <a:srgbClr val="2DA2BF"/>
              </a:buClr>
              <a:buNone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03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84E53-059F-4800-9D3A-F491D048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" y="1481328"/>
            <a:ext cx="4618856" cy="5376672"/>
          </a:xfrm>
        </p:spPr>
        <p:txBody>
          <a:bodyPr>
            <a:noAutofit/>
          </a:bodyPr>
          <a:lstStyle/>
          <a:p>
            <a:r>
              <a:rPr lang="en-CA" sz="1800" dirty="0"/>
              <a:t>Observe %rip, %</a:t>
            </a:r>
            <a:r>
              <a:rPr lang="en-CA" sz="1800" dirty="0" err="1"/>
              <a:t>rsp</a:t>
            </a:r>
            <a:r>
              <a:rPr lang="en-CA" sz="1800" dirty="0"/>
              <a:t>, and stack top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$rip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</a:t>
            </a:r>
            <a:r>
              <a:rPr lang="en-CA" sz="1800" i="1" dirty="0" err="1"/>
              <a:t>rsp</a:t>
            </a:r>
            <a:endParaRPr lang="en-CA" sz="1800" i="1" dirty="0"/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*(long*)$</a:t>
            </a:r>
            <a:r>
              <a:rPr lang="en-CA" sz="1800" i="1" dirty="0" err="1"/>
              <a:t>rsp</a:t>
            </a:r>
            <a:endParaRPr lang="en-CA" sz="1800" i="1" dirty="0"/>
          </a:p>
          <a:p>
            <a:r>
              <a:rPr lang="en-CA" sz="1800" dirty="0"/>
              <a:t>Note the address of </a:t>
            </a:r>
            <a:r>
              <a:rPr lang="en-CA" sz="1800" b="1" dirty="0"/>
              <a:t>the next instruction, 0x400544</a:t>
            </a:r>
          </a:p>
          <a:p>
            <a:r>
              <a:rPr lang="en-CA" sz="1800" dirty="0"/>
              <a:t>Step through the call instruction at 0x40053f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</a:t>
            </a:r>
            <a:r>
              <a:rPr lang="en-CA" sz="1800" i="1" dirty="0" err="1"/>
              <a:t>si</a:t>
            </a:r>
            <a:endParaRPr lang="en-CA" sz="1800" i="1" dirty="0"/>
          </a:p>
          <a:p>
            <a:r>
              <a:rPr lang="en-CA" sz="1800" dirty="0"/>
              <a:t>Observe %rip, %</a:t>
            </a:r>
            <a:r>
              <a:rPr lang="en-CA" sz="1800" dirty="0" err="1"/>
              <a:t>rsp</a:t>
            </a:r>
            <a:r>
              <a:rPr lang="en-CA" sz="1800" dirty="0"/>
              <a:t>, and stack top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$rip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</a:t>
            </a:r>
            <a:r>
              <a:rPr lang="en-CA" sz="1800" i="1" dirty="0" err="1"/>
              <a:t>rsp</a:t>
            </a:r>
            <a:endParaRPr lang="en-CA" sz="1800" i="1" dirty="0"/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*(long*)$</a:t>
            </a:r>
            <a:r>
              <a:rPr lang="en-CA" sz="1800" i="1" dirty="0" err="1"/>
              <a:t>rsp</a:t>
            </a:r>
            <a:endParaRPr lang="en-CA" sz="1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9ED274-8097-451E-A6F0-74CBA69D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- Continued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4F29178-6CAE-4D28-96AC-2798E71E6978}"/>
              </a:ext>
            </a:extLst>
          </p:cNvPr>
          <p:cNvSpPr txBox="1">
            <a:spLocks/>
          </p:cNvSpPr>
          <p:nvPr/>
        </p:nvSpPr>
        <p:spPr>
          <a:xfrm>
            <a:off x="4546067" y="1481328"/>
            <a:ext cx="461885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CA" sz="1800" dirty="0"/>
              <a:t>main:</a:t>
            </a:r>
          </a:p>
          <a:p>
            <a:pPr marL="109728" indent="0">
              <a:buNone/>
            </a:pPr>
            <a:r>
              <a:rPr lang="nl-NL" sz="1800" dirty="0"/>
              <a:t>   0x400531:   sub    $0x8,%rsp</a:t>
            </a:r>
          </a:p>
          <a:p>
            <a:pPr marL="109728" indent="0">
              <a:buNone/>
            </a:pPr>
            <a:r>
              <a:rPr lang="it-IT" sz="1800" dirty="0"/>
              <a:t>   0x400535:   mov    $0x14,%esi</a:t>
            </a:r>
          </a:p>
          <a:p>
            <a:pPr marL="109728" indent="0">
              <a:buNone/>
            </a:pPr>
            <a:r>
              <a:rPr lang="en-CA" sz="1800" dirty="0"/>
              <a:t>   0x40053a:   mov    $0xa,%edi</a:t>
            </a:r>
          </a:p>
          <a:p>
            <a:pPr marL="109728" indent="0">
              <a:buNone/>
            </a:pPr>
            <a:r>
              <a:rPr lang="en-CA" sz="1800" dirty="0"/>
              <a:t>   0x40053f:    </a:t>
            </a:r>
            <a:r>
              <a:rPr lang="en-CA" sz="1800" dirty="0" err="1"/>
              <a:t>callq</a:t>
            </a:r>
            <a:r>
              <a:rPr lang="en-CA" sz="1800" dirty="0"/>
              <a:t>  0x40052d &lt;foo&gt;</a:t>
            </a:r>
          </a:p>
          <a:p>
            <a:pPr marL="109728" indent="0">
              <a:buNone/>
            </a:pPr>
            <a:r>
              <a:rPr lang="it-IT" sz="1800" dirty="0"/>
              <a:t>   </a:t>
            </a:r>
            <a:r>
              <a:rPr lang="it-IT" sz="1800" b="1" dirty="0"/>
              <a:t>0x400544:   mov    %eax,%esi</a:t>
            </a:r>
          </a:p>
          <a:p>
            <a:pPr marL="109728" indent="0">
              <a:buNone/>
            </a:pPr>
            <a:r>
              <a:rPr lang="en-CA" sz="1800" dirty="0"/>
              <a:t>   0x400546:   mov    $0x4005f0,%edi</a:t>
            </a:r>
          </a:p>
          <a:p>
            <a:pPr marL="109728" indent="0">
              <a:buNone/>
            </a:pPr>
            <a:r>
              <a:rPr lang="en-CA" sz="1800" dirty="0"/>
              <a:t>   0x40054b:   mov    $0x0,%eax</a:t>
            </a:r>
          </a:p>
          <a:p>
            <a:pPr marL="393192" lvl="1" indent="0">
              <a:buClr>
                <a:srgbClr val="2DA2BF"/>
              </a:buClr>
              <a:buNone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12F9E-775F-458F-BDC1-B5D3B4F7DD88}"/>
              </a:ext>
            </a:extLst>
          </p:cNvPr>
          <p:cNvSpPr/>
          <p:nvPr/>
        </p:nvSpPr>
        <p:spPr>
          <a:xfrm>
            <a:off x="251520" y="5673020"/>
            <a:ext cx="3586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CA" sz="2200" dirty="0"/>
              <a:t>(Continue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05901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84E53-059F-4800-9D3A-F491D048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" y="1481328"/>
            <a:ext cx="4618856" cy="5376672"/>
          </a:xfrm>
        </p:spPr>
        <p:txBody>
          <a:bodyPr>
            <a:noAutofit/>
          </a:bodyPr>
          <a:lstStyle/>
          <a:p>
            <a:r>
              <a:rPr lang="en-CA" sz="1800" dirty="0"/>
              <a:t>Step through the </a:t>
            </a:r>
            <a:r>
              <a:rPr lang="en-CA" sz="1800" i="1" dirty="0"/>
              <a:t>lea</a:t>
            </a:r>
            <a:r>
              <a:rPr lang="en-CA" sz="1800" dirty="0"/>
              <a:t> instruction of foo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</a:t>
            </a:r>
            <a:r>
              <a:rPr lang="en-CA" sz="1800" i="1" dirty="0" err="1"/>
              <a:t>si</a:t>
            </a:r>
            <a:endParaRPr lang="en-CA" sz="1800" i="1" dirty="0"/>
          </a:p>
          <a:p>
            <a:r>
              <a:rPr lang="en-CA" sz="1800" dirty="0"/>
              <a:t>Observe %rip, %</a:t>
            </a:r>
            <a:r>
              <a:rPr lang="en-CA" sz="1800" dirty="0" err="1"/>
              <a:t>rsp</a:t>
            </a:r>
            <a:r>
              <a:rPr lang="en-CA" sz="1800" dirty="0"/>
              <a:t>, and stack top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$rip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</a:t>
            </a:r>
            <a:r>
              <a:rPr lang="en-CA" sz="1800" i="1" dirty="0" err="1"/>
              <a:t>rsp</a:t>
            </a:r>
            <a:endParaRPr lang="en-CA" sz="1800" i="1" dirty="0"/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*(long*)$</a:t>
            </a:r>
            <a:r>
              <a:rPr lang="en-CA" sz="1800" i="1" dirty="0" err="1"/>
              <a:t>rsp</a:t>
            </a:r>
            <a:endParaRPr lang="en-CA" sz="2200" i="1" dirty="0"/>
          </a:p>
          <a:p>
            <a:r>
              <a:rPr lang="en-CA" sz="1800" b="1" dirty="0"/>
              <a:t>Step through the </a:t>
            </a:r>
            <a:r>
              <a:rPr lang="en-CA" sz="1800" b="1" i="1" dirty="0"/>
              <a:t>ret</a:t>
            </a:r>
            <a:r>
              <a:rPr lang="en-CA" sz="1800" b="1" dirty="0"/>
              <a:t> instruction of foo</a:t>
            </a:r>
            <a:endParaRPr lang="en-CA" sz="2200" b="1" i="1" dirty="0"/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</a:t>
            </a:r>
            <a:r>
              <a:rPr lang="en-CA" sz="1800" i="1" dirty="0" err="1"/>
              <a:t>si</a:t>
            </a:r>
            <a:endParaRPr lang="en-CA" sz="1800" i="1" dirty="0"/>
          </a:p>
          <a:p>
            <a:r>
              <a:rPr lang="en-CA" sz="1800" dirty="0"/>
              <a:t>Observe %rip, %</a:t>
            </a:r>
            <a:r>
              <a:rPr lang="en-CA" sz="1800" dirty="0" err="1"/>
              <a:t>rsp</a:t>
            </a:r>
            <a:r>
              <a:rPr lang="en-CA" sz="1800" dirty="0"/>
              <a:t>, and stack top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$rip</a:t>
            </a:r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$</a:t>
            </a:r>
            <a:r>
              <a:rPr lang="en-CA" sz="1800" i="1" dirty="0" err="1"/>
              <a:t>rsp</a:t>
            </a:r>
            <a:endParaRPr lang="en-CA" sz="1800" i="1" dirty="0"/>
          </a:p>
          <a:p>
            <a:pPr lvl="1"/>
            <a:r>
              <a:rPr lang="en-CA" sz="1800" i="1" dirty="0"/>
              <a:t>(</a:t>
            </a:r>
            <a:r>
              <a:rPr lang="en-CA" sz="1800" i="1" dirty="0" err="1"/>
              <a:t>gdb</a:t>
            </a:r>
            <a:r>
              <a:rPr lang="en-CA" sz="1800" i="1" dirty="0"/>
              <a:t>) p/x *(long*)$</a:t>
            </a:r>
            <a:r>
              <a:rPr lang="en-CA" sz="1800" i="1" dirty="0" err="1"/>
              <a:t>rsp</a:t>
            </a:r>
            <a:endParaRPr lang="en-CA" sz="1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9ED274-8097-451E-A6F0-74CBA69D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- Continued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4F29178-6CAE-4D28-96AC-2798E71E6978}"/>
              </a:ext>
            </a:extLst>
          </p:cNvPr>
          <p:cNvSpPr txBox="1">
            <a:spLocks/>
          </p:cNvSpPr>
          <p:nvPr/>
        </p:nvSpPr>
        <p:spPr>
          <a:xfrm>
            <a:off x="4546067" y="1481328"/>
            <a:ext cx="461885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CA" sz="1800" dirty="0"/>
              <a:t>main:</a:t>
            </a:r>
          </a:p>
          <a:p>
            <a:pPr marL="109728" indent="0">
              <a:buNone/>
            </a:pPr>
            <a:r>
              <a:rPr lang="nl-NL" sz="1800" dirty="0"/>
              <a:t>0x400531:   sub    $0x8,%rsp</a:t>
            </a:r>
          </a:p>
          <a:p>
            <a:pPr marL="109728" indent="0">
              <a:buNone/>
            </a:pPr>
            <a:r>
              <a:rPr lang="it-IT" sz="1800" dirty="0"/>
              <a:t>0x400535:   mov    $0x14,%esi</a:t>
            </a:r>
          </a:p>
          <a:p>
            <a:pPr marL="109728" indent="0">
              <a:buNone/>
            </a:pPr>
            <a:r>
              <a:rPr lang="en-CA" sz="1800" dirty="0"/>
              <a:t>0x40053a:   mov    $0xa,%edi</a:t>
            </a:r>
          </a:p>
          <a:p>
            <a:pPr marL="109728" indent="0">
              <a:buNone/>
            </a:pPr>
            <a:r>
              <a:rPr lang="en-CA" sz="1800" dirty="0"/>
              <a:t>0x40053f:    </a:t>
            </a:r>
            <a:r>
              <a:rPr lang="en-CA" sz="1800" dirty="0" err="1"/>
              <a:t>callq</a:t>
            </a:r>
            <a:r>
              <a:rPr lang="en-CA" sz="1800" dirty="0"/>
              <a:t>  0x40052d &lt;foo&gt;</a:t>
            </a:r>
          </a:p>
          <a:p>
            <a:pPr marL="109728" indent="0">
              <a:buNone/>
            </a:pPr>
            <a:r>
              <a:rPr lang="it-IT" sz="1800" dirty="0"/>
              <a:t>0x400544:   mov    %eax,%esi</a:t>
            </a:r>
          </a:p>
          <a:p>
            <a:pPr marL="109728" indent="0">
              <a:buNone/>
            </a:pPr>
            <a:r>
              <a:rPr lang="en-CA" sz="1800" dirty="0"/>
              <a:t>0x400546:   mov    $0x4005f0,%edi</a:t>
            </a:r>
          </a:p>
          <a:p>
            <a:pPr marL="109728" indent="0">
              <a:buNone/>
            </a:pPr>
            <a:r>
              <a:rPr lang="en-CA" sz="1800" dirty="0"/>
              <a:t>0x40054b:   mov    $0x0,%eax</a:t>
            </a:r>
          </a:p>
          <a:p>
            <a:pPr marL="109728" indent="0">
              <a:buNone/>
            </a:pPr>
            <a:r>
              <a:rPr lang="en-CA" sz="1800" dirty="0"/>
              <a:t>…..</a:t>
            </a:r>
          </a:p>
          <a:p>
            <a:pPr marL="109728" indent="0">
              <a:buNone/>
            </a:pPr>
            <a:r>
              <a:rPr lang="en-CA" sz="1800" dirty="0"/>
              <a:t>foo:</a:t>
            </a:r>
          </a:p>
          <a:p>
            <a:pPr marL="109728" indent="0">
              <a:buNone/>
            </a:pPr>
            <a:r>
              <a:rPr lang="it-IT" sz="1800" dirty="0"/>
              <a:t>0x40052d:     lea    (%rdi,%rsi,1),%eax</a:t>
            </a:r>
          </a:p>
          <a:p>
            <a:pPr marL="109728" indent="0">
              <a:buNone/>
            </a:pPr>
            <a:r>
              <a:rPr lang="en-CA" sz="1800" b="1" dirty="0"/>
              <a:t>0x400530:     </a:t>
            </a:r>
            <a:r>
              <a:rPr lang="en-CA" sz="1800" b="1" dirty="0" err="1"/>
              <a:t>retq</a:t>
            </a:r>
            <a:endParaRPr lang="en-CA" sz="1800" b="1" dirty="0"/>
          </a:p>
          <a:p>
            <a:pPr marL="109728" indent="0">
              <a:buNone/>
            </a:pPr>
            <a:endParaRPr lang="en-CA" sz="1800" dirty="0"/>
          </a:p>
          <a:p>
            <a:pPr marL="393192" lvl="1" indent="0">
              <a:buClr>
                <a:srgbClr val="2DA2BF"/>
              </a:buClr>
              <a:buNone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Mechanisms of Procedures</a:t>
            </a:r>
          </a:p>
          <a:p>
            <a:r>
              <a:rPr lang="en-CA" dirty="0"/>
              <a:t>Stack</a:t>
            </a:r>
          </a:p>
          <a:p>
            <a:r>
              <a:rPr lang="en-CA" dirty="0"/>
              <a:t>Passing Control</a:t>
            </a:r>
          </a:p>
          <a:p>
            <a:r>
              <a:rPr lang="en-CA" dirty="0"/>
              <a:t>Exercise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246A6-384F-4444-876B-4284536B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581195"/>
            <a:ext cx="4464496" cy="198201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800" dirty="0"/>
              <a:t>foo:</a:t>
            </a:r>
          </a:p>
          <a:p>
            <a:pPr marL="109728" indent="0">
              <a:buNone/>
            </a:pPr>
            <a:r>
              <a:rPr lang="en-CA" sz="1800" dirty="0"/>
              <a:t>.LFB0:</a:t>
            </a:r>
          </a:p>
          <a:p>
            <a:pPr marL="109728" indent="0">
              <a:buNone/>
            </a:pPr>
            <a:r>
              <a:rPr lang="en-CA" sz="1800" dirty="0"/>
              <a:t>        .</a:t>
            </a:r>
            <a:r>
              <a:rPr lang="en-CA" sz="1800" dirty="0" err="1"/>
              <a:t>cfi_startproc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movq</a:t>
            </a:r>
            <a:r>
              <a:rPr lang="en-CA" sz="1800" dirty="0"/>
              <a:t>    %</a:t>
            </a:r>
            <a:r>
              <a:rPr lang="en-CA" sz="1800" dirty="0" err="1"/>
              <a:t>rdx</a:t>
            </a:r>
            <a:r>
              <a:rPr lang="en-CA" sz="1800" dirty="0"/>
              <a:t>, %</a:t>
            </a:r>
            <a:r>
              <a:rPr lang="en-CA" sz="1800" dirty="0" err="1"/>
              <a:t>rcx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cmpq</a:t>
            </a:r>
            <a:r>
              <a:rPr lang="en-CA" sz="1800" dirty="0"/>
              <a:t>    $6, %</a:t>
            </a:r>
            <a:r>
              <a:rPr lang="en-CA" sz="1800" dirty="0" err="1"/>
              <a:t>rdi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ja</a:t>
            </a:r>
            <a:r>
              <a:rPr lang="en-CA" sz="1800" dirty="0"/>
              <a:t>      .L8</a:t>
            </a:r>
          </a:p>
          <a:p>
            <a:pPr marL="109728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jmp</a:t>
            </a:r>
            <a:r>
              <a:rPr lang="en-CA" sz="1800" dirty="0"/>
              <a:t>     *.L4(,%rdi,8)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1AE7F-9FA7-48D7-B02F-AAD2ACBB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F09BAD-B99E-43A3-AA3D-1A2208C12A69}"/>
              </a:ext>
            </a:extLst>
          </p:cNvPr>
          <p:cNvSpPr txBox="1">
            <a:spLocks/>
          </p:cNvSpPr>
          <p:nvPr/>
        </p:nvSpPr>
        <p:spPr>
          <a:xfrm>
            <a:off x="609600" y="1633729"/>
            <a:ext cx="8229600" cy="27313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300" dirty="0"/>
              <a:t>A </a:t>
            </a:r>
            <a:r>
              <a:rPr lang="en-CA" sz="2300" i="1" dirty="0"/>
              <a:t>procedure</a:t>
            </a:r>
            <a:r>
              <a:rPr lang="en-CA" sz="2300" dirty="0"/>
              <a:t> is an independent code block that implements a specific functionality.</a:t>
            </a:r>
          </a:p>
          <a:p>
            <a:pPr lvl="1"/>
            <a:r>
              <a:rPr lang="en-CA" dirty="0"/>
              <a:t>Called routine, subroutine, function in different programming languages</a:t>
            </a:r>
          </a:p>
          <a:p>
            <a:r>
              <a:rPr lang="en-CA" sz="2300" dirty="0"/>
              <a:t>A machine code procedure is referenced by a label</a:t>
            </a:r>
          </a:p>
          <a:p>
            <a:pPr lvl="1"/>
            <a:r>
              <a:rPr lang="en-CA" dirty="0"/>
              <a:t>Corresponds to the memory address of the first instruction of the procedure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20274DF-EE44-41EC-89BE-3DDF8545C79B}"/>
              </a:ext>
            </a:extLst>
          </p:cNvPr>
          <p:cNvSpPr txBox="1">
            <a:spLocks/>
          </p:cNvSpPr>
          <p:nvPr/>
        </p:nvSpPr>
        <p:spPr>
          <a:xfrm>
            <a:off x="592677" y="4581194"/>
            <a:ext cx="4464496" cy="1982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CA" sz="1800" dirty="0"/>
              <a:t>int foo(int x, int y, int z) {</a:t>
            </a:r>
          </a:p>
          <a:p>
            <a:pPr marL="109728" indent="0">
              <a:buFont typeface="Wingdings 3"/>
              <a:buNone/>
            </a:pPr>
            <a:r>
              <a:rPr lang="en-CA" sz="1800" dirty="0"/>
              <a:t>   int w = 1;</a:t>
            </a:r>
          </a:p>
          <a:p>
            <a:pPr marL="109728" indent="0">
              <a:buFont typeface="Wingdings 3"/>
              <a:buNone/>
            </a:pPr>
            <a:r>
              <a:rPr lang="en-CA" sz="1800" dirty="0"/>
              <a:t>   switch(x) {</a:t>
            </a:r>
          </a:p>
          <a:p>
            <a:pPr marL="109728" indent="0">
              <a:buFont typeface="Wingdings 3"/>
              <a:buNone/>
            </a:pPr>
            <a:r>
              <a:rPr lang="en-CA" sz="1800" dirty="0"/>
              <a:t>   case 1:</a:t>
            </a:r>
          </a:p>
          <a:p>
            <a:pPr marL="109728" indent="0">
              <a:buFont typeface="Wingdings 3"/>
              <a:buNone/>
            </a:pPr>
            <a:r>
              <a:rPr lang="en-CA" sz="1800" dirty="0"/>
              <a:t>  …..</a:t>
            </a:r>
          </a:p>
          <a:p>
            <a:pPr marL="109728" indent="0">
              <a:buFont typeface="Wingdings 3"/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460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8"/>
            <a:ext cx="49403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Managing local data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All implemented with machine instructions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of Procedures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811342" y="141121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 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 = y;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811342" y="400201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54142" y="247801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68542" y="255421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39942" y="484021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4920367" cy="2941448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Region of memory managed with stack operations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97659" cy="5013325"/>
            <a:chOff x="0" y="0"/>
            <a:chExt cx="4155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99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56" y="690"/>
              <a:ext cx="699" cy="397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Decreasing</a:t>
              </a:r>
              <a:endPara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62699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99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113212" cy="4525963"/>
          </a:xfrm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90355" y="2162175"/>
            <a:ext cx="1032527" cy="553998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Decreasing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99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99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6" name="Freeform 28">
            <a:extLst>
              <a:ext uri="{FF2B5EF4-FFF2-40B4-BE49-F238E27FC236}">
                <a16:creationId xmlns:a16="http://schemas.microsoft.com/office/drawing/2014/main" id="{63720B10-5314-42DD-86DE-7D27A16FBE65}"/>
              </a:ext>
            </a:extLst>
          </p:cNvPr>
          <p:cNvSpPr>
            <a:spLocks/>
          </p:cNvSpPr>
          <p:nvPr/>
        </p:nvSpPr>
        <p:spPr bwMode="auto">
          <a:xfrm>
            <a:off x="6105526" y="52197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90355" y="2162175"/>
            <a:ext cx="1032527" cy="553998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Decreasing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31AF-3E73-4C03-A85C-118F51DB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4824412" cy="4525963"/>
          </a:xfrm>
        </p:spPr>
        <p:txBody>
          <a:bodyPr/>
          <a:lstStyle/>
          <a:p>
            <a:pPr marL="404368" indent="-342900" fontAlgn="base">
              <a:spcBef>
                <a:spcPts val="500"/>
              </a:spcBef>
              <a:spcAft>
                <a:spcPct val="0"/>
              </a:spcAft>
              <a:buClr>
                <a:srgbClr val="0070C0"/>
              </a:buClr>
              <a:buSzPct val="110000"/>
              <a:defRPr/>
            </a:pPr>
            <a:r>
              <a:rPr lang="en-US" b="1" dirty="0" err="1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alibri" charset="0"/>
              </a:rPr>
              <a:t>popq</a:t>
            </a:r>
            <a:r>
              <a:rPr lang="en-US" b="1" dirty="0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alibri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alibri" charset="0"/>
              </a:rPr>
              <a:t>Dest</a:t>
            </a:r>
            <a:endParaRPr lang="en-US" b="1" i="1" dirty="0">
              <a:solidFill>
                <a:srgbClr val="000000"/>
              </a:solidFill>
              <a:latin typeface="Courier New Bold" panose="02070609020205020404" pitchFamily="49" charset="0"/>
              <a:cs typeface="Courier New Bold" panose="02070609020205020404" pitchFamily="49" charset="0"/>
              <a:sym typeface="Calibri" charset="0"/>
            </a:endParaRPr>
          </a:p>
          <a:p>
            <a:pPr marL="660400" lvl="1" indent="-342900" fontAlgn="base">
              <a:spcBef>
                <a:spcPts val="500"/>
              </a:spcBef>
              <a:spcAft>
                <a:spcPct val="0"/>
              </a:spcAft>
              <a:buClr>
                <a:srgbClr val="0070C0"/>
              </a:buClr>
              <a:buSzPct val="110000"/>
              <a:defRPr/>
            </a:pPr>
            <a:r>
              <a:rPr lang="en-US" dirty="0">
                <a:solidFill>
                  <a:srgbClr val="000000"/>
                </a:solidFill>
                <a:sym typeface="Calibri" charset="0"/>
              </a:rPr>
              <a:t>Read value at address given by </a:t>
            </a:r>
            <a:r>
              <a:rPr lang="en-US" dirty="0">
                <a:solidFill>
                  <a:srgbClr val="000000"/>
                </a:solidFill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cs typeface="Courier New Bold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cs typeface="Courier New Bold" charset="0"/>
              <a:sym typeface="Courier New Bold" charset="0"/>
            </a:endParaRPr>
          </a:p>
          <a:p>
            <a:pPr marL="660400" lvl="1" indent="-342900" fontAlgn="base">
              <a:spcBef>
                <a:spcPts val="500"/>
              </a:spcBef>
              <a:spcAft>
                <a:spcPct val="0"/>
              </a:spcAft>
              <a:buClr>
                <a:srgbClr val="0070C0"/>
              </a:buClr>
              <a:buSzPct val="110000"/>
              <a:defRPr/>
            </a:pPr>
            <a:r>
              <a:rPr lang="en-US" dirty="0">
                <a:solidFill>
                  <a:srgbClr val="000000"/>
                </a:solidFill>
                <a:sym typeface="Calibri" charset="0"/>
              </a:rPr>
              <a:t>Increment </a:t>
            </a:r>
            <a:r>
              <a:rPr lang="en-US" dirty="0">
                <a:solidFill>
                  <a:srgbClr val="000000"/>
                </a:solidFill>
                <a:cs typeface="Courier New Bold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cs typeface="Courier New Bold" charset="0"/>
                <a:sym typeface="Courier New Bold" charset="0"/>
              </a:rPr>
              <a:t>rsp</a:t>
            </a:r>
            <a:r>
              <a:rPr lang="en-US" dirty="0">
                <a:solidFill>
                  <a:srgbClr val="000000"/>
                </a:solidFill>
                <a:sym typeface="Calibri" charset="0"/>
              </a:rPr>
              <a:t> by 8</a:t>
            </a:r>
          </a:p>
          <a:p>
            <a:pPr marL="660400" lvl="1" indent="-342900" fontAlgn="base">
              <a:spcBef>
                <a:spcPts val="500"/>
              </a:spcBef>
              <a:spcAft>
                <a:spcPct val="0"/>
              </a:spcAft>
              <a:buClr>
                <a:srgbClr val="0070C0"/>
              </a:buClr>
              <a:buSzPct val="110000"/>
              <a:defRPr/>
            </a:pPr>
            <a:r>
              <a:rPr lang="en-US" dirty="0">
                <a:solidFill>
                  <a:srgbClr val="000000"/>
                </a:solidFill>
                <a:sym typeface="Calibri" charset="0"/>
              </a:rPr>
              <a:t>Store value at </a:t>
            </a:r>
            <a:r>
              <a:rPr lang="en-US" i="1" dirty="0" err="1">
                <a:solidFill>
                  <a:srgbClr val="000000"/>
                </a:solidFill>
                <a:sym typeface="Calibri" charset="0"/>
              </a:rPr>
              <a:t>Dest</a:t>
            </a:r>
            <a:r>
              <a:rPr lang="en-US" dirty="0">
                <a:solidFill>
                  <a:srgbClr val="000000"/>
                </a:solidFill>
                <a:sym typeface="Calibri" charset="0"/>
              </a:rPr>
              <a:t> (must be register)</a:t>
            </a:r>
            <a:endParaRPr lang="en-US" dirty="0">
              <a:solidFill>
                <a:srgbClr val="000000"/>
              </a:solidFill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endParaRPr lang="en-CA" dirty="0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E556DA-1025-4862-A618-1618B1B0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CA" dirty="0" err="1"/>
              <a:t>pushl</a:t>
            </a:r>
            <a:r>
              <a:rPr lang="en-CA" dirty="0"/>
              <a:t> $0x12345678</a:t>
            </a:r>
          </a:p>
          <a:p>
            <a:r>
              <a:rPr lang="en-CA" dirty="0" err="1"/>
              <a:t>popl</a:t>
            </a:r>
            <a:r>
              <a:rPr lang="en-CA" dirty="0"/>
              <a:t> $</a:t>
            </a:r>
            <a:r>
              <a:rPr lang="en-CA" dirty="0" err="1"/>
              <a:t>eax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017A1-B67C-46B9-BB61-65525682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Push/Pop Example</a:t>
            </a: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F5572E41-9890-4DDE-A150-EF76881E9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80920E76-C6B2-4291-B34E-46122C73E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872ABA7-0D65-47EB-A099-827333CBD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5335082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FB72E5C-E174-44A4-9E81-2090DF58F5B8}"/>
              </a:ext>
            </a:extLst>
          </p:cNvPr>
          <p:cNvSpPr>
            <a:spLocks/>
          </p:cNvSpPr>
          <p:nvPr/>
        </p:nvSpPr>
        <p:spPr bwMode="auto">
          <a:xfrm>
            <a:off x="5393148" y="5011738"/>
            <a:ext cx="243656" cy="323165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-4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32AE43B0-31A1-4D58-A8DB-C1E66282D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A413F8E-7567-4245-8FF7-F7AEF0A746E5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BF082B0B-80C6-4DDE-8FEC-1ED0B3C9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78C926D5-E9BA-418B-80A5-8FFBAD24B128}"/>
              </a:ext>
            </a:extLst>
          </p:cNvPr>
          <p:cNvSpPr>
            <a:spLocks/>
          </p:cNvSpPr>
          <p:nvPr/>
        </p:nvSpPr>
        <p:spPr bwMode="auto">
          <a:xfrm>
            <a:off x="2544763" y="4759325"/>
            <a:ext cx="2540000" cy="3698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201673D5-6EE6-4326-A394-CDE5BA317FB6}"/>
              </a:ext>
            </a:extLst>
          </p:cNvPr>
          <p:cNvSpPr>
            <a:spLocks/>
          </p:cNvSpPr>
          <p:nvPr/>
        </p:nvSpPr>
        <p:spPr bwMode="auto">
          <a:xfrm>
            <a:off x="5629276" y="59436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8C013A-FA64-4BF5-8160-84B60C3293E2}"/>
              </a:ext>
            </a:extLst>
          </p:cNvPr>
          <p:cNvGrpSpPr/>
          <p:nvPr/>
        </p:nvGrpSpPr>
        <p:grpSpPr>
          <a:xfrm>
            <a:off x="5040313" y="5096158"/>
            <a:ext cx="2016125" cy="847442"/>
            <a:chOff x="5040313" y="5096158"/>
            <a:chExt cx="2016125" cy="847442"/>
          </a:xfrm>
        </p:grpSpPr>
        <p:sp>
          <p:nvSpPr>
            <p:cNvPr id="10" name="AutoShape 15">
              <a:extLst>
                <a:ext uri="{FF2B5EF4-FFF2-40B4-BE49-F238E27FC236}">
                  <a16:creationId xmlns:a16="http://schemas.microsoft.com/office/drawing/2014/main" id="{D5C50966-34C8-4FF5-8372-84FA83D7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5096158"/>
              <a:ext cx="368300" cy="191139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7A10FE4-7311-4ADB-AC1C-ABA28EE2E9CC}"/>
                </a:ext>
              </a:extLst>
            </p:cNvPr>
            <p:cNvGrpSpPr/>
            <p:nvPr/>
          </p:nvGrpSpPr>
          <p:grpSpPr>
            <a:xfrm>
              <a:off x="5754688" y="5180578"/>
              <a:ext cx="1301750" cy="763022"/>
              <a:chOff x="5754688" y="5180578"/>
              <a:chExt cx="1301750" cy="763022"/>
            </a:xfrm>
          </p:grpSpPr>
          <p:sp>
            <p:nvSpPr>
              <p:cNvPr id="17" name="AutoShape 28">
                <a:extLst>
                  <a:ext uri="{FF2B5EF4-FFF2-40B4-BE49-F238E27FC236}">
                    <a16:creationId xmlns:a16="http://schemas.microsoft.com/office/drawing/2014/main" id="{B9E591D8-1FE1-4227-8C8E-93E79983CF9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096001" y="5562600"/>
                <a:ext cx="609600" cy="381000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5400" y="10800"/>
                    </a:lnTo>
                    <a:lnTo>
                      <a:pt x="5400" y="0"/>
                    </a:lnTo>
                    <a:lnTo>
                      <a:pt x="16200" y="0"/>
                    </a:lnTo>
                    <a:lnTo>
                      <a:pt x="16200" y="1080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980002"/>
              </a:solidFill>
              <a:ln w="25400" cap="flat">
                <a:noFill/>
                <a:round/>
                <a:headEnd type="none" w="med" len="med"/>
                <a:tailEnd type="triangle" w="med" len="med"/>
              </a:ln>
              <a:effectLst>
                <a:outerShdw dist="76199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BBB397E1-640D-4438-9ABE-B10400417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688" y="5180578"/>
                <a:ext cx="1301750" cy="305822"/>
              </a:xfrm>
              <a:prstGeom prst="rect">
                <a:avLst/>
              </a:prstGeom>
              <a:solidFill>
                <a:srgbClr val="8484E0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0x12345678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8" name="Freeform 28">
            <a:extLst>
              <a:ext uri="{FF2B5EF4-FFF2-40B4-BE49-F238E27FC236}">
                <a16:creationId xmlns:a16="http://schemas.microsoft.com/office/drawing/2014/main" id="{7FDEFB15-D714-47FD-A5F0-E9032242F76D}"/>
              </a:ext>
            </a:extLst>
          </p:cNvPr>
          <p:cNvSpPr>
            <a:spLocks/>
          </p:cNvSpPr>
          <p:nvPr/>
        </p:nvSpPr>
        <p:spPr bwMode="auto">
          <a:xfrm>
            <a:off x="6105526" y="52197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920597-61D9-435D-A876-BED868961C40}"/>
              </a:ext>
            </a:extLst>
          </p:cNvPr>
          <p:cNvSpPr/>
          <p:nvPr/>
        </p:nvSpPr>
        <p:spPr>
          <a:xfrm>
            <a:off x="7452320" y="5219700"/>
            <a:ext cx="1584176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0x0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5A07E3-29DC-4754-A419-3412AE954D9A}"/>
              </a:ext>
            </a:extLst>
          </p:cNvPr>
          <p:cNvSpPr txBox="1"/>
          <p:nvPr/>
        </p:nvSpPr>
        <p:spPr>
          <a:xfrm>
            <a:off x="7964852" y="4846250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b="1" dirty="0" err="1"/>
              <a:t>rax</a:t>
            </a:r>
            <a:endParaRPr lang="en-CA" sz="2100" b="1" dirty="0"/>
          </a:p>
        </p:txBody>
      </p:sp>
    </p:spTree>
    <p:extLst>
      <p:ext uri="{BB962C8B-B14F-4D97-AF65-F5344CB8AC3E}">
        <p14:creationId xmlns:p14="http://schemas.microsoft.com/office/powerpoint/2010/main" val="18253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E556DA-1025-4862-A618-1618B1B0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CA" dirty="0" err="1"/>
              <a:t>pushl</a:t>
            </a:r>
            <a:r>
              <a:rPr lang="en-CA" dirty="0"/>
              <a:t> $0x12345678</a:t>
            </a:r>
          </a:p>
          <a:p>
            <a:r>
              <a:rPr lang="en-CA" dirty="0" err="1"/>
              <a:t>popl</a:t>
            </a:r>
            <a:r>
              <a:rPr lang="en-CA" dirty="0"/>
              <a:t> $</a:t>
            </a:r>
            <a:r>
              <a:rPr lang="en-CA" dirty="0" err="1"/>
              <a:t>eax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017A1-B67C-46B9-BB61-65525682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Push/Pop Example</a:t>
            </a: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F5572E41-9890-4DDE-A150-EF76881E9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80920E76-C6B2-4291-B34E-46122C73E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32AE43B0-31A1-4D58-A8DB-C1E66282D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A413F8E-7567-4245-8FF7-F7AEF0A746E5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BF082B0B-80C6-4DDE-8FEC-1ED0B3C9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78C926D5-E9BA-418B-80A5-8FFBAD24B128}"/>
              </a:ext>
            </a:extLst>
          </p:cNvPr>
          <p:cNvSpPr>
            <a:spLocks/>
          </p:cNvSpPr>
          <p:nvPr/>
        </p:nvSpPr>
        <p:spPr bwMode="auto">
          <a:xfrm>
            <a:off x="2544763" y="4759325"/>
            <a:ext cx="2540000" cy="3698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201673D5-6EE6-4326-A394-CDE5BA317FB6}"/>
              </a:ext>
            </a:extLst>
          </p:cNvPr>
          <p:cNvSpPr>
            <a:spLocks/>
          </p:cNvSpPr>
          <p:nvPr/>
        </p:nvSpPr>
        <p:spPr bwMode="auto">
          <a:xfrm>
            <a:off x="5629276" y="59436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7FDEFB15-D714-47FD-A5F0-E9032242F76D}"/>
              </a:ext>
            </a:extLst>
          </p:cNvPr>
          <p:cNvSpPr>
            <a:spLocks/>
          </p:cNvSpPr>
          <p:nvPr/>
        </p:nvSpPr>
        <p:spPr bwMode="auto">
          <a:xfrm>
            <a:off x="6105526" y="52197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D6079-CB11-42D5-B189-D6EB147D123D}"/>
              </a:ext>
            </a:extLst>
          </p:cNvPr>
          <p:cNvSpPr/>
          <p:nvPr/>
        </p:nvSpPr>
        <p:spPr>
          <a:xfrm>
            <a:off x="7452320" y="5219700"/>
            <a:ext cx="1584176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57374-5E75-42CC-A9C9-C0ACF578DB14}"/>
              </a:ext>
            </a:extLst>
          </p:cNvPr>
          <p:cNvSpPr txBox="1"/>
          <p:nvPr/>
        </p:nvSpPr>
        <p:spPr>
          <a:xfrm>
            <a:off x="7964852" y="4846250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b="1" dirty="0" err="1"/>
              <a:t>rax</a:t>
            </a:r>
            <a:endParaRPr lang="en-CA" sz="2100" b="1" dirty="0"/>
          </a:p>
        </p:txBody>
      </p:sp>
    </p:spTree>
    <p:extLst>
      <p:ext uri="{BB962C8B-B14F-4D97-AF65-F5344CB8AC3E}">
        <p14:creationId xmlns:p14="http://schemas.microsoft.com/office/powerpoint/2010/main" val="3610607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5393</TotalTime>
  <Words>1243</Words>
  <Application>Microsoft Office PowerPoint</Application>
  <PresentationFormat>On-screen Show (4:3)</PresentationFormat>
  <Paragraphs>289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Gill Sans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Lucida Sans Unicode</vt:lpstr>
      <vt:lpstr>Verdana</vt:lpstr>
      <vt:lpstr>Wingdings 2</vt:lpstr>
      <vt:lpstr>Wingdings 3</vt:lpstr>
      <vt:lpstr>Concourse</vt:lpstr>
      <vt:lpstr> Control Program Execution – 4</vt:lpstr>
      <vt:lpstr>Agenda</vt:lpstr>
      <vt:lpstr>Procedure</vt:lpstr>
      <vt:lpstr>Mechanisms of Procedures</vt:lpstr>
      <vt:lpstr>x86-64 Stack</vt:lpstr>
      <vt:lpstr>x86-64 Stack: Push</vt:lpstr>
      <vt:lpstr>x86-64 Stack: Pop</vt:lpstr>
      <vt:lpstr>Push/Pop Example</vt:lpstr>
      <vt:lpstr>Push/Pop Example</vt:lpstr>
      <vt:lpstr>Passing Control</vt:lpstr>
      <vt:lpstr>Passing Control Example #1</vt:lpstr>
      <vt:lpstr>Passing Control Example #2</vt:lpstr>
      <vt:lpstr>Passing Control Example #3</vt:lpstr>
      <vt:lpstr>Passing Control Example #4</vt:lpstr>
      <vt:lpstr>Exercise</vt:lpstr>
      <vt:lpstr>Exercise - Continued</vt:lpstr>
      <vt:lpstr>Exercise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Huang, Zhen</cp:lastModifiedBy>
  <cp:revision>1070</cp:revision>
  <dcterms:created xsi:type="dcterms:W3CDTF">2020-04-03T00:26:09Z</dcterms:created>
  <dcterms:modified xsi:type="dcterms:W3CDTF">2020-05-11T04:03:23Z</dcterms:modified>
</cp:coreProperties>
</file>