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66" r:id="rId3"/>
    <p:sldId id="370" r:id="rId4"/>
    <p:sldId id="372" r:id="rId5"/>
    <p:sldId id="376" r:id="rId6"/>
    <p:sldId id="377" r:id="rId7"/>
    <p:sldId id="378" r:id="rId8"/>
    <p:sldId id="379" r:id="rId9"/>
    <p:sldId id="297" r:id="rId10"/>
    <p:sldId id="298" r:id="rId11"/>
    <p:sldId id="336" r:id="rId12"/>
    <p:sldId id="337" r:id="rId13"/>
    <p:sldId id="381" r:id="rId14"/>
    <p:sldId id="382" r:id="rId15"/>
    <p:sldId id="383" r:id="rId16"/>
    <p:sldId id="384" r:id="rId17"/>
    <p:sldId id="380" r:id="rId18"/>
    <p:sldId id="38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49" autoAdjust="0"/>
  </p:normalViewPr>
  <p:slideViewPr>
    <p:cSldViewPr>
      <p:cViewPr varScale="1">
        <p:scale>
          <a:sx n="54" d="100"/>
          <a:sy n="54" d="100"/>
        </p:scale>
        <p:origin x="5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15766-4908-4DD6-B855-DF6FF695B498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D1C73-222A-4E71-B4A0-95EAE73482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69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510C-FD4F-419D-AAB4-62E832B307C5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510C-FD4F-419D-AAB4-62E832B307C5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510C-FD4F-419D-AAB4-62E832B307C5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510C-FD4F-419D-AAB4-62E832B307C5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510C-FD4F-419D-AAB4-62E832B307C5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510C-FD4F-419D-AAB4-62E832B307C5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510C-FD4F-419D-AAB4-62E832B307C5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510C-FD4F-419D-AAB4-62E832B307C5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0CA510C-FD4F-419D-AAB4-62E832B307C5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CA" sz="3700" dirty="0"/>
            </a:br>
            <a:r>
              <a:rPr lang="en-CA" sz="3700" dirty="0"/>
              <a:t>Control Program Execution </a:t>
            </a:r>
            <a:r>
              <a:rPr lang="en-CA" sz="3700"/>
              <a:t>– 5</a:t>
            </a:r>
            <a:endParaRPr lang="en-CA" sz="3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Zhen Huang</a:t>
            </a:r>
          </a:p>
          <a:p>
            <a:r>
              <a:rPr lang="en-CA" dirty="0"/>
              <a:t>DePaul University</a:t>
            </a:r>
          </a:p>
        </p:txBody>
      </p:sp>
    </p:spTree>
    <p:extLst>
      <p:ext uri="{BB962C8B-B14F-4D97-AF65-F5344CB8AC3E}">
        <p14:creationId xmlns:p14="http://schemas.microsoft.com/office/powerpoint/2010/main" val="228737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949700" y="1900992"/>
            <a:ext cx="622300" cy="35008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main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648643" y="2592297"/>
            <a:ext cx="1308100" cy="28308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num_bits</a:t>
            </a:r>
            <a:endParaRPr lang="en-US" sz="1800" dirty="0">
              <a:solidFill>
                <a:srgbClr val="A5A5A5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4256088" y="2201864"/>
            <a:ext cx="0" cy="455611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4256088" y="2887664"/>
            <a:ext cx="0" cy="455611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4256088" y="3573464"/>
            <a:ext cx="0" cy="455611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135100"/>
              </p:ext>
            </p:extLst>
          </p:nvPr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main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203200" y="1524000"/>
            <a:ext cx="23114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main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num_bits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E0AB5D38-67BD-415B-9E8A-836F61FF39E0}"/>
              </a:ext>
            </a:extLst>
          </p:cNvPr>
          <p:cNvSpPr>
            <a:spLocks/>
          </p:cNvSpPr>
          <p:nvPr/>
        </p:nvSpPr>
        <p:spPr bwMode="auto">
          <a:xfrm>
            <a:off x="3648643" y="3341050"/>
            <a:ext cx="1308100" cy="28308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num_bits</a:t>
            </a:r>
            <a:endParaRPr lang="en-US" sz="1800" dirty="0">
              <a:solidFill>
                <a:srgbClr val="A5A5A5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50DE3045-D70D-4B9D-BDD9-5D90B7641EA4}"/>
              </a:ext>
            </a:extLst>
          </p:cNvPr>
          <p:cNvSpPr>
            <a:spLocks/>
          </p:cNvSpPr>
          <p:nvPr/>
        </p:nvSpPr>
        <p:spPr bwMode="auto">
          <a:xfrm>
            <a:off x="3658372" y="3939538"/>
            <a:ext cx="1308100" cy="28308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num_bits</a:t>
            </a:r>
            <a:endParaRPr lang="en-US" sz="1800" dirty="0">
              <a:solidFill>
                <a:srgbClr val="A5A5A5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211137" y="1431066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main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81591"/>
              </p:ext>
            </p:extLst>
          </p:nvPr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main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num_bits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-53160" y="2396331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585560" y="1763596"/>
            <a:ext cx="2357481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num_bits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num_bits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25AE29DC-A67C-48CA-A8D4-7D9B255E0C27}"/>
              </a:ext>
            </a:extLst>
          </p:cNvPr>
          <p:cNvSpPr>
            <a:spLocks/>
          </p:cNvSpPr>
          <p:nvPr/>
        </p:nvSpPr>
        <p:spPr bwMode="auto">
          <a:xfrm>
            <a:off x="3949700" y="1919288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main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E642CABA-7AD8-42FB-8406-7311D7CAE74E}"/>
              </a:ext>
            </a:extLst>
          </p:cNvPr>
          <p:cNvSpPr>
            <a:spLocks/>
          </p:cNvSpPr>
          <p:nvPr/>
        </p:nvSpPr>
        <p:spPr bwMode="auto">
          <a:xfrm>
            <a:off x="3648643" y="2607091"/>
            <a:ext cx="1308100" cy="2682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num_bits</a:t>
            </a:r>
            <a:endParaRPr lang="en-US" sz="18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0A5C5B3F-A7AD-4C68-87C6-DEED1ABDB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2225675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Line 10">
            <a:extLst>
              <a:ext uri="{FF2B5EF4-FFF2-40B4-BE49-F238E27FC236}">
                <a16:creationId xmlns:a16="http://schemas.microsoft.com/office/drawing/2014/main" id="{0690E4C7-257C-4E93-9F36-37E263B36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2911475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DDA0E4C0-1EB4-4127-912C-60835FFD0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372745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749FDE75-DFEF-4CE0-B235-194651696911}"/>
              </a:ext>
            </a:extLst>
          </p:cNvPr>
          <p:cNvSpPr>
            <a:spLocks/>
          </p:cNvSpPr>
          <p:nvPr/>
        </p:nvSpPr>
        <p:spPr bwMode="auto">
          <a:xfrm>
            <a:off x="3648643" y="3355844"/>
            <a:ext cx="1308100" cy="2682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num_bits</a:t>
            </a:r>
            <a:endParaRPr lang="en-US" sz="1800" dirty="0">
              <a:solidFill>
                <a:srgbClr val="A5A5A5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128566C3-707C-44CB-8DAC-FCB66A9B94DD}"/>
              </a:ext>
            </a:extLst>
          </p:cNvPr>
          <p:cNvSpPr>
            <a:spLocks/>
          </p:cNvSpPr>
          <p:nvPr/>
        </p:nvSpPr>
        <p:spPr bwMode="auto">
          <a:xfrm>
            <a:off x="3648643" y="4104350"/>
            <a:ext cx="1308100" cy="2682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num_bits</a:t>
            </a:r>
            <a:endParaRPr lang="en-US" sz="1800" dirty="0">
              <a:solidFill>
                <a:srgbClr val="A5A5A5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104778" y="1397000"/>
            <a:ext cx="1711138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main(…)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422278" y="1625600"/>
            <a:ext cx="1795988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num_bits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96182"/>
              </p:ext>
            </p:extLst>
          </p:nvPr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main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num_bits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num_bits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-10347" y="2719257"/>
            <a:ext cx="763648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727077" y="2082800"/>
            <a:ext cx="217068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num_bits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num_bits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757F32E6-0D26-43F8-8CC6-13B99339376F}"/>
              </a:ext>
            </a:extLst>
          </p:cNvPr>
          <p:cNvSpPr>
            <a:spLocks/>
          </p:cNvSpPr>
          <p:nvPr/>
        </p:nvSpPr>
        <p:spPr bwMode="auto">
          <a:xfrm>
            <a:off x="3934203" y="1916906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main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3491C622-5BDB-4849-80DE-51D92DAFA3F9}"/>
              </a:ext>
            </a:extLst>
          </p:cNvPr>
          <p:cNvSpPr>
            <a:spLocks/>
          </p:cNvSpPr>
          <p:nvPr/>
        </p:nvSpPr>
        <p:spPr bwMode="auto">
          <a:xfrm>
            <a:off x="3633146" y="2604709"/>
            <a:ext cx="1308100" cy="2682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num_bits</a:t>
            </a:r>
            <a:endParaRPr lang="en-US" sz="18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0" name="Line 9">
            <a:extLst>
              <a:ext uri="{FF2B5EF4-FFF2-40B4-BE49-F238E27FC236}">
                <a16:creationId xmlns:a16="http://schemas.microsoft.com/office/drawing/2014/main" id="{5C6AF4A3-10B9-4057-9130-70F32D269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0591" y="2223293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" name="Line 10">
            <a:extLst>
              <a:ext uri="{FF2B5EF4-FFF2-40B4-BE49-F238E27FC236}">
                <a16:creationId xmlns:a16="http://schemas.microsoft.com/office/drawing/2014/main" id="{A6695599-7EB0-46E8-A08D-467CCE7A0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0591" y="2909093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Line 11">
            <a:extLst>
              <a:ext uri="{FF2B5EF4-FFF2-40B4-BE49-F238E27FC236}">
                <a16:creationId xmlns:a16="http://schemas.microsoft.com/office/drawing/2014/main" id="{3812A501-F23A-4CD3-90E7-4E4ECCEC5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0591" y="3594893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5FD9D3BE-7155-4328-9921-D89F138D2854}"/>
              </a:ext>
            </a:extLst>
          </p:cNvPr>
          <p:cNvSpPr>
            <a:spLocks/>
          </p:cNvSpPr>
          <p:nvPr/>
        </p:nvSpPr>
        <p:spPr bwMode="auto">
          <a:xfrm>
            <a:off x="3633146" y="3353462"/>
            <a:ext cx="1308100" cy="2682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num_bits</a:t>
            </a:r>
            <a:endParaRPr lang="en-US" sz="18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A0913C9A-D736-4C86-A9B9-9E2F2EC1AEF3}"/>
              </a:ext>
            </a:extLst>
          </p:cNvPr>
          <p:cNvSpPr>
            <a:spLocks/>
          </p:cNvSpPr>
          <p:nvPr/>
        </p:nvSpPr>
        <p:spPr bwMode="auto">
          <a:xfrm>
            <a:off x="3625246" y="4054294"/>
            <a:ext cx="1308100" cy="2682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num_bits</a:t>
            </a:r>
            <a:endParaRPr lang="en-US" sz="1800" dirty="0">
              <a:solidFill>
                <a:srgbClr val="A5A5A5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104778" y="1397000"/>
            <a:ext cx="1711138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main(…)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422278" y="1625600"/>
            <a:ext cx="1795988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num_bits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426128" y="41021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727077" y="2082800"/>
            <a:ext cx="217068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num_bits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num_bits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8B8890D-5E7D-4F2C-B0FB-41082CD83763}"/>
              </a:ext>
            </a:extLst>
          </p:cNvPr>
          <p:cNvSpPr>
            <a:spLocks/>
          </p:cNvSpPr>
          <p:nvPr/>
        </p:nvSpPr>
        <p:spPr bwMode="auto">
          <a:xfrm>
            <a:off x="955327" y="2501900"/>
            <a:ext cx="217068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num_bits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num_bits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304" name="AutoShape 56"/>
          <p:cNvSpPr>
            <a:spLocks/>
          </p:cNvSpPr>
          <p:nvPr/>
        </p:nvSpPr>
        <p:spPr bwMode="auto">
          <a:xfrm>
            <a:off x="169454" y="3524250"/>
            <a:ext cx="763648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28" name="Group 23">
            <a:extLst>
              <a:ext uri="{FF2B5EF4-FFF2-40B4-BE49-F238E27FC236}">
                <a16:creationId xmlns:a16="http://schemas.microsoft.com/office/drawing/2014/main" id="{E8A12E4C-5952-4EDC-993A-911BEFE29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530675"/>
              </p:ext>
            </p:extLst>
          </p:nvPr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main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num_bits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num_bits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num_bits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Rectangle 4">
            <a:extLst>
              <a:ext uri="{FF2B5EF4-FFF2-40B4-BE49-F238E27FC236}">
                <a16:creationId xmlns:a16="http://schemas.microsoft.com/office/drawing/2014/main" id="{58A181C0-5226-4A5C-9553-6EE4DFB929CF}"/>
              </a:ext>
            </a:extLst>
          </p:cNvPr>
          <p:cNvSpPr>
            <a:spLocks/>
          </p:cNvSpPr>
          <p:nvPr/>
        </p:nvSpPr>
        <p:spPr bwMode="auto">
          <a:xfrm>
            <a:off x="3934203" y="1916906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main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5E2B3882-06D0-4B62-B67C-36F92273916C}"/>
              </a:ext>
            </a:extLst>
          </p:cNvPr>
          <p:cNvSpPr>
            <a:spLocks/>
          </p:cNvSpPr>
          <p:nvPr/>
        </p:nvSpPr>
        <p:spPr bwMode="auto">
          <a:xfrm>
            <a:off x="3633146" y="2604709"/>
            <a:ext cx="1308100" cy="2682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num_bits</a:t>
            </a:r>
            <a:endParaRPr lang="en-US" sz="18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2" name="Line 9">
            <a:extLst>
              <a:ext uri="{FF2B5EF4-FFF2-40B4-BE49-F238E27FC236}">
                <a16:creationId xmlns:a16="http://schemas.microsoft.com/office/drawing/2014/main" id="{243AE27F-3A65-4711-814E-6C580FCA5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0591" y="2223293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Line 10">
            <a:extLst>
              <a:ext uri="{FF2B5EF4-FFF2-40B4-BE49-F238E27FC236}">
                <a16:creationId xmlns:a16="http://schemas.microsoft.com/office/drawing/2014/main" id="{E06F0685-17BE-4AE5-BDEB-D79FFAE0D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0591" y="2909093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Line 11">
            <a:extLst>
              <a:ext uri="{FF2B5EF4-FFF2-40B4-BE49-F238E27FC236}">
                <a16:creationId xmlns:a16="http://schemas.microsoft.com/office/drawing/2014/main" id="{2E09D09E-4722-4226-AD3F-3A25C308B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0591" y="3594893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1E5BC1BF-E8A3-487C-88C8-9A5C8D8827AB}"/>
              </a:ext>
            </a:extLst>
          </p:cNvPr>
          <p:cNvSpPr>
            <a:spLocks/>
          </p:cNvSpPr>
          <p:nvPr/>
        </p:nvSpPr>
        <p:spPr bwMode="auto">
          <a:xfrm>
            <a:off x="3633146" y="3353462"/>
            <a:ext cx="1308100" cy="2682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num_bits</a:t>
            </a:r>
            <a:endParaRPr lang="en-US" sz="18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E6D91CA3-F8DF-4A24-B314-320337550C65}"/>
              </a:ext>
            </a:extLst>
          </p:cNvPr>
          <p:cNvSpPr>
            <a:spLocks/>
          </p:cNvSpPr>
          <p:nvPr/>
        </p:nvSpPr>
        <p:spPr bwMode="auto">
          <a:xfrm>
            <a:off x="3642875" y="3951950"/>
            <a:ext cx="1308100" cy="2682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num_bits</a:t>
            </a:r>
            <a:endParaRPr lang="en-US" sz="18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95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104778" y="1397000"/>
            <a:ext cx="1711138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main(…)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422278" y="1625600"/>
            <a:ext cx="1795988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num_bits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main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num_bits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num_bits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-10347" y="2719257"/>
            <a:ext cx="763648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727077" y="2082800"/>
            <a:ext cx="217068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num_bits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num_bits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757F32E6-0D26-43F8-8CC6-13B99339376F}"/>
              </a:ext>
            </a:extLst>
          </p:cNvPr>
          <p:cNvSpPr>
            <a:spLocks/>
          </p:cNvSpPr>
          <p:nvPr/>
        </p:nvSpPr>
        <p:spPr bwMode="auto">
          <a:xfrm>
            <a:off x="3934203" y="1916906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main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3491C622-5BDB-4849-80DE-51D92DAFA3F9}"/>
              </a:ext>
            </a:extLst>
          </p:cNvPr>
          <p:cNvSpPr>
            <a:spLocks/>
          </p:cNvSpPr>
          <p:nvPr/>
        </p:nvSpPr>
        <p:spPr bwMode="auto">
          <a:xfrm>
            <a:off x="3633146" y="2604709"/>
            <a:ext cx="1308100" cy="2682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num_bits</a:t>
            </a:r>
            <a:endParaRPr lang="en-US" sz="18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0" name="Line 9">
            <a:extLst>
              <a:ext uri="{FF2B5EF4-FFF2-40B4-BE49-F238E27FC236}">
                <a16:creationId xmlns:a16="http://schemas.microsoft.com/office/drawing/2014/main" id="{5C6AF4A3-10B9-4057-9130-70F32D269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0591" y="2223293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" name="Line 10">
            <a:extLst>
              <a:ext uri="{FF2B5EF4-FFF2-40B4-BE49-F238E27FC236}">
                <a16:creationId xmlns:a16="http://schemas.microsoft.com/office/drawing/2014/main" id="{A6695599-7EB0-46E8-A08D-467CCE7A0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0591" y="2909093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Line 11">
            <a:extLst>
              <a:ext uri="{FF2B5EF4-FFF2-40B4-BE49-F238E27FC236}">
                <a16:creationId xmlns:a16="http://schemas.microsoft.com/office/drawing/2014/main" id="{3812A501-F23A-4CD3-90E7-4E4ECCEC5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0591" y="3594893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5FD9D3BE-7155-4328-9921-D89F138D2854}"/>
              </a:ext>
            </a:extLst>
          </p:cNvPr>
          <p:cNvSpPr>
            <a:spLocks/>
          </p:cNvSpPr>
          <p:nvPr/>
        </p:nvSpPr>
        <p:spPr bwMode="auto">
          <a:xfrm>
            <a:off x="3633146" y="3353462"/>
            <a:ext cx="1308100" cy="2682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num_bits</a:t>
            </a:r>
            <a:endParaRPr lang="en-US" sz="18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A0913C9A-D736-4C86-A9B9-9E2F2EC1AEF3}"/>
              </a:ext>
            </a:extLst>
          </p:cNvPr>
          <p:cNvSpPr>
            <a:spLocks/>
          </p:cNvSpPr>
          <p:nvPr/>
        </p:nvSpPr>
        <p:spPr bwMode="auto">
          <a:xfrm>
            <a:off x="3625246" y="4054294"/>
            <a:ext cx="1308100" cy="2682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num_bits</a:t>
            </a:r>
            <a:endParaRPr lang="en-US" sz="1800" dirty="0">
              <a:solidFill>
                <a:srgbClr val="A5A5A5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47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211137" y="1431066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main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main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num_bits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-53160" y="2396331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585560" y="1763596"/>
            <a:ext cx="2112965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num_bits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num_bis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25AE29DC-A67C-48CA-A8D4-7D9B255E0C27}"/>
              </a:ext>
            </a:extLst>
          </p:cNvPr>
          <p:cNvSpPr>
            <a:spLocks/>
          </p:cNvSpPr>
          <p:nvPr/>
        </p:nvSpPr>
        <p:spPr bwMode="auto">
          <a:xfrm>
            <a:off x="3949700" y="1919288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main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E642CABA-7AD8-42FB-8406-7311D7CAE74E}"/>
              </a:ext>
            </a:extLst>
          </p:cNvPr>
          <p:cNvSpPr>
            <a:spLocks/>
          </p:cNvSpPr>
          <p:nvPr/>
        </p:nvSpPr>
        <p:spPr bwMode="auto">
          <a:xfrm>
            <a:off x="3648643" y="2607091"/>
            <a:ext cx="1308100" cy="2682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num_bits</a:t>
            </a:r>
            <a:endParaRPr lang="en-US" sz="18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0A5C5B3F-A7AD-4C68-87C6-DEED1ABDB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2225675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Line 10">
            <a:extLst>
              <a:ext uri="{FF2B5EF4-FFF2-40B4-BE49-F238E27FC236}">
                <a16:creationId xmlns:a16="http://schemas.microsoft.com/office/drawing/2014/main" id="{0690E4C7-257C-4E93-9F36-37E263B36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2911475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DDA0E4C0-1EB4-4127-912C-60835FFD0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372745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749FDE75-DFEF-4CE0-B235-194651696911}"/>
              </a:ext>
            </a:extLst>
          </p:cNvPr>
          <p:cNvSpPr>
            <a:spLocks/>
          </p:cNvSpPr>
          <p:nvPr/>
        </p:nvSpPr>
        <p:spPr bwMode="auto">
          <a:xfrm>
            <a:off x="3648643" y="3355844"/>
            <a:ext cx="1308100" cy="2682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num_bits</a:t>
            </a:r>
            <a:endParaRPr lang="en-US" sz="1800" dirty="0">
              <a:solidFill>
                <a:srgbClr val="A5A5A5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128566C3-707C-44CB-8DAC-FCB66A9B94DD}"/>
              </a:ext>
            </a:extLst>
          </p:cNvPr>
          <p:cNvSpPr>
            <a:spLocks/>
          </p:cNvSpPr>
          <p:nvPr/>
        </p:nvSpPr>
        <p:spPr bwMode="auto">
          <a:xfrm>
            <a:off x="3648643" y="4104350"/>
            <a:ext cx="1308100" cy="2682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num_bits</a:t>
            </a:r>
            <a:endParaRPr lang="en-US" sz="1800" dirty="0">
              <a:solidFill>
                <a:srgbClr val="A5A5A5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39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949700" y="1900992"/>
            <a:ext cx="622300" cy="35008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main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648643" y="2592297"/>
            <a:ext cx="1308100" cy="28308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num_bits</a:t>
            </a:r>
            <a:endParaRPr lang="en-US" sz="1800" dirty="0">
              <a:solidFill>
                <a:srgbClr val="A5A5A5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4256088" y="2201864"/>
            <a:ext cx="0" cy="455611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4256088" y="2887664"/>
            <a:ext cx="0" cy="455611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4256088" y="3573464"/>
            <a:ext cx="0" cy="455611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main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203200" y="1524000"/>
            <a:ext cx="23114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main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num_bits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E0AB5D38-67BD-415B-9E8A-836F61FF39E0}"/>
              </a:ext>
            </a:extLst>
          </p:cNvPr>
          <p:cNvSpPr>
            <a:spLocks/>
          </p:cNvSpPr>
          <p:nvPr/>
        </p:nvSpPr>
        <p:spPr bwMode="auto">
          <a:xfrm>
            <a:off x="3648643" y="3341050"/>
            <a:ext cx="1308100" cy="28308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num_bits</a:t>
            </a:r>
            <a:endParaRPr lang="en-US" sz="1800" dirty="0">
              <a:solidFill>
                <a:srgbClr val="A5A5A5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50DE3045-D70D-4B9D-BDD9-5D90B7641EA4}"/>
              </a:ext>
            </a:extLst>
          </p:cNvPr>
          <p:cNvSpPr>
            <a:spLocks/>
          </p:cNvSpPr>
          <p:nvPr/>
        </p:nvSpPr>
        <p:spPr bwMode="auto">
          <a:xfrm>
            <a:off x="3658372" y="3939538"/>
            <a:ext cx="1308100" cy="28308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num_bits</a:t>
            </a:r>
            <a:endParaRPr lang="en-US" sz="1800" dirty="0">
              <a:solidFill>
                <a:srgbClr val="A5A5A5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09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D57022-97FB-4BA4-80F7-139878A92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52" y="2318081"/>
            <a:ext cx="8229600" cy="4525963"/>
          </a:xfrm>
        </p:spPr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B1FC90-EFF6-4DB0-9F15-0FF2A167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Instructions Example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65EB819-0EE5-41C8-8A8D-1837430129B7}"/>
              </a:ext>
            </a:extLst>
          </p:cNvPr>
          <p:cNvSpPr txBox="1">
            <a:spLocks/>
          </p:cNvSpPr>
          <p:nvPr/>
        </p:nvSpPr>
        <p:spPr>
          <a:xfrm>
            <a:off x="297959" y="1137576"/>
            <a:ext cx="5328592" cy="54264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CA" sz="1800" dirty="0"/>
              <a:t>0000000000400dbd &lt;main&gt;:</a:t>
            </a:r>
          </a:p>
          <a:p>
            <a:pPr marL="109728" indent="0">
              <a:buNone/>
            </a:pPr>
            <a:r>
              <a:rPr lang="en-CA" sz="1800" dirty="0"/>
              <a:t>….</a:t>
            </a:r>
          </a:p>
          <a:p>
            <a:pPr marL="109728" indent="0">
              <a:buNone/>
            </a:pPr>
            <a:r>
              <a:rPr lang="en-CA" sz="1800" dirty="0"/>
              <a:t>400e61: </a:t>
            </a:r>
            <a:r>
              <a:rPr lang="en-CA" sz="1800" dirty="0" err="1"/>
              <a:t>callq</a:t>
            </a:r>
            <a:r>
              <a:rPr lang="en-CA" sz="1800" dirty="0"/>
              <a:t>  4015dc &lt;</a:t>
            </a:r>
            <a:r>
              <a:rPr lang="en-CA" sz="1800" dirty="0" err="1"/>
              <a:t>read_line</a:t>
            </a:r>
            <a:r>
              <a:rPr lang="en-CA" sz="1800" dirty="0"/>
              <a:t>&gt;</a:t>
            </a:r>
          </a:p>
          <a:p>
            <a:pPr marL="109728" indent="0">
              <a:buNone/>
            </a:pPr>
            <a:r>
              <a:rPr lang="it-IT" sz="1800" dirty="0"/>
              <a:t>400e66: mov    %rax,%rdi</a:t>
            </a:r>
          </a:p>
          <a:p>
            <a:pPr marL="109728" indent="0">
              <a:buNone/>
            </a:pPr>
            <a:r>
              <a:rPr lang="en-CA" sz="1800" dirty="0"/>
              <a:t>400e69: </a:t>
            </a:r>
            <a:r>
              <a:rPr lang="en-CA" sz="1800" dirty="0" err="1"/>
              <a:t>callq</a:t>
            </a:r>
            <a:r>
              <a:rPr lang="en-CA" sz="1800" dirty="0"/>
              <a:t>  </a:t>
            </a:r>
            <a:r>
              <a:rPr lang="en-CA" dirty="0"/>
              <a:t> </a:t>
            </a:r>
            <a:r>
              <a:rPr lang="en-CA" sz="1800" dirty="0"/>
              <a:t>400f0c &lt;phase_2&gt;</a:t>
            </a:r>
          </a:p>
          <a:p>
            <a:pPr marL="109728" indent="0">
              <a:buNone/>
            </a:pPr>
            <a:r>
              <a:rPr lang="en-CA" sz="1800" dirty="0"/>
              <a:t>….</a:t>
            </a:r>
          </a:p>
          <a:p>
            <a:pPr marL="109728" indent="0">
              <a:buNone/>
            </a:pPr>
            <a:r>
              <a:rPr lang="en-CA" sz="1800" dirty="0"/>
              <a:t>400f0c &lt;phase_2&gt;</a:t>
            </a:r>
          </a:p>
          <a:p>
            <a:pPr marL="109728" indent="0">
              <a:buNone/>
            </a:pPr>
            <a:r>
              <a:rPr lang="en-CA" sz="1800" dirty="0"/>
              <a:t>0000000000400f0c &lt;phase_2&gt;:</a:t>
            </a:r>
          </a:p>
          <a:p>
            <a:pPr marL="109728" indent="0">
              <a:buNone/>
            </a:pPr>
            <a:r>
              <a:rPr lang="en-CA" sz="1800" dirty="0"/>
              <a:t>400f0c:  push   %</a:t>
            </a:r>
            <a:r>
              <a:rPr lang="en-CA" sz="1800" dirty="0" err="1"/>
              <a:t>rbp</a:t>
            </a:r>
            <a:endParaRPr lang="en-CA" sz="1800" dirty="0"/>
          </a:p>
          <a:p>
            <a:pPr marL="109728" indent="0">
              <a:buNone/>
            </a:pPr>
            <a:r>
              <a:rPr lang="en-CA" sz="1800" dirty="0"/>
              <a:t>400f0d:  push   %</a:t>
            </a:r>
            <a:r>
              <a:rPr lang="en-CA" sz="1800" dirty="0" err="1"/>
              <a:t>rbx</a:t>
            </a:r>
            <a:endParaRPr lang="en-CA" sz="1800" dirty="0"/>
          </a:p>
          <a:p>
            <a:pPr marL="109728" indent="0">
              <a:buNone/>
            </a:pPr>
            <a:r>
              <a:rPr lang="en-CA" sz="1800" dirty="0"/>
              <a:t>400f0e:  sub    $0x28,%rsp</a:t>
            </a:r>
          </a:p>
          <a:p>
            <a:pPr marL="109728" indent="0">
              <a:buNone/>
            </a:pPr>
            <a:r>
              <a:rPr lang="en-CA" sz="1800" dirty="0"/>
              <a:t>400f12:  mov    %</a:t>
            </a:r>
            <a:r>
              <a:rPr lang="en-CA" sz="1800" dirty="0" err="1"/>
              <a:t>rsp</a:t>
            </a:r>
            <a:r>
              <a:rPr lang="en-CA" sz="1800" dirty="0"/>
              <a:t>,%</a:t>
            </a:r>
            <a:r>
              <a:rPr lang="en-CA" sz="1800" dirty="0" err="1"/>
              <a:t>rsi</a:t>
            </a:r>
            <a:endParaRPr lang="en-CA" sz="1800" dirty="0"/>
          </a:p>
          <a:p>
            <a:pPr marL="109728" indent="0">
              <a:buNone/>
            </a:pPr>
            <a:r>
              <a:rPr lang="en-CA" sz="1800" dirty="0"/>
              <a:t>400f15:  </a:t>
            </a:r>
            <a:r>
              <a:rPr lang="en-CA" sz="1800" dirty="0" err="1"/>
              <a:t>callq</a:t>
            </a:r>
            <a:r>
              <a:rPr lang="en-CA" sz="1800" dirty="0"/>
              <a:t>  40159a &lt;</a:t>
            </a:r>
            <a:r>
              <a:rPr lang="en-CA" sz="1800" dirty="0" err="1"/>
              <a:t>read_six_numbers</a:t>
            </a:r>
            <a:r>
              <a:rPr lang="en-CA" sz="1800" dirty="0"/>
              <a:t>&gt;</a:t>
            </a:r>
          </a:p>
          <a:p>
            <a:pPr marL="109728" indent="0">
              <a:buNone/>
            </a:pPr>
            <a:r>
              <a:rPr lang="en-CA" sz="1800" dirty="0"/>
              <a:t>….</a:t>
            </a:r>
          </a:p>
          <a:p>
            <a:pPr marL="109728" indent="0">
              <a:buNone/>
            </a:pPr>
            <a:r>
              <a:rPr lang="en-CA" sz="1800" dirty="0"/>
              <a:t>400f54:  pop    %</a:t>
            </a:r>
            <a:r>
              <a:rPr lang="en-CA" sz="1800" dirty="0" err="1"/>
              <a:t>rbx</a:t>
            </a:r>
            <a:endParaRPr lang="en-CA" sz="1800" dirty="0"/>
          </a:p>
          <a:p>
            <a:pPr marL="109728" indent="0">
              <a:buNone/>
            </a:pPr>
            <a:r>
              <a:rPr lang="en-CA" sz="1800" dirty="0"/>
              <a:t>400f55:  pop    %</a:t>
            </a:r>
            <a:r>
              <a:rPr lang="en-CA" sz="1800" dirty="0" err="1"/>
              <a:t>rbp</a:t>
            </a:r>
            <a:endParaRPr lang="en-CA" sz="1800" dirty="0"/>
          </a:p>
          <a:p>
            <a:pPr marL="109728" indent="0">
              <a:buNone/>
            </a:pPr>
            <a:r>
              <a:rPr lang="en-CA" sz="1800" dirty="0"/>
              <a:t>400f56:  </a:t>
            </a:r>
            <a:r>
              <a:rPr lang="en-CA" sz="1800" dirty="0" err="1"/>
              <a:t>retq</a:t>
            </a:r>
            <a:endParaRPr lang="en-CA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87C3D-5708-4A80-89F5-88CEF5AABCBE}"/>
              </a:ext>
            </a:extLst>
          </p:cNvPr>
          <p:cNvSpPr txBox="1"/>
          <p:nvPr/>
        </p:nvSpPr>
        <p:spPr>
          <a:xfrm>
            <a:off x="5587965" y="3860306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save previous frame pointer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606FD-8425-4FB1-B07C-3C7A45617374}"/>
              </a:ext>
            </a:extLst>
          </p:cNvPr>
          <p:cNvSpPr txBox="1"/>
          <p:nvPr/>
        </p:nvSpPr>
        <p:spPr>
          <a:xfrm>
            <a:off x="5598450" y="4184398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save a copy of %</a:t>
            </a:r>
            <a:r>
              <a:rPr lang="en-CA" b="1" dirty="0" err="1"/>
              <a:t>rbx</a:t>
            </a:r>
            <a:endParaRPr lang="en-CA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BF648F-86C9-4E7F-9973-DBD10AF585D0}"/>
              </a:ext>
            </a:extLst>
          </p:cNvPr>
          <p:cNvSpPr txBox="1"/>
          <p:nvPr/>
        </p:nvSpPr>
        <p:spPr>
          <a:xfrm>
            <a:off x="5587965" y="4566258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allocate a local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1C673-4887-47AB-BC89-BA2E1539DEB0}"/>
              </a:ext>
            </a:extLst>
          </p:cNvPr>
          <p:cNvSpPr txBox="1"/>
          <p:nvPr/>
        </p:nvSpPr>
        <p:spPr>
          <a:xfrm>
            <a:off x="5587965" y="6122402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restore previous frame pointer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3056C-A9E5-4963-AF98-D63FFD34BEFC}"/>
              </a:ext>
            </a:extLst>
          </p:cNvPr>
          <p:cNvSpPr txBox="1"/>
          <p:nvPr/>
        </p:nvSpPr>
        <p:spPr>
          <a:xfrm>
            <a:off x="5587965" y="5808076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restore %</a:t>
            </a:r>
            <a:r>
              <a:rPr lang="en-CA" b="1" dirty="0" err="1"/>
              <a:t>rbx</a:t>
            </a:r>
            <a:endParaRPr lang="en-CA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D4758-CB38-4033-8451-BFF1AEC56CA9}"/>
              </a:ext>
            </a:extLst>
          </p:cNvPr>
          <p:cNvSpPr txBox="1"/>
          <p:nvPr/>
        </p:nvSpPr>
        <p:spPr>
          <a:xfrm>
            <a:off x="5587965" y="4891234"/>
            <a:ext cx="262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use the local variable </a:t>
            </a:r>
          </a:p>
          <a:p>
            <a:r>
              <a:rPr lang="en-CA" b="1" dirty="0"/>
              <a:t>as an argument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3D677-1D81-4CF6-B772-FF174EACBA24}"/>
              </a:ext>
            </a:extLst>
          </p:cNvPr>
          <p:cNvCxnSpPr>
            <a:cxnSpLocks/>
          </p:cNvCxnSpPr>
          <p:nvPr/>
        </p:nvCxnSpPr>
        <p:spPr>
          <a:xfrm flipH="1">
            <a:off x="3156860" y="4045714"/>
            <a:ext cx="2469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ED31A9-AF39-4A44-97E9-AD1F21A29211}"/>
              </a:ext>
            </a:extLst>
          </p:cNvPr>
          <p:cNvCxnSpPr>
            <a:cxnSpLocks/>
          </p:cNvCxnSpPr>
          <p:nvPr/>
        </p:nvCxnSpPr>
        <p:spPr>
          <a:xfrm flipH="1">
            <a:off x="3146374" y="4375954"/>
            <a:ext cx="24801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8B4089-81E6-4F6D-93D0-0BD94870DBBB}"/>
              </a:ext>
            </a:extLst>
          </p:cNvPr>
          <p:cNvCxnSpPr>
            <a:cxnSpLocks/>
          </p:cNvCxnSpPr>
          <p:nvPr/>
        </p:nvCxnSpPr>
        <p:spPr>
          <a:xfrm flipH="1" flipV="1">
            <a:off x="3745668" y="4745287"/>
            <a:ext cx="1880883" cy="1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A4E32F-A92E-45F0-A91E-24A4305E314F}"/>
              </a:ext>
            </a:extLst>
          </p:cNvPr>
          <p:cNvCxnSpPr>
            <a:cxnSpLocks/>
          </p:cNvCxnSpPr>
          <p:nvPr/>
        </p:nvCxnSpPr>
        <p:spPr>
          <a:xfrm flipH="1">
            <a:off x="3745668" y="5076705"/>
            <a:ext cx="18808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EB6C52-5C64-4EAD-A5AF-2B542CFBD37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107787" y="6307068"/>
            <a:ext cx="2480178" cy="3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EB3695-19B9-4E0E-B286-4F7244207E2C}"/>
              </a:ext>
            </a:extLst>
          </p:cNvPr>
          <p:cNvCxnSpPr>
            <a:cxnSpLocks/>
          </p:cNvCxnSpPr>
          <p:nvPr/>
        </p:nvCxnSpPr>
        <p:spPr>
          <a:xfrm flipH="1">
            <a:off x="3194432" y="5949280"/>
            <a:ext cx="24685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C75CAD-1AB5-4F35-8401-D0FAEA41CD0D}"/>
              </a:ext>
            </a:extLst>
          </p:cNvPr>
          <p:cNvSpPr txBox="1"/>
          <p:nvPr/>
        </p:nvSpPr>
        <p:spPr>
          <a:xfrm>
            <a:off x="5585314" y="2526809"/>
            <a:ext cx="331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save return address on stack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A148E4-8E63-4FD2-8F4D-A0E805C5A488}"/>
              </a:ext>
            </a:extLst>
          </p:cNvPr>
          <p:cNvCxnSpPr>
            <a:cxnSpLocks/>
          </p:cNvCxnSpPr>
          <p:nvPr/>
        </p:nvCxnSpPr>
        <p:spPr>
          <a:xfrm flipH="1">
            <a:off x="4475491" y="2710127"/>
            <a:ext cx="11510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DECB7B-AB53-46D6-93C2-12B9BCAE04B2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2145227" y="6577579"/>
            <a:ext cx="3442738" cy="1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3FB0AD-AE09-48D2-B90F-F513C2E3A343}"/>
              </a:ext>
            </a:extLst>
          </p:cNvPr>
          <p:cNvSpPr txBox="1"/>
          <p:nvPr/>
        </p:nvSpPr>
        <p:spPr>
          <a:xfrm>
            <a:off x="5587965" y="6392913"/>
            <a:ext cx="37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pop return address from stack</a:t>
            </a:r>
          </a:p>
        </p:txBody>
      </p:sp>
    </p:spTree>
    <p:extLst>
      <p:ext uri="{BB962C8B-B14F-4D97-AF65-F5344CB8AC3E}">
        <p14:creationId xmlns:p14="http://schemas.microsoft.com/office/powerpoint/2010/main" val="114512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23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88538E-6ED5-4EFF-928F-4AB4815EC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Disassemble function </a:t>
            </a:r>
            <a:r>
              <a:rPr lang="en-CA" i="1" dirty="0" err="1"/>
              <a:t>read_six_numbers</a:t>
            </a:r>
            <a:r>
              <a:rPr lang="en-CA" dirty="0"/>
              <a:t> in your bomb program</a:t>
            </a:r>
          </a:p>
          <a:p>
            <a:pPr lvl="1"/>
            <a:r>
              <a:rPr lang="en-CA" i="1" dirty="0" err="1"/>
              <a:t>objdump</a:t>
            </a:r>
            <a:r>
              <a:rPr lang="en-CA" i="1" dirty="0"/>
              <a:t> –d bomb</a:t>
            </a:r>
          </a:p>
          <a:p>
            <a:r>
              <a:rPr lang="en-CA" dirty="0"/>
              <a:t>Read the assembly code and find out</a:t>
            </a:r>
          </a:p>
          <a:p>
            <a:pPr lvl="1"/>
            <a:r>
              <a:rPr lang="en-CA" dirty="0"/>
              <a:t>the address expression for each argument of the call to </a:t>
            </a:r>
            <a:r>
              <a:rPr lang="en-CA" i="1" dirty="0" err="1"/>
              <a:t>sscanf</a:t>
            </a:r>
            <a:r>
              <a:rPr lang="en-CA" i="1" dirty="0"/>
              <a:t> (__isoc99_sscanf@plt) </a:t>
            </a:r>
            <a:r>
              <a:rPr lang="en-CA" dirty="0"/>
              <a:t>, e.g. 0x8(%</a:t>
            </a:r>
            <a:r>
              <a:rPr lang="en-CA" dirty="0" err="1"/>
              <a:t>rsi</a:t>
            </a:r>
            <a:r>
              <a:rPr lang="en-CA" dirty="0"/>
              <a:t>)</a:t>
            </a:r>
          </a:p>
          <a:p>
            <a:r>
              <a:rPr lang="en-CA" dirty="0"/>
              <a:t>Step through the code under </a:t>
            </a:r>
            <a:r>
              <a:rPr lang="en-CA" i="1" dirty="0" err="1"/>
              <a:t>gdb</a:t>
            </a:r>
            <a:r>
              <a:rPr lang="en-CA" dirty="0"/>
              <a:t> and find out the format string passed to the call to </a:t>
            </a:r>
            <a:r>
              <a:rPr lang="en-CA" i="1" dirty="0" err="1"/>
              <a:t>sscanf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1B6D75-B04A-45EC-9B58-26EFE663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39448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Mechanisms of Procedures</a:t>
            </a:r>
          </a:p>
          <a:p>
            <a:r>
              <a:rPr lang="en-CA" dirty="0"/>
              <a:t>Passing Control</a:t>
            </a:r>
          </a:p>
          <a:p>
            <a:r>
              <a:rPr lang="en-CA" dirty="0"/>
              <a:t>Passing Data</a:t>
            </a:r>
          </a:p>
          <a:p>
            <a:r>
              <a:rPr lang="en-CA" dirty="0"/>
              <a:t>Managing Local Data</a:t>
            </a:r>
          </a:p>
          <a:p>
            <a:r>
              <a:rPr lang="en-CA" dirty="0"/>
              <a:t>Exercise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0269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8"/>
            <a:ext cx="49403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Managing local data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All implemented with machine instructions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of Procedures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811342" y="141121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 P(…)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 = y;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811342" y="400201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354142" y="2478010"/>
            <a:ext cx="3352800" cy="3352800"/>
            <a:chOff x="5334000" y="2057400"/>
            <a:chExt cx="3352800" cy="3352800"/>
          </a:xfrm>
        </p:grpSpPr>
        <p:sp>
          <p:nvSpPr>
            <p:cNvPr id="10" name="Arc 9"/>
            <p:cNvSpPr/>
            <p:nvPr/>
          </p:nvSpPr>
          <p:spPr bwMode="auto">
            <a:xfrm>
              <a:off x="6477000" y="2057400"/>
              <a:ext cx="2209800" cy="2286000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 rot="10800000">
              <a:off x="5334000" y="2362200"/>
              <a:ext cx="1371600" cy="3048000"/>
            </a:xfrm>
            <a:prstGeom prst="arc">
              <a:avLst>
                <a:gd name="adj1" fmla="val 16200000"/>
                <a:gd name="adj2" fmla="val 5567493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68542" y="2554210"/>
            <a:ext cx="990600" cy="3200400"/>
            <a:chOff x="6248400" y="2133600"/>
            <a:chExt cx="990600" cy="32004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>
              <a:off x="7010400" y="2133600"/>
              <a:ext cx="2286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6039942" y="484021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3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3E1CB9-CDEB-4730-BBAB-0AE2287B1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stack to support procedure call and return</a:t>
            </a:r>
          </a:p>
          <a:p>
            <a:r>
              <a:rPr lang="en-CA" dirty="0"/>
              <a:t>Procedure Call: </a:t>
            </a:r>
            <a:r>
              <a:rPr lang="en-CA" b="1" dirty="0"/>
              <a:t>Call </a:t>
            </a:r>
            <a:r>
              <a:rPr lang="en-CA" i="1" dirty="0"/>
              <a:t>label</a:t>
            </a:r>
          </a:p>
          <a:p>
            <a:pPr lvl="1"/>
            <a:r>
              <a:rPr lang="en-CA" dirty="0"/>
              <a:t>Push </a:t>
            </a:r>
            <a:r>
              <a:rPr lang="en-CA" i="1" dirty="0"/>
              <a:t>return address</a:t>
            </a:r>
            <a:r>
              <a:rPr lang="en-CA" dirty="0"/>
              <a:t> on stack</a:t>
            </a:r>
          </a:p>
          <a:p>
            <a:pPr lvl="1"/>
            <a:r>
              <a:rPr lang="en-CA" dirty="0"/>
              <a:t>Jump to label</a:t>
            </a:r>
          </a:p>
          <a:p>
            <a:r>
              <a:rPr lang="en-CA" dirty="0"/>
              <a:t>Return address</a:t>
            </a:r>
          </a:p>
          <a:p>
            <a:pPr lvl="1"/>
            <a:r>
              <a:rPr lang="en-CA" dirty="0"/>
              <a:t>Address of the instruction after the call</a:t>
            </a:r>
          </a:p>
          <a:p>
            <a:r>
              <a:rPr lang="en-CA" dirty="0"/>
              <a:t>Procedure Return: </a:t>
            </a:r>
            <a:r>
              <a:rPr lang="en-CA" b="1" dirty="0"/>
              <a:t>Ret</a:t>
            </a:r>
          </a:p>
          <a:p>
            <a:pPr lvl="1"/>
            <a:r>
              <a:rPr lang="en-CA" dirty="0"/>
              <a:t>Pop address from stack</a:t>
            </a:r>
          </a:p>
          <a:p>
            <a:pPr lvl="1"/>
            <a:r>
              <a:rPr lang="en-CA" dirty="0"/>
              <a:t>Jump to address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703B10-4522-48CC-905C-873A119E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Passing Control (Control Flow)</a:t>
            </a:r>
          </a:p>
        </p:txBody>
      </p:sp>
    </p:spTree>
    <p:extLst>
      <p:ext uri="{BB962C8B-B14F-4D97-AF65-F5344CB8AC3E}">
        <p14:creationId xmlns:p14="http://schemas.microsoft.com/office/powerpoint/2010/main" val="400984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74875"/>
            <a:ext cx="8229600" cy="3832416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2300" dirty="0"/>
              <a:t>First 6 arguments                        </a:t>
            </a:r>
            <a:r>
              <a:rPr lang="en-US" sz="2400" dirty="0"/>
              <a:t>additional arguments</a:t>
            </a:r>
          </a:p>
          <a:p>
            <a:pPr marL="109728" indent="0">
              <a:buNone/>
            </a:pPr>
            <a:endParaRPr lang="en-US" sz="2300" dirty="0"/>
          </a:p>
          <a:p>
            <a:endParaRPr lang="en-US" sz="2300" dirty="0"/>
          </a:p>
          <a:p>
            <a:endParaRPr lang="en-US" sz="2300" dirty="0"/>
          </a:p>
          <a:p>
            <a:endParaRPr lang="en-US" sz="2300" dirty="0"/>
          </a:p>
          <a:p>
            <a:endParaRPr lang="en-US" sz="2300" dirty="0"/>
          </a:p>
          <a:p>
            <a:endParaRPr lang="en-US" sz="2300" dirty="0"/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2300" dirty="0"/>
          </a:p>
          <a:p>
            <a:r>
              <a:rPr lang="en-US" sz="2300" dirty="0"/>
              <a:t>Return value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Passing Data (Data Flow)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8106" y="1535113"/>
            <a:ext cx="4040188" cy="639762"/>
          </a:xfrm>
          <a:ln/>
        </p:spPr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102225" y="1535113"/>
            <a:ext cx="4041775" cy="6397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5102225" y="5791200"/>
            <a:ext cx="4041775" cy="334963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 dirty="0"/>
              <a:t>Only allocate stack space when needed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74722" y="2742342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/>
                  <a:cs typeface="Courier New Bold" charset="0"/>
                  <a:sym typeface="Courier New Bold" charset="0"/>
                </a:rPr>
                <a:t>Arg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/>
                  <a:cs typeface="Courier New Bold" charset="0"/>
                  <a:sym typeface="Courier New Bold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rPr>
                <a:t>• • •</a:t>
              </a: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/>
                  <a:cs typeface="Courier New Bold" charset="0"/>
                  <a:sym typeface="Courier New Bold" charset="0"/>
                </a:rPr>
                <a:t>Arg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/>
                  <a:cs typeface="Courier New Bold" charset="0"/>
                  <a:sym typeface="Courier New Bold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/>
                  <a:cs typeface="Courier New Bold" charset="0"/>
                  <a:sym typeface="Courier New Bold" charset="0"/>
                </a:rPr>
                <a:t>Arg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/>
                  <a:cs typeface="Courier New Bold" charset="0"/>
                  <a:sym typeface="Courier New Bold" charset="0"/>
                </a:rPr>
                <a:t> 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/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rPr>
                <a:t>• • •</a:t>
              </a:r>
            </a:p>
          </p:txBody>
        </p:sp>
      </p:grpSp>
      <p:sp>
        <p:nvSpPr>
          <p:cNvPr id="21" name="Line 9">
            <a:extLst>
              <a:ext uri="{FF2B5EF4-FFF2-40B4-BE49-F238E27FC236}">
                <a16:creationId xmlns:a16="http://schemas.microsoft.com/office/drawing/2014/main" id="{4EC51427-C557-424F-AE92-3BAEF20EC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923" y="309245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8FE39EE-8DF0-4E6A-B439-6B33AD0719BB}"/>
              </a:ext>
            </a:extLst>
          </p:cNvPr>
          <p:cNvSpPr>
            <a:spLocks/>
          </p:cNvSpPr>
          <p:nvPr/>
        </p:nvSpPr>
        <p:spPr bwMode="auto">
          <a:xfrm>
            <a:off x="7701608" y="3241675"/>
            <a:ext cx="812997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329855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40A362-B855-4D6F-8E33-48D605D8F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64" y="1282185"/>
            <a:ext cx="3096344" cy="2595743"/>
          </a:xfrm>
          <a:solidFill>
            <a:srgbClr val="92D050"/>
          </a:solidFill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CA" sz="1800" dirty="0"/>
              <a:t>/* </a:t>
            </a:r>
            <a:r>
              <a:rPr lang="en-CA" sz="1800" dirty="0" err="1"/>
              <a:t>bomb.c</a:t>
            </a:r>
            <a:r>
              <a:rPr lang="en-CA" sz="1800" dirty="0"/>
              <a:t> */</a:t>
            </a:r>
          </a:p>
          <a:p>
            <a:pPr marL="109728" indent="0">
              <a:buNone/>
            </a:pPr>
            <a:r>
              <a:rPr lang="en-CA" sz="1800" dirty="0"/>
              <a:t>int main(int </a:t>
            </a:r>
            <a:r>
              <a:rPr lang="en-CA" sz="1800" dirty="0" err="1"/>
              <a:t>argc</a:t>
            </a:r>
            <a:r>
              <a:rPr lang="en-CA" sz="1800" dirty="0"/>
              <a:t>, char *</a:t>
            </a:r>
            <a:r>
              <a:rPr lang="en-CA" sz="1800" dirty="0" err="1"/>
              <a:t>argv</a:t>
            </a:r>
            <a:r>
              <a:rPr lang="en-CA" sz="1800" dirty="0"/>
              <a:t>[]) {</a:t>
            </a:r>
          </a:p>
          <a:p>
            <a:pPr marL="109728" indent="0">
              <a:buNone/>
            </a:pPr>
            <a:r>
              <a:rPr lang="en-CA" sz="1800" dirty="0"/>
              <a:t>….</a:t>
            </a:r>
          </a:p>
          <a:p>
            <a:pPr marL="109728" indent="0">
              <a:buNone/>
            </a:pPr>
            <a:r>
              <a:rPr lang="en-CA" sz="1800" dirty="0"/>
              <a:t>input = </a:t>
            </a:r>
            <a:r>
              <a:rPr lang="en-CA" sz="1800" dirty="0" err="1"/>
              <a:t>read_line</a:t>
            </a:r>
            <a:r>
              <a:rPr lang="en-CA" sz="1800" dirty="0"/>
              <a:t>();</a:t>
            </a:r>
          </a:p>
          <a:p>
            <a:pPr marL="109728" indent="0">
              <a:buNone/>
            </a:pPr>
            <a:r>
              <a:rPr lang="en-CA" sz="1800" dirty="0"/>
              <a:t>phase_1(input);    </a:t>
            </a:r>
            <a:r>
              <a:rPr lang="en-CA" sz="1800" dirty="0" err="1"/>
              <a:t>phase_defused</a:t>
            </a:r>
            <a:r>
              <a:rPr lang="en-CA" sz="1800" dirty="0"/>
              <a:t>(); </a:t>
            </a:r>
          </a:p>
          <a:p>
            <a:pPr marL="109728" indent="0">
              <a:buNone/>
            </a:pPr>
            <a:r>
              <a:rPr lang="en-CA" sz="1800" dirty="0"/>
              <a:t>….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7B5EC2-D22F-4E02-A21D-BF1AF6F8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Passing Data - Example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B6FDC88-3687-41B2-B8B9-D1FFFF26D153}"/>
              </a:ext>
            </a:extLst>
          </p:cNvPr>
          <p:cNvSpPr txBox="1">
            <a:spLocks/>
          </p:cNvSpPr>
          <p:nvPr/>
        </p:nvSpPr>
        <p:spPr>
          <a:xfrm>
            <a:off x="3707904" y="1282185"/>
            <a:ext cx="5328592" cy="27397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CA" sz="1800" dirty="0"/>
              <a:t>0000000000400dbd &lt;main&gt;:</a:t>
            </a:r>
          </a:p>
          <a:p>
            <a:pPr marL="109728" indent="0">
              <a:buNone/>
            </a:pPr>
            <a:r>
              <a:rPr lang="en-CA" sz="1800" dirty="0"/>
              <a:t>…</a:t>
            </a:r>
          </a:p>
          <a:p>
            <a:pPr marL="109728" indent="0">
              <a:buNone/>
            </a:pPr>
            <a:r>
              <a:rPr lang="en-CA" sz="1800" dirty="0"/>
              <a:t>400e45:  </a:t>
            </a:r>
            <a:r>
              <a:rPr lang="en-CA" sz="1800" dirty="0" err="1"/>
              <a:t>callq</a:t>
            </a:r>
            <a:r>
              <a:rPr lang="en-CA" sz="1800" dirty="0"/>
              <a:t>  4015dc &lt;</a:t>
            </a:r>
            <a:r>
              <a:rPr lang="en-CA" sz="1800" dirty="0" err="1"/>
              <a:t>read_line</a:t>
            </a:r>
            <a:r>
              <a:rPr lang="en-CA" sz="1800" dirty="0"/>
              <a:t>&gt;</a:t>
            </a:r>
          </a:p>
          <a:p>
            <a:pPr marL="109728" indent="0">
              <a:buNone/>
            </a:pPr>
            <a:r>
              <a:rPr lang="en-CA" sz="1800" b="1" dirty="0"/>
              <a:t># return value (</a:t>
            </a:r>
            <a:r>
              <a:rPr lang="en-CA" sz="1800" b="1" i="1" dirty="0"/>
              <a:t>input</a:t>
            </a:r>
            <a:r>
              <a:rPr lang="en-CA" sz="1800" b="1" dirty="0"/>
              <a:t>) in %</a:t>
            </a:r>
            <a:r>
              <a:rPr lang="en-CA" sz="1800" b="1" dirty="0" err="1"/>
              <a:t>rax</a:t>
            </a:r>
            <a:endParaRPr lang="en-CA" sz="1800" b="1" dirty="0"/>
          </a:p>
          <a:p>
            <a:pPr marL="109728" indent="0">
              <a:buNone/>
            </a:pPr>
            <a:r>
              <a:rPr lang="en-CA" sz="1800" dirty="0"/>
              <a:t>400e4a:  mov    %</a:t>
            </a:r>
            <a:r>
              <a:rPr lang="en-CA" sz="1800" dirty="0" err="1"/>
              <a:t>rax</a:t>
            </a:r>
            <a:r>
              <a:rPr lang="en-CA" sz="1800" dirty="0"/>
              <a:t>,%</a:t>
            </a:r>
            <a:r>
              <a:rPr lang="en-CA" sz="1800" dirty="0" err="1"/>
              <a:t>rdi</a:t>
            </a:r>
            <a:endParaRPr lang="en-CA" sz="1800" dirty="0"/>
          </a:p>
          <a:p>
            <a:pPr marL="109728" indent="0">
              <a:buNone/>
            </a:pPr>
            <a:r>
              <a:rPr lang="en-CA" sz="1800" b="1" dirty="0"/>
              <a:t># </a:t>
            </a:r>
            <a:r>
              <a:rPr lang="en-CA" sz="1800" b="1" i="1" dirty="0"/>
              <a:t>input</a:t>
            </a:r>
            <a:r>
              <a:rPr lang="en-CA" sz="1800" b="1" dirty="0"/>
              <a:t> in %</a:t>
            </a:r>
            <a:r>
              <a:rPr lang="en-CA" sz="1800" b="1" dirty="0" err="1"/>
              <a:t>rdi</a:t>
            </a:r>
            <a:endParaRPr lang="en-CA" sz="1800" b="1" dirty="0"/>
          </a:p>
          <a:p>
            <a:pPr marL="109728" indent="0">
              <a:buNone/>
            </a:pPr>
            <a:r>
              <a:rPr lang="en-CA" sz="1800" dirty="0"/>
              <a:t>400e4d:  </a:t>
            </a:r>
            <a:r>
              <a:rPr lang="en-CA" sz="1800" dirty="0" err="1"/>
              <a:t>callq</a:t>
            </a:r>
            <a:r>
              <a:rPr lang="en-CA" sz="1800" dirty="0"/>
              <a:t>  400ef0 &lt;phase_1&gt;</a:t>
            </a:r>
          </a:p>
          <a:p>
            <a:pPr marL="109728" indent="0">
              <a:buNone/>
            </a:pPr>
            <a:r>
              <a:rPr lang="en-CA" sz="1800" dirty="0"/>
              <a:t>400e52:  </a:t>
            </a:r>
            <a:r>
              <a:rPr lang="en-CA" sz="1800" dirty="0" err="1"/>
              <a:t>callq</a:t>
            </a:r>
            <a:r>
              <a:rPr lang="en-CA" sz="1800" dirty="0"/>
              <a:t>  401702 &lt;</a:t>
            </a:r>
            <a:r>
              <a:rPr lang="en-CA" sz="1800" dirty="0" err="1"/>
              <a:t>phase_defused</a:t>
            </a:r>
            <a:r>
              <a:rPr lang="en-CA" sz="1800" dirty="0"/>
              <a:t>&gt;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35F1C74-ECAE-499A-9D76-526FFF05C7F4}"/>
              </a:ext>
            </a:extLst>
          </p:cNvPr>
          <p:cNvSpPr txBox="1">
            <a:spLocks/>
          </p:cNvSpPr>
          <p:nvPr/>
        </p:nvSpPr>
        <p:spPr>
          <a:xfrm>
            <a:off x="3707904" y="4221088"/>
            <a:ext cx="5328592" cy="26369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CA" sz="1800" dirty="0"/>
              <a:t>0000000000400ef0 &lt;phase_1&gt;:</a:t>
            </a:r>
          </a:p>
          <a:p>
            <a:pPr marL="109728" indent="0">
              <a:buNone/>
            </a:pPr>
            <a:r>
              <a:rPr lang="en-CA" sz="1800" dirty="0"/>
              <a:t>400ef0:   sub    $0x8,%rsp</a:t>
            </a:r>
          </a:p>
          <a:p>
            <a:pPr marL="109728" indent="0">
              <a:buNone/>
            </a:pPr>
            <a:r>
              <a:rPr lang="en-CA" sz="1800" b="1" dirty="0"/>
              <a:t># 0x4024b0 in %</a:t>
            </a:r>
            <a:r>
              <a:rPr lang="en-CA" sz="1800" b="1" dirty="0" err="1"/>
              <a:t>rsi</a:t>
            </a:r>
            <a:endParaRPr lang="en-CA" sz="1800" b="1" dirty="0"/>
          </a:p>
          <a:p>
            <a:pPr marL="109728" indent="0">
              <a:buNone/>
            </a:pPr>
            <a:r>
              <a:rPr lang="en-CA" sz="1800" dirty="0"/>
              <a:t>400ef4:   mov    $0x4024b0,%esi</a:t>
            </a:r>
          </a:p>
          <a:p>
            <a:pPr marL="109728" indent="0">
              <a:buNone/>
            </a:pPr>
            <a:r>
              <a:rPr lang="en-CA" sz="1800" b="1" dirty="0"/>
              <a:t># What is in %</a:t>
            </a:r>
            <a:r>
              <a:rPr lang="en-CA" sz="1800" b="1" dirty="0" err="1"/>
              <a:t>rdi</a:t>
            </a:r>
            <a:r>
              <a:rPr lang="en-CA" sz="1800" b="1" dirty="0"/>
              <a:t>?</a:t>
            </a:r>
            <a:endParaRPr lang="en-CA" sz="1800" dirty="0"/>
          </a:p>
          <a:p>
            <a:pPr marL="109728" indent="0">
              <a:buNone/>
            </a:pPr>
            <a:r>
              <a:rPr lang="en-CA" sz="1800" dirty="0"/>
              <a:t>400ef9:   </a:t>
            </a:r>
            <a:r>
              <a:rPr lang="en-CA" sz="1800" dirty="0" err="1"/>
              <a:t>callq</a:t>
            </a:r>
            <a:r>
              <a:rPr lang="en-CA" sz="1800" dirty="0"/>
              <a:t>  4012fe &lt;</a:t>
            </a:r>
            <a:r>
              <a:rPr lang="en-CA" sz="1800" dirty="0" err="1"/>
              <a:t>strings_not_equal</a:t>
            </a:r>
            <a:r>
              <a:rPr lang="en-CA" sz="1800" dirty="0"/>
              <a:t>&gt;</a:t>
            </a:r>
          </a:p>
          <a:p>
            <a:pPr marL="109728" indent="0">
              <a:buNone/>
            </a:pPr>
            <a:r>
              <a:rPr lang="en-CA" sz="1800" dirty="0"/>
              <a:t># return value in %</a:t>
            </a:r>
            <a:r>
              <a:rPr lang="en-CA" sz="1800" dirty="0" err="1"/>
              <a:t>rax</a:t>
            </a:r>
            <a:endParaRPr lang="en-CA" sz="1800" dirty="0"/>
          </a:p>
          <a:p>
            <a:pPr marL="109728" indent="0">
              <a:buNone/>
            </a:pPr>
            <a:r>
              <a:rPr lang="en-CA" sz="1800" dirty="0"/>
              <a:t>400efe:   test   %</a:t>
            </a:r>
            <a:r>
              <a:rPr lang="en-CA" sz="1800" dirty="0" err="1"/>
              <a:t>eax</a:t>
            </a:r>
            <a:r>
              <a:rPr lang="en-CA" sz="1800" dirty="0"/>
              <a:t>,%</a:t>
            </a:r>
            <a:r>
              <a:rPr lang="en-CA" sz="1800" dirty="0" err="1"/>
              <a:t>eax</a:t>
            </a:r>
            <a:endParaRPr lang="en-CA" sz="1800" dirty="0"/>
          </a:p>
          <a:p>
            <a:pPr marL="109728" indent="0">
              <a:buNone/>
            </a:pP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40887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C1CC8F-11E2-4DD5-9193-E125D7648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002410"/>
          </a:xfrm>
        </p:spPr>
        <p:txBody>
          <a:bodyPr>
            <a:normAutofit fontScale="92500" lnSpcReduction="20000"/>
          </a:bodyPr>
          <a:lstStyle/>
          <a:p>
            <a:r>
              <a:rPr lang="en-CA" sz="2500" dirty="0"/>
              <a:t>Many languages </a:t>
            </a:r>
            <a:r>
              <a:rPr lang="en-CA" sz="2500" dirty="0" err="1"/>
              <a:t>e.g</a:t>
            </a:r>
            <a:r>
              <a:rPr lang="en-CA" sz="2500" dirty="0"/>
              <a:t> C, Python, Java, support recursion.</a:t>
            </a:r>
          </a:p>
          <a:p>
            <a:r>
              <a:rPr lang="en-CA" sz="2400" dirty="0"/>
              <a:t>Simultaneous multiple instantiations of the same procedure</a:t>
            </a:r>
            <a:endParaRPr lang="en-CA" sz="2500" dirty="0"/>
          </a:p>
          <a:p>
            <a:r>
              <a:rPr lang="en-CA" sz="2500" dirty="0"/>
              <a:t>Each instantiation of a procedure needs a private storage for local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1D0C8E-6006-4BC7-8253-5F67D33C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Managing Local Data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FC08B40-9D6A-4553-8E93-8E8241934A5D}"/>
              </a:ext>
            </a:extLst>
          </p:cNvPr>
          <p:cNvSpPr>
            <a:spLocks/>
          </p:cNvSpPr>
          <p:nvPr/>
        </p:nvSpPr>
        <p:spPr bwMode="auto">
          <a:xfrm>
            <a:off x="742701" y="3532549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num_bits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num_bits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value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num_bits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7BF7B9-80D8-4269-B955-AF602701C767}"/>
              </a:ext>
            </a:extLst>
          </p:cNvPr>
          <p:cNvSpPr>
            <a:spLocks/>
          </p:cNvSpPr>
          <p:nvPr/>
        </p:nvSpPr>
        <p:spPr bwMode="auto">
          <a:xfrm>
            <a:off x="6639188" y="3227991"/>
            <a:ext cx="1762111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875AA84-D7B0-40F7-98E7-C1E1DD15E810}"/>
              </a:ext>
            </a:extLst>
          </p:cNvPr>
          <p:cNvSpPr>
            <a:spLocks/>
          </p:cNvSpPr>
          <p:nvPr/>
        </p:nvSpPr>
        <p:spPr bwMode="auto">
          <a:xfrm>
            <a:off x="7179345" y="3155347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main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0D63E77-43DE-4D80-ABA6-B9CD3D35FD97}"/>
              </a:ext>
            </a:extLst>
          </p:cNvPr>
          <p:cNvSpPr>
            <a:spLocks/>
          </p:cNvSpPr>
          <p:nvPr/>
        </p:nvSpPr>
        <p:spPr bwMode="auto">
          <a:xfrm>
            <a:off x="6851912" y="3917171"/>
            <a:ext cx="1549387" cy="24961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num_bits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F4A7D959-FF4B-4546-BCDC-B79DC951C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5256" y="3528409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C2054069-13E2-49CB-A6F5-44C73A862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9551" y="4373372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E47C7EDC-8485-46B8-9C57-F199B4D30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9551" y="5160772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6E212180-88C0-4735-95FA-9E7899C87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9551" y="6007291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0A87FF8-4381-4102-BA38-C3132F08DFE2}"/>
              </a:ext>
            </a:extLst>
          </p:cNvPr>
          <p:cNvSpPr>
            <a:spLocks/>
          </p:cNvSpPr>
          <p:nvPr/>
        </p:nvSpPr>
        <p:spPr bwMode="auto">
          <a:xfrm>
            <a:off x="6851911" y="4769072"/>
            <a:ext cx="1549387" cy="24961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num_bits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F2AEF61-6167-4373-9BB7-F362E3A2F9F1}"/>
              </a:ext>
            </a:extLst>
          </p:cNvPr>
          <p:cNvSpPr>
            <a:spLocks/>
          </p:cNvSpPr>
          <p:nvPr/>
        </p:nvSpPr>
        <p:spPr bwMode="auto">
          <a:xfrm>
            <a:off x="6851910" y="5606846"/>
            <a:ext cx="1549387" cy="24961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num_bits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02ACD0D8-1F79-4B93-9F13-EC1CA41FED28}"/>
              </a:ext>
            </a:extLst>
          </p:cNvPr>
          <p:cNvSpPr>
            <a:spLocks/>
          </p:cNvSpPr>
          <p:nvPr/>
        </p:nvSpPr>
        <p:spPr bwMode="auto">
          <a:xfrm>
            <a:off x="6851909" y="6427024"/>
            <a:ext cx="1549387" cy="24961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num_bits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3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926159-266B-4740-A53B-175F08526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Allocation/deallocation on stack is convenient.</a:t>
            </a:r>
          </a:p>
          <a:p>
            <a:pPr lvl="1"/>
            <a:r>
              <a:rPr lang="en-CA" i="1" dirty="0"/>
              <a:t>push</a:t>
            </a:r>
            <a:r>
              <a:rPr lang="en-CA" dirty="0"/>
              <a:t> – allocation, </a:t>
            </a:r>
            <a:r>
              <a:rPr lang="en-CA" i="1" dirty="0"/>
              <a:t>pop</a:t>
            </a:r>
            <a:r>
              <a:rPr lang="en-CA" dirty="0"/>
              <a:t> – deallocation</a:t>
            </a:r>
          </a:p>
          <a:p>
            <a:pPr lvl="1"/>
            <a:r>
              <a:rPr lang="en-CA" i="1" dirty="0"/>
              <a:t>sub</a:t>
            </a:r>
            <a:r>
              <a:rPr lang="en-CA" dirty="0"/>
              <a:t> 0x10, $</a:t>
            </a:r>
            <a:r>
              <a:rPr lang="en-CA" dirty="0" err="1"/>
              <a:t>rsp</a:t>
            </a:r>
            <a:r>
              <a:rPr lang="en-CA" dirty="0"/>
              <a:t> - allocation</a:t>
            </a:r>
          </a:p>
          <a:p>
            <a:r>
              <a:rPr lang="en-CA" dirty="0"/>
              <a:t>Reference to data on stack is straightforward.</a:t>
            </a:r>
          </a:p>
          <a:p>
            <a:pPr lvl="1"/>
            <a:r>
              <a:rPr lang="en-CA" dirty="0"/>
              <a:t>%</a:t>
            </a:r>
            <a:r>
              <a:rPr lang="en-CA" dirty="0" err="1"/>
              <a:t>rsp</a:t>
            </a:r>
            <a:r>
              <a:rPr lang="en-CA" dirty="0"/>
              <a:t> can always be used as a reference point</a:t>
            </a:r>
          </a:p>
          <a:p>
            <a:r>
              <a:rPr lang="en-CA" dirty="0"/>
              <a:t>Return address, arguments are on the stack.</a:t>
            </a:r>
          </a:p>
          <a:p>
            <a:r>
              <a:rPr lang="en-CA" dirty="0"/>
              <a:t>Private storage for a procedure instantiation is organized in a </a:t>
            </a:r>
            <a:r>
              <a:rPr lang="en-CA" i="1" dirty="0"/>
              <a:t>stack frame</a:t>
            </a:r>
          </a:p>
          <a:p>
            <a:pPr lvl="1"/>
            <a:r>
              <a:rPr lang="en-CA" dirty="0"/>
              <a:t>Return address, arguments, local variables, saved copies of registers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2EBFDE-FB97-4AC4-A578-0E7DFB95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Using Stack to Support Recursion</a:t>
            </a:r>
          </a:p>
        </p:txBody>
      </p:sp>
    </p:spTree>
    <p:extLst>
      <p:ext uri="{BB962C8B-B14F-4D97-AF65-F5344CB8AC3E}">
        <p14:creationId xmlns:p14="http://schemas.microsoft.com/office/powerpoint/2010/main" val="389108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2" name="Rectangle 6"/>
          <p:cNvSpPr>
            <a:spLocks noGrp="1" noChangeArrowheads="1"/>
          </p:cNvSpPr>
          <p:nvPr>
            <p:ph idx="1"/>
          </p:nvPr>
        </p:nvSpPr>
        <p:spPr>
          <a:xfrm>
            <a:off x="154110" y="1537493"/>
            <a:ext cx="4273873" cy="4915843"/>
          </a:xfrm>
          <a:ln/>
        </p:spPr>
        <p:txBody>
          <a:bodyPr>
            <a:normAutofit fontScale="85000" lnSpcReduction="20000"/>
          </a:bodyPr>
          <a:lstStyle/>
          <a:p>
            <a:r>
              <a:rPr lang="en-US" dirty="0"/>
              <a:t>Contents</a:t>
            </a:r>
          </a:p>
          <a:p>
            <a:pPr marL="552450" lvl="1"/>
            <a:r>
              <a:rPr lang="en-US" dirty="0"/>
              <a:t>Return information</a:t>
            </a:r>
          </a:p>
          <a:p>
            <a:pPr marL="552450" lvl="1"/>
            <a:r>
              <a:rPr lang="en-US" dirty="0"/>
              <a:t>Local storage (if needed)</a:t>
            </a:r>
          </a:p>
          <a:p>
            <a:pPr marL="552450" lvl="1"/>
            <a:r>
              <a:rPr lang="en-US" dirty="0"/>
              <a:t>Temporary space (if needed)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Management</a:t>
            </a:r>
          </a:p>
          <a:p>
            <a:pPr marL="552450" lvl="1"/>
            <a:r>
              <a:rPr lang="en-US" dirty="0"/>
              <a:t>Allocated when entering procedure</a:t>
            </a:r>
          </a:p>
          <a:p>
            <a:pPr marL="838200" lvl="2"/>
            <a:r>
              <a:rPr lang="en-US" dirty="0"/>
              <a:t>“Set-up” code</a:t>
            </a:r>
          </a:p>
          <a:p>
            <a:pPr marL="838200" lvl="2"/>
            <a:r>
              <a:rPr lang="en-US" dirty="0"/>
              <a:t>Includes push by </a:t>
            </a:r>
            <a:r>
              <a:rPr lang="en-US" b="1" dirty="0">
                <a:latin typeface="Courier New"/>
                <a:cs typeface="Courier New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Deallocated when returning</a:t>
            </a:r>
          </a:p>
          <a:p>
            <a:pPr marL="838200" lvl="2"/>
            <a:r>
              <a:rPr lang="en-US" dirty="0"/>
              <a:t>“Finish” code</a:t>
            </a:r>
          </a:p>
          <a:p>
            <a:pPr marL="838200" lvl="2"/>
            <a:r>
              <a:rPr lang="en-US" dirty="0"/>
              <a:t>Includes pop by </a:t>
            </a:r>
            <a:r>
              <a:rPr lang="en-US" b="1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05662" y="42799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672387" y="3902075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/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5692</TotalTime>
  <Words>1248</Words>
  <Application>Microsoft Office PowerPoint</Application>
  <PresentationFormat>On-screen Show (4:3)</PresentationFormat>
  <Paragraphs>383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Gill Sans</vt:lpstr>
      <vt:lpstr>Arial Narrow</vt:lpstr>
      <vt:lpstr>Calibri</vt:lpstr>
      <vt:lpstr>Calibri Bold</vt:lpstr>
      <vt:lpstr>Courier New</vt:lpstr>
      <vt:lpstr>Courier New Bold</vt:lpstr>
      <vt:lpstr>Lucida Sans Unicode</vt:lpstr>
      <vt:lpstr>Verdana</vt:lpstr>
      <vt:lpstr>Wingdings 2</vt:lpstr>
      <vt:lpstr>Wingdings 3</vt:lpstr>
      <vt:lpstr>Concourse</vt:lpstr>
      <vt:lpstr> Control Program Execution – 5</vt:lpstr>
      <vt:lpstr>Agenda</vt:lpstr>
      <vt:lpstr>Mechanisms of Procedures</vt:lpstr>
      <vt:lpstr>Passing Control (Control Flow)</vt:lpstr>
      <vt:lpstr>Passing Data (Data Flow)</vt:lpstr>
      <vt:lpstr>Passing Data - Example</vt:lpstr>
      <vt:lpstr>Managing Local Data</vt:lpstr>
      <vt:lpstr>Using Stack to Support Recursion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Instructions Example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Byte, hex</dc:title>
  <dc:creator>james</dc:creator>
  <cp:lastModifiedBy>Huang, Zhen</cp:lastModifiedBy>
  <cp:revision>1141</cp:revision>
  <dcterms:created xsi:type="dcterms:W3CDTF">2020-04-03T00:26:09Z</dcterms:created>
  <dcterms:modified xsi:type="dcterms:W3CDTF">2020-05-11T20:52:06Z</dcterms:modified>
</cp:coreProperties>
</file>