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9" r:id="rId4"/>
    <p:sldId id="257" r:id="rId5"/>
    <p:sldId id="261" r:id="rId6"/>
    <p:sldId id="270" r:id="rId7"/>
    <p:sldId id="265" r:id="rId8"/>
    <p:sldId id="271" r:id="rId9"/>
    <p:sldId id="273" r:id="rId10"/>
    <p:sldId id="274" r:id="rId11"/>
    <p:sldId id="267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Hex, Binary, Decimal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What </a:t>
            </a:r>
            <a:r>
              <a:rPr lang="en-CA" sz="3200" dirty="0" smtClean="0"/>
              <a:t>is the </a:t>
            </a:r>
            <a:r>
              <a:rPr lang="en-CA" sz="3200" dirty="0" smtClean="0"/>
              <a:t>hex</a:t>
            </a:r>
            <a:r>
              <a:rPr lang="en-CA" sz="3200" dirty="0" smtClean="0"/>
              <a:t> </a:t>
            </a:r>
            <a:r>
              <a:rPr lang="en-CA" sz="3200" dirty="0" smtClean="0"/>
              <a:t>number for </a:t>
            </a:r>
            <a:r>
              <a:rPr lang="en-US" altLang="zh-CN" sz="3200" dirty="0"/>
              <a:t>3</a:t>
            </a:r>
            <a:r>
              <a:rPr lang="en-US" altLang="zh-CN" sz="3200" dirty="0" smtClean="0"/>
              <a:t>60</a:t>
            </a:r>
            <a:r>
              <a:rPr lang="en-CA" sz="3200" dirty="0" smtClean="0"/>
              <a:t>? </a:t>
            </a:r>
            <a:endParaRPr lang="en-CA" sz="3200" dirty="0" smtClean="0"/>
          </a:p>
          <a:p>
            <a:pPr marL="109728" indent="0">
              <a:buNone/>
            </a:pPr>
            <a:r>
              <a:rPr lang="en-CA" sz="3200" dirty="0" smtClean="0"/>
              <a:t>       </a:t>
            </a:r>
            <a:r>
              <a:rPr lang="en-CA" sz="3200" dirty="0" smtClean="0"/>
              <a:t>16</a:t>
            </a:r>
            <a:r>
              <a:rPr lang="en-CA" sz="3200" dirty="0" smtClean="0"/>
              <a:t>  </a:t>
            </a:r>
            <a:r>
              <a:rPr lang="en-US" altLang="zh-CN" sz="3200" dirty="0" smtClean="0"/>
              <a:t>360</a:t>
            </a:r>
            <a:r>
              <a:rPr lang="en-CA" sz="3200" dirty="0" smtClean="0"/>
              <a:t>                      Remainders</a:t>
            </a:r>
            <a:endParaRPr lang="en-CA" sz="3200" dirty="0" smtClean="0"/>
          </a:p>
          <a:p>
            <a:pPr marL="109728" indent="0">
              <a:buNone/>
            </a:pPr>
            <a:r>
              <a:rPr lang="en-CA" sz="3200" dirty="0" smtClean="0"/>
              <a:t>           </a:t>
            </a:r>
            <a:r>
              <a:rPr lang="en-CA" sz="3200" dirty="0" smtClean="0"/>
              <a:t>16</a:t>
            </a:r>
            <a:r>
              <a:rPr lang="en-CA" sz="3200" dirty="0" smtClean="0"/>
              <a:t>  </a:t>
            </a:r>
            <a:r>
              <a:rPr lang="en-US" altLang="zh-CN" sz="3200" dirty="0" smtClean="0"/>
              <a:t>22</a:t>
            </a:r>
            <a:r>
              <a:rPr lang="en-CA" sz="3200" dirty="0" smtClean="0"/>
              <a:t>                            </a:t>
            </a:r>
            <a:r>
              <a:rPr lang="en-US" altLang="zh-CN" sz="3200" dirty="0"/>
              <a:t>8</a:t>
            </a:r>
            <a:endParaRPr lang="en-CA" sz="3200" dirty="0" smtClean="0"/>
          </a:p>
          <a:p>
            <a:pPr marL="109728" indent="0">
              <a:buNone/>
            </a:pPr>
            <a:r>
              <a:rPr lang="en-CA" sz="3200" dirty="0" smtClean="0"/>
              <a:t>                  </a:t>
            </a:r>
            <a:r>
              <a:rPr lang="en-US" altLang="zh-CN" sz="3200" dirty="0" smtClean="0"/>
              <a:t>16</a:t>
            </a:r>
            <a:r>
              <a:rPr lang="en-CA" sz="3200" dirty="0" smtClean="0"/>
              <a:t>  </a:t>
            </a:r>
            <a:r>
              <a:rPr lang="en-US" altLang="zh-CN" sz="3200" dirty="0" smtClean="0"/>
              <a:t>1</a:t>
            </a:r>
            <a:r>
              <a:rPr lang="en-CA" sz="3200" dirty="0" smtClean="0"/>
              <a:t>                       </a:t>
            </a:r>
            <a:r>
              <a:rPr lang="en-US" altLang="zh-CN" sz="3200" dirty="0" smtClean="0"/>
              <a:t>6</a:t>
            </a:r>
          </a:p>
          <a:p>
            <a:pPr marL="109728" indent="0">
              <a:buNone/>
            </a:pPr>
            <a:r>
              <a:rPr lang="en-US" sz="3200" dirty="0" smtClean="0"/>
              <a:t>                                                 1</a:t>
            </a:r>
            <a:endParaRPr lang="en-CA" sz="3200" dirty="0" smtClean="0"/>
          </a:p>
          <a:p>
            <a:r>
              <a:rPr lang="en-CA" dirty="0" smtClean="0"/>
              <a:t>0x1</a:t>
            </a:r>
            <a:r>
              <a:rPr lang="en-US" altLang="zh-CN" dirty="0" smtClean="0"/>
              <a:t>68</a:t>
            </a:r>
            <a:r>
              <a:rPr lang="en-CA" dirty="0" smtClean="0"/>
              <a:t>=1*16</a:t>
            </a:r>
            <a:r>
              <a:rPr lang="en-CA" baseline="30000" dirty="0" smtClean="0"/>
              <a:t>2</a:t>
            </a:r>
            <a:r>
              <a:rPr lang="en-CA" dirty="0" smtClean="0"/>
              <a:t>+</a:t>
            </a:r>
            <a:r>
              <a:rPr lang="en-US" altLang="zh-CN" dirty="0" smtClean="0"/>
              <a:t>6</a:t>
            </a:r>
            <a:r>
              <a:rPr lang="en-CA" dirty="0" smtClean="0"/>
              <a:t>*16</a:t>
            </a:r>
            <a:r>
              <a:rPr lang="en-US" altLang="zh-CN" dirty="0" smtClean="0"/>
              <a:t>+8</a:t>
            </a:r>
            <a:r>
              <a:rPr lang="en-CA" dirty="0" smtClean="0"/>
              <a:t>=</a:t>
            </a:r>
            <a:r>
              <a:rPr lang="en-US" altLang="zh-CN" dirty="0" smtClean="0"/>
              <a:t>256+96+8=360</a:t>
            </a:r>
            <a:endParaRPr lang="en-CA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Converting Decimal to </a:t>
            </a:r>
            <a:r>
              <a:rPr lang="en-CA" dirty="0" smtClean="0"/>
              <a:t>Hex - 2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59360" y="2132856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259360" y="2492896"/>
            <a:ext cx="9566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37660" y="2672916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08975" y="3032956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15960" y="2312876"/>
            <a:ext cx="3574962" cy="54006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0671" y="2852936"/>
            <a:ext cx="3370251" cy="54006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01756" y="3212976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573071" y="3573016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7944" y="3392996"/>
            <a:ext cx="2722978" cy="35237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8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52678" indent="-742950">
              <a:buFont typeface="+mj-lt"/>
              <a:buAutoNum type="arabicPeriod"/>
            </a:pPr>
            <a:r>
              <a:rPr lang="en-CA" sz="3600" dirty="0" smtClean="0"/>
              <a:t>Convert hex numbers to binary numbers</a:t>
            </a:r>
          </a:p>
          <a:p>
            <a:pPr lvl="1"/>
            <a:r>
              <a:rPr lang="en-CA" sz="2800" dirty="0" smtClean="0"/>
              <a:t>0x29</a:t>
            </a:r>
          </a:p>
          <a:p>
            <a:pPr lvl="1"/>
            <a:r>
              <a:rPr lang="en-CA" sz="3200" dirty="0" smtClean="0"/>
              <a:t>0xF3</a:t>
            </a:r>
          </a:p>
          <a:p>
            <a:pPr lvl="1"/>
            <a:r>
              <a:rPr lang="en-US" sz="3200" dirty="0" smtClean="0"/>
              <a:t>0x1E7</a:t>
            </a:r>
            <a:endParaRPr lang="en-CA" sz="3200" dirty="0" smtClean="0"/>
          </a:p>
          <a:p>
            <a:pPr marL="852678" indent="-742950">
              <a:buFont typeface="+mj-lt"/>
              <a:buAutoNum type="arabicPeriod"/>
            </a:pPr>
            <a:r>
              <a:rPr lang="en-CA" sz="3600" dirty="0" smtClean="0"/>
              <a:t>Convert binary numbers to hex numbers</a:t>
            </a:r>
          </a:p>
          <a:p>
            <a:pPr lvl="1"/>
            <a:r>
              <a:rPr lang="en-CA" sz="3200" dirty="0" smtClean="0"/>
              <a:t>10100100</a:t>
            </a:r>
            <a:r>
              <a:rPr lang="en-CA" sz="3200" baseline="-25000" dirty="0" smtClean="0"/>
              <a:t>b</a:t>
            </a:r>
          </a:p>
          <a:p>
            <a:pPr lvl="1"/>
            <a:r>
              <a:rPr lang="en-CA" sz="3200" dirty="0" smtClean="0"/>
              <a:t>1101101</a:t>
            </a:r>
            <a:r>
              <a:rPr lang="en-CA" sz="3200" baseline="-25000" dirty="0" smtClean="0"/>
              <a:t>b</a:t>
            </a:r>
            <a:endParaRPr lang="en-US" sz="3200" baseline="-25000" dirty="0" smtClean="0"/>
          </a:p>
          <a:p>
            <a:pPr lvl="1"/>
            <a:r>
              <a:rPr lang="en-CA" sz="3200" dirty="0" smtClean="0"/>
              <a:t>100110</a:t>
            </a:r>
            <a:r>
              <a:rPr lang="en-CA" sz="3200" baseline="-25000" dirty="0" smtClean="0"/>
              <a:t>b</a:t>
            </a:r>
            <a:endParaRPr lang="en-CA" sz="3200" baseline="-25000" dirty="0"/>
          </a:p>
          <a:p>
            <a:pPr lvl="1"/>
            <a:endParaRPr lang="en-CA" sz="3200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</a:t>
            </a:r>
            <a:r>
              <a:rPr lang="en-US" altLang="zh-CN" dirty="0" smtClean="0"/>
              <a:t>- 1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58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52678" indent="-742950">
              <a:buFont typeface="+mj-lt"/>
              <a:buAutoNum type="arabicPeriod" startAt="3"/>
            </a:pPr>
            <a:r>
              <a:rPr lang="en-CA" sz="3600" dirty="0" smtClean="0"/>
              <a:t>Convert hex numbers to </a:t>
            </a:r>
            <a:r>
              <a:rPr lang="en-US" altLang="zh-CN" sz="3600" dirty="0" smtClean="0"/>
              <a:t>decimal</a:t>
            </a:r>
            <a:r>
              <a:rPr lang="en-CA" sz="3600" dirty="0" smtClean="0"/>
              <a:t> numbers</a:t>
            </a:r>
          </a:p>
          <a:p>
            <a:pPr lvl="1"/>
            <a:r>
              <a:rPr lang="en-CA" sz="3200" dirty="0" smtClean="0"/>
              <a:t>0x2F</a:t>
            </a:r>
          </a:p>
          <a:p>
            <a:pPr lvl="1"/>
            <a:r>
              <a:rPr lang="en-CA" sz="3200" dirty="0" smtClean="0"/>
              <a:t>0xE8</a:t>
            </a:r>
          </a:p>
          <a:p>
            <a:pPr lvl="1"/>
            <a:r>
              <a:rPr lang="en-US" sz="3200" dirty="0" smtClean="0"/>
              <a:t>0x175</a:t>
            </a:r>
            <a:endParaRPr lang="en-CA" sz="3200" dirty="0" smtClean="0"/>
          </a:p>
          <a:p>
            <a:pPr marL="852678" indent="-742950">
              <a:buFont typeface="+mj-lt"/>
              <a:buAutoNum type="arabicPeriod" startAt="3"/>
            </a:pPr>
            <a:r>
              <a:rPr lang="en-CA" sz="3600" dirty="0" smtClean="0"/>
              <a:t>Convert decimal numbers to hex numbers</a:t>
            </a:r>
          </a:p>
          <a:p>
            <a:pPr lvl="1"/>
            <a:r>
              <a:rPr lang="en-US" sz="3200" dirty="0" smtClean="0"/>
              <a:t>35</a:t>
            </a:r>
            <a:endParaRPr lang="en-CA" sz="3200" dirty="0" smtClean="0"/>
          </a:p>
          <a:p>
            <a:pPr lvl="1"/>
            <a:r>
              <a:rPr lang="en-US" sz="3200" dirty="0" smtClean="0"/>
              <a:t>93</a:t>
            </a:r>
          </a:p>
          <a:p>
            <a:pPr lvl="1"/>
            <a:r>
              <a:rPr lang="en-US" sz="3200" dirty="0" smtClean="0"/>
              <a:t>164</a:t>
            </a:r>
          </a:p>
          <a:p>
            <a:pPr lvl="1"/>
            <a:endParaRPr lang="en-CA" sz="3200" dirty="0" smtClean="0"/>
          </a:p>
          <a:p>
            <a:pPr lvl="1"/>
            <a:endParaRPr lang="en-CA" sz="3200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</a:t>
            </a:r>
            <a:r>
              <a:rPr lang="en-US" altLang="zh-CN" dirty="0" smtClean="0"/>
              <a:t>- 2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4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Hex Numbers</a:t>
            </a:r>
            <a:endParaRPr lang="en-CA" dirty="0" smtClean="0"/>
          </a:p>
          <a:p>
            <a:r>
              <a:rPr lang="en-CA" dirty="0" smtClean="0"/>
              <a:t>Converting between Hex and Binary</a:t>
            </a:r>
            <a:endParaRPr lang="en-CA" dirty="0" smtClean="0"/>
          </a:p>
          <a:p>
            <a:r>
              <a:rPr lang="en-US" dirty="0" smtClean="0"/>
              <a:t>Converting between Hex and Decimal</a:t>
            </a:r>
          </a:p>
          <a:p>
            <a:r>
              <a:rPr lang="en-CA" dirty="0" smtClean="0"/>
              <a:t>Exercise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 large values, binary numbers are cumbersome to use.</a:t>
            </a:r>
          </a:p>
          <a:p>
            <a:pPr lvl="1"/>
            <a:r>
              <a:rPr lang="en-CA" dirty="0" smtClean="0"/>
              <a:t>65535 – 1111111111111111, </a:t>
            </a:r>
            <a:r>
              <a:rPr lang="en-CA" i="1" dirty="0" smtClean="0"/>
              <a:t>needs 16 bits/digits</a:t>
            </a:r>
          </a:p>
          <a:p>
            <a:r>
              <a:rPr lang="en-CA" dirty="0" smtClean="0"/>
              <a:t>Hex or </a:t>
            </a:r>
            <a:r>
              <a:rPr lang="en-CA" dirty="0" err="1" smtClean="0"/>
              <a:t>hexdecimal</a:t>
            </a:r>
            <a:r>
              <a:rPr lang="en-CA" dirty="0" smtClean="0"/>
              <a:t> numbers are design to solve the issue.</a:t>
            </a:r>
          </a:p>
          <a:p>
            <a:pPr lvl="1"/>
            <a:r>
              <a:rPr lang="en-CA" dirty="0" smtClean="0"/>
              <a:t>Base-16,  i.e. 16 digits: 0, 1, 2, 3, …., 9, A, B, C, D, E, F</a:t>
            </a:r>
          </a:p>
          <a:p>
            <a:pPr lvl="1"/>
            <a:r>
              <a:rPr lang="en-CA" dirty="0" smtClean="0"/>
              <a:t>Reduce the number of digits required to represent large values, </a:t>
            </a:r>
            <a:r>
              <a:rPr lang="en-CA" i="1" dirty="0" smtClean="0"/>
              <a:t>needs only 4 digits for 65535</a:t>
            </a:r>
          </a:p>
          <a:p>
            <a:pPr lvl="1"/>
            <a:r>
              <a:rPr lang="en-CA" dirty="0" smtClean="0"/>
              <a:t>Can be easily converted to binary numbers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Hex Numbers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10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Counting in Hex Numbers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04036"/>
              </p:ext>
            </p:extLst>
          </p:nvPr>
        </p:nvGraphicFramePr>
        <p:xfrm>
          <a:off x="1907704" y="1268760"/>
          <a:ext cx="508116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016224"/>
                <a:gridCol w="1768793"/>
              </a:tblGrid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Decimal Numbers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Binary Numbers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Hex Numbers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0000</a:t>
                      </a:r>
                      <a:r>
                        <a:rPr lang="en-CA" baseline="-25000" dirty="0" smtClean="0"/>
                        <a:t>b</a:t>
                      </a:r>
                      <a:endParaRPr lang="en-CA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0x0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0001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0x1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0010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0x2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0011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0x3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….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….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1001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0x9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1010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0xA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1011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0xB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1100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0xC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13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1101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0xD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14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1110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0xE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1111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0xF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16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10000</a:t>
                      </a:r>
                      <a:r>
                        <a:rPr lang="en-CA" baseline="-25000" dirty="0" smtClean="0"/>
                        <a:t>b</a:t>
                      </a:r>
                      <a:endParaRPr lang="en-CA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66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CA" dirty="0" smtClean="0"/>
              <a:t>Each hex digit is represented using four binary digits</a:t>
            </a:r>
          </a:p>
          <a:p>
            <a:pPr lvl="1"/>
            <a:r>
              <a:rPr lang="en-CA" dirty="0" smtClean="0"/>
              <a:t>0x0- 0000</a:t>
            </a:r>
            <a:r>
              <a:rPr lang="en-CA" baseline="-25000" dirty="0" smtClean="0"/>
              <a:t>b</a:t>
            </a:r>
            <a:r>
              <a:rPr lang="en-CA" dirty="0" smtClean="0"/>
              <a:t>, 0x1 – 0001</a:t>
            </a:r>
            <a:r>
              <a:rPr lang="en-CA" baseline="-25000" dirty="0" smtClean="0"/>
              <a:t>b</a:t>
            </a:r>
            <a:r>
              <a:rPr lang="en-CA" dirty="0" smtClean="0"/>
              <a:t>, …., </a:t>
            </a:r>
            <a:r>
              <a:rPr lang="en-CA" dirty="0" smtClean="0"/>
              <a:t>0xF – 1111</a:t>
            </a:r>
            <a:r>
              <a:rPr lang="en-CA" baseline="-25000" dirty="0" smtClean="0"/>
              <a:t>b</a:t>
            </a:r>
          </a:p>
          <a:p>
            <a:r>
              <a:rPr lang="en-CA" dirty="0" smtClean="0"/>
              <a:t>Memorizing the mapping or using a lookup table for the 16 hex digits (0x0-0xF)</a:t>
            </a:r>
          </a:p>
          <a:p>
            <a:pPr lvl="1"/>
            <a:r>
              <a:rPr lang="en-CA" dirty="0" smtClean="0"/>
              <a:t>0x1F?</a:t>
            </a:r>
          </a:p>
          <a:p>
            <a:pPr lvl="2"/>
            <a:r>
              <a:rPr lang="en-CA" dirty="0" smtClean="0"/>
              <a:t>00011111</a:t>
            </a:r>
            <a:r>
              <a:rPr lang="en-CA" baseline="-25000" dirty="0" smtClean="0"/>
              <a:t>b</a:t>
            </a:r>
          </a:p>
          <a:p>
            <a:pPr lvl="1"/>
            <a:r>
              <a:rPr lang="en-CA" dirty="0" smtClean="0"/>
              <a:t>0xD5?</a:t>
            </a:r>
          </a:p>
          <a:p>
            <a:pPr lvl="2"/>
            <a:r>
              <a:rPr lang="en-CA" dirty="0" smtClean="0"/>
              <a:t>11010101</a:t>
            </a:r>
            <a:r>
              <a:rPr lang="en-CA" baseline="-25000" dirty="0" smtClean="0"/>
              <a:t>b</a:t>
            </a:r>
            <a:endParaRPr lang="en-CA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Converting Hex to Binary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02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CA" dirty="0" smtClean="0"/>
              <a:t>Every group of four binary bits is represented by one hex digit</a:t>
            </a:r>
          </a:p>
          <a:p>
            <a:pPr lvl="1"/>
            <a:r>
              <a:rPr lang="en-CA" dirty="0"/>
              <a:t>0000</a:t>
            </a:r>
            <a:r>
              <a:rPr lang="en-CA" baseline="-25000" dirty="0"/>
              <a:t>b </a:t>
            </a:r>
            <a:r>
              <a:rPr lang="en-CA" dirty="0" smtClean="0"/>
              <a:t>- 0x0, 0001</a:t>
            </a:r>
            <a:r>
              <a:rPr lang="en-CA" baseline="-25000" dirty="0" smtClean="0"/>
              <a:t>b </a:t>
            </a:r>
            <a:r>
              <a:rPr lang="en-CA" dirty="0"/>
              <a:t>– </a:t>
            </a:r>
            <a:r>
              <a:rPr lang="en-CA" dirty="0" smtClean="0"/>
              <a:t>0x1, …., </a:t>
            </a:r>
            <a:r>
              <a:rPr lang="en-CA" dirty="0"/>
              <a:t>1111</a:t>
            </a:r>
            <a:r>
              <a:rPr lang="en-CA" baseline="-25000" dirty="0"/>
              <a:t>b </a:t>
            </a:r>
            <a:r>
              <a:rPr lang="en-CA" dirty="0"/>
              <a:t> </a:t>
            </a:r>
            <a:r>
              <a:rPr lang="en-CA" dirty="0" smtClean="0"/>
              <a:t>– 0xF</a:t>
            </a:r>
            <a:endParaRPr lang="en-CA" baseline="-25000" dirty="0" smtClean="0"/>
          </a:p>
          <a:p>
            <a:r>
              <a:rPr lang="en-CA" dirty="0"/>
              <a:t>Memorizing the mapping or using a lookup table for the 16 hex digits (0x0-0xF)</a:t>
            </a:r>
          </a:p>
          <a:p>
            <a:pPr lvl="1"/>
            <a:r>
              <a:rPr lang="en-CA" dirty="0" smtClean="0"/>
              <a:t>00110111</a:t>
            </a:r>
            <a:r>
              <a:rPr lang="en-CA" baseline="-25000" dirty="0" smtClean="0"/>
              <a:t>b</a:t>
            </a:r>
            <a:r>
              <a:rPr lang="en-CA" dirty="0" smtClean="0"/>
              <a:t>? (starting from the rightmost bits)</a:t>
            </a:r>
          </a:p>
          <a:p>
            <a:pPr lvl="2"/>
            <a:r>
              <a:rPr lang="en-CA" dirty="0" smtClean="0"/>
              <a:t>0x37</a:t>
            </a:r>
            <a:endParaRPr lang="en-CA" baseline="-25000" dirty="0" smtClean="0"/>
          </a:p>
          <a:p>
            <a:pPr lvl="1"/>
            <a:r>
              <a:rPr lang="en-CA" dirty="0" smtClean="0"/>
              <a:t>10111001</a:t>
            </a:r>
            <a:r>
              <a:rPr lang="en-CA" baseline="-25000" dirty="0" smtClean="0"/>
              <a:t>b</a:t>
            </a:r>
            <a:r>
              <a:rPr lang="en-CA" dirty="0" smtClean="0"/>
              <a:t>?</a:t>
            </a:r>
          </a:p>
          <a:p>
            <a:pPr lvl="2"/>
            <a:r>
              <a:rPr lang="en-CA" dirty="0" smtClean="0"/>
              <a:t>0xB9</a:t>
            </a:r>
          </a:p>
          <a:p>
            <a:pPr lvl="1"/>
            <a:r>
              <a:rPr lang="en-CA" dirty="0" smtClean="0"/>
              <a:t>11010</a:t>
            </a:r>
            <a:r>
              <a:rPr lang="en-CA" baseline="-25000" dirty="0" smtClean="0"/>
              <a:t>b</a:t>
            </a:r>
            <a:r>
              <a:rPr lang="en-CA" dirty="0"/>
              <a:t> </a:t>
            </a:r>
            <a:r>
              <a:rPr lang="en-US" dirty="0"/>
              <a:t>?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0x1A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Converting Binary to Hex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79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300" dirty="0"/>
              <a:t>M</a:t>
            </a:r>
            <a:r>
              <a:rPr lang="en-CA" sz="3300" dirty="0" smtClean="0"/>
              <a:t>emorize the mapping between binary numbers and hex digits</a:t>
            </a:r>
          </a:p>
          <a:p>
            <a:pPr lvl="1"/>
            <a:r>
              <a:rPr lang="en-CA" sz="2900" dirty="0" smtClean="0"/>
              <a:t>Start with power of twos: 2, 4, 8</a:t>
            </a:r>
          </a:p>
          <a:p>
            <a:pPr lvl="1"/>
            <a:r>
              <a:rPr lang="en-US" sz="2900" dirty="0" smtClean="0"/>
              <a:t>Move on to the binary number with all ones:3, 7, 15</a:t>
            </a:r>
            <a:endParaRPr lang="en-CA" sz="2900" dirty="0" smtClean="0"/>
          </a:p>
          <a:p>
            <a:pPr lvl="1"/>
            <a:r>
              <a:rPr lang="en-US" sz="2900" dirty="0" smtClean="0"/>
              <a:t>Move on to other numbers: 5, 6, 9, etc.</a:t>
            </a:r>
            <a:endParaRPr lang="en-CA" sz="2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03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CA" dirty="0" smtClean="0"/>
              <a:t>Hex </a:t>
            </a:r>
            <a:r>
              <a:rPr lang="en-CA" dirty="0"/>
              <a:t>Number: d</a:t>
            </a:r>
            <a:r>
              <a:rPr lang="en-CA" baseline="-25000" dirty="0"/>
              <a:t>n-1</a:t>
            </a:r>
            <a:r>
              <a:rPr lang="en-CA" dirty="0"/>
              <a:t>d</a:t>
            </a:r>
            <a:r>
              <a:rPr lang="en-CA" baseline="-25000" dirty="0"/>
              <a:t>n-1</a:t>
            </a:r>
            <a:r>
              <a:rPr lang="en-CA" dirty="0"/>
              <a:t>…d</a:t>
            </a:r>
            <a:r>
              <a:rPr lang="en-CA" baseline="-25000" dirty="0"/>
              <a:t>1</a:t>
            </a:r>
            <a:r>
              <a:rPr lang="en-CA" dirty="0"/>
              <a:t>d</a:t>
            </a:r>
            <a:r>
              <a:rPr lang="en-CA" baseline="-25000" dirty="0"/>
              <a:t>0</a:t>
            </a:r>
            <a:endParaRPr lang="en-CA" dirty="0"/>
          </a:p>
          <a:p>
            <a:pPr marL="109728" indent="0" algn="ctr">
              <a:buNone/>
            </a:pPr>
            <a:r>
              <a:rPr lang="en-CA" dirty="0"/>
              <a:t>Value = </a:t>
            </a:r>
            <a:r>
              <a:rPr lang="en-CA" dirty="0" smtClean="0"/>
              <a:t>d</a:t>
            </a:r>
            <a:r>
              <a:rPr lang="en-CA" baseline="-25000" dirty="0" smtClean="0"/>
              <a:t>n-1</a:t>
            </a:r>
            <a:r>
              <a:rPr lang="en-CA" dirty="0" smtClean="0"/>
              <a:t>16</a:t>
            </a:r>
            <a:r>
              <a:rPr lang="en-CA" baseline="30000" dirty="0" smtClean="0"/>
              <a:t>n-1</a:t>
            </a:r>
            <a:r>
              <a:rPr lang="en-CA" dirty="0"/>
              <a:t>+ </a:t>
            </a:r>
            <a:r>
              <a:rPr lang="en-CA" dirty="0" smtClean="0"/>
              <a:t>d</a:t>
            </a:r>
            <a:r>
              <a:rPr lang="en-CA" baseline="-25000" dirty="0" smtClean="0"/>
              <a:t>n-2</a:t>
            </a:r>
            <a:r>
              <a:rPr lang="en-CA" dirty="0" smtClean="0"/>
              <a:t>16</a:t>
            </a:r>
            <a:r>
              <a:rPr lang="en-CA" baseline="30000" dirty="0" smtClean="0"/>
              <a:t>n-2 </a:t>
            </a:r>
            <a:r>
              <a:rPr lang="en-CA" dirty="0"/>
              <a:t>…+</a:t>
            </a:r>
            <a:r>
              <a:rPr lang="en-CA" dirty="0" smtClean="0"/>
              <a:t>d</a:t>
            </a:r>
            <a:r>
              <a:rPr lang="en-CA" baseline="-25000" dirty="0" smtClean="0"/>
              <a:t>1</a:t>
            </a:r>
            <a:r>
              <a:rPr lang="en-CA" dirty="0" smtClean="0"/>
              <a:t>16</a:t>
            </a:r>
            <a:r>
              <a:rPr lang="en-CA" baseline="30000" dirty="0" smtClean="0"/>
              <a:t>1</a:t>
            </a:r>
            <a:r>
              <a:rPr lang="en-CA" dirty="0" smtClean="0"/>
              <a:t>+d</a:t>
            </a:r>
            <a:r>
              <a:rPr lang="en-CA" baseline="-25000" dirty="0" smtClean="0"/>
              <a:t>0</a:t>
            </a:r>
            <a:endParaRPr lang="en-CA" dirty="0"/>
          </a:p>
          <a:p>
            <a:pPr marL="109728" indent="0">
              <a:buNone/>
            </a:pPr>
            <a:r>
              <a:rPr lang="en-CA" dirty="0"/>
              <a:t>          </a:t>
            </a:r>
            <a:r>
              <a:rPr lang="en-CA" dirty="0" smtClean="0"/>
              <a:t>where  </a:t>
            </a:r>
            <a:r>
              <a:rPr lang="en-CA" dirty="0"/>
              <a:t>d</a:t>
            </a:r>
            <a:r>
              <a:rPr lang="en-CA" baseline="-25000" dirty="0"/>
              <a:t>i</a:t>
            </a:r>
            <a:r>
              <a:rPr lang="en-CA" baseline="30000" dirty="0"/>
              <a:t> </a:t>
            </a:r>
            <a:r>
              <a:rPr lang="en-CA" dirty="0"/>
              <a:t>is </a:t>
            </a:r>
            <a:r>
              <a:rPr lang="en-CA" dirty="0" smtClean="0"/>
              <a:t>hex digit at </a:t>
            </a:r>
            <a:r>
              <a:rPr lang="en-CA" i="1" dirty="0" err="1" smtClean="0"/>
              <a:t>i</a:t>
            </a:r>
            <a:r>
              <a:rPr lang="en-CA" i="1" dirty="0"/>
              <a:t>, </a:t>
            </a:r>
            <a:r>
              <a:rPr lang="en-CA" i="1" dirty="0" smtClean="0"/>
              <a:t>d</a:t>
            </a:r>
            <a:r>
              <a:rPr lang="en-CA" baseline="-25000" dirty="0" smtClean="0"/>
              <a:t>0 </a:t>
            </a:r>
            <a:r>
              <a:rPr lang="en-CA" dirty="0" smtClean="0"/>
              <a:t>is the rightmost digit</a:t>
            </a:r>
          </a:p>
          <a:p>
            <a:pPr marL="109728" indent="0">
              <a:buNone/>
            </a:pPr>
            <a:endParaRPr lang="en-US" i="1" dirty="0" smtClean="0"/>
          </a:p>
          <a:p>
            <a:pPr marL="109728" indent="0">
              <a:buNone/>
            </a:pPr>
            <a:r>
              <a:rPr lang="en-US" dirty="0" smtClean="0"/>
              <a:t>Need to memorize the value of 0xA, 0xB, 0xC, 0xD, 0xE, 0xF</a:t>
            </a:r>
            <a:endParaRPr lang="en-US" dirty="0"/>
          </a:p>
          <a:p>
            <a:r>
              <a:rPr lang="en-US" altLang="zh-CN" dirty="0" smtClean="0"/>
              <a:t>0xA?</a:t>
            </a:r>
          </a:p>
          <a:p>
            <a:pPr lvl="1"/>
            <a:r>
              <a:rPr lang="en-US" altLang="zh-CN" dirty="0" smtClean="0"/>
              <a:t>=10</a:t>
            </a:r>
          </a:p>
          <a:p>
            <a:r>
              <a:rPr lang="en-US" altLang="zh-CN" dirty="0" smtClean="0"/>
              <a:t>0xE?</a:t>
            </a:r>
          </a:p>
          <a:p>
            <a:pPr lvl="1"/>
            <a:r>
              <a:rPr lang="en-US" altLang="zh-CN" dirty="0" smtClean="0"/>
              <a:t>=14</a:t>
            </a:r>
          </a:p>
          <a:p>
            <a:r>
              <a:rPr lang="en-US" altLang="zh-CN" dirty="0" smtClean="0"/>
              <a:t>0xC8?</a:t>
            </a:r>
          </a:p>
          <a:p>
            <a:pPr lvl="1"/>
            <a:r>
              <a:rPr lang="en-US" dirty="0" smtClean="0"/>
              <a:t>=12*16+8=200</a:t>
            </a:r>
          </a:p>
          <a:p>
            <a:r>
              <a:rPr lang="en-US" dirty="0" smtClean="0"/>
              <a:t>0x3A4?</a:t>
            </a:r>
          </a:p>
          <a:p>
            <a:pPr lvl="1"/>
            <a:r>
              <a:rPr lang="en-US" dirty="0" smtClean="0"/>
              <a:t>=3*16</a:t>
            </a:r>
            <a:r>
              <a:rPr lang="en-US" baseline="30000" dirty="0" smtClean="0"/>
              <a:t>2</a:t>
            </a:r>
            <a:r>
              <a:rPr lang="en-US" dirty="0" smtClean="0"/>
              <a:t>+10*16+4=3*256+10*16+4=932</a:t>
            </a:r>
            <a:endParaRPr lang="en-CA" dirty="0"/>
          </a:p>
          <a:p>
            <a:pPr marL="109728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Hex to Decimal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12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3800" dirty="0" smtClean="0"/>
              <a:t>Successive Division by </a:t>
            </a:r>
            <a:r>
              <a:rPr lang="en-CA" sz="3800" dirty="0" smtClean="0"/>
              <a:t>16</a:t>
            </a:r>
            <a:endParaRPr lang="en-CA" sz="3800" dirty="0" smtClean="0"/>
          </a:p>
          <a:p>
            <a:pPr marL="624078" indent="-514350">
              <a:buFont typeface="+mj-lt"/>
              <a:buAutoNum type="arabicPeriod"/>
            </a:pPr>
            <a:r>
              <a:rPr lang="en-CA" sz="3000" dirty="0" smtClean="0"/>
              <a:t>Divide the </a:t>
            </a:r>
            <a:r>
              <a:rPr lang="en-CA" sz="3000" i="1" dirty="0" smtClean="0"/>
              <a:t>number</a:t>
            </a:r>
            <a:r>
              <a:rPr lang="en-CA" sz="3000" dirty="0" smtClean="0"/>
              <a:t> by </a:t>
            </a:r>
            <a:r>
              <a:rPr lang="en-CA" sz="3000" dirty="0" smtClean="0"/>
              <a:t>16</a:t>
            </a:r>
            <a:endParaRPr lang="en-CA" sz="3000" dirty="0" smtClean="0"/>
          </a:p>
          <a:p>
            <a:pPr marL="624078" indent="-514350">
              <a:buFont typeface="+mj-lt"/>
              <a:buAutoNum type="arabicPeriod"/>
            </a:pPr>
            <a:r>
              <a:rPr lang="en-CA" sz="3000" dirty="0" smtClean="0"/>
              <a:t>Write down the remainder</a:t>
            </a:r>
          </a:p>
          <a:p>
            <a:pPr marL="624078" indent="-514350">
              <a:buFont typeface="+mj-lt"/>
              <a:buAutoNum type="arabicPeriod"/>
            </a:pPr>
            <a:r>
              <a:rPr lang="en-CA" sz="3000" dirty="0" smtClean="0"/>
              <a:t>Stop if the quotient of the division is zero</a:t>
            </a:r>
          </a:p>
          <a:p>
            <a:pPr marL="624078" indent="-514350">
              <a:buFont typeface="+mj-lt"/>
              <a:buAutoNum type="arabicPeriod"/>
            </a:pPr>
            <a:r>
              <a:rPr lang="en-CA" sz="3000" dirty="0" smtClean="0"/>
              <a:t>Go back to step 1 and use the </a:t>
            </a:r>
            <a:r>
              <a:rPr lang="en-CA" sz="3000" dirty="0"/>
              <a:t>quotient as </a:t>
            </a:r>
            <a:r>
              <a:rPr lang="en-CA" sz="3000" dirty="0" smtClean="0"/>
              <a:t>the </a:t>
            </a:r>
            <a:r>
              <a:rPr lang="en-CA" sz="3000" i="1" dirty="0" smtClean="0"/>
              <a:t>number</a:t>
            </a:r>
            <a:endParaRPr lang="en-CA" i="1" dirty="0" smtClean="0"/>
          </a:p>
          <a:p>
            <a:r>
              <a:rPr lang="en-CA" sz="3800" dirty="0" smtClean="0"/>
              <a:t>What is the </a:t>
            </a:r>
            <a:r>
              <a:rPr lang="en-CA" sz="3800" dirty="0" smtClean="0"/>
              <a:t>hex</a:t>
            </a:r>
            <a:r>
              <a:rPr lang="en-CA" sz="3800" dirty="0" smtClean="0"/>
              <a:t> </a:t>
            </a:r>
            <a:r>
              <a:rPr lang="en-CA" sz="3800" dirty="0" smtClean="0"/>
              <a:t>number for 29? </a:t>
            </a:r>
          </a:p>
          <a:p>
            <a:pPr marL="109728" indent="0">
              <a:buNone/>
            </a:pPr>
            <a:r>
              <a:rPr lang="en-CA" sz="2900" dirty="0" smtClean="0"/>
              <a:t>       </a:t>
            </a:r>
            <a:r>
              <a:rPr lang="en-CA" sz="3400" dirty="0" smtClean="0"/>
              <a:t>16</a:t>
            </a:r>
            <a:r>
              <a:rPr lang="en-CA" sz="3400" dirty="0" smtClean="0"/>
              <a:t>  </a:t>
            </a:r>
            <a:r>
              <a:rPr lang="en-CA" sz="3400" dirty="0" smtClean="0"/>
              <a:t>29                               </a:t>
            </a:r>
            <a:r>
              <a:rPr lang="en-CA" sz="3400" dirty="0" smtClean="0"/>
              <a:t>   Remainders</a:t>
            </a:r>
            <a:endParaRPr lang="en-CA" sz="3400" dirty="0" smtClean="0"/>
          </a:p>
          <a:p>
            <a:pPr marL="109728" indent="0">
              <a:buNone/>
            </a:pPr>
            <a:r>
              <a:rPr lang="en-CA" sz="3400" dirty="0" smtClean="0"/>
              <a:t>           </a:t>
            </a:r>
            <a:r>
              <a:rPr lang="en-CA" sz="3400" dirty="0" smtClean="0"/>
              <a:t>16</a:t>
            </a:r>
            <a:r>
              <a:rPr lang="en-CA" sz="3400" dirty="0" smtClean="0"/>
              <a:t>  1                                    13 (0xD)   </a:t>
            </a:r>
          </a:p>
          <a:p>
            <a:pPr marL="109728" indent="0">
              <a:buNone/>
            </a:pPr>
            <a:r>
              <a:rPr lang="en-CA" sz="3400" dirty="0" smtClean="0"/>
              <a:t>                                                       1</a:t>
            </a:r>
          </a:p>
          <a:p>
            <a:r>
              <a:rPr lang="en-CA" sz="3400" dirty="0" smtClean="0"/>
              <a:t>0x1D=</a:t>
            </a:r>
            <a:r>
              <a:rPr lang="en-CA" sz="3600" dirty="0" smtClean="0"/>
              <a:t>1*16+13=29</a:t>
            </a:r>
            <a:endParaRPr lang="en-CA" sz="3400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Converting Decimal to </a:t>
            </a:r>
            <a:r>
              <a:rPr lang="en-CA" dirty="0" smtClean="0"/>
              <a:t>Hex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03512" y="4172840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903512" y="4532880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04264" y="4532880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04264" y="4892920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15208" y="4312698"/>
            <a:ext cx="3608784" cy="37306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15960" y="4685762"/>
            <a:ext cx="3008032" cy="32937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7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2957</TotalTime>
  <Words>511</Words>
  <Application>Microsoft Office PowerPoint</Application>
  <PresentationFormat>On-screen Show (4:3)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Hex, Binary, Decimal</vt:lpstr>
      <vt:lpstr>Agenda</vt:lpstr>
      <vt:lpstr>Hex Numbers</vt:lpstr>
      <vt:lpstr>Counting in Hex Numbers</vt:lpstr>
      <vt:lpstr>Converting Hex to Binary</vt:lpstr>
      <vt:lpstr>Converting Binary to Hex</vt:lpstr>
      <vt:lpstr>Important Notes</vt:lpstr>
      <vt:lpstr>Converting Hex to Decimal</vt:lpstr>
      <vt:lpstr>Converting Decimal to Hex</vt:lpstr>
      <vt:lpstr>Converting Decimal to Hex - 2</vt:lpstr>
      <vt:lpstr>Exercise - 1 </vt:lpstr>
      <vt:lpstr>Exercise - 2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368</cp:revision>
  <dcterms:created xsi:type="dcterms:W3CDTF">2020-04-03T00:26:09Z</dcterms:created>
  <dcterms:modified xsi:type="dcterms:W3CDTF">2020-04-07T00:46:31Z</dcterms:modified>
</cp:coreProperties>
</file>