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71" r:id="rId10"/>
    <p:sldId id="276" r:id="rId11"/>
    <p:sldId id="272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Integer Representation and Bit Manipulation - Review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Convert hex numbers to binary notation</a:t>
            </a:r>
          </a:p>
          <a:p>
            <a:pPr marL="393192" lvl="1" indent="0">
              <a:buNone/>
            </a:pPr>
            <a:r>
              <a:rPr lang="en-CA" dirty="0" smtClean="0"/>
              <a:t>0xAB</a:t>
            </a:r>
          </a:p>
          <a:p>
            <a:pPr marL="393192" lvl="1" indent="0">
              <a:buNone/>
            </a:pPr>
            <a:r>
              <a:rPr lang="en-CA" dirty="0" smtClean="0"/>
              <a:t>0x8F</a:t>
            </a:r>
          </a:p>
          <a:p>
            <a:pPr marL="393192" lvl="1" indent="0">
              <a:buNone/>
            </a:pPr>
            <a:r>
              <a:rPr lang="en-CA" dirty="0" smtClean="0"/>
              <a:t>0x1234</a:t>
            </a:r>
          </a:p>
          <a:p>
            <a:pPr marL="393192" lvl="1" indent="0">
              <a:buNone/>
            </a:pPr>
            <a:r>
              <a:rPr lang="en-CA" dirty="0" smtClean="0"/>
              <a:t>0xBEEF</a:t>
            </a:r>
          </a:p>
          <a:p>
            <a:pPr marL="393192" lvl="1" indent="0">
              <a:buNone/>
            </a:pPr>
            <a:r>
              <a:rPr lang="en-CA" dirty="0" smtClean="0"/>
              <a:t>0xFEED</a:t>
            </a:r>
          </a:p>
          <a:p>
            <a:endParaRPr lang="en-CA" dirty="0"/>
          </a:p>
          <a:p>
            <a:r>
              <a:rPr lang="en-CA" dirty="0" smtClean="0"/>
              <a:t>Convert binary numbers to hex notation</a:t>
            </a:r>
          </a:p>
          <a:p>
            <a:pPr marL="393192" lvl="1" indent="0">
              <a:buNone/>
            </a:pPr>
            <a:r>
              <a:rPr lang="en-CA" dirty="0" smtClean="0"/>
              <a:t>10010111</a:t>
            </a:r>
            <a:r>
              <a:rPr lang="en-CA" baseline="-25000" dirty="0" smtClean="0"/>
              <a:t>b</a:t>
            </a:r>
          </a:p>
          <a:p>
            <a:pPr marL="393192" lvl="1" indent="0">
              <a:buNone/>
            </a:pPr>
            <a:r>
              <a:rPr lang="en-CA" dirty="0" smtClean="0"/>
              <a:t>01101101</a:t>
            </a:r>
            <a:r>
              <a:rPr lang="en-CA" baseline="-25000" dirty="0"/>
              <a:t>b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11010010</a:t>
            </a:r>
            <a:r>
              <a:rPr lang="en-CA" baseline="-25000" dirty="0"/>
              <a:t>b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10101110</a:t>
            </a:r>
            <a:r>
              <a:rPr lang="en-CA" baseline="-25000" dirty="0"/>
              <a:t>b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x = 0x89ABCDEF;</a:t>
            </a:r>
          </a:p>
          <a:p>
            <a:pPr marL="393192" lvl="1" indent="0">
              <a:buNone/>
            </a:pPr>
            <a:r>
              <a:rPr lang="en-CA" sz="2500" dirty="0"/>
              <a:t>x</a:t>
            </a:r>
            <a:r>
              <a:rPr lang="en-CA" sz="2500" dirty="0" smtClean="0"/>
              <a:t> &amp; 0xff = ?</a:t>
            </a:r>
          </a:p>
          <a:p>
            <a:pPr marL="393192" lvl="1" indent="0">
              <a:buNone/>
            </a:pPr>
            <a:r>
              <a:rPr lang="en-CA" sz="2500" dirty="0" smtClean="0"/>
              <a:t>x &amp; 0xff0000 = ?</a:t>
            </a:r>
          </a:p>
          <a:p>
            <a:pPr marL="393192" lvl="1" indent="0">
              <a:buNone/>
            </a:pPr>
            <a:r>
              <a:rPr lang="en-CA" sz="2500" dirty="0" smtClean="0"/>
              <a:t>x ^ 0xff00 = ?</a:t>
            </a:r>
          </a:p>
          <a:p>
            <a:pPr marL="393192" lvl="1" indent="0">
              <a:buNone/>
            </a:pPr>
            <a:r>
              <a:rPr lang="en-CA" sz="2500" dirty="0" smtClean="0"/>
              <a:t>x ^ 0xff0000 = ?</a:t>
            </a:r>
          </a:p>
          <a:p>
            <a:pPr marL="393192" lvl="1" indent="0">
              <a:buNone/>
            </a:pPr>
            <a:r>
              <a:rPr lang="en-CA" sz="2500" dirty="0" smtClean="0"/>
              <a:t>x | 0xff0000 = ?</a:t>
            </a:r>
          </a:p>
          <a:p>
            <a:pPr marL="393192" lvl="1" indent="0">
              <a:buNone/>
            </a:pPr>
            <a:r>
              <a:rPr lang="en-CA" sz="2500" dirty="0" smtClean="0"/>
              <a:t>x | 0xff00 = ?</a:t>
            </a:r>
          </a:p>
          <a:p>
            <a:pPr marL="393192" lvl="1" indent="0">
              <a:buNone/>
            </a:pPr>
            <a:endParaRPr lang="en-CA" dirty="0"/>
          </a:p>
          <a:p>
            <a:pPr marL="137160" indent="0">
              <a:buNone/>
            </a:pPr>
            <a:r>
              <a:rPr lang="en-CA" dirty="0" smtClean="0"/>
              <a:t>char x = 0xc6;</a:t>
            </a:r>
          </a:p>
          <a:p>
            <a:pPr marL="137160" indent="0">
              <a:buNone/>
            </a:pPr>
            <a:r>
              <a:rPr lang="en-CA" dirty="0" smtClean="0"/>
              <a:t>unsigned char y = 0xc6;</a:t>
            </a:r>
          </a:p>
          <a:p>
            <a:pPr marL="393192" lvl="1" indent="0">
              <a:buNone/>
            </a:pPr>
            <a:r>
              <a:rPr lang="en-CA" sz="2500" dirty="0" smtClean="0"/>
              <a:t>x &gt;&gt; 5 = ?</a:t>
            </a:r>
          </a:p>
          <a:p>
            <a:pPr marL="393192" lvl="1" indent="0">
              <a:buNone/>
            </a:pPr>
            <a:r>
              <a:rPr lang="en-CA" sz="2500" dirty="0" smtClean="0"/>
              <a:t>y &gt;&gt; 5 = ?</a:t>
            </a:r>
          </a:p>
          <a:p>
            <a:pPr marL="393192" lvl="1" indent="0">
              <a:buNone/>
            </a:pPr>
            <a:r>
              <a:rPr lang="en-CA" sz="2500" dirty="0" smtClean="0"/>
              <a:t>x &lt;&lt; 2 = ?</a:t>
            </a:r>
          </a:p>
          <a:p>
            <a:pPr marL="393192" lvl="1" indent="0">
              <a:buNone/>
            </a:pPr>
            <a:r>
              <a:rPr lang="en-CA" sz="2500" dirty="0" smtClean="0"/>
              <a:t>y &lt;&lt; 2 = ?</a:t>
            </a:r>
          </a:p>
          <a:p>
            <a:pPr marL="13716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CA" dirty="0" smtClean="0"/>
              <a:t>short </a:t>
            </a:r>
            <a:r>
              <a:rPr lang="en-CA" dirty="0"/>
              <a:t>x = 0xc6;</a:t>
            </a:r>
          </a:p>
          <a:p>
            <a:pPr marL="137160" indent="0">
              <a:buNone/>
            </a:pPr>
            <a:r>
              <a:rPr lang="en-CA" dirty="0"/>
              <a:t>unsigned </a:t>
            </a:r>
            <a:r>
              <a:rPr lang="en-CA" dirty="0" smtClean="0"/>
              <a:t>short </a:t>
            </a:r>
            <a:r>
              <a:rPr lang="en-CA" dirty="0"/>
              <a:t>y = 0xc6;</a:t>
            </a:r>
          </a:p>
          <a:p>
            <a:pPr marL="393192" lvl="1" indent="0">
              <a:buNone/>
            </a:pPr>
            <a:r>
              <a:rPr lang="en-CA" sz="2500" dirty="0"/>
              <a:t>x &gt;&gt; 5 = ?</a:t>
            </a:r>
          </a:p>
          <a:p>
            <a:pPr marL="393192" lvl="1" indent="0">
              <a:buNone/>
            </a:pPr>
            <a:r>
              <a:rPr lang="en-CA" sz="2500" dirty="0"/>
              <a:t>y &gt;&gt; 5 = ?</a:t>
            </a:r>
          </a:p>
          <a:p>
            <a:pPr marL="393192" lvl="1" indent="0">
              <a:buNone/>
            </a:pPr>
            <a:r>
              <a:rPr lang="en-CA" sz="2500" dirty="0"/>
              <a:t>x &lt;&lt; 2 = ?</a:t>
            </a:r>
          </a:p>
          <a:p>
            <a:pPr marL="393192" lvl="1" indent="0">
              <a:buNone/>
            </a:pPr>
            <a:r>
              <a:rPr lang="en-CA" sz="2500" dirty="0"/>
              <a:t>y &lt;&lt; 2 = </a:t>
            </a:r>
            <a:r>
              <a:rPr lang="en-CA" sz="2500" dirty="0" smtClean="0"/>
              <a:t>?</a:t>
            </a:r>
          </a:p>
          <a:p>
            <a:pPr marL="393192" lvl="1" indent="0">
              <a:buNone/>
            </a:pPr>
            <a:endParaRPr lang="en-CA" sz="2500" dirty="0"/>
          </a:p>
          <a:p>
            <a:pPr marL="137160" indent="0">
              <a:buNone/>
            </a:pPr>
            <a:r>
              <a:rPr lang="en-CA" dirty="0"/>
              <a:t>short x = </a:t>
            </a:r>
            <a:r>
              <a:rPr lang="en-CA" dirty="0" smtClean="0"/>
              <a:t>0x8125;</a:t>
            </a:r>
            <a:endParaRPr lang="en-CA" dirty="0"/>
          </a:p>
          <a:p>
            <a:pPr marL="137160" indent="0">
              <a:buNone/>
            </a:pPr>
            <a:r>
              <a:rPr lang="en-CA" dirty="0"/>
              <a:t>unsigned short y = </a:t>
            </a:r>
            <a:r>
              <a:rPr lang="en-CA" dirty="0" smtClean="0"/>
              <a:t>0x8125;</a:t>
            </a:r>
            <a:endParaRPr lang="en-CA" dirty="0"/>
          </a:p>
          <a:p>
            <a:pPr marL="393192" lvl="1" indent="0">
              <a:buNone/>
            </a:pPr>
            <a:r>
              <a:rPr lang="en-CA" sz="2500" dirty="0"/>
              <a:t>x &gt;&gt; 5 = ?</a:t>
            </a:r>
          </a:p>
          <a:p>
            <a:pPr marL="393192" lvl="1" indent="0">
              <a:buNone/>
            </a:pPr>
            <a:r>
              <a:rPr lang="en-CA" sz="2500" dirty="0"/>
              <a:t>y &gt;&gt; 5 = ?</a:t>
            </a:r>
          </a:p>
          <a:p>
            <a:pPr marL="393192" lvl="1" indent="0">
              <a:buNone/>
            </a:pPr>
            <a:r>
              <a:rPr lang="en-CA" sz="2500" dirty="0"/>
              <a:t>x &lt;&lt; 2 = ?</a:t>
            </a:r>
          </a:p>
          <a:p>
            <a:pPr marL="393192" lvl="1" indent="0">
              <a:buNone/>
            </a:pPr>
            <a:r>
              <a:rPr lang="en-CA" sz="2500" dirty="0"/>
              <a:t>y &lt;&lt; 2 = ?</a:t>
            </a:r>
          </a:p>
          <a:p>
            <a:pPr marL="393192" lvl="1" indent="0">
              <a:buNone/>
            </a:pPr>
            <a:endParaRPr lang="en-CA" sz="2500" dirty="0"/>
          </a:p>
          <a:p>
            <a:pPr marL="137160" indent="0">
              <a:buNone/>
            </a:pPr>
            <a:endParaRPr lang="en-CA" sz="2900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Consider the </a:t>
            </a:r>
            <a:r>
              <a:rPr lang="en-CA" i="1" dirty="0" smtClean="0"/>
              <a:t>byte</a:t>
            </a:r>
            <a:r>
              <a:rPr lang="en-CA" dirty="0" smtClean="0"/>
              <a:t> values below</a:t>
            </a:r>
          </a:p>
          <a:p>
            <a:pPr marL="393192" lvl="1" indent="0">
              <a:buNone/>
            </a:pPr>
            <a:endParaRPr lang="en-CA" dirty="0" smtClean="0"/>
          </a:p>
          <a:p>
            <a:pPr marL="393192" lvl="1" indent="0">
              <a:buNone/>
            </a:pPr>
            <a:r>
              <a:rPr lang="en-CA" sz="2500" dirty="0" smtClean="0"/>
              <a:t>0xB2</a:t>
            </a:r>
            <a:endParaRPr lang="en-CA" sz="2500" dirty="0"/>
          </a:p>
          <a:p>
            <a:pPr marL="393192" lvl="1" indent="0">
              <a:buNone/>
            </a:pPr>
            <a:r>
              <a:rPr lang="en-CA" sz="2500" dirty="0"/>
              <a:t>0x77</a:t>
            </a:r>
          </a:p>
          <a:p>
            <a:pPr marL="393192" lvl="1" indent="0">
              <a:buNone/>
            </a:pPr>
            <a:r>
              <a:rPr lang="en-CA" sz="2500" dirty="0"/>
              <a:t>0x81</a:t>
            </a:r>
          </a:p>
          <a:p>
            <a:pPr marL="393192" lvl="1" indent="0">
              <a:buNone/>
            </a:pPr>
            <a:r>
              <a:rPr lang="en-CA" sz="2500" dirty="0"/>
              <a:t>0x9E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What is the decimal notation of the value if it is a signed value?</a:t>
            </a:r>
          </a:p>
          <a:p>
            <a:endParaRPr lang="en-CA" dirty="0" smtClean="0"/>
          </a:p>
          <a:p>
            <a:r>
              <a:rPr lang="en-CA" dirty="0" smtClean="0"/>
              <a:t>What is the decimal notation of the value if it is a unsigned value?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21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Memory Layout of Integers</a:t>
            </a:r>
            <a:endParaRPr lang="en-CA" i="1" dirty="0" smtClean="0"/>
          </a:p>
          <a:p>
            <a:r>
              <a:rPr lang="en-CA" dirty="0" smtClean="0"/>
              <a:t>Bitwise Operations in Hex</a:t>
            </a:r>
            <a:endParaRPr lang="en-CA" i="1" dirty="0" smtClean="0"/>
          </a:p>
          <a:p>
            <a:r>
              <a:rPr lang="en-CA" dirty="0" smtClean="0"/>
              <a:t>Left Shift &amp; Arithmetic Right Shift</a:t>
            </a:r>
          </a:p>
          <a:p>
            <a:r>
              <a:rPr lang="en-CA" dirty="0" smtClean="0"/>
              <a:t>2’s Complement Representation</a:t>
            </a:r>
          </a:p>
          <a:p>
            <a:r>
              <a:rPr lang="en-CA" dirty="0" smtClean="0"/>
              <a:t>Logical Operators</a:t>
            </a:r>
          </a:p>
          <a:p>
            <a:r>
              <a:rPr lang="en-CA" dirty="0"/>
              <a:t>Hex to Binary</a:t>
            </a:r>
            <a:endParaRPr lang="en-CA" dirty="0" smtClean="0"/>
          </a:p>
          <a:p>
            <a:r>
              <a:rPr lang="en-CA" dirty="0" smtClean="0"/>
              <a:t>Power of Twos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x = 0x44225533; / &amp;x = 0x1000 */</a:t>
            </a:r>
          </a:p>
          <a:p>
            <a:pPr marL="109728" indent="0">
              <a:buNone/>
            </a:pPr>
            <a:r>
              <a:rPr lang="en-CA" dirty="0" smtClean="0"/>
              <a:t>char *p = &amp;x; /* p = 0x1000 */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Layout of Integers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57408"/>
              </p:ext>
            </p:extLst>
          </p:nvPr>
        </p:nvGraphicFramePr>
        <p:xfrm>
          <a:off x="1259632" y="2708920"/>
          <a:ext cx="6408712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3"/>
                <a:gridCol w="1613073"/>
                <a:gridCol w="1602178"/>
                <a:gridCol w="1602178"/>
              </a:tblGrid>
              <a:tr h="824819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Memory</a:t>
                      </a:r>
                      <a:r>
                        <a:rPr lang="en-CA" sz="2300" baseline="0" dirty="0" smtClean="0"/>
                        <a:t> Address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Array</a:t>
                      </a:r>
                      <a:r>
                        <a:rPr lang="en-CA" sz="2300" baseline="0" dirty="0" smtClean="0"/>
                        <a:t> Element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Little Endian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Big Endian</a:t>
                      </a:r>
                      <a:endParaRPr lang="en-CA" sz="2300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0x1000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p[0]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0x33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0x44</a:t>
                      </a:r>
                      <a:endParaRPr lang="en-CA" sz="2300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0x1001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p[1]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0x55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0x22</a:t>
                      </a:r>
                      <a:endParaRPr lang="en-CA" sz="2300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0x1002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p[2]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0x22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0x55</a:t>
                      </a:r>
                      <a:endParaRPr lang="en-CA" sz="2300" dirty="0"/>
                    </a:p>
                  </a:txBody>
                  <a:tcPr/>
                </a:tc>
              </a:tr>
              <a:tr h="477871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0x1003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p[3]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0x44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0x33</a:t>
                      </a:r>
                      <a:endParaRPr lang="en-CA" sz="2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4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 &amp; 0 = 0, x &amp; 0xff = x</a:t>
            </a:r>
          </a:p>
          <a:p>
            <a:r>
              <a:rPr lang="en-CA" dirty="0" smtClean="0"/>
              <a:t>x | 0 = x, x | 0xff = 0xff</a:t>
            </a:r>
          </a:p>
          <a:p>
            <a:r>
              <a:rPr lang="en-CA" dirty="0" smtClean="0"/>
              <a:t>x ^ 0 = x, x </a:t>
            </a:r>
            <a:r>
              <a:rPr lang="en-CA" dirty="0"/>
              <a:t>^ 0xff = ~</a:t>
            </a:r>
            <a:r>
              <a:rPr lang="en-CA" dirty="0" smtClean="0"/>
              <a:t>x, ~x = 15 – x</a:t>
            </a:r>
          </a:p>
          <a:p>
            <a:pPr lvl="1"/>
            <a:r>
              <a:rPr lang="en-CA" dirty="0" smtClean="0"/>
              <a:t>~0 = 0xf, ~1 = 0xe, ~2 = 0xd, ~3 = 0xc, ….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sz="2300" dirty="0" err="1" smtClean="0"/>
              <a:t>int</a:t>
            </a:r>
            <a:r>
              <a:rPr lang="en-CA" sz="2300" dirty="0" smtClean="0"/>
              <a:t> x=0x12345678;</a:t>
            </a:r>
          </a:p>
          <a:p>
            <a:pPr marL="109728" indent="0">
              <a:buNone/>
            </a:pPr>
            <a:r>
              <a:rPr lang="en-CA" sz="2300" dirty="0" smtClean="0"/>
              <a:t>x &amp; 0xff00 = x &amp; 0000ff00 = 0x5600</a:t>
            </a:r>
          </a:p>
          <a:p>
            <a:pPr marL="109728" indent="0">
              <a:buNone/>
            </a:pPr>
            <a:r>
              <a:rPr lang="en-CA" sz="2300" dirty="0" smtClean="0"/>
              <a:t>x ^ (~0xff0000) = x ^ (0xff00ffff) = 0xed34a987</a:t>
            </a:r>
          </a:p>
          <a:p>
            <a:pPr marL="109728" indent="0">
              <a:buNone/>
            </a:pPr>
            <a:r>
              <a:rPr lang="en-CA" sz="2300" dirty="0" smtClean="0"/>
              <a:t>x | (0xff000000) = 0xff345678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Bitwise Operations in Hex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9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900" i="1" dirty="0" smtClean="0"/>
              <a:t>Data size</a:t>
            </a:r>
            <a:r>
              <a:rPr lang="en-CA" sz="2900" dirty="0" smtClean="0"/>
              <a:t> determines the bit position of MSB that is discarded by left shift.</a:t>
            </a:r>
          </a:p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r>
              <a:rPr lang="en-CA" sz="2500" dirty="0" smtClean="0"/>
              <a:t>char x = 0xAD;</a:t>
            </a:r>
          </a:p>
          <a:p>
            <a:pPr marL="109728" indent="0">
              <a:buNone/>
            </a:pPr>
            <a:r>
              <a:rPr lang="en-CA" sz="2500" dirty="0" smtClean="0"/>
              <a:t>x &lt;&lt; 3 = 10101101</a:t>
            </a:r>
            <a:r>
              <a:rPr lang="en-CA" sz="2500" baseline="-25000" dirty="0" smtClean="0"/>
              <a:t>b</a:t>
            </a:r>
            <a:r>
              <a:rPr lang="en-CA" sz="2500" dirty="0" smtClean="0"/>
              <a:t> &lt;&lt; 3 = 01101000</a:t>
            </a:r>
            <a:r>
              <a:rPr lang="en-CA" sz="2500" baseline="-25000" dirty="0" smtClean="0"/>
              <a:t>b </a:t>
            </a:r>
            <a:r>
              <a:rPr lang="en-CA" sz="2500" dirty="0" smtClean="0"/>
              <a:t>= 0x68</a:t>
            </a:r>
          </a:p>
          <a:p>
            <a:endParaRPr lang="en-CA" dirty="0"/>
          </a:p>
          <a:p>
            <a:r>
              <a:rPr lang="en-CA" i="1" dirty="0" smtClean="0"/>
              <a:t>Signed value uses arithmetic right shift</a:t>
            </a:r>
          </a:p>
          <a:p>
            <a:pPr marL="109728" indent="0">
              <a:buNone/>
            </a:pPr>
            <a:r>
              <a:rPr lang="en-CA" sz="2500" dirty="0" smtClean="0"/>
              <a:t>x &gt;&gt; 2 = </a:t>
            </a:r>
            <a:r>
              <a:rPr lang="en-CA" sz="2500" dirty="0"/>
              <a:t>10101101</a:t>
            </a:r>
            <a:r>
              <a:rPr lang="en-CA" sz="2500" baseline="-25000" dirty="0"/>
              <a:t>b</a:t>
            </a:r>
            <a:r>
              <a:rPr lang="en-CA" sz="2500" dirty="0"/>
              <a:t> </a:t>
            </a:r>
            <a:r>
              <a:rPr lang="en-CA" sz="2500" dirty="0" smtClean="0"/>
              <a:t>&gt;&gt; 2 </a:t>
            </a:r>
            <a:r>
              <a:rPr lang="en-CA" sz="2500" dirty="0"/>
              <a:t>= </a:t>
            </a:r>
            <a:r>
              <a:rPr lang="en-CA" sz="2500" dirty="0" smtClean="0"/>
              <a:t>11101011</a:t>
            </a:r>
            <a:r>
              <a:rPr lang="en-CA" sz="2500" baseline="-25000" dirty="0" smtClean="0"/>
              <a:t>b </a:t>
            </a:r>
            <a:r>
              <a:rPr lang="en-CA" sz="2500" dirty="0"/>
              <a:t>= </a:t>
            </a:r>
            <a:r>
              <a:rPr lang="en-CA" sz="2500" dirty="0" smtClean="0"/>
              <a:t>0xEB</a:t>
            </a:r>
          </a:p>
          <a:p>
            <a:endParaRPr lang="en-CA" dirty="0" smtClean="0"/>
          </a:p>
          <a:p>
            <a:r>
              <a:rPr lang="en-CA" dirty="0" smtClean="0"/>
              <a:t>Unsigned value uses logic right shift</a:t>
            </a:r>
          </a:p>
          <a:p>
            <a:pPr marL="109728" indent="0">
              <a:buNone/>
            </a:pPr>
            <a:r>
              <a:rPr lang="en-CA" sz="2500" dirty="0" smtClean="0"/>
              <a:t>y &gt;&gt; 2 = </a:t>
            </a:r>
            <a:r>
              <a:rPr lang="en-CA" sz="2500" dirty="0"/>
              <a:t>10101101</a:t>
            </a:r>
            <a:r>
              <a:rPr lang="en-CA" sz="2500" baseline="-25000" dirty="0"/>
              <a:t>b</a:t>
            </a:r>
            <a:r>
              <a:rPr lang="en-CA" sz="2500" dirty="0"/>
              <a:t> &gt;&gt; 2 = </a:t>
            </a:r>
            <a:r>
              <a:rPr lang="en-CA" sz="2500" dirty="0" smtClean="0"/>
              <a:t>00101011</a:t>
            </a:r>
            <a:r>
              <a:rPr lang="en-CA" sz="2500" baseline="-25000" dirty="0" smtClean="0"/>
              <a:t>b </a:t>
            </a:r>
            <a:r>
              <a:rPr lang="en-CA" sz="2500" dirty="0"/>
              <a:t>= </a:t>
            </a:r>
            <a:r>
              <a:rPr lang="en-CA" sz="2500" dirty="0" smtClean="0"/>
              <a:t>0x2B</a:t>
            </a:r>
            <a:endParaRPr lang="en-CA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Left Shift &amp; Arithmetic Right Shift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Data size</a:t>
            </a:r>
            <a:r>
              <a:rPr lang="en-CA" dirty="0" smtClean="0"/>
              <a:t> determines the interpretation because it specifies the bit position of MSB</a:t>
            </a:r>
          </a:p>
          <a:p>
            <a:endParaRPr lang="en-CA" dirty="0"/>
          </a:p>
          <a:p>
            <a:r>
              <a:rPr lang="en-CA" dirty="0" smtClean="0"/>
              <a:t>byte value 0xAD indicates the data size is 8 bits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2’s Complement Representation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34287"/>
              </p:ext>
            </p:extLst>
          </p:nvPr>
        </p:nvGraphicFramePr>
        <p:xfrm>
          <a:off x="611560" y="3933056"/>
          <a:ext cx="81369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977"/>
                <a:gridCol w="3211961"/>
                <a:gridCol w="302696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100" dirty="0" smtClean="0"/>
                        <a:t>Binary Value</a:t>
                      </a:r>
                      <a:endParaRPr lang="en-CA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100" dirty="0" smtClean="0"/>
                        <a:t>Signed</a:t>
                      </a:r>
                      <a:endParaRPr lang="en-CA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100" dirty="0" smtClean="0"/>
                        <a:t>Unsigned</a:t>
                      </a:r>
                      <a:endParaRPr lang="en-CA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100" dirty="0" smtClean="0"/>
                        <a:t>10101101</a:t>
                      </a:r>
                      <a:r>
                        <a:rPr lang="en-CA" sz="2100" baseline="-25000" dirty="0" smtClean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100" dirty="0" smtClean="0"/>
                        <a:t>-2</a:t>
                      </a:r>
                      <a:r>
                        <a:rPr lang="en-CA" sz="2100" baseline="30000" dirty="0" smtClean="0"/>
                        <a:t>7 </a:t>
                      </a:r>
                      <a:r>
                        <a:rPr lang="en-CA" sz="2100" dirty="0" smtClean="0"/>
                        <a:t>+ 2</a:t>
                      </a:r>
                      <a:r>
                        <a:rPr lang="en-CA" sz="2100" baseline="30000" dirty="0" smtClean="0"/>
                        <a:t>5</a:t>
                      </a:r>
                      <a:r>
                        <a:rPr lang="en-CA" sz="2100" dirty="0" smtClean="0"/>
                        <a:t> + 2</a:t>
                      </a:r>
                      <a:r>
                        <a:rPr lang="en-CA" sz="2100" baseline="30000" dirty="0" smtClean="0"/>
                        <a:t>3 </a:t>
                      </a:r>
                      <a:r>
                        <a:rPr lang="en-CA" sz="2100" dirty="0" smtClean="0"/>
                        <a:t>+ 2</a:t>
                      </a:r>
                      <a:r>
                        <a:rPr lang="en-CA" sz="2100" baseline="30000" dirty="0" smtClean="0"/>
                        <a:t>2</a:t>
                      </a:r>
                      <a:r>
                        <a:rPr lang="en-CA" sz="2100" dirty="0" smtClean="0"/>
                        <a:t> + 1 </a:t>
                      </a:r>
                    </a:p>
                    <a:p>
                      <a:r>
                        <a:rPr lang="en-CA" sz="2100" dirty="0" smtClean="0"/>
                        <a:t>= -128 + 32 + 8 + 4 </a:t>
                      </a:r>
                    </a:p>
                    <a:p>
                      <a:r>
                        <a:rPr lang="en-CA" sz="2100" dirty="0" smtClean="0"/>
                        <a:t>= -83</a:t>
                      </a:r>
                      <a:endParaRPr lang="en-CA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100" dirty="0" smtClean="0"/>
                        <a:t>2</a:t>
                      </a:r>
                      <a:r>
                        <a:rPr lang="en-CA" sz="2100" baseline="30000" dirty="0" smtClean="0"/>
                        <a:t>7 </a:t>
                      </a:r>
                      <a:r>
                        <a:rPr lang="en-CA" sz="2100" dirty="0" smtClean="0"/>
                        <a:t>+ 2</a:t>
                      </a:r>
                      <a:r>
                        <a:rPr lang="en-CA" sz="2100" baseline="30000" dirty="0" smtClean="0"/>
                        <a:t>5</a:t>
                      </a:r>
                      <a:r>
                        <a:rPr lang="en-CA" sz="2100" dirty="0" smtClean="0"/>
                        <a:t> + 2</a:t>
                      </a:r>
                      <a:r>
                        <a:rPr lang="en-CA" sz="2100" baseline="30000" dirty="0" smtClean="0"/>
                        <a:t>3 </a:t>
                      </a:r>
                      <a:r>
                        <a:rPr lang="en-CA" sz="2100" dirty="0" smtClean="0"/>
                        <a:t>+ 2</a:t>
                      </a:r>
                      <a:r>
                        <a:rPr lang="en-CA" sz="2100" baseline="30000" dirty="0" smtClean="0"/>
                        <a:t>2</a:t>
                      </a:r>
                      <a:r>
                        <a:rPr lang="en-CA" sz="2100" dirty="0" smtClean="0"/>
                        <a:t> + 1 </a:t>
                      </a:r>
                    </a:p>
                    <a:p>
                      <a:r>
                        <a:rPr lang="en-CA" sz="2100" dirty="0" smtClean="0"/>
                        <a:t>= 128 + 32 + 8 + 4</a:t>
                      </a:r>
                    </a:p>
                    <a:p>
                      <a:r>
                        <a:rPr lang="en-CA" sz="2100" dirty="0" smtClean="0"/>
                        <a:t>= 172</a:t>
                      </a:r>
                      <a:endParaRPr lang="en-CA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Operands for logical operators are considered as either 0 (false) or 1 (true).</a:t>
            </a:r>
          </a:p>
          <a:p>
            <a:r>
              <a:rPr lang="en-CA" dirty="0" smtClean="0"/>
              <a:t>Result of logical operators are either 0 or 1.</a:t>
            </a:r>
          </a:p>
          <a:p>
            <a:r>
              <a:rPr lang="en-CA" dirty="0" smtClean="0"/>
              <a:t>-1 is 11…111</a:t>
            </a:r>
            <a:r>
              <a:rPr lang="en-CA" baseline="-25000" dirty="0" smtClean="0"/>
              <a:t>b </a:t>
            </a:r>
            <a:r>
              <a:rPr lang="en-CA" dirty="0" smtClean="0"/>
              <a:t>, ~(-1) = 0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dirty="0" smtClean="0"/>
              <a:t>char x = 0;</a:t>
            </a:r>
          </a:p>
          <a:p>
            <a:pPr marL="109728" indent="0">
              <a:buNone/>
            </a:pPr>
            <a:r>
              <a:rPr lang="en-CA" dirty="0" smtClean="0"/>
              <a:t>char y = -1;</a:t>
            </a:r>
          </a:p>
          <a:p>
            <a:pPr marL="109728" indent="0">
              <a:buNone/>
            </a:pPr>
            <a:r>
              <a:rPr lang="en-CA" dirty="0" smtClean="0"/>
              <a:t>x &amp;&amp; y = 0 &amp;&amp; 1 = 0</a:t>
            </a:r>
          </a:p>
          <a:p>
            <a:pPr marL="109728" indent="0">
              <a:buNone/>
            </a:pPr>
            <a:r>
              <a:rPr lang="en-CA" dirty="0" smtClean="0"/>
              <a:t>x || y = 0 || 1 </a:t>
            </a:r>
            <a:r>
              <a:rPr lang="en-CA" smtClean="0"/>
              <a:t>= </a:t>
            </a:r>
            <a:r>
              <a:rPr lang="en-CA" smtClean="0"/>
              <a:t>1</a:t>
            </a:r>
            <a:endParaRPr lang="en-CA" dirty="0" smtClean="0"/>
          </a:p>
          <a:p>
            <a:pPr marL="109728" indent="0">
              <a:buNone/>
            </a:pPr>
            <a:r>
              <a:rPr lang="en-CA" dirty="0" smtClean="0"/>
              <a:t>!x || !y = 1 || 0 = 1</a:t>
            </a:r>
          </a:p>
          <a:p>
            <a:pPr marL="109728" indent="0">
              <a:buNone/>
            </a:pPr>
            <a:r>
              <a:rPr lang="en-CA" dirty="0" smtClean="0"/>
              <a:t>x &amp;&amp; ~y = 0 &amp;&amp; 0 = 0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Operators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hex digit is 4 bits.</a:t>
            </a:r>
          </a:p>
          <a:p>
            <a:r>
              <a:rPr lang="en-CA" dirty="0" smtClean="0"/>
              <a:t>A byte is 2 hex digits or 8 bits.</a:t>
            </a:r>
          </a:p>
          <a:p>
            <a:r>
              <a:rPr lang="en-CA" dirty="0" smtClean="0"/>
              <a:t>A short is 4 hex digits or 16 bits.</a:t>
            </a:r>
          </a:p>
          <a:p>
            <a:r>
              <a:rPr lang="en-CA" dirty="0" smtClean="0"/>
              <a:t>An </a:t>
            </a:r>
            <a:r>
              <a:rPr lang="en-CA" dirty="0" err="1" smtClean="0"/>
              <a:t>int</a:t>
            </a:r>
            <a:r>
              <a:rPr lang="en-CA" dirty="0" smtClean="0"/>
              <a:t> is 8 hex digits or 32 bits. 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 to Binary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92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514399"/>
              </p:ext>
            </p:extLst>
          </p:nvPr>
        </p:nvGraphicFramePr>
        <p:xfrm>
          <a:off x="1331640" y="1628800"/>
          <a:ext cx="604867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368152"/>
                <a:gridCol w="1512168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Power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Decimal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Hex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Binary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1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00000010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4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4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00000100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3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8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8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00001000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4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16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0x10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00010000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5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32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0x20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00100000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6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64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0x40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01000000</a:t>
                      </a:r>
                      <a:endParaRPr lang="en-CA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7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128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0x80</a:t>
                      </a:r>
                      <a:endParaRPr lang="en-CA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300" dirty="0" smtClean="0"/>
                        <a:t>10000000</a:t>
                      </a:r>
                      <a:endParaRPr lang="en-CA" sz="2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of Twos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55576" y="1368930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520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3642</TotalTime>
  <Words>698</Words>
  <Application>Microsoft Office PowerPoint</Application>
  <PresentationFormat>On-screen Show (4:3)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Integer Representation and Bit Manipulation - Review</vt:lpstr>
      <vt:lpstr>Agenda</vt:lpstr>
      <vt:lpstr>Memory Layout of Integers</vt:lpstr>
      <vt:lpstr>Bitwise Operations in Hex</vt:lpstr>
      <vt:lpstr>Left Shift &amp; Arithmetic Right Shift</vt:lpstr>
      <vt:lpstr>2’s Complement Representation</vt:lpstr>
      <vt:lpstr>Logical Operators</vt:lpstr>
      <vt:lpstr>Hex to Binary</vt:lpstr>
      <vt:lpstr>Power of Twos</vt:lpstr>
      <vt:lpstr>Exercise - 1</vt:lpstr>
      <vt:lpstr>Exercise - 2</vt:lpstr>
      <vt:lpstr>Exercise - 3</vt:lpstr>
      <vt:lpstr>Exercise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652</cp:revision>
  <dcterms:created xsi:type="dcterms:W3CDTF">2020-04-03T00:26:09Z</dcterms:created>
  <dcterms:modified xsi:type="dcterms:W3CDTF">2020-04-26T21:09:00Z</dcterms:modified>
</cp:coreProperties>
</file>