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9" r:id="rId5"/>
    <p:sldId id="261" r:id="rId6"/>
    <p:sldId id="260" r:id="rId7"/>
    <p:sldId id="265" r:id="rId8"/>
    <p:sldId id="26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C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 Programming Language</a:t>
            </a:r>
          </a:p>
          <a:p>
            <a:r>
              <a:rPr lang="en-CA" dirty="0" smtClean="0"/>
              <a:t>C </a:t>
            </a:r>
            <a:r>
              <a:rPr lang="en-CA" dirty="0" err="1" smtClean="0"/>
              <a:t>v.s</a:t>
            </a:r>
            <a:r>
              <a:rPr lang="en-CA" dirty="0" smtClean="0"/>
              <a:t>. Python</a:t>
            </a:r>
          </a:p>
          <a:p>
            <a:r>
              <a:rPr lang="en-CA" dirty="0" smtClean="0"/>
              <a:t>Anatomy of a C Program</a:t>
            </a:r>
          </a:p>
          <a:p>
            <a:r>
              <a:rPr lang="en-CA" dirty="0" smtClean="0"/>
              <a:t>Writing and Running a C Program</a:t>
            </a:r>
          </a:p>
          <a:p>
            <a:r>
              <a:rPr lang="en-CA" dirty="0" smtClean="0"/>
              <a:t>C Comment and Macro</a:t>
            </a:r>
          </a:p>
          <a:p>
            <a:r>
              <a:rPr lang="en-CA" dirty="0" smtClean="0"/>
              <a:t>Exercise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 is a procedural programming language.</a:t>
            </a:r>
          </a:p>
          <a:p>
            <a:pPr lvl="1"/>
            <a:r>
              <a:rPr lang="en-CA" dirty="0" smtClean="0"/>
              <a:t>Developed by Dennis Ritchie in 1972</a:t>
            </a:r>
          </a:p>
          <a:p>
            <a:pPr lvl="1"/>
            <a:r>
              <a:rPr lang="en-CA" dirty="0" smtClean="0"/>
              <a:t>Designed for system programming</a:t>
            </a:r>
          </a:p>
          <a:p>
            <a:endParaRPr lang="en-CA" dirty="0" smtClean="0"/>
          </a:p>
          <a:p>
            <a:r>
              <a:rPr lang="en-CA" dirty="0" smtClean="0"/>
              <a:t>Many operating systems and programming languages are implemented using C.</a:t>
            </a:r>
          </a:p>
          <a:p>
            <a:pPr lvl="1"/>
            <a:r>
              <a:rPr lang="en-CA" dirty="0" smtClean="0"/>
              <a:t>UNIX/Linux/Windows</a:t>
            </a:r>
            <a:endParaRPr lang="en-CA" dirty="0" smtClean="0"/>
          </a:p>
          <a:p>
            <a:pPr lvl="1"/>
            <a:r>
              <a:rPr lang="en-CA" dirty="0" smtClean="0"/>
              <a:t>Python, Ruby, Perl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 Programming Language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66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 </a:t>
            </a:r>
            <a:r>
              <a:rPr lang="en-CA" dirty="0" err="1" smtClean="0"/>
              <a:t>v.s</a:t>
            </a:r>
            <a:r>
              <a:rPr lang="en-CA" dirty="0" smtClean="0"/>
              <a:t>. Python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06694"/>
              </p:ext>
            </p:extLst>
          </p:nvPr>
        </p:nvGraphicFramePr>
        <p:xfrm>
          <a:off x="395536" y="1182960"/>
          <a:ext cx="849694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312368"/>
                <a:gridCol w="3672408"/>
              </a:tblGrid>
              <a:tr h="31683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Python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data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,</a:t>
                      </a:r>
                      <a:r>
                        <a:rPr lang="en-CA" baseline="0" dirty="0" smtClean="0"/>
                        <a:t> float, string</a:t>
                      </a:r>
                    </a:p>
                    <a:p>
                      <a:r>
                        <a:rPr lang="en-CA" baseline="0" dirty="0" smtClean="0"/>
                        <a:t>list, </a:t>
                      </a:r>
                      <a:r>
                        <a:rPr lang="en-CA" baseline="0" dirty="0" err="1" smtClean="0"/>
                        <a:t>dict</a:t>
                      </a:r>
                      <a:r>
                        <a:rPr lang="en-CA" baseline="0" dirty="0" smtClean="0"/>
                        <a:t>, 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char,</a:t>
                      </a:r>
                      <a:r>
                        <a:rPr lang="en-CA" baseline="0" dirty="0" smtClean="0"/>
                        <a:t> short, </a:t>
                      </a:r>
                      <a:r>
                        <a:rPr lang="en-CA" baseline="0" dirty="0" err="1" smtClean="0"/>
                        <a:t>int</a:t>
                      </a:r>
                      <a:r>
                        <a:rPr lang="en-CA" baseline="0" dirty="0" smtClean="0"/>
                        <a:t>, long, float, double, </a:t>
                      </a:r>
                      <a:r>
                        <a:rPr lang="en-CA" baseline="0" dirty="0" smtClean="0"/>
                        <a:t>pointer, array, </a:t>
                      </a:r>
                      <a:r>
                        <a:rPr lang="en-CA" baseline="0" dirty="0" err="1" smtClean="0"/>
                        <a:t>struct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variable declaration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a;</a:t>
                      </a:r>
                    </a:p>
                    <a:p>
                      <a:r>
                        <a:rPr lang="en-CA" dirty="0" smtClean="0"/>
                        <a:t>char c;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statement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a=10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a=10;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print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print(a)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printf</a:t>
                      </a:r>
                      <a:r>
                        <a:rPr lang="en-CA" dirty="0" smtClean="0"/>
                        <a:t>(“%d”, a);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user input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s=input(“Enter a number:”)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printf</a:t>
                      </a:r>
                      <a:r>
                        <a:rPr lang="en-CA" dirty="0" smtClean="0"/>
                        <a:t>(“Enter a </a:t>
                      </a:r>
                      <a:r>
                        <a:rPr lang="en-CA" dirty="0" err="1" smtClean="0"/>
                        <a:t>nuber</a:t>
                      </a:r>
                      <a:r>
                        <a:rPr lang="en-CA" dirty="0" smtClean="0"/>
                        <a:t>:”);</a:t>
                      </a:r>
                    </a:p>
                    <a:p>
                      <a:r>
                        <a:rPr lang="en-CA" dirty="0" err="1" smtClean="0"/>
                        <a:t>fgets</a:t>
                      </a:r>
                      <a:r>
                        <a:rPr lang="en-CA" dirty="0" smtClean="0"/>
                        <a:t>(s,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sizeof</a:t>
                      </a:r>
                      <a:r>
                        <a:rPr lang="en-CA" baseline="0" dirty="0" smtClean="0"/>
                        <a:t>(s), </a:t>
                      </a:r>
                      <a:r>
                        <a:rPr lang="en-CA" baseline="0" dirty="0" err="1" smtClean="0"/>
                        <a:t>stdin</a:t>
                      </a:r>
                      <a:r>
                        <a:rPr lang="en-CA" baseline="0" dirty="0" smtClean="0"/>
                        <a:t>);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string to </a:t>
                      </a:r>
                      <a:r>
                        <a:rPr lang="en-CA" dirty="0" err="1" smtClean="0"/>
                        <a:t>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(s)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strtol</a:t>
                      </a:r>
                      <a:r>
                        <a:rPr lang="en-CA" dirty="0" smtClean="0"/>
                        <a:t>(s,</a:t>
                      </a:r>
                      <a:r>
                        <a:rPr lang="en-CA" baseline="0" dirty="0" smtClean="0"/>
                        <a:t> NULL, 10);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function </a:t>
                      </a:r>
                      <a:r>
                        <a:rPr lang="en-CA" dirty="0" err="1" smtClean="0"/>
                        <a:t>definion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def</a:t>
                      </a:r>
                      <a:r>
                        <a:rPr lang="en-CA" baseline="0" dirty="0" smtClean="0"/>
                        <a:t> sum(a, b):</a:t>
                      </a:r>
                    </a:p>
                    <a:p>
                      <a:r>
                        <a:rPr lang="en-CA" baseline="0" dirty="0" smtClean="0"/>
                        <a:t>   return </a:t>
                      </a:r>
                      <a:r>
                        <a:rPr lang="en-CA" baseline="0" dirty="0" err="1" smtClean="0"/>
                        <a:t>a+b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int</a:t>
                      </a:r>
                      <a:r>
                        <a:rPr lang="en-CA" baseline="0" dirty="0" smtClean="0"/>
                        <a:t> sum(</a:t>
                      </a:r>
                      <a:r>
                        <a:rPr lang="en-CA" baseline="0" dirty="0" err="1" smtClean="0"/>
                        <a:t>int</a:t>
                      </a:r>
                      <a:r>
                        <a:rPr lang="en-CA" baseline="0" dirty="0" smtClean="0"/>
                        <a:t> a, </a:t>
                      </a:r>
                      <a:r>
                        <a:rPr lang="en-CA" baseline="0" dirty="0" err="1" smtClean="0"/>
                        <a:t>int</a:t>
                      </a:r>
                      <a:r>
                        <a:rPr lang="en-CA" baseline="0" dirty="0" smtClean="0"/>
                        <a:t> b) {</a:t>
                      </a:r>
                    </a:p>
                    <a:p>
                      <a:r>
                        <a:rPr lang="en-CA" baseline="0" dirty="0" smtClean="0"/>
                        <a:t>   return </a:t>
                      </a:r>
                      <a:r>
                        <a:rPr lang="en-CA" baseline="0" dirty="0" err="1" smtClean="0"/>
                        <a:t>a+b</a:t>
                      </a:r>
                      <a:r>
                        <a:rPr lang="en-CA" baseline="0" dirty="0" smtClean="0"/>
                        <a:t>;</a:t>
                      </a:r>
                    </a:p>
                    <a:p>
                      <a:r>
                        <a:rPr lang="en-CA" baseline="0" dirty="0" smtClean="0"/>
                        <a:t>}</a:t>
                      </a:r>
                      <a:endParaRPr lang="en-CA" dirty="0"/>
                    </a:p>
                  </a:txBody>
                  <a:tcPr/>
                </a:tc>
              </a:tr>
              <a:tr h="316834">
                <a:tc>
                  <a:txBody>
                    <a:bodyPr/>
                    <a:lstStyle/>
                    <a:p>
                      <a:r>
                        <a:rPr lang="en-CA" dirty="0" smtClean="0"/>
                        <a:t>entry code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code outside of all </a:t>
                      </a:r>
                      <a:r>
                        <a:rPr lang="en-CA" baseline="0" dirty="0" smtClean="0"/>
                        <a:t>functions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main() {</a:t>
                      </a:r>
                    </a:p>
                    <a:p>
                      <a:r>
                        <a:rPr lang="en-CA" dirty="0" smtClean="0"/>
                        <a:t>}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1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CA" dirty="0" smtClean="0"/>
              <a:t>#include &lt;</a:t>
            </a:r>
            <a:r>
              <a:rPr lang="en-CA" dirty="0" err="1" smtClean="0"/>
              <a:t>stdio.h</a:t>
            </a:r>
            <a:r>
              <a:rPr lang="en-CA" dirty="0" smtClean="0"/>
              <a:t>&gt;</a:t>
            </a:r>
          </a:p>
          <a:p>
            <a:pPr marL="393192" lvl="1" indent="0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main() {</a:t>
            </a:r>
          </a:p>
          <a:p>
            <a:pPr marL="393192" lvl="1" indent="0">
              <a:buNone/>
            </a:pPr>
            <a:r>
              <a:rPr lang="en-CA" dirty="0"/>
              <a:t> </a:t>
            </a:r>
            <a:r>
              <a:rPr lang="en-CA" dirty="0" smtClean="0"/>
              <a:t>  char </a:t>
            </a:r>
            <a:r>
              <a:rPr lang="en-CA" dirty="0" err="1" smtClean="0"/>
              <a:t>a_str</a:t>
            </a:r>
            <a:r>
              <a:rPr lang="en-CA" dirty="0" smtClean="0"/>
              <a:t>[32]; </a:t>
            </a:r>
          </a:p>
          <a:p>
            <a:pPr marL="393192" lvl="1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 err="1" smtClean="0"/>
              <a:t>int</a:t>
            </a:r>
            <a:r>
              <a:rPr lang="en-CA" dirty="0" smtClean="0"/>
              <a:t> a, b;</a:t>
            </a:r>
          </a:p>
          <a:p>
            <a:pPr marL="393192" lvl="1" indent="0">
              <a:buNone/>
            </a:pPr>
            <a:endParaRPr lang="en-CA" dirty="0"/>
          </a:p>
          <a:p>
            <a:pPr marL="393192" lvl="1" indent="0">
              <a:buNone/>
            </a:pPr>
            <a:r>
              <a:rPr lang="en-CA" dirty="0" smtClean="0"/>
              <a:t>   </a:t>
            </a:r>
            <a:r>
              <a:rPr lang="en-CA" dirty="0" err="1" smtClean="0"/>
              <a:t>printf</a:t>
            </a:r>
            <a:r>
              <a:rPr lang="en-CA" dirty="0" smtClean="0"/>
              <a:t>(“Enter a number:”); </a:t>
            </a:r>
          </a:p>
          <a:p>
            <a:pPr marL="393192" lvl="1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 err="1" smtClean="0"/>
              <a:t>fgets</a:t>
            </a:r>
            <a:r>
              <a:rPr lang="en-CA" dirty="0" smtClean="0"/>
              <a:t>(</a:t>
            </a:r>
            <a:r>
              <a:rPr lang="en-CA" dirty="0" err="1" smtClean="0"/>
              <a:t>a_str</a:t>
            </a:r>
            <a:r>
              <a:rPr lang="en-CA" dirty="0" smtClean="0"/>
              <a:t>, </a:t>
            </a:r>
            <a:r>
              <a:rPr lang="en-CA" dirty="0" err="1" smtClean="0"/>
              <a:t>sizeof</a:t>
            </a:r>
            <a:r>
              <a:rPr lang="en-CA" dirty="0" smtClean="0"/>
              <a:t>(</a:t>
            </a:r>
            <a:r>
              <a:rPr lang="en-CA" dirty="0" err="1" smtClean="0"/>
              <a:t>a_str</a:t>
            </a:r>
            <a:r>
              <a:rPr lang="en-CA" dirty="0" smtClean="0"/>
              <a:t>), </a:t>
            </a:r>
            <a:r>
              <a:rPr lang="en-CA" dirty="0" err="1" smtClean="0"/>
              <a:t>stdin</a:t>
            </a:r>
            <a:r>
              <a:rPr lang="en-CA" dirty="0" smtClean="0"/>
              <a:t>);</a:t>
            </a:r>
          </a:p>
          <a:p>
            <a:pPr marL="393192" lvl="1" indent="0">
              <a:buNone/>
            </a:pPr>
            <a:r>
              <a:rPr lang="en-CA" dirty="0" smtClean="0"/>
              <a:t>   a=</a:t>
            </a:r>
            <a:r>
              <a:rPr lang="en-CA" dirty="0" err="1" smtClean="0"/>
              <a:t>strtol</a:t>
            </a:r>
            <a:r>
              <a:rPr lang="en-CA" dirty="0" smtClean="0"/>
              <a:t>(</a:t>
            </a:r>
            <a:r>
              <a:rPr lang="en-CA" dirty="0" err="1" smtClean="0"/>
              <a:t>a_str</a:t>
            </a:r>
            <a:r>
              <a:rPr lang="en-CA" dirty="0" smtClean="0"/>
              <a:t>, NULL, 10); </a:t>
            </a:r>
          </a:p>
          <a:p>
            <a:pPr marL="393192" lvl="1" indent="0">
              <a:buNone/>
            </a:pPr>
            <a:r>
              <a:rPr lang="en-CA" dirty="0"/>
              <a:t> </a:t>
            </a:r>
            <a:r>
              <a:rPr lang="en-CA" dirty="0" smtClean="0"/>
              <a:t>  b=2*a;</a:t>
            </a:r>
          </a:p>
          <a:p>
            <a:pPr marL="393192" lvl="1" indent="0">
              <a:buNone/>
            </a:pPr>
            <a:r>
              <a:rPr lang="en-CA" dirty="0" smtClean="0"/>
              <a:t>   </a:t>
            </a:r>
            <a:r>
              <a:rPr lang="en-CA" dirty="0" err="1" smtClean="0"/>
              <a:t>printf</a:t>
            </a:r>
            <a:r>
              <a:rPr lang="en-CA" dirty="0" smtClean="0"/>
              <a:t>(“Twice of %d is %d\n”, a, b);</a:t>
            </a:r>
          </a:p>
          <a:p>
            <a:pPr marL="393192" lvl="1" indent="0">
              <a:buNone/>
            </a:pPr>
            <a:r>
              <a:rPr lang="en-CA" dirty="0"/>
              <a:t> </a:t>
            </a:r>
            <a:r>
              <a:rPr lang="en-CA" dirty="0" smtClean="0"/>
              <a:t>  return 0;</a:t>
            </a:r>
          </a:p>
          <a:p>
            <a:pPr marL="393192" lvl="1" indent="0">
              <a:buNone/>
            </a:pPr>
            <a:r>
              <a:rPr lang="en-CA" dirty="0" smtClean="0"/>
              <a:t>} 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Anatomy of a C Program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02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Run </a:t>
            </a:r>
            <a:r>
              <a:rPr lang="en-CA" i="1" dirty="0" err="1" smtClean="0"/>
              <a:t>emacs</a:t>
            </a:r>
            <a:r>
              <a:rPr lang="en-CA" dirty="0" smtClean="0"/>
              <a:t> to edit the C source code file, </a:t>
            </a:r>
          </a:p>
          <a:p>
            <a:pPr lvl="1"/>
            <a:r>
              <a:rPr lang="en-CA" dirty="0" smtClean="0"/>
              <a:t>“$ </a:t>
            </a:r>
            <a:r>
              <a:rPr lang="en-CA" b="1" dirty="0" err="1" smtClean="0"/>
              <a:t>emacs</a:t>
            </a:r>
            <a:r>
              <a:rPr lang="en-CA" b="1" dirty="0" smtClean="0"/>
              <a:t> </a:t>
            </a:r>
            <a:r>
              <a:rPr lang="en-CA" b="1" dirty="0" err="1" smtClean="0"/>
              <a:t>number.c</a:t>
            </a:r>
            <a:r>
              <a:rPr lang="en-CA" dirty="0" smtClean="0"/>
              <a:t>”</a:t>
            </a:r>
            <a:endParaRPr lang="en-CA" dirty="0"/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Run </a:t>
            </a:r>
            <a:r>
              <a:rPr lang="en-CA" i="1" dirty="0" err="1" smtClean="0"/>
              <a:t>gcc</a:t>
            </a:r>
            <a:r>
              <a:rPr lang="en-CA" dirty="0" smtClean="0"/>
              <a:t> to compile the source code into a binary executable</a:t>
            </a:r>
          </a:p>
          <a:p>
            <a:pPr lvl="1"/>
            <a:r>
              <a:rPr lang="en-CA" dirty="0" smtClean="0"/>
              <a:t>“$ </a:t>
            </a:r>
            <a:r>
              <a:rPr lang="en-CA" b="1" dirty="0" err="1" smtClean="0"/>
              <a:t>gcc</a:t>
            </a:r>
            <a:r>
              <a:rPr lang="en-CA" b="1" dirty="0" smtClean="0"/>
              <a:t> –o number </a:t>
            </a:r>
            <a:r>
              <a:rPr lang="en-CA" b="1" dirty="0" err="1" smtClean="0"/>
              <a:t>number.c</a:t>
            </a:r>
            <a:r>
              <a:rPr lang="en-CA" dirty="0" smtClean="0"/>
              <a:t>”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If compilation fails, go back to 1.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Run the executable</a:t>
            </a:r>
          </a:p>
          <a:p>
            <a:pPr lvl="1"/>
            <a:r>
              <a:rPr lang="en-CA" dirty="0" smtClean="0"/>
              <a:t>“$ </a:t>
            </a:r>
            <a:r>
              <a:rPr lang="en-CA" b="1" dirty="0" smtClean="0"/>
              <a:t>./number</a:t>
            </a:r>
            <a:r>
              <a:rPr lang="en-CA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Writing and Running a C Program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33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Beware of which program </a:t>
            </a:r>
            <a:r>
              <a:rPr lang="en-CA" dirty="0" smtClean="0"/>
              <a:t>you are working </a:t>
            </a:r>
            <a:r>
              <a:rPr lang="en-CA" dirty="0" smtClean="0"/>
              <a:t>with</a:t>
            </a:r>
            <a:endParaRPr lang="en-CA" i="1" dirty="0"/>
          </a:p>
          <a:p>
            <a:pPr marL="109728" indent="0" algn="ctr">
              <a:buNone/>
            </a:pPr>
            <a:r>
              <a:rPr lang="en-CA" i="1" dirty="0" smtClean="0"/>
              <a:t>Is it the </a:t>
            </a:r>
            <a:r>
              <a:rPr lang="en-CA" i="1" dirty="0" smtClean="0"/>
              <a:t>shell </a:t>
            </a:r>
            <a:r>
              <a:rPr lang="en-CA" i="1" dirty="0" smtClean="0"/>
              <a:t>or</a:t>
            </a:r>
            <a:r>
              <a:rPr lang="en-CA" i="1" dirty="0" smtClean="0"/>
              <a:t> </a:t>
            </a:r>
            <a:r>
              <a:rPr lang="en-CA" i="1" dirty="0" err="1" smtClean="0"/>
              <a:t>emacs</a:t>
            </a:r>
            <a:r>
              <a:rPr lang="en-CA" i="1" dirty="0" smtClean="0"/>
              <a:t>?</a:t>
            </a:r>
            <a:endParaRPr lang="en-CA" i="1" dirty="0" smtClean="0"/>
          </a:p>
          <a:p>
            <a:r>
              <a:rPr lang="en-CA" dirty="0" smtClean="0"/>
              <a:t>Save </a:t>
            </a:r>
            <a:r>
              <a:rPr lang="en-CA" dirty="0" smtClean="0"/>
              <a:t>your file before exiting </a:t>
            </a:r>
            <a:r>
              <a:rPr lang="en-CA" dirty="0" err="1" smtClean="0"/>
              <a:t>emacs</a:t>
            </a:r>
            <a:endParaRPr lang="en-CA" dirty="0" smtClean="0"/>
          </a:p>
          <a:p>
            <a:pPr marL="109728" indent="0" algn="ctr">
              <a:buNone/>
            </a:pPr>
            <a:r>
              <a:rPr lang="en-CA" dirty="0" smtClean="0"/>
              <a:t>C-</a:t>
            </a:r>
            <a:r>
              <a:rPr lang="en-CA" dirty="0" err="1" smtClean="0"/>
              <a:t>xC</a:t>
            </a:r>
            <a:r>
              <a:rPr lang="en-CA" dirty="0" smtClean="0"/>
              <a:t>-s</a:t>
            </a:r>
            <a:endParaRPr lang="en-CA" dirty="0" smtClean="0"/>
          </a:p>
          <a:p>
            <a:r>
              <a:rPr lang="en-CA" dirty="0" smtClean="0"/>
              <a:t>Distinguish between </a:t>
            </a:r>
            <a:r>
              <a:rPr lang="en-CA" dirty="0" smtClean="0"/>
              <a:t>a C </a:t>
            </a:r>
            <a:r>
              <a:rPr lang="en-CA" dirty="0" smtClean="0"/>
              <a:t>source code </a:t>
            </a:r>
            <a:r>
              <a:rPr lang="en-CA" dirty="0"/>
              <a:t>file and its corresponding binary executable </a:t>
            </a:r>
            <a:endParaRPr lang="en-CA" dirty="0" smtClean="0"/>
          </a:p>
          <a:p>
            <a:pPr marL="109728" indent="0" algn="ctr">
              <a:buNone/>
            </a:pPr>
            <a:r>
              <a:rPr lang="en-CA" i="1" dirty="0" err="1" smtClean="0"/>
              <a:t>number.c</a:t>
            </a:r>
            <a:r>
              <a:rPr lang="en-CA" i="1" dirty="0" smtClean="0"/>
              <a:t> </a:t>
            </a:r>
            <a:r>
              <a:rPr lang="en-CA" dirty="0" err="1" smtClean="0"/>
              <a:t>v.s</a:t>
            </a:r>
            <a:r>
              <a:rPr lang="en-CA" dirty="0" smtClean="0"/>
              <a:t>. </a:t>
            </a:r>
            <a:r>
              <a:rPr lang="en-CA" i="1" dirty="0" smtClean="0"/>
              <a:t>number</a:t>
            </a:r>
          </a:p>
          <a:p>
            <a:r>
              <a:rPr lang="en-CA" dirty="0" smtClean="0"/>
              <a:t>To run the </a:t>
            </a:r>
            <a:r>
              <a:rPr lang="en-CA" dirty="0"/>
              <a:t>binary executable of a C </a:t>
            </a:r>
            <a:r>
              <a:rPr lang="en-CA" dirty="0" smtClean="0"/>
              <a:t>program,  remember </a:t>
            </a:r>
            <a:r>
              <a:rPr lang="en-CA" dirty="0" smtClean="0"/>
              <a:t>to enter “./” before </a:t>
            </a:r>
            <a:r>
              <a:rPr lang="en-CA" dirty="0" smtClean="0"/>
              <a:t>its name</a:t>
            </a:r>
            <a:endParaRPr lang="en-CA" dirty="0" smtClean="0"/>
          </a:p>
          <a:p>
            <a:pPr marL="109728" indent="0" algn="ctr">
              <a:buNone/>
            </a:pPr>
            <a:r>
              <a:rPr lang="en-CA" i="1" dirty="0" smtClean="0"/>
              <a:t>./number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03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A C comment is the text within a </a:t>
            </a:r>
            <a:r>
              <a:rPr lang="en-CA" i="1" dirty="0" smtClean="0"/>
              <a:t>“/*”</a:t>
            </a:r>
            <a:r>
              <a:rPr lang="en-CA" dirty="0" smtClean="0"/>
              <a:t> and a </a:t>
            </a:r>
            <a:r>
              <a:rPr lang="en-CA" i="1" dirty="0" smtClean="0"/>
              <a:t>“*/”</a:t>
            </a:r>
          </a:p>
          <a:p>
            <a:pPr marL="393192" lvl="1" indent="0" algn="ctr">
              <a:buNone/>
            </a:pPr>
            <a:r>
              <a:rPr lang="en-CA" dirty="0"/>
              <a:t>/* This is a comment </a:t>
            </a:r>
            <a:r>
              <a:rPr lang="en-CA" dirty="0" smtClean="0"/>
              <a:t>*/</a:t>
            </a:r>
          </a:p>
          <a:p>
            <a:pPr lvl="1"/>
            <a:r>
              <a:rPr lang="en-CA" dirty="0" smtClean="0"/>
              <a:t>It can span more than one lines</a:t>
            </a:r>
          </a:p>
          <a:p>
            <a:pPr lvl="1"/>
            <a:r>
              <a:rPr lang="en-CA" dirty="0" smtClean="0"/>
              <a:t>A comment </a:t>
            </a:r>
            <a:r>
              <a:rPr lang="en-CA" dirty="0" smtClean="0"/>
              <a:t>can </a:t>
            </a:r>
            <a:r>
              <a:rPr lang="en-CA" dirty="0" smtClean="0"/>
              <a:t>start or end </a:t>
            </a:r>
            <a:r>
              <a:rPr lang="en-CA" dirty="0" smtClean="0"/>
              <a:t>anywhere in a line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 C macro causes the compiler to substitute a string for each occurrence of an identifier</a:t>
            </a:r>
          </a:p>
          <a:p>
            <a:pPr lvl="1"/>
            <a:r>
              <a:rPr lang="en-CA" dirty="0" smtClean="0"/>
              <a:t>Defined using compiler directive </a:t>
            </a:r>
            <a:r>
              <a:rPr lang="en-CA" i="1" dirty="0"/>
              <a:t>#define</a:t>
            </a:r>
            <a:r>
              <a:rPr lang="en-CA" dirty="0"/>
              <a:t> </a:t>
            </a:r>
            <a:endParaRPr lang="en-CA" dirty="0" smtClean="0"/>
          </a:p>
          <a:p>
            <a:pPr lvl="1"/>
            <a:endParaRPr lang="en-CA" dirty="0" smtClean="0"/>
          </a:p>
          <a:p>
            <a:pPr marL="393192" lvl="1" indent="0" algn="ctr">
              <a:buNone/>
            </a:pPr>
            <a:r>
              <a:rPr lang="en-CA" dirty="0"/>
              <a:t>#define STR_SIZE 32</a:t>
            </a:r>
          </a:p>
          <a:p>
            <a:pPr marL="393192" lvl="1" indent="0" algn="ctr">
              <a:buNone/>
            </a:pPr>
            <a:r>
              <a:rPr lang="en-CA" dirty="0"/>
              <a:t>char </a:t>
            </a:r>
            <a:r>
              <a:rPr lang="en-CA" dirty="0" err="1"/>
              <a:t>s_str</a:t>
            </a:r>
            <a:r>
              <a:rPr lang="en-CA" dirty="0"/>
              <a:t>[STR_SIZE];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A macro definition consists of all characters till the end of line, e.g. </a:t>
            </a:r>
            <a:r>
              <a:rPr lang="en-CA" i="1" dirty="0" smtClean="0"/>
              <a:t>#define FILL_WITH_STARS </a:t>
            </a:r>
            <a:r>
              <a:rPr lang="en-CA" i="1" dirty="0" err="1" smtClean="0"/>
              <a:t>printf</a:t>
            </a:r>
            <a:r>
              <a:rPr lang="en-CA" i="1" smtClean="0"/>
              <a:t>(“*****”);</a:t>
            </a:r>
            <a:endParaRPr lang="en-CA" i="1" dirty="0" smtClean="0"/>
          </a:p>
          <a:p>
            <a:pPr lvl="1"/>
            <a:r>
              <a:rPr lang="en-CA" dirty="0" smtClean="0"/>
              <a:t>No substitution if macro identifiers appear in a comment, in a string, or as part of a longer identifier</a:t>
            </a:r>
          </a:p>
          <a:p>
            <a:pPr marL="393192" lvl="1" indent="0"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 Comment and Macro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3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3600" dirty="0" smtClean="0"/>
              <a:t>Type in the </a:t>
            </a:r>
            <a:r>
              <a:rPr lang="en-CA" sz="3600" dirty="0" smtClean="0"/>
              <a:t>following program </a:t>
            </a:r>
            <a:r>
              <a:rPr lang="en-CA" sz="3600" dirty="0" smtClean="0"/>
              <a:t>using </a:t>
            </a:r>
            <a:r>
              <a:rPr lang="en-CA" sz="3600" dirty="0" err="1" smtClean="0"/>
              <a:t>emacs</a:t>
            </a:r>
            <a:endParaRPr lang="en-CA" sz="3600" dirty="0" smtClean="0"/>
          </a:p>
          <a:p>
            <a:pPr marL="393192" lvl="1" indent="0">
              <a:buNone/>
            </a:pPr>
            <a:endParaRPr lang="en-CA" dirty="0" smtClean="0"/>
          </a:p>
          <a:p>
            <a:pPr marL="393192" lvl="1" indent="0">
              <a:buNone/>
            </a:pPr>
            <a:r>
              <a:rPr lang="en-CA" sz="2600" dirty="0" smtClean="0"/>
              <a:t>#</a:t>
            </a:r>
            <a:r>
              <a:rPr lang="en-CA" sz="2600" dirty="0"/>
              <a:t>include &lt;</a:t>
            </a:r>
            <a:r>
              <a:rPr lang="en-CA" sz="2600" dirty="0" err="1"/>
              <a:t>stdio.h</a:t>
            </a:r>
            <a:r>
              <a:rPr lang="en-CA" sz="2600" dirty="0" smtClean="0"/>
              <a:t>&gt;</a:t>
            </a:r>
          </a:p>
          <a:p>
            <a:pPr marL="393192" lvl="1" indent="0">
              <a:buNone/>
            </a:pPr>
            <a:r>
              <a:rPr lang="en-CA" sz="2600" dirty="0" smtClean="0"/>
              <a:t>#define STR_SIZE 32</a:t>
            </a:r>
            <a:endParaRPr lang="en-CA" sz="2600" dirty="0"/>
          </a:p>
          <a:p>
            <a:pPr marL="393192" lvl="1" indent="0">
              <a:buNone/>
            </a:pPr>
            <a:r>
              <a:rPr lang="en-CA" sz="2600" dirty="0" err="1"/>
              <a:t>int</a:t>
            </a:r>
            <a:r>
              <a:rPr lang="en-CA" sz="2600" dirty="0"/>
              <a:t> main() {</a:t>
            </a:r>
          </a:p>
          <a:p>
            <a:pPr marL="393192" lvl="1" indent="0">
              <a:buNone/>
            </a:pPr>
            <a:r>
              <a:rPr lang="en-CA" sz="2600" dirty="0"/>
              <a:t>   char </a:t>
            </a:r>
            <a:r>
              <a:rPr lang="en-CA" sz="2600" dirty="0" err="1" smtClean="0"/>
              <a:t>a_str</a:t>
            </a:r>
            <a:r>
              <a:rPr lang="en-CA" sz="2600" dirty="0" smtClean="0"/>
              <a:t>[STR_SIZE]; </a:t>
            </a:r>
            <a:endParaRPr lang="en-CA" sz="2600" dirty="0"/>
          </a:p>
          <a:p>
            <a:pPr marL="393192" lvl="1" indent="0">
              <a:buNone/>
            </a:pPr>
            <a:r>
              <a:rPr lang="en-CA" sz="2600" dirty="0"/>
              <a:t>   </a:t>
            </a:r>
            <a:r>
              <a:rPr lang="en-CA" sz="2600" dirty="0" err="1"/>
              <a:t>int</a:t>
            </a:r>
            <a:r>
              <a:rPr lang="en-CA" sz="2600" dirty="0"/>
              <a:t> a, b;</a:t>
            </a:r>
          </a:p>
          <a:p>
            <a:pPr marL="393192" lvl="1" indent="0">
              <a:buNone/>
            </a:pPr>
            <a:endParaRPr lang="en-CA" sz="2600" dirty="0"/>
          </a:p>
          <a:p>
            <a:pPr marL="393192" lvl="1" indent="0">
              <a:buNone/>
            </a:pPr>
            <a:r>
              <a:rPr lang="en-CA" sz="2600" dirty="0"/>
              <a:t>   </a:t>
            </a:r>
            <a:r>
              <a:rPr lang="en-CA" sz="2600" dirty="0" err="1"/>
              <a:t>printf</a:t>
            </a:r>
            <a:r>
              <a:rPr lang="en-CA" sz="2600" dirty="0"/>
              <a:t>(“Enter a number:”); </a:t>
            </a:r>
          </a:p>
          <a:p>
            <a:pPr marL="393192" lvl="1" indent="0">
              <a:buNone/>
            </a:pPr>
            <a:r>
              <a:rPr lang="en-CA" sz="2600" dirty="0"/>
              <a:t>   </a:t>
            </a:r>
            <a:r>
              <a:rPr lang="en-CA" sz="2600" dirty="0" err="1"/>
              <a:t>fgets</a:t>
            </a:r>
            <a:r>
              <a:rPr lang="en-CA" sz="2600" dirty="0"/>
              <a:t>(</a:t>
            </a:r>
            <a:r>
              <a:rPr lang="en-CA" sz="2600" dirty="0" err="1"/>
              <a:t>a_str</a:t>
            </a:r>
            <a:r>
              <a:rPr lang="en-CA" sz="2600" dirty="0"/>
              <a:t>, </a:t>
            </a:r>
            <a:r>
              <a:rPr lang="en-CA" sz="2600" dirty="0" smtClean="0"/>
              <a:t>STR_SIZE, </a:t>
            </a:r>
            <a:r>
              <a:rPr lang="en-CA" sz="2600" dirty="0" err="1"/>
              <a:t>stdin</a:t>
            </a:r>
            <a:r>
              <a:rPr lang="en-CA" sz="2600" dirty="0"/>
              <a:t>);</a:t>
            </a:r>
          </a:p>
          <a:p>
            <a:pPr marL="393192" lvl="1" indent="0">
              <a:buNone/>
            </a:pPr>
            <a:r>
              <a:rPr lang="en-CA" sz="2600" dirty="0"/>
              <a:t>   a=</a:t>
            </a:r>
            <a:r>
              <a:rPr lang="en-CA" sz="2600" dirty="0" err="1"/>
              <a:t>strtol</a:t>
            </a:r>
            <a:r>
              <a:rPr lang="en-CA" sz="2600" dirty="0"/>
              <a:t>(</a:t>
            </a:r>
            <a:r>
              <a:rPr lang="en-CA" sz="2600" dirty="0" err="1"/>
              <a:t>a_str</a:t>
            </a:r>
            <a:r>
              <a:rPr lang="en-CA" sz="2600" dirty="0"/>
              <a:t>, NULL, 10); </a:t>
            </a:r>
          </a:p>
          <a:p>
            <a:pPr marL="393192" lvl="1" indent="0">
              <a:buNone/>
            </a:pPr>
            <a:r>
              <a:rPr lang="en-CA" sz="2600" dirty="0"/>
              <a:t>   b=2*a;</a:t>
            </a:r>
          </a:p>
          <a:p>
            <a:pPr marL="393192" lvl="1" indent="0">
              <a:buNone/>
            </a:pPr>
            <a:r>
              <a:rPr lang="en-CA" sz="2600" dirty="0"/>
              <a:t>   </a:t>
            </a:r>
            <a:r>
              <a:rPr lang="en-CA" sz="2600" dirty="0" err="1"/>
              <a:t>printf</a:t>
            </a:r>
            <a:r>
              <a:rPr lang="en-CA" sz="2600" dirty="0"/>
              <a:t>(“Twice of %d is %d\n”, a, b);</a:t>
            </a:r>
          </a:p>
          <a:p>
            <a:pPr marL="393192" lvl="1" indent="0">
              <a:buNone/>
            </a:pPr>
            <a:r>
              <a:rPr lang="en-CA" sz="2600" dirty="0"/>
              <a:t>   return 0;</a:t>
            </a:r>
          </a:p>
          <a:p>
            <a:pPr marL="393192" lvl="1" indent="0">
              <a:buNone/>
            </a:pPr>
            <a:r>
              <a:rPr lang="en-CA" sz="2600" dirty="0" smtClean="0"/>
              <a:t>}</a:t>
            </a:r>
            <a:endParaRPr lang="en-CA" dirty="0" smtClean="0"/>
          </a:p>
          <a:p>
            <a:r>
              <a:rPr lang="en-CA" sz="3600" dirty="0" smtClean="0"/>
              <a:t>Compile and run </a:t>
            </a:r>
            <a:r>
              <a:rPr lang="en-CA" sz="3600" dirty="0" smtClean="0"/>
              <a:t>the program</a:t>
            </a:r>
            <a:endParaRPr lang="en-CA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8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2752</TotalTime>
  <Words>561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Introduction to C</vt:lpstr>
      <vt:lpstr>Agenda</vt:lpstr>
      <vt:lpstr>C Programming Language</vt:lpstr>
      <vt:lpstr>C v.s. Python</vt:lpstr>
      <vt:lpstr>Anatomy of a C Program</vt:lpstr>
      <vt:lpstr>Writing and Running a C Program</vt:lpstr>
      <vt:lpstr>Important Notes</vt:lpstr>
      <vt:lpstr>C Comment and Macro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274</cp:revision>
  <dcterms:created xsi:type="dcterms:W3CDTF">2020-04-03T00:26:09Z</dcterms:created>
  <dcterms:modified xsi:type="dcterms:W3CDTF">2020-04-06T20:24:41Z</dcterms:modified>
</cp:coreProperties>
</file>