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6" r:id="rId3"/>
    <p:sldId id="268" r:id="rId4"/>
    <p:sldId id="267" r:id="rId5"/>
    <p:sldId id="269" r:id="rId6"/>
    <p:sldId id="270" r:id="rId7"/>
    <p:sldId id="277" r:id="rId8"/>
    <p:sldId id="271" r:id="rId9"/>
    <p:sldId id="279" r:id="rId10"/>
    <p:sldId id="280" r:id="rId11"/>
    <p:sldId id="278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mtClean="0"/>
              <a:t>Machine Code and Assembly Code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68755" y="1241425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500455" y="3861048"/>
            <a:ext cx="8229600" cy="2578291"/>
          </a:xfrm>
        </p:spPr>
        <p:txBody>
          <a:bodyPr>
            <a:normAutofit/>
          </a:bodyPr>
          <a:lstStyle/>
          <a:p>
            <a:r>
              <a:rPr lang="en-US" dirty="0" smtClean="0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</a:t>
            </a:r>
            <a:r>
              <a:rPr lang="en-US" dirty="0" smtClean="0"/>
              <a:t>machine code</a:t>
            </a:r>
            <a:endParaRPr lang="en-US" dirty="0"/>
          </a:p>
          <a:p>
            <a:pPr lvl="1"/>
            <a:r>
              <a:rPr lang="en-US" dirty="0" smtClean="0"/>
              <a:t>Produces </a:t>
            </a:r>
            <a:r>
              <a:rPr lang="en-US" dirty="0"/>
              <a:t>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Disassembling </a:t>
            </a:r>
            <a:r>
              <a:rPr lang="en-US" dirty="0" smtClean="0"/>
              <a:t>Machine </a:t>
            </a:r>
            <a:r>
              <a:rPr lang="en-US" dirty="0"/>
              <a:t>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8755" y="1637274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0000000000400595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sumstore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&gt;: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400595: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53               push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400596: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48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89 d3 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400599: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e8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f2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ff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callq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400590 &lt;plus&gt;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40059e: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48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89 03 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4005a1: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5b               pop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4005a2: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c3       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retq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4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900" dirty="0" smtClean="0"/>
              <a:t>Save the following C program into </a:t>
            </a:r>
            <a:r>
              <a:rPr lang="en-CA" sz="2900" i="1" dirty="0" err="1" smtClean="0"/>
              <a:t>add.c</a:t>
            </a:r>
            <a:endParaRPr lang="en-CA" sz="2900" i="1" dirty="0" smtClean="0"/>
          </a:p>
          <a:p>
            <a:pPr marL="365760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main() {</a:t>
            </a:r>
          </a:p>
          <a:p>
            <a:pPr marL="365760" lvl="1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int</a:t>
            </a:r>
            <a:r>
              <a:rPr lang="en-CA" dirty="0" smtClean="0"/>
              <a:t> a = 0x11223344;</a:t>
            </a:r>
          </a:p>
          <a:p>
            <a:pPr marL="365760" lvl="1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int</a:t>
            </a:r>
            <a:r>
              <a:rPr lang="en-CA" dirty="0" smtClean="0"/>
              <a:t> b = 0x55667788’</a:t>
            </a:r>
          </a:p>
          <a:p>
            <a:pPr marL="365760" lvl="1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int</a:t>
            </a:r>
            <a:r>
              <a:rPr lang="en-CA" dirty="0" smtClean="0"/>
              <a:t> c = a + b;</a:t>
            </a:r>
          </a:p>
          <a:p>
            <a:pPr marL="365760" lvl="1" indent="0">
              <a:buNone/>
            </a:pPr>
            <a:r>
              <a:rPr lang="en-CA" dirty="0"/>
              <a:t> </a:t>
            </a:r>
            <a:r>
              <a:rPr lang="en-CA" dirty="0" smtClean="0"/>
              <a:t>  return c;</a:t>
            </a:r>
          </a:p>
          <a:p>
            <a:pPr marL="365760" lvl="1" indent="0">
              <a:buNone/>
            </a:pPr>
            <a:r>
              <a:rPr lang="en-CA" dirty="0" smtClean="0"/>
              <a:t>}</a:t>
            </a:r>
          </a:p>
          <a:p>
            <a:r>
              <a:rPr lang="en-CA" sz="2900" dirty="0" smtClean="0"/>
              <a:t>Compile </a:t>
            </a:r>
            <a:r>
              <a:rPr lang="en-CA" sz="2900" i="1" dirty="0" err="1" smtClean="0"/>
              <a:t>add.c</a:t>
            </a:r>
            <a:r>
              <a:rPr lang="en-CA" sz="2900" dirty="0" smtClean="0"/>
              <a:t> to assembly </a:t>
            </a:r>
            <a:r>
              <a:rPr lang="en-CA" sz="2900" dirty="0" smtClean="0"/>
              <a:t>code</a:t>
            </a:r>
          </a:p>
          <a:p>
            <a:pPr marL="365760" lvl="1" indent="0">
              <a:buNone/>
            </a:pPr>
            <a:r>
              <a:rPr lang="en-CA" sz="2500" dirty="0" err="1" smtClean="0"/>
              <a:t>gcc</a:t>
            </a:r>
            <a:r>
              <a:rPr lang="en-CA" sz="2500" dirty="0" smtClean="0"/>
              <a:t> </a:t>
            </a:r>
            <a:r>
              <a:rPr lang="en-CA" sz="2500" dirty="0" smtClean="0"/>
              <a:t>–S </a:t>
            </a:r>
            <a:r>
              <a:rPr lang="en-CA" sz="2500" dirty="0" err="1" smtClean="0"/>
              <a:t>add.c</a:t>
            </a:r>
            <a:endParaRPr lang="en-CA" sz="2500" dirty="0" smtClean="0"/>
          </a:p>
          <a:p>
            <a:endParaRPr lang="en-CA" dirty="0" smtClean="0"/>
          </a:p>
          <a:p>
            <a:r>
              <a:rPr lang="en-CA" sz="2900" dirty="0" smtClean="0"/>
              <a:t>Questions</a:t>
            </a:r>
          </a:p>
          <a:p>
            <a:pPr lvl="1"/>
            <a:r>
              <a:rPr lang="en-CA" sz="2500" dirty="0" smtClean="0"/>
              <a:t>Which </a:t>
            </a:r>
            <a:r>
              <a:rPr lang="en-CA" sz="2500" dirty="0" smtClean="0"/>
              <a:t>instructions are </a:t>
            </a:r>
            <a:r>
              <a:rPr lang="en-CA" sz="2500" dirty="0" smtClean="0"/>
              <a:t>used for assigning </a:t>
            </a:r>
            <a:r>
              <a:rPr lang="en-CA" sz="2500" i="1" dirty="0" smtClean="0"/>
              <a:t>a</a:t>
            </a:r>
            <a:r>
              <a:rPr lang="en-CA" sz="2500" dirty="0" smtClean="0"/>
              <a:t> and </a:t>
            </a:r>
            <a:r>
              <a:rPr lang="en-CA" sz="2500" i="1" dirty="0" smtClean="0"/>
              <a:t>b</a:t>
            </a:r>
            <a:r>
              <a:rPr lang="en-CA" sz="2500" dirty="0" smtClean="0"/>
              <a:t>?</a:t>
            </a:r>
          </a:p>
          <a:p>
            <a:pPr lvl="1"/>
            <a:r>
              <a:rPr lang="en-CA" sz="2500" dirty="0" smtClean="0"/>
              <a:t>Which </a:t>
            </a:r>
            <a:r>
              <a:rPr lang="en-CA" sz="2500" dirty="0" smtClean="0"/>
              <a:t>instruction is </a:t>
            </a:r>
            <a:r>
              <a:rPr lang="en-CA" sz="2500" dirty="0" smtClean="0"/>
              <a:t>used for </a:t>
            </a:r>
            <a:r>
              <a:rPr lang="en-CA" sz="2500" i="1" dirty="0" smtClean="0"/>
              <a:t>a + b</a:t>
            </a:r>
            <a:r>
              <a:rPr lang="en-CA" sz="2500" dirty="0" smtClean="0"/>
              <a:t>?</a:t>
            </a:r>
            <a:endParaRPr lang="en-CA" sz="25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91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Compile </a:t>
            </a:r>
            <a:r>
              <a:rPr lang="en-CA" i="1" dirty="0" err="1" smtClean="0"/>
              <a:t>add.c</a:t>
            </a:r>
            <a:r>
              <a:rPr lang="en-CA" dirty="0" smtClean="0"/>
              <a:t> to machine code</a:t>
            </a:r>
          </a:p>
          <a:p>
            <a:pPr marL="393192" lvl="1" indent="0">
              <a:buNone/>
            </a:pPr>
            <a:r>
              <a:rPr lang="en-CA" dirty="0" err="1" smtClean="0"/>
              <a:t>gcc</a:t>
            </a:r>
            <a:r>
              <a:rPr lang="en-CA" dirty="0" smtClean="0"/>
              <a:t> –o add </a:t>
            </a:r>
            <a:r>
              <a:rPr lang="en-CA" dirty="0" err="1" smtClean="0"/>
              <a:t>add.c</a:t>
            </a:r>
            <a:endParaRPr lang="en-CA" dirty="0" smtClean="0"/>
          </a:p>
          <a:p>
            <a:pPr marL="393192" lvl="1" indent="0">
              <a:buNone/>
            </a:pPr>
            <a:endParaRPr lang="en-CA" dirty="0"/>
          </a:p>
          <a:p>
            <a:r>
              <a:rPr lang="en-CA" dirty="0" smtClean="0"/>
              <a:t>Disassemble machine code </a:t>
            </a:r>
          </a:p>
          <a:p>
            <a:pPr marL="393192" lvl="1" indent="0">
              <a:buNone/>
            </a:pPr>
            <a:r>
              <a:rPr lang="en-CA" dirty="0" err="1" smtClean="0"/>
              <a:t>objdump</a:t>
            </a:r>
            <a:r>
              <a:rPr lang="en-CA" dirty="0" smtClean="0"/>
              <a:t> –d add</a:t>
            </a:r>
          </a:p>
          <a:p>
            <a:pPr marL="393192" lvl="1" indent="0">
              <a:buNone/>
            </a:pPr>
            <a:endParaRPr lang="en-CA" dirty="0"/>
          </a:p>
          <a:p>
            <a:r>
              <a:rPr lang="en-CA" dirty="0" smtClean="0"/>
              <a:t>Questions</a:t>
            </a:r>
          </a:p>
          <a:p>
            <a:pPr lvl="1"/>
            <a:r>
              <a:rPr lang="en-CA" dirty="0" smtClean="0"/>
              <a:t>What is the starting memory address for </a:t>
            </a:r>
            <a:r>
              <a:rPr lang="en-CA" i="1" dirty="0" smtClean="0"/>
              <a:t>main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What is the memory address for the instruction adding </a:t>
            </a:r>
            <a:r>
              <a:rPr lang="en-CA" i="1" dirty="0" smtClean="0"/>
              <a:t>a</a:t>
            </a:r>
            <a:r>
              <a:rPr lang="en-CA" dirty="0" smtClean="0"/>
              <a:t> and </a:t>
            </a:r>
            <a:r>
              <a:rPr lang="en-CA" i="1" dirty="0" smtClean="0"/>
              <a:t>b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How many bytes does </a:t>
            </a:r>
            <a:r>
              <a:rPr lang="en-CA" i="1" dirty="0" smtClean="0"/>
              <a:t>main</a:t>
            </a:r>
            <a:r>
              <a:rPr lang="en-CA" dirty="0" smtClean="0"/>
              <a:t> occupy?</a:t>
            </a:r>
          </a:p>
          <a:p>
            <a:pPr marL="393192" lvl="1" indent="0">
              <a:buNone/>
            </a:pPr>
            <a:endParaRPr lang="en-CA" dirty="0"/>
          </a:p>
          <a:p>
            <a:pPr marL="393192" lvl="1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255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Machine Code</a:t>
            </a:r>
          </a:p>
          <a:p>
            <a:r>
              <a:rPr lang="en-CA" dirty="0" smtClean="0"/>
              <a:t>Assembly Code</a:t>
            </a:r>
          </a:p>
          <a:p>
            <a:r>
              <a:rPr lang="en-CA" dirty="0" smtClean="0"/>
              <a:t>From C to Machine/Assembly </a:t>
            </a:r>
            <a:r>
              <a:rPr lang="en-CA" dirty="0" smtClean="0"/>
              <a:t>Code</a:t>
            </a:r>
          </a:p>
          <a:p>
            <a:r>
              <a:rPr lang="en-CA" dirty="0" smtClean="0"/>
              <a:t>Assembly Code to Machine Code</a:t>
            </a:r>
            <a:endParaRPr lang="en-CA" dirty="0" smtClean="0"/>
          </a:p>
          <a:p>
            <a:r>
              <a:rPr lang="en-CA" dirty="0" smtClean="0"/>
              <a:t>Machine Code to Assembly Code</a:t>
            </a:r>
            <a:endParaRPr lang="en-CA" dirty="0" smtClean="0"/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computer’s CPU runs machine code directly.</a:t>
            </a:r>
          </a:p>
          <a:p>
            <a:r>
              <a:rPr lang="en-CA" dirty="0" smtClean="0"/>
              <a:t>Each machine code instruction performs a very specific task</a:t>
            </a:r>
          </a:p>
          <a:p>
            <a:pPr lvl="1"/>
            <a:r>
              <a:rPr lang="en-CA" dirty="0" smtClean="0"/>
              <a:t>memory load/store</a:t>
            </a:r>
          </a:p>
          <a:p>
            <a:pPr lvl="1"/>
            <a:r>
              <a:rPr lang="en-CA" dirty="0" smtClean="0"/>
              <a:t>arithmetic operations</a:t>
            </a:r>
          </a:p>
          <a:p>
            <a:pPr lvl="1"/>
            <a:r>
              <a:rPr lang="en-CA" dirty="0" smtClean="0"/>
              <a:t>bit manipulations</a:t>
            </a:r>
            <a:endParaRPr lang="en-CA" dirty="0"/>
          </a:p>
          <a:p>
            <a:r>
              <a:rPr lang="en-CA" dirty="0"/>
              <a:t>P</a:t>
            </a:r>
            <a:r>
              <a:rPr lang="en-CA" dirty="0" smtClean="0"/>
              <a:t>rograms in any programming language are translated into machine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42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1811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38100" y="3429000"/>
            <a:ext cx="5067300" cy="30963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PC: Program counter</a:t>
            </a:r>
          </a:p>
          <a:p>
            <a:pPr lvl="1"/>
            <a:r>
              <a:rPr lang="en-US" dirty="0" smtClean="0"/>
              <a:t>Address of next instruction</a:t>
            </a:r>
          </a:p>
          <a:p>
            <a:r>
              <a:rPr lang="en-US" dirty="0" smtClean="0"/>
              <a:t>Register file</a:t>
            </a:r>
          </a:p>
          <a:p>
            <a:pPr lvl="1"/>
            <a:r>
              <a:rPr lang="en-US" dirty="0" smtClean="0"/>
              <a:t>Fast storage of data</a:t>
            </a:r>
          </a:p>
          <a:p>
            <a:r>
              <a:rPr lang="en-US" dirty="0" smtClean="0"/>
              <a:t>Condition codes</a:t>
            </a:r>
          </a:p>
          <a:p>
            <a:pPr lvl="1"/>
            <a:r>
              <a:rPr lang="en-US" dirty="0" smtClean="0"/>
              <a:t>Status about most recent arithmetic or logical operation</a:t>
            </a:r>
          </a:p>
          <a:p>
            <a:pPr lvl="1"/>
            <a:r>
              <a:rPr lang="en-US" dirty="0" smtClean="0"/>
              <a:t>Used for conditional branching</a:t>
            </a:r>
            <a:endParaRPr lang="en-US" dirty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 View</a:t>
            </a:r>
            <a:endParaRPr lang="en-US" dirty="0"/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3429000"/>
            <a:ext cx="4038600" cy="2650108"/>
          </a:xfrm>
        </p:spPr>
        <p:txBody>
          <a:bodyPr>
            <a:normAutofit/>
          </a:bodyPr>
          <a:lstStyle/>
          <a:p>
            <a:r>
              <a:rPr lang="en-US" dirty="0" smtClean="0"/>
              <a:t>Memory</a:t>
            </a:r>
            <a:endParaRPr lang="en-US" dirty="0"/>
          </a:p>
          <a:p>
            <a:pPr lvl="1"/>
            <a:r>
              <a:rPr lang="en-US" dirty="0" smtClean="0"/>
              <a:t>Byte addressable array</a:t>
            </a:r>
          </a:p>
          <a:p>
            <a:pPr lvl="1"/>
            <a:r>
              <a:rPr lang="en-US" dirty="0" smtClean="0"/>
              <a:t>Code and user data</a:t>
            </a:r>
          </a:p>
          <a:p>
            <a:pPr lvl="1"/>
            <a:r>
              <a:rPr lang="en-US" dirty="0" smtClean="0"/>
              <a:t>Stack to support procedures</a:t>
            </a:r>
          </a:p>
          <a:p>
            <a:endParaRPr 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20955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4859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1811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8444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8161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3495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829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4097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685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5019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4003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32794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Machine code instructions and data are represented in binary numbers.</a:t>
            </a:r>
          </a:p>
          <a:p>
            <a:r>
              <a:rPr lang="en-CA" dirty="0" smtClean="0"/>
              <a:t>Writing machine instructions in binary numbers is very tedious. </a:t>
            </a:r>
            <a:endParaRPr lang="en-CA" dirty="0"/>
          </a:p>
          <a:p>
            <a:pPr lvl="1"/>
            <a:r>
              <a:rPr lang="en-CA" dirty="0" smtClean="0"/>
              <a:t>using hex numbers is much easier.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Programming in Machine Code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41784"/>
              </p:ext>
            </p:extLst>
          </p:nvPr>
        </p:nvGraphicFramePr>
        <p:xfrm>
          <a:off x="1547664" y="4005064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Memory Address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chemeClr val="bg1"/>
                          </a:solidFill>
                        </a:rPr>
                        <a:t>Machine Code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0x400500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48 83 </a:t>
                      </a:r>
                      <a:r>
                        <a:rPr lang="en-CA" sz="2000" dirty="0" err="1" smtClean="0">
                          <a:solidFill>
                            <a:srgbClr val="FF0000"/>
                          </a:solidFill>
                        </a:rPr>
                        <a:t>ec</a:t>
                      </a:r>
                      <a:r>
                        <a:rPr lang="en-CA" sz="2000" dirty="0" smtClean="0"/>
                        <a:t> 10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0x400504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48 8d 54 24</a:t>
                      </a:r>
                      <a:r>
                        <a:rPr lang="en-CA" sz="2000" dirty="0" smtClean="0"/>
                        <a:t> 08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0x400509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en-CA" sz="2000" dirty="0" smtClean="0"/>
                        <a:t> 32 00 00 00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0x40050e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bf</a:t>
                      </a:r>
                      <a:r>
                        <a:rPr lang="en-CA" sz="2000" dirty="0" smtClean="0"/>
                        <a:t> 64 00 00 00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code program can also be written in assembly language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using a </a:t>
            </a:r>
            <a:r>
              <a:rPr lang="en-CA" dirty="0" smtClean="0">
                <a:solidFill>
                  <a:srgbClr val="00B050"/>
                </a:solidFill>
              </a:rPr>
              <a:t>mnemonic</a:t>
            </a:r>
            <a:r>
              <a:rPr lang="en-CA" dirty="0" smtClean="0"/>
              <a:t> to represent each instruction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Assembly Code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88858"/>
              </p:ext>
            </p:extLst>
          </p:nvPr>
        </p:nvGraphicFramePr>
        <p:xfrm>
          <a:off x="1187624" y="3212976"/>
          <a:ext cx="640871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Machine Code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Assembly Code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r>
                        <a:rPr lang="en-CA" sz="2000" baseline="0" dirty="0" smtClean="0">
                          <a:solidFill>
                            <a:srgbClr val="FF0000"/>
                          </a:solidFill>
                        </a:rPr>
                        <a:t> 83 </a:t>
                      </a:r>
                      <a:r>
                        <a:rPr lang="en-CA" sz="2000" baseline="0" dirty="0" err="1" smtClean="0">
                          <a:solidFill>
                            <a:srgbClr val="FF0000"/>
                          </a:solidFill>
                        </a:rPr>
                        <a:t>ec</a:t>
                      </a:r>
                      <a:r>
                        <a:rPr lang="en-CA" sz="2000" baseline="0" dirty="0" smtClean="0"/>
                        <a:t> 10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00B050"/>
                          </a:solidFill>
                        </a:rPr>
                        <a:t>sub</a:t>
                      </a:r>
                      <a:r>
                        <a:rPr lang="en-CA" sz="2000" dirty="0" smtClean="0"/>
                        <a:t> $0x10,</a:t>
                      </a:r>
                      <a:r>
                        <a:rPr lang="en-CA" sz="2000" baseline="0" dirty="0" smtClean="0"/>
                        <a:t> %</a:t>
                      </a:r>
                      <a:r>
                        <a:rPr lang="en-CA" sz="2000" baseline="0" dirty="0" err="1" smtClean="0"/>
                        <a:t>rsp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48 8d 54 24</a:t>
                      </a:r>
                      <a:r>
                        <a:rPr lang="en-CA" sz="2000" dirty="0" smtClean="0"/>
                        <a:t> 08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00B050"/>
                          </a:solidFill>
                        </a:rPr>
                        <a:t>lea</a:t>
                      </a:r>
                      <a:r>
                        <a:rPr lang="en-CA" sz="2000" dirty="0" smtClean="0"/>
                        <a:t> 0x8(%</a:t>
                      </a:r>
                      <a:r>
                        <a:rPr lang="en-CA" sz="2000" dirty="0" err="1" smtClean="0"/>
                        <a:t>rsp</a:t>
                      </a:r>
                      <a:r>
                        <a:rPr lang="en-CA" sz="2000" dirty="0" smtClean="0"/>
                        <a:t>), %</a:t>
                      </a:r>
                      <a:r>
                        <a:rPr lang="en-CA" sz="2000" dirty="0" err="1" smtClean="0"/>
                        <a:t>rdx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en-CA" sz="2000" dirty="0" smtClean="0"/>
                        <a:t> 32 00 00 00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 smtClean="0">
                          <a:solidFill>
                            <a:srgbClr val="00B050"/>
                          </a:solidFill>
                        </a:rPr>
                        <a:t>mov</a:t>
                      </a:r>
                      <a:r>
                        <a:rPr lang="en-CA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sz="2000" dirty="0" smtClean="0"/>
                        <a:t>$0x32, %</a:t>
                      </a:r>
                      <a:r>
                        <a:rPr lang="en-CA" sz="2000" dirty="0" err="1" smtClean="0"/>
                        <a:t>esi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bf</a:t>
                      </a:r>
                      <a:r>
                        <a:rPr lang="en-CA" sz="2000" dirty="0" smtClean="0"/>
                        <a:t> 64</a:t>
                      </a:r>
                      <a:r>
                        <a:rPr lang="en-CA" sz="2000" baseline="0" dirty="0" smtClean="0"/>
                        <a:t> 00 00 00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err="1" smtClean="0">
                          <a:solidFill>
                            <a:srgbClr val="00B050"/>
                          </a:solidFill>
                        </a:rPr>
                        <a:t>mov</a:t>
                      </a:r>
                      <a:r>
                        <a:rPr lang="en-CA" sz="200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sz="2000" dirty="0" smtClean="0"/>
                        <a:t>$0x64, %</a:t>
                      </a:r>
                      <a:r>
                        <a:rPr lang="en-CA" sz="2000" dirty="0" err="1" smtClean="0"/>
                        <a:t>edi</a:t>
                      </a:r>
                      <a:endParaRPr lang="en-CA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268412" y="3001917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268412" y="4143017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995362" y="5211717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995362" y="6354717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4156075" y="3464550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462461" y="3611517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</a:rPr>
              <a:t>Og</a:t>
            </a:r>
            <a:r>
              <a:rPr lang="en-US" sz="2000" dirty="0" smtClean="0">
                <a:latin typeface="Courier New" pitchFamily="49" charset="0"/>
              </a:rPr>
              <a:t> -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446587" y="4678317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462462" y="5821317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540000" y="3067005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425700" y="4144917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311400" y="5287917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297906" y="6430917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4156075" y="4542462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4156075" y="5685462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7024687" y="5287917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6032500" y="5821317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1371607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Code in files  p1.c p2.c</a:t>
            </a:r>
          </a:p>
          <a:p>
            <a:r>
              <a:rPr lang="en-US" sz="2300" dirty="0" smtClean="0"/>
              <a:t>Compile with command:  </a:t>
            </a:r>
            <a:r>
              <a:rPr lang="en-US" sz="2300" dirty="0" err="1" smtClean="0"/>
              <a:t>gcc</a:t>
            </a:r>
            <a:r>
              <a:rPr lang="en-US" sz="2300" dirty="0" smtClean="0"/>
              <a:t> –o p p1.c p2.c</a:t>
            </a:r>
          </a:p>
          <a:p>
            <a:pPr lvl="1"/>
            <a:r>
              <a:rPr lang="en-US" dirty="0" smtClean="0"/>
              <a:t>Put resulting machine code in file p</a:t>
            </a:r>
            <a:endParaRPr lang="en-US" dirty="0"/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 to Machine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6264"/>
            <a:ext cx="8229600" cy="4525963"/>
          </a:xfrm>
        </p:spPr>
        <p:txBody>
          <a:bodyPr/>
          <a:lstStyle/>
          <a:p>
            <a:r>
              <a:rPr lang="en-US" smtClean="0"/>
              <a:t>C Code (sum.c)</a:t>
            </a:r>
          </a:p>
          <a:p>
            <a:endParaRPr lang="en-US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Compiling Into Assembly</a:t>
            </a:r>
            <a:endParaRPr 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688286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long plus(long x, long y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sumstore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long x, long y, 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           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long t = plus(x, y);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dest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6502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Generated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x86-64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Assembly</a:t>
            </a: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680349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sumstore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pushq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movq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rdx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call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plus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movq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rax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popq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ret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923034"/>
            <a:ext cx="7467600" cy="21210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Obtain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with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command</a:t>
            </a:r>
          </a:p>
          <a:p>
            <a:pPr lvl="1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</a:rPr>
              <a:t>gcc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 –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</a:rPr>
              <a:t>Og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 –S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</a:rPr>
              <a:t>sum.c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Produces file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</a:rPr>
              <a:t>sum.s</a:t>
            </a:r>
            <a:endParaRPr lang="en-US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49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1035050"/>
            <a:ext cx="394106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</a:rPr>
              <a:t>Machine code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itchFamily="49" charset="0"/>
              </a:rPr>
              <a:t>sumstore</a:t>
            </a: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  <a:p>
            <a:pPr marL="223838" indent="-223838" defTabSz="895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0x0400595: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0x53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0x48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0x89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0xd3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0xe8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0xf2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0x48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0x89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0x03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0x5b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 0xc3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>
          <a:xfrm>
            <a:off x="3657600" y="1481328"/>
            <a:ext cx="5029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Assembler</a:t>
            </a:r>
          </a:p>
          <a:p>
            <a:pPr lvl="1"/>
            <a:r>
              <a:rPr lang="en-US" dirty="0" smtClean="0"/>
              <a:t>Translates </a:t>
            </a:r>
            <a:r>
              <a:rPr lang="en-US" dirty="0" smtClean="0">
                <a:latin typeface="Courier New" pitchFamily="49" charset="0"/>
              </a:rPr>
              <a:t>.s</a:t>
            </a:r>
            <a:r>
              <a:rPr lang="en-US" dirty="0" smtClean="0"/>
              <a:t> into </a:t>
            </a:r>
            <a:r>
              <a:rPr lang="en-US" dirty="0" smtClean="0">
                <a:latin typeface="Courier New" pitchFamily="49" charset="0"/>
              </a:rPr>
              <a:t>.o</a:t>
            </a:r>
          </a:p>
          <a:p>
            <a:pPr lvl="1"/>
            <a:r>
              <a:rPr lang="en-US" dirty="0" smtClean="0"/>
              <a:t>Binary encoding of each instruction</a:t>
            </a:r>
          </a:p>
          <a:p>
            <a:pPr lvl="1"/>
            <a:r>
              <a:rPr lang="en-US" dirty="0" smtClean="0"/>
              <a:t>Nearly-complete image of executable code</a:t>
            </a:r>
          </a:p>
          <a:p>
            <a:pPr lvl="1"/>
            <a:r>
              <a:rPr lang="en-US" dirty="0" smtClean="0"/>
              <a:t>Missing linkages between code in different files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Linker</a:t>
            </a:r>
          </a:p>
          <a:p>
            <a:pPr lvl="1"/>
            <a:r>
              <a:rPr lang="en-US" dirty="0" smtClean="0"/>
              <a:t>Resolves references between files</a:t>
            </a:r>
          </a:p>
          <a:p>
            <a:pPr lvl="1"/>
            <a:r>
              <a:rPr lang="en-US" dirty="0" smtClean="0"/>
              <a:t>Combines with static run-time libraries</a:t>
            </a:r>
          </a:p>
          <a:p>
            <a:pPr lvl="2"/>
            <a:r>
              <a:rPr lang="en-US" sz="2300" dirty="0" smtClean="0"/>
              <a:t>E.g., code for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sz="2300" b="1" dirty="0" smtClean="0"/>
              <a:t>,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sz="23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 smtClean="0"/>
              <a:t>Some libraries are </a:t>
            </a:r>
            <a:r>
              <a:rPr lang="en-US" i="1" dirty="0" smtClean="0"/>
              <a:t>dynamically linked</a:t>
            </a:r>
          </a:p>
          <a:p>
            <a:pPr lvl="2"/>
            <a:r>
              <a:rPr lang="en-US" sz="2300" dirty="0" smtClean="0"/>
              <a:t>Linking occurs when program begins execution</a:t>
            </a:r>
            <a:endParaRPr lang="en-US" sz="2300" dirty="0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6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Assembly Code to Machine Code</a:t>
            </a:r>
            <a:endParaRPr lang="en-US" dirty="0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14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Each instruction 1,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3,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or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5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defTabSz="89535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0x0400595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6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3806</TotalTime>
  <Words>735</Words>
  <Application>Microsoft Office PowerPoint</Application>
  <PresentationFormat>On-screen Show (4:3)</PresentationFormat>
  <Paragraphs>177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Machine Code and Assembly Code</vt:lpstr>
      <vt:lpstr>Agenda</vt:lpstr>
      <vt:lpstr>Machine Code</vt:lpstr>
      <vt:lpstr>Machine Code View</vt:lpstr>
      <vt:lpstr>Programming in Machine Code</vt:lpstr>
      <vt:lpstr>Assembly Code</vt:lpstr>
      <vt:lpstr>From C to Machine Code</vt:lpstr>
      <vt:lpstr>Compiling Into Assembly</vt:lpstr>
      <vt:lpstr>Assembly Code to Machine Code</vt:lpstr>
      <vt:lpstr>Disassembling Machine Code</vt:lpstr>
      <vt:lpstr>Exercise - 1</vt:lpstr>
      <vt:lpstr>Exercise - 2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719</cp:revision>
  <dcterms:created xsi:type="dcterms:W3CDTF">2020-04-03T00:26:09Z</dcterms:created>
  <dcterms:modified xsi:type="dcterms:W3CDTF">2020-04-27T19:21:20Z</dcterms:modified>
</cp:coreProperties>
</file>