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4" r:id="rId4"/>
    <p:sldId id="276" r:id="rId5"/>
    <p:sldId id="277" r:id="rId6"/>
    <p:sldId id="278" r:id="rId7"/>
    <p:sldId id="27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Integer Representation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2’s Complement Representation</a:t>
            </a:r>
          </a:p>
          <a:p>
            <a:r>
              <a:rPr lang="en-CA" dirty="0" smtClean="0"/>
              <a:t>Convert Signed Binary to Decimal</a:t>
            </a:r>
            <a:endParaRPr lang="en-CA" dirty="0" smtClean="0"/>
          </a:p>
          <a:p>
            <a:r>
              <a:rPr lang="en-CA" dirty="0" smtClean="0"/>
              <a:t>Exercise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-N = 2</a:t>
            </a:r>
            <a:r>
              <a:rPr lang="en-CA" baseline="30000" dirty="0" smtClean="0"/>
              <a:t>w </a:t>
            </a:r>
            <a:r>
              <a:rPr lang="en-CA" dirty="0" smtClean="0"/>
              <a:t>– N, where N is a positive number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w is the total number of bits, i.e. data size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dirty="0" smtClean="0"/>
              <a:t>  100000000</a:t>
            </a:r>
            <a:r>
              <a:rPr lang="en-CA" baseline="-25000" dirty="0"/>
              <a:t>b</a:t>
            </a:r>
            <a:r>
              <a:rPr lang="en-CA" dirty="0" smtClean="0"/>
              <a:t>  (2</a:t>
            </a:r>
            <a:r>
              <a:rPr lang="en-CA" baseline="30000" dirty="0" smtClean="0"/>
              <a:t>8</a:t>
            </a:r>
            <a:r>
              <a:rPr lang="en-CA" dirty="0" smtClean="0"/>
              <a:t>, w+1 bits)</a:t>
            </a:r>
          </a:p>
          <a:p>
            <a:pPr marL="109728" indent="0">
              <a:buNone/>
            </a:pPr>
            <a:r>
              <a:rPr lang="en-CA" dirty="0" smtClean="0"/>
              <a:t>-  00000001</a:t>
            </a:r>
            <a:r>
              <a:rPr lang="en-CA" baseline="-25000" dirty="0"/>
              <a:t>b</a:t>
            </a:r>
            <a:r>
              <a:rPr lang="en-CA" dirty="0" smtClean="0"/>
              <a:t>  (1)</a:t>
            </a:r>
          </a:p>
          <a:p>
            <a:pPr marL="109728" indent="0">
              <a:buNone/>
            </a:pPr>
            <a:r>
              <a:rPr lang="en-CA" dirty="0" smtClean="0"/>
              <a:t>------------</a:t>
            </a:r>
          </a:p>
          <a:p>
            <a:pPr marL="109728" indent="0">
              <a:buNone/>
            </a:pPr>
            <a:r>
              <a:rPr lang="en-CA" dirty="0" smtClean="0"/>
              <a:t>    11111111</a:t>
            </a:r>
            <a:r>
              <a:rPr lang="en-CA" baseline="-25000" dirty="0"/>
              <a:t>b</a:t>
            </a:r>
            <a:r>
              <a:rPr lang="en-CA" dirty="0" smtClean="0"/>
              <a:t>  (-1)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100000000</a:t>
            </a:r>
            <a:r>
              <a:rPr lang="en-CA" baseline="-25000" dirty="0"/>
              <a:t>b</a:t>
            </a:r>
            <a:r>
              <a:rPr lang="en-CA" dirty="0" smtClean="0"/>
              <a:t>  </a:t>
            </a:r>
            <a:r>
              <a:rPr lang="en-CA" dirty="0"/>
              <a:t>(2</a:t>
            </a:r>
            <a:r>
              <a:rPr lang="en-CA" baseline="30000" dirty="0"/>
              <a:t>8</a:t>
            </a:r>
            <a:r>
              <a:rPr lang="en-CA" dirty="0"/>
              <a:t>)</a:t>
            </a:r>
          </a:p>
          <a:p>
            <a:pPr marL="109728" indent="0">
              <a:buNone/>
            </a:pPr>
            <a:r>
              <a:rPr lang="en-CA" dirty="0"/>
              <a:t>-  </a:t>
            </a:r>
            <a:r>
              <a:rPr lang="en-CA" dirty="0" smtClean="0"/>
              <a:t>00000110</a:t>
            </a:r>
            <a:r>
              <a:rPr lang="en-CA" baseline="-25000" dirty="0" smtClean="0"/>
              <a:t>b</a:t>
            </a:r>
            <a:r>
              <a:rPr lang="en-CA" dirty="0" smtClean="0"/>
              <a:t>  (6)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------------</a:t>
            </a:r>
          </a:p>
          <a:p>
            <a:pPr marL="109728" indent="0">
              <a:buNone/>
            </a:pPr>
            <a:r>
              <a:rPr lang="en-CA" dirty="0"/>
              <a:t>    </a:t>
            </a:r>
            <a:r>
              <a:rPr lang="en-CA" dirty="0" smtClean="0"/>
              <a:t>11111010</a:t>
            </a:r>
            <a:r>
              <a:rPr lang="en-CA" baseline="-25000" dirty="0"/>
              <a:t>b</a:t>
            </a:r>
            <a:r>
              <a:rPr lang="en-CA" dirty="0" smtClean="0"/>
              <a:t>  (-6)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2’s Complement Representation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0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Note that 2</a:t>
            </a:r>
            <a:r>
              <a:rPr lang="en-CA" baseline="30000" dirty="0" smtClean="0"/>
              <a:t>w </a:t>
            </a:r>
            <a:r>
              <a:rPr lang="en-CA" dirty="0" smtClean="0"/>
              <a:t>= all-ones-in-w-bits + 1</a:t>
            </a:r>
          </a:p>
          <a:p>
            <a:endParaRPr lang="en-CA" dirty="0" smtClean="0"/>
          </a:p>
          <a:p>
            <a:pPr marL="109728" indent="0">
              <a:buNone/>
            </a:pPr>
            <a:r>
              <a:rPr lang="en-CA" dirty="0" smtClean="0"/>
              <a:t>   11111111</a:t>
            </a:r>
            <a:r>
              <a:rPr lang="en-CA" baseline="-25000" dirty="0"/>
              <a:t>b</a:t>
            </a:r>
            <a:r>
              <a:rPr lang="en-CA" dirty="0" smtClean="0"/>
              <a:t>  (all-ones-in-w-bits)</a:t>
            </a:r>
          </a:p>
          <a:p>
            <a:pPr marL="109728" indent="0">
              <a:buNone/>
            </a:pPr>
            <a:r>
              <a:rPr lang="en-CA" dirty="0" smtClean="0"/>
              <a:t>+              1</a:t>
            </a:r>
            <a:r>
              <a:rPr lang="en-CA" baseline="-25000" dirty="0"/>
              <a:t>b</a:t>
            </a:r>
            <a:r>
              <a:rPr lang="en-CA" dirty="0" smtClean="0"/>
              <a:t> </a:t>
            </a:r>
          </a:p>
          <a:p>
            <a:pPr marL="109728" indent="0">
              <a:buNone/>
            </a:pPr>
            <a:r>
              <a:rPr lang="en-CA" dirty="0" smtClean="0"/>
              <a:t>-----------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100000000</a:t>
            </a:r>
            <a:r>
              <a:rPr lang="en-CA" baseline="-25000" dirty="0"/>
              <a:t>b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And </a:t>
            </a:r>
            <a:r>
              <a:rPr lang="en-CA" dirty="0"/>
              <a:t>all-ones-in-w-bits </a:t>
            </a:r>
            <a:r>
              <a:rPr lang="en-CA" dirty="0" smtClean="0"/>
              <a:t>= N + ~N, ~N is the complement of N (flipping all bits of N)</a:t>
            </a:r>
          </a:p>
          <a:p>
            <a:pPr marL="109728" indent="0">
              <a:buNone/>
            </a:pPr>
            <a:r>
              <a:rPr lang="en-CA" dirty="0" smtClean="0">
                <a:sym typeface="Wingdings" panose="05000000000000000000" pitchFamily="2" charset="2"/>
              </a:rPr>
              <a:t></a:t>
            </a:r>
            <a:r>
              <a:rPr lang="en-CA" dirty="0" smtClean="0"/>
              <a:t>   2</a:t>
            </a:r>
            <a:r>
              <a:rPr lang="en-CA" baseline="30000" dirty="0" smtClean="0"/>
              <a:t>w</a:t>
            </a:r>
            <a:r>
              <a:rPr lang="en-CA" dirty="0" smtClean="0"/>
              <a:t>=</a:t>
            </a:r>
            <a:r>
              <a:rPr lang="en-CA" baseline="30000" dirty="0" smtClean="0"/>
              <a:t> </a:t>
            </a:r>
            <a:r>
              <a:rPr lang="en-CA" dirty="0" smtClean="0"/>
              <a:t>~N + N + 1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dirty="0"/>
              <a:t>-N = 2</a:t>
            </a:r>
            <a:r>
              <a:rPr lang="en-CA" baseline="30000" dirty="0"/>
              <a:t>w </a:t>
            </a:r>
            <a:r>
              <a:rPr lang="en-CA" dirty="0"/>
              <a:t>– </a:t>
            </a:r>
            <a:r>
              <a:rPr lang="en-CA" dirty="0" smtClean="0"/>
              <a:t>N (2’s complement representation)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= ~N + N + 1 – N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  = ~N + 1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N to -N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18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-3?</a:t>
            </a:r>
          </a:p>
          <a:p>
            <a:pPr marL="109728" indent="0">
              <a:buNone/>
            </a:pPr>
            <a:r>
              <a:rPr lang="en-CA" dirty="0" smtClean="0"/>
              <a:t>   00000011</a:t>
            </a:r>
            <a:r>
              <a:rPr lang="en-CA" baseline="-25000" dirty="0"/>
              <a:t>b</a:t>
            </a:r>
            <a:r>
              <a:rPr lang="en-CA" dirty="0" smtClean="0"/>
              <a:t>  (3)</a:t>
            </a:r>
          </a:p>
          <a:p>
            <a:pPr marL="109728" indent="0">
              <a:buNone/>
            </a:pPr>
            <a:r>
              <a:rPr lang="en-CA" dirty="0" smtClean="0"/>
              <a:t>   11111100</a:t>
            </a:r>
            <a:r>
              <a:rPr lang="en-CA" baseline="-25000" dirty="0"/>
              <a:t>b</a:t>
            </a:r>
            <a:r>
              <a:rPr lang="en-CA" dirty="0" smtClean="0"/>
              <a:t>  (~3)</a:t>
            </a:r>
          </a:p>
          <a:p>
            <a:pPr marL="109728" indent="0">
              <a:buNone/>
            </a:pPr>
            <a:r>
              <a:rPr lang="en-CA" dirty="0" smtClean="0"/>
              <a:t>+               1</a:t>
            </a:r>
            <a:r>
              <a:rPr lang="en-CA" baseline="-25000" dirty="0"/>
              <a:t>b</a:t>
            </a:r>
            <a:r>
              <a:rPr lang="en-CA" dirty="0" smtClean="0"/>
              <a:t> </a:t>
            </a:r>
          </a:p>
          <a:p>
            <a:pPr marL="109728" indent="0">
              <a:buNone/>
            </a:pPr>
            <a:r>
              <a:rPr lang="en-CA" dirty="0" smtClean="0"/>
              <a:t>-----------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11111101</a:t>
            </a:r>
            <a:r>
              <a:rPr lang="en-CA" baseline="-25000" dirty="0"/>
              <a:t>b</a:t>
            </a:r>
            <a:r>
              <a:rPr lang="en-CA" dirty="0" smtClean="0"/>
              <a:t>  (-3)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-127?</a:t>
            </a:r>
          </a:p>
          <a:p>
            <a:pPr marL="109728" indent="0">
              <a:buNone/>
            </a:pPr>
            <a:r>
              <a:rPr lang="en-CA" dirty="0"/>
              <a:t> </a:t>
            </a:r>
            <a:r>
              <a:rPr lang="en-CA" dirty="0" smtClean="0"/>
              <a:t>  01111111</a:t>
            </a:r>
            <a:r>
              <a:rPr lang="en-CA" baseline="-25000" dirty="0" smtClean="0"/>
              <a:t>b</a:t>
            </a:r>
            <a:r>
              <a:rPr lang="en-CA" dirty="0" smtClean="0"/>
              <a:t>  (127)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   </a:t>
            </a:r>
            <a:r>
              <a:rPr lang="en-CA" dirty="0" smtClean="0"/>
              <a:t>10000000</a:t>
            </a:r>
            <a:r>
              <a:rPr lang="en-CA" baseline="-25000" dirty="0" smtClean="0"/>
              <a:t>b</a:t>
            </a:r>
            <a:r>
              <a:rPr lang="en-CA" dirty="0" smtClean="0"/>
              <a:t>  (~127)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+               </a:t>
            </a:r>
            <a:r>
              <a:rPr lang="en-CA" dirty="0" smtClean="0"/>
              <a:t>1</a:t>
            </a:r>
            <a:r>
              <a:rPr lang="en-CA" baseline="-25000" dirty="0"/>
              <a:t>b</a:t>
            </a:r>
            <a:r>
              <a:rPr lang="en-CA" dirty="0" smtClean="0"/>
              <a:t> 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-----------</a:t>
            </a:r>
          </a:p>
          <a:p>
            <a:pPr marL="109728" indent="0">
              <a:buNone/>
            </a:pPr>
            <a:r>
              <a:rPr lang="en-CA" dirty="0"/>
              <a:t>   </a:t>
            </a:r>
            <a:r>
              <a:rPr lang="en-CA" dirty="0" smtClean="0"/>
              <a:t>10000001</a:t>
            </a:r>
            <a:r>
              <a:rPr lang="en-CA" baseline="-25000" dirty="0" smtClean="0"/>
              <a:t>b</a:t>
            </a:r>
            <a:r>
              <a:rPr lang="en-CA" dirty="0" smtClean="0"/>
              <a:t>  (-127) 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N to –N: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2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CA" dirty="0"/>
              <a:t>Binary Number: d</a:t>
            </a:r>
            <a:r>
              <a:rPr lang="en-CA" baseline="-25000" dirty="0"/>
              <a:t>n-1</a:t>
            </a:r>
            <a:r>
              <a:rPr lang="en-CA" dirty="0"/>
              <a:t>d</a:t>
            </a:r>
            <a:r>
              <a:rPr lang="en-CA" baseline="-25000" dirty="0"/>
              <a:t>n-1</a:t>
            </a:r>
            <a:r>
              <a:rPr lang="en-CA" dirty="0"/>
              <a:t>…d</a:t>
            </a:r>
            <a:r>
              <a:rPr lang="en-CA" baseline="-25000" dirty="0"/>
              <a:t>1</a:t>
            </a:r>
            <a:r>
              <a:rPr lang="en-CA" dirty="0"/>
              <a:t>d</a:t>
            </a:r>
            <a:r>
              <a:rPr lang="en-CA" baseline="-25000" dirty="0"/>
              <a:t>0</a:t>
            </a:r>
            <a:endParaRPr lang="en-CA" dirty="0"/>
          </a:p>
          <a:p>
            <a:pPr marL="109728" indent="0" algn="ctr">
              <a:buNone/>
            </a:pPr>
            <a:r>
              <a:rPr lang="en-CA" dirty="0"/>
              <a:t>Value = d</a:t>
            </a:r>
            <a:r>
              <a:rPr lang="en-CA" baseline="-25000" dirty="0"/>
              <a:t>n-1</a:t>
            </a:r>
            <a:r>
              <a:rPr lang="en-CA" dirty="0"/>
              <a:t>2</a:t>
            </a:r>
            <a:r>
              <a:rPr lang="en-CA" baseline="30000" dirty="0"/>
              <a:t>n-1</a:t>
            </a:r>
            <a:r>
              <a:rPr lang="en-CA" dirty="0"/>
              <a:t>+ d</a:t>
            </a:r>
            <a:r>
              <a:rPr lang="en-CA" baseline="-25000" dirty="0"/>
              <a:t>n-2</a:t>
            </a:r>
            <a:r>
              <a:rPr lang="en-CA" dirty="0"/>
              <a:t>2</a:t>
            </a:r>
            <a:r>
              <a:rPr lang="en-CA" baseline="30000" dirty="0"/>
              <a:t>n-2 </a:t>
            </a:r>
            <a:r>
              <a:rPr lang="en-CA" dirty="0"/>
              <a:t>…+d</a:t>
            </a:r>
            <a:r>
              <a:rPr lang="en-CA" baseline="-25000" dirty="0"/>
              <a:t>1</a:t>
            </a:r>
            <a:r>
              <a:rPr lang="en-CA" dirty="0"/>
              <a:t>2</a:t>
            </a:r>
            <a:r>
              <a:rPr lang="en-CA" baseline="30000" dirty="0"/>
              <a:t>1</a:t>
            </a:r>
            <a:r>
              <a:rPr lang="en-CA" dirty="0"/>
              <a:t>+d</a:t>
            </a:r>
            <a:r>
              <a:rPr lang="en-CA" baseline="-25000" dirty="0"/>
              <a:t>0</a:t>
            </a:r>
            <a:r>
              <a:rPr lang="en-CA" dirty="0"/>
              <a:t>2</a:t>
            </a:r>
            <a:r>
              <a:rPr lang="en-CA" baseline="30000" dirty="0"/>
              <a:t>0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           where  d</a:t>
            </a:r>
            <a:r>
              <a:rPr lang="en-CA" baseline="-25000" dirty="0"/>
              <a:t>i</a:t>
            </a:r>
            <a:r>
              <a:rPr lang="en-CA" baseline="30000" dirty="0"/>
              <a:t> </a:t>
            </a:r>
            <a:r>
              <a:rPr lang="en-CA" dirty="0"/>
              <a:t>is bit </a:t>
            </a:r>
            <a:r>
              <a:rPr lang="en-CA" i="1" dirty="0" err="1"/>
              <a:t>i</a:t>
            </a:r>
            <a:r>
              <a:rPr lang="en-CA" i="1" dirty="0"/>
              <a:t>, d</a:t>
            </a:r>
            <a:r>
              <a:rPr lang="en-CA" baseline="-25000" dirty="0"/>
              <a:t>0 </a:t>
            </a:r>
            <a:r>
              <a:rPr lang="en-CA" dirty="0"/>
              <a:t>is LSB, </a:t>
            </a:r>
            <a:endParaRPr lang="en-CA" dirty="0" smtClean="0"/>
          </a:p>
          <a:p>
            <a:pPr marL="109728" indent="0">
              <a:buNone/>
            </a:pPr>
            <a:r>
              <a:rPr lang="en-CA" i="1" dirty="0"/>
              <a:t> </a:t>
            </a:r>
            <a:r>
              <a:rPr lang="en-CA" i="1" dirty="0" smtClean="0"/>
              <a:t>                     d</a:t>
            </a:r>
            <a:r>
              <a:rPr lang="en-CA" baseline="-25000" dirty="0" smtClean="0"/>
              <a:t>n-1 </a:t>
            </a:r>
            <a:r>
              <a:rPr lang="en-CA" dirty="0" smtClean="0"/>
              <a:t>= -1 if MSB (sign bit) is 1</a:t>
            </a:r>
          </a:p>
          <a:p>
            <a:pPr marL="109728" indent="0">
              <a:buNone/>
            </a:pPr>
            <a:endParaRPr lang="en-CA" dirty="0"/>
          </a:p>
          <a:p>
            <a:r>
              <a:rPr lang="en-CA" dirty="0" smtClean="0"/>
              <a:t>10000000</a:t>
            </a:r>
            <a:r>
              <a:rPr lang="en-CA" baseline="-25000" dirty="0"/>
              <a:t>b</a:t>
            </a:r>
            <a:r>
              <a:rPr lang="en-CA" dirty="0" smtClean="0"/>
              <a:t>?</a:t>
            </a:r>
          </a:p>
          <a:p>
            <a:r>
              <a:rPr lang="en-CA" dirty="0" smtClean="0"/>
              <a:t>= -1 * 2</a:t>
            </a:r>
            <a:r>
              <a:rPr lang="en-CA" baseline="30000" dirty="0" smtClean="0"/>
              <a:t>7</a:t>
            </a:r>
            <a:r>
              <a:rPr lang="en-CA" dirty="0" smtClean="0"/>
              <a:t>= -128 (lowest number in signed 8 bits)</a:t>
            </a:r>
          </a:p>
          <a:p>
            <a:r>
              <a:rPr lang="en-CA" dirty="0" smtClean="0"/>
              <a:t>11000000</a:t>
            </a:r>
            <a:r>
              <a:rPr lang="en-CA" baseline="-25000" dirty="0"/>
              <a:t>b</a:t>
            </a:r>
            <a:r>
              <a:rPr lang="en-CA" dirty="0" smtClean="0"/>
              <a:t>?</a:t>
            </a:r>
            <a:endParaRPr lang="en-CA" dirty="0"/>
          </a:p>
          <a:p>
            <a:r>
              <a:rPr lang="en-CA" dirty="0"/>
              <a:t>= -1 * 2</a:t>
            </a:r>
            <a:r>
              <a:rPr lang="en-CA" baseline="30000" dirty="0"/>
              <a:t>7 </a:t>
            </a:r>
            <a:r>
              <a:rPr lang="en-CA" dirty="0"/>
              <a:t>+ </a:t>
            </a:r>
            <a:r>
              <a:rPr lang="en-CA" dirty="0" smtClean="0"/>
              <a:t>2</a:t>
            </a:r>
            <a:r>
              <a:rPr lang="en-CA" baseline="30000" dirty="0" smtClean="0"/>
              <a:t>6</a:t>
            </a:r>
            <a:r>
              <a:rPr lang="en-CA" dirty="0" smtClean="0"/>
              <a:t> </a:t>
            </a:r>
            <a:r>
              <a:rPr lang="en-CA" dirty="0"/>
              <a:t>= -</a:t>
            </a:r>
            <a:r>
              <a:rPr lang="en-CA" dirty="0" smtClean="0"/>
              <a:t>128 + 64 = -64</a:t>
            </a:r>
          </a:p>
          <a:p>
            <a:r>
              <a:rPr lang="en-CA" dirty="0" smtClean="0"/>
              <a:t>01000111</a:t>
            </a:r>
            <a:r>
              <a:rPr lang="en-CA" baseline="-25000" dirty="0"/>
              <a:t>b</a:t>
            </a:r>
            <a:r>
              <a:rPr lang="en-CA" dirty="0" smtClean="0"/>
              <a:t>?</a:t>
            </a:r>
            <a:endParaRPr lang="en-CA" dirty="0"/>
          </a:p>
          <a:p>
            <a:r>
              <a:rPr lang="en-CA" dirty="0"/>
              <a:t>= </a:t>
            </a:r>
            <a:r>
              <a:rPr lang="en-CA" dirty="0" smtClean="0"/>
              <a:t>2</a:t>
            </a:r>
            <a:r>
              <a:rPr lang="en-CA" baseline="30000" dirty="0" smtClean="0"/>
              <a:t>6</a:t>
            </a:r>
            <a:r>
              <a:rPr lang="en-CA" dirty="0" smtClean="0"/>
              <a:t>+ 2</a:t>
            </a:r>
            <a:r>
              <a:rPr lang="en-CA" baseline="30000" dirty="0" smtClean="0"/>
              <a:t>2 </a:t>
            </a:r>
            <a:r>
              <a:rPr lang="en-CA" dirty="0" smtClean="0"/>
              <a:t>+ 2 + 1 = 64 + 4 + 2 + 1 = 71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 Signed Binary to Decimal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7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Converting binary to decimal requires knowing the data type</a:t>
            </a:r>
            <a:r>
              <a:rPr lang="en-CA" dirty="0" smtClean="0"/>
              <a:t>, i.e. </a:t>
            </a:r>
            <a:r>
              <a:rPr lang="en-CA" i="1" dirty="0" smtClean="0"/>
              <a:t>whether MSB is a sign bit</a:t>
            </a:r>
            <a:endParaRPr lang="en-CA" i="1" dirty="0"/>
          </a:p>
          <a:p>
            <a:r>
              <a:rPr lang="en-CA" dirty="0" smtClean="0"/>
              <a:t>Special values for signed binary in w bits</a:t>
            </a:r>
          </a:p>
          <a:p>
            <a:pPr lvl="1"/>
            <a:r>
              <a:rPr lang="en-CA" sz="2400" b="1" dirty="0" smtClean="0"/>
              <a:t>Lowest number: </a:t>
            </a:r>
            <a:r>
              <a:rPr lang="en-CA" sz="2400" b="1" dirty="0"/>
              <a:t>1 followed by </a:t>
            </a:r>
            <a:r>
              <a:rPr lang="en-CA" sz="2400" b="1" dirty="0" smtClean="0"/>
              <a:t>w-1 </a:t>
            </a:r>
            <a:r>
              <a:rPr lang="en-CA" sz="2400" b="1" dirty="0"/>
              <a:t>zeros </a:t>
            </a:r>
            <a:r>
              <a:rPr lang="en-CA" sz="2400" b="1" dirty="0" smtClean="0"/>
              <a:t>(-2</a:t>
            </a:r>
            <a:r>
              <a:rPr lang="en-CA" sz="2400" b="1" baseline="30000" dirty="0" smtClean="0"/>
              <a:t>w-1</a:t>
            </a:r>
            <a:r>
              <a:rPr lang="en-CA" sz="2400" b="1" dirty="0" smtClean="0"/>
              <a:t>)</a:t>
            </a:r>
            <a:endParaRPr lang="en-CA" sz="2200" dirty="0" smtClean="0"/>
          </a:p>
          <a:p>
            <a:pPr lvl="1"/>
            <a:r>
              <a:rPr lang="en-CA" sz="2400" b="1" dirty="0" smtClean="0"/>
              <a:t>Highest number: </a:t>
            </a:r>
            <a:r>
              <a:rPr lang="en-CA" sz="2400" b="1" dirty="0"/>
              <a:t>0 followed by </a:t>
            </a:r>
            <a:r>
              <a:rPr lang="en-CA" sz="2400" b="1" dirty="0" smtClean="0"/>
              <a:t>w-1 </a:t>
            </a:r>
            <a:r>
              <a:rPr lang="en-CA" sz="2400" b="1" dirty="0"/>
              <a:t>ones </a:t>
            </a:r>
            <a:r>
              <a:rPr lang="en-CA" sz="2400" dirty="0" smtClean="0"/>
              <a:t>(</a:t>
            </a:r>
            <a:r>
              <a:rPr lang="en-CA" sz="2400" b="1" dirty="0" smtClean="0"/>
              <a:t>2</a:t>
            </a:r>
            <a:r>
              <a:rPr lang="en-CA" sz="2400" b="1" baseline="30000" dirty="0" smtClean="0"/>
              <a:t>w-1</a:t>
            </a:r>
            <a:r>
              <a:rPr lang="en-CA" sz="2400" b="1" dirty="0" smtClean="0"/>
              <a:t>-1)</a:t>
            </a:r>
          </a:p>
          <a:p>
            <a:pPr lvl="2"/>
            <a:endParaRPr lang="en-CA" sz="2200" dirty="0" smtClean="0"/>
          </a:p>
          <a:p>
            <a:r>
              <a:rPr lang="en-CA" b="1" dirty="0"/>
              <a:t>-1 is always </a:t>
            </a:r>
            <a:r>
              <a:rPr lang="en-CA" b="1" dirty="0" smtClean="0"/>
              <a:t>represented as all-ones-in-w-bits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CA" sz="2200" dirty="0" smtClean="0"/>
              <a:t>Lowest number is the complement of highest number</a:t>
            </a:r>
            <a:endParaRPr lang="en-CA" sz="2200" dirty="0"/>
          </a:p>
          <a:p>
            <a:endParaRPr lang="en-CA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14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CA" dirty="0" smtClean="0"/>
              <a:t>Convert decimal to signed binary in 8 bits</a:t>
            </a:r>
          </a:p>
          <a:p>
            <a:pPr lvl="1"/>
            <a:r>
              <a:rPr lang="en-CA" dirty="0" smtClean="0"/>
              <a:t>-12</a:t>
            </a:r>
          </a:p>
          <a:p>
            <a:pPr lvl="1"/>
            <a:r>
              <a:rPr lang="en-CA" dirty="0" smtClean="0"/>
              <a:t>-123</a:t>
            </a:r>
          </a:p>
          <a:p>
            <a:pPr lvl="1"/>
            <a:r>
              <a:rPr lang="en-CA" dirty="0" smtClean="0"/>
              <a:t>12</a:t>
            </a:r>
          </a:p>
          <a:p>
            <a:pPr lvl="1"/>
            <a:r>
              <a:rPr lang="en-CA" dirty="0" smtClean="0"/>
              <a:t>123</a:t>
            </a:r>
          </a:p>
          <a:p>
            <a:r>
              <a:rPr lang="en-CA" dirty="0" smtClean="0"/>
              <a:t>Convert signed binary in 8 bits to decimal</a:t>
            </a:r>
          </a:p>
          <a:p>
            <a:pPr lvl="1"/>
            <a:r>
              <a:rPr lang="en-CA" dirty="0" smtClean="0"/>
              <a:t>10101010</a:t>
            </a:r>
            <a:r>
              <a:rPr lang="en-CA" baseline="-25000" dirty="0" smtClean="0"/>
              <a:t>b</a:t>
            </a:r>
          </a:p>
          <a:p>
            <a:pPr lvl="1"/>
            <a:r>
              <a:rPr lang="en-CA" dirty="0" smtClean="0"/>
              <a:t>10011001</a:t>
            </a:r>
            <a:r>
              <a:rPr lang="en-CA" baseline="-25000" dirty="0"/>
              <a:t>b</a:t>
            </a:r>
            <a:endParaRPr lang="en-CA" dirty="0" smtClean="0"/>
          </a:p>
          <a:p>
            <a:pPr lvl="1"/>
            <a:r>
              <a:rPr lang="en-CA" dirty="0" smtClean="0"/>
              <a:t>11001100</a:t>
            </a:r>
            <a:r>
              <a:rPr lang="en-CA" baseline="-25000" dirty="0"/>
              <a:t>b</a:t>
            </a:r>
            <a:endParaRPr lang="en-CA" dirty="0" smtClean="0"/>
          </a:p>
          <a:p>
            <a:pPr lvl="1"/>
            <a:r>
              <a:rPr lang="en-CA" dirty="0" smtClean="0"/>
              <a:t>1001</a:t>
            </a:r>
            <a:r>
              <a:rPr lang="en-CA" baseline="-25000" dirty="0"/>
              <a:t>b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4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3095</TotalTime>
  <Words>396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Integer Representation</vt:lpstr>
      <vt:lpstr>Agenda</vt:lpstr>
      <vt:lpstr>2’s Complement Representation</vt:lpstr>
      <vt:lpstr>Binary N to -N</vt:lpstr>
      <vt:lpstr>Binary N to –N: examples</vt:lpstr>
      <vt:lpstr>Convert Signed Binary to Decimal</vt:lpstr>
      <vt:lpstr>Important Notes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426</cp:revision>
  <dcterms:created xsi:type="dcterms:W3CDTF">2020-04-03T00:26:09Z</dcterms:created>
  <dcterms:modified xsi:type="dcterms:W3CDTF">2020-04-13T04:20:18Z</dcterms:modified>
</cp:coreProperties>
</file>