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7"/>
  </p:notesMasterIdLst>
  <p:handoutMasterIdLst>
    <p:handoutMasterId r:id="rId48"/>
  </p:handoutMasterIdLst>
  <p:sldIdLst>
    <p:sldId id="542" r:id="rId2"/>
    <p:sldId id="1231" r:id="rId3"/>
    <p:sldId id="1219" r:id="rId4"/>
    <p:sldId id="1190" r:id="rId5"/>
    <p:sldId id="1191" r:id="rId6"/>
    <p:sldId id="1225" r:id="rId7"/>
    <p:sldId id="1195" r:id="rId8"/>
    <p:sldId id="1220" r:id="rId9"/>
    <p:sldId id="1221" r:id="rId10"/>
    <p:sldId id="1222" r:id="rId11"/>
    <p:sldId id="1232" r:id="rId12"/>
    <p:sldId id="1233" r:id="rId13"/>
    <p:sldId id="1234" r:id="rId14"/>
    <p:sldId id="1235" r:id="rId15"/>
    <p:sldId id="1236" r:id="rId16"/>
    <p:sldId id="1237" r:id="rId17"/>
    <p:sldId id="1269" r:id="rId18"/>
    <p:sldId id="1239" r:id="rId19"/>
    <p:sldId id="1240" r:id="rId20"/>
    <p:sldId id="1241" r:id="rId21"/>
    <p:sldId id="1242" r:id="rId22"/>
    <p:sldId id="1270" r:id="rId23"/>
    <p:sldId id="1244" r:id="rId24"/>
    <p:sldId id="1271" r:id="rId25"/>
    <p:sldId id="1246" r:id="rId26"/>
    <p:sldId id="1247" r:id="rId27"/>
    <p:sldId id="1249" r:id="rId28"/>
    <p:sldId id="1250" r:id="rId29"/>
    <p:sldId id="1251" r:id="rId30"/>
    <p:sldId id="1252" r:id="rId31"/>
    <p:sldId id="1253" r:id="rId32"/>
    <p:sldId id="1254" r:id="rId33"/>
    <p:sldId id="1255" r:id="rId34"/>
    <p:sldId id="1256" r:id="rId35"/>
    <p:sldId id="1257" r:id="rId36"/>
    <p:sldId id="1258" r:id="rId37"/>
    <p:sldId id="1259" r:id="rId38"/>
    <p:sldId id="1260" r:id="rId39"/>
    <p:sldId id="1262" r:id="rId40"/>
    <p:sldId id="1263" r:id="rId41"/>
    <p:sldId id="1264" r:id="rId42"/>
    <p:sldId id="1265" r:id="rId43"/>
    <p:sldId id="1266" r:id="rId44"/>
    <p:sldId id="1267" r:id="rId45"/>
    <p:sldId id="1268" r:id="rId46"/>
  </p:sldIdLst>
  <p:sldSz cx="9144000" cy="6858000" type="screen4x3"/>
  <p:notesSz cx="7302500" cy="9586913"/>
  <p:custDataLst>
    <p:tags r:id="rId50"/>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0E0"/>
    <a:srgbClr val="FFFFFF"/>
    <a:srgbClr val="FCFCFC"/>
    <a:srgbClr val="DF9F98"/>
    <a:srgbClr val="D6CDEE"/>
    <a:srgbClr val="F7F5CD"/>
    <a:srgbClr val="FFABAA"/>
    <a:srgbClr val="000000"/>
    <a:srgbClr val="B2E6B2"/>
    <a:srgbClr val="DED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1745" autoAdjust="0"/>
    <p:restoredTop sz="94649" autoAdjust="0"/>
  </p:normalViewPr>
  <p:slideViewPr>
    <p:cSldViewPr snapToObjects="1">
      <p:cViewPr varScale="1">
        <p:scale>
          <a:sx n="77" d="100"/>
          <a:sy n="77" d="100"/>
        </p:scale>
        <p:origin x="-104" y="-752"/>
      </p:cViewPr>
      <p:guideLst>
        <p:guide orient="horz" pos="1728"/>
        <p:guide pos="2880"/>
      </p:guideLst>
    </p:cSldViewPr>
  </p:slideViewPr>
  <p:notesTextViewPr>
    <p:cViewPr>
      <p:scale>
        <a:sx n="100" d="100"/>
        <a:sy n="100" d="100"/>
      </p:scale>
      <p:origin x="0" y="0"/>
    </p:cViewPr>
  </p:notesTextViewPr>
  <p:sorterViewPr>
    <p:cViewPr>
      <p:scale>
        <a:sx n="80" d="100"/>
        <a:sy n="80" d="100"/>
      </p:scale>
      <p:origin x="0" y="2172"/>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tags" Target="tags/tag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droh:Downloads:corei7mm.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
          <c:y val="0.0392156862745098"/>
          <c:w val="0.832592592592592"/>
          <c:h val="0.836601307189542"/>
        </c:manualLayout>
      </c:layout>
      <c:lineChart>
        <c:grouping val="standard"/>
        <c:varyColors val="0"/>
        <c:ser>
          <c:idx val="4"/>
          <c:order val="0"/>
          <c:tx>
            <c:strRef>
              <c:f>corei7mmdata!$F$1</c:f>
              <c:strCache>
                <c:ptCount val="1"/>
                <c:pt idx="0">
                  <c:v>jki</c:v>
                </c:pt>
              </c:strCache>
            </c:strRef>
          </c:tx>
          <c:spPr>
            <a:ln w="12700">
              <a:solidFill>
                <a:srgbClr val="000000"/>
              </a:solidFill>
              <a:prstDash val="solid"/>
            </a:ln>
          </c:spPr>
          <c:marker>
            <c:symbol val="star"/>
            <c:size val="8"/>
            <c:spPr>
              <a:noFill/>
              <a:ln>
                <a:solidFill>
                  <a:srgbClr val="000000"/>
                </a:solidFill>
                <a:prstDash val="solid"/>
              </a:ln>
            </c:spPr>
          </c:marker>
          <c:cat>
            <c:numRef>
              <c:f>corei7mmdata!$A$2:$A$16</c:f>
              <c:numCache>
                <c:formatCode>General</c:formatCode>
                <c:ptCount val="15"/>
                <c:pt idx="0">
                  <c:v>50.0</c:v>
                </c:pt>
                <c:pt idx="1">
                  <c:v>100.0</c:v>
                </c:pt>
                <c:pt idx="2">
                  <c:v>150.0</c:v>
                </c:pt>
                <c:pt idx="3">
                  <c:v>200.0</c:v>
                </c:pt>
                <c:pt idx="4">
                  <c:v>250.0</c:v>
                </c:pt>
                <c:pt idx="5">
                  <c:v>300.0</c:v>
                </c:pt>
                <c:pt idx="6">
                  <c:v>350.0</c:v>
                </c:pt>
                <c:pt idx="7">
                  <c:v>400.0</c:v>
                </c:pt>
                <c:pt idx="8">
                  <c:v>450.0</c:v>
                </c:pt>
                <c:pt idx="9">
                  <c:v>500.0</c:v>
                </c:pt>
                <c:pt idx="10">
                  <c:v>550.0</c:v>
                </c:pt>
                <c:pt idx="11">
                  <c:v>600.0</c:v>
                </c:pt>
                <c:pt idx="12">
                  <c:v>650.0</c:v>
                </c:pt>
                <c:pt idx="13">
                  <c:v>700.0</c:v>
                </c:pt>
                <c:pt idx="14">
                  <c:v>750.0</c:v>
                </c:pt>
              </c:numCache>
            </c:numRef>
          </c:cat>
          <c:val>
            <c:numRef>
              <c:f>corei7mmdata!$F$2:$F$16</c:f>
              <c:numCache>
                <c:formatCode>General</c:formatCode>
                <c:ptCount val="15"/>
                <c:pt idx="0">
                  <c:v>6.4</c:v>
                </c:pt>
                <c:pt idx="1">
                  <c:v>6.87</c:v>
                </c:pt>
                <c:pt idx="2">
                  <c:v>4.14</c:v>
                </c:pt>
                <c:pt idx="3">
                  <c:v>5.53</c:v>
                </c:pt>
                <c:pt idx="4">
                  <c:v>10.93</c:v>
                </c:pt>
                <c:pt idx="5">
                  <c:v>33.23000000000001</c:v>
                </c:pt>
                <c:pt idx="6">
                  <c:v>49.43</c:v>
                </c:pt>
                <c:pt idx="7">
                  <c:v>51.49</c:v>
                </c:pt>
                <c:pt idx="8">
                  <c:v>52.06</c:v>
                </c:pt>
                <c:pt idx="9">
                  <c:v>52.06</c:v>
                </c:pt>
                <c:pt idx="10">
                  <c:v>52.07</c:v>
                </c:pt>
                <c:pt idx="11">
                  <c:v>52.09</c:v>
                </c:pt>
                <c:pt idx="12">
                  <c:v>52.12000000000001</c:v>
                </c:pt>
                <c:pt idx="13">
                  <c:v>52.17</c:v>
                </c:pt>
                <c:pt idx="14">
                  <c:v>52.2</c:v>
                </c:pt>
              </c:numCache>
            </c:numRef>
          </c:val>
          <c:smooth val="0"/>
        </c:ser>
        <c:ser>
          <c:idx val="5"/>
          <c:order val="1"/>
          <c:tx>
            <c:strRef>
              <c:f>corei7mmdata!$G$1</c:f>
              <c:strCache>
                <c:ptCount val="1"/>
                <c:pt idx="0">
                  <c:v>kji</c:v>
                </c:pt>
              </c:strCache>
            </c:strRef>
          </c:tx>
          <c:spPr>
            <a:ln w="12700">
              <a:solidFill>
                <a:srgbClr val="000000"/>
              </a:solidFill>
              <a:prstDash val="solid"/>
            </a:ln>
          </c:spPr>
          <c:marker>
            <c:symbol val="square"/>
            <c:size val="12"/>
            <c:spPr>
              <a:noFill/>
              <a:ln>
                <a:solidFill>
                  <a:srgbClr val="000000"/>
                </a:solidFill>
                <a:prstDash val="solid"/>
              </a:ln>
            </c:spPr>
          </c:marker>
          <c:cat>
            <c:numRef>
              <c:f>corei7mmdata!$A$2:$A$16</c:f>
              <c:numCache>
                <c:formatCode>General</c:formatCode>
                <c:ptCount val="15"/>
                <c:pt idx="0">
                  <c:v>50.0</c:v>
                </c:pt>
                <c:pt idx="1">
                  <c:v>100.0</c:v>
                </c:pt>
                <c:pt idx="2">
                  <c:v>150.0</c:v>
                </c:pt>
                <c:pt idx="3">
                  <c:v>200.0</c:v>
                </c:pt>
                <c:pt idx="4">
                  <c:v>250.0</c:v>
                </c:pt>
                <c:pt idx="5">
                  <c:v>300.0</c:v>
                </c:pt>
                <c:pt idx="6">
                  <c:v>350.0</c:v>
                </c:pt>
                <c:pt idx="7">
                  <c:v>400.0</c:v>
                </c:pt>
                <c:pt idx="8">
                  <c:v>450.0</c:v>
                </c:pt>
                <c:pt idx="9">
                  <c:v>500.0</c:v>
                </c:pt>
                <c:pt idx="10">
                  <c:v>550.0</c:v>
                </c:pt>
                <c:pt idx="11">
                  <c:v>600.0</c:v>
                </c:pt>
                <c:pt idx="12">
                  <c:v>650.0</c:v>
                </c:pt>
                <c:pt idx="13">
                  <c:v>700.0</c:v>
                </c:pt>
                <c:pt idx="14">
                  <c:v>750.0</c:v>
                </c:pt>
              </c:numCache>
            </c:numRef>
          </c:cat>
          <c:val>
            <c:numRef>
              <c:f>corei7mmdata!$G$2:$G$16</c:f>
              <c:numCache>
                <c:formatCode>General</c:formatCode>
                <c:ptCount val="15"/>
                <c:pt idx="0">
                  <c:v>6.4</c:v>
                </c:pt>
                <c:pt idx="1">
                  <c:v>6.819999999999998</c:v>
                </c:pt>
                <c:pt idx="2">
                  <c:v>4.01</c:v>
                </c:pt>
                <c:pt idx="3">
                  <c:v>5.33</c:v>
                </c:pt>
                <c:pt idx="4">
                  <c:v>11.04</c:v>
                </c:pt>
                <c:pt idx="5">
                  <c:v>33.21</c:v>
                </c:pt>
                <c:pt idx="6">
                  <c:v>49.42</c:v>
                </c:pt>
                <c:pt idx="7">
                  <c:v>51.5</c:v>
                </c:pt>
                <c:pt idx="8">
                  <c:v>52.07</c:v>
                </c:pt>
                <c:pt idx="9">
                  <c:v>52.08</c:v>
                </c:pt>
                <c:pt idx="10">
                  <c:v>52.09</c:v>
                </c:pt>
                <c:pt idx="11">
                  <c:v>52.1</c:v>
                </c:pt>
                <c:pt idx="12">
                  <c:v>52.14</c:v>
                </c:pt>
                <c:pt idx="13">
                  <c:v>52.19000000000001</c:v>
                </c:pt>
                <c:pt idx="14">
                  <c:v>52.23000000000001</c:v>
                </c:pt>
              </c:numCache>
            </c:numRef>
          </c:val>
          <c:smooth val="0"/>
        </c:ser>
        <c:ser>
          <c:idx val="2"/>
          <c:order val="2"/>
          <c:tx>
            <c:strRef>
              <c:f>corei7mmdata!$D$1</c:f>
              <c:strCache>
                <c:ptCount val="1"/>
                <c:pt idx="0">
                  <c:v>ijk</c:v>
                </c:pt>
              </c:strCache>
            </c:strRef>
          </c:tx>
          <c:spPr>
            <a:ln w="12700">
              <a:solidFill>
                <a:srgbClr val="000000"/>
              </a:solidFill>
              <a:prstDash val="solid"/>
            </a:ln>
          </c:spPr>
          <c:marker>
            <c:symbol val="x"/>
            <c:size val="8"/>
            <c:spPr>
              <a:noFill/>
              <a:ln>
                <a:solidFill>
                  <a:srgbClr val="000000"/>
                </a:solidFill>
                <a:prstDash val="solid"/>
              </a:ln>
            </c:spPr>
          </c:marker>
          <c:cat>
            <c:numRef>
              <c:f>corei7mmdata!$A$2:$A$16</c:f>
              <c:numCache>
                <c:formatCode>General</c:formatCode>
                <c:ptCount val="15"/>
                <c:pt idx="0">
                  <c:v>50.0</c:v>
                </c:pt>
                <c:pt idx="1">
                  <c:v>100.0</c:v>
                </c:pt>
                <c:pt idx="2">
                  <c:v>150.0</c:v>
                </c:pt>
                <c:pt idx="3">
                  <c:v>200.0</c:v>
                </c:pt>
                <c:pt idx="4">
                  <c:v>250.0</c:v>
                </c:pt>
                <c:pt idx="5">
                  <c:v>300.0</c:v>
                </c:pt>
                <c:pt idx="6">
                  <c:v>350.0</c:v>
                </c:pt>
                <c:pt idx="7">
                  <c:v>400.0</c:v>
                </c:pt>
                <c:pt idx="8">
                  <c:v>450.0</c:v>
                </c:pt>
                <c:pt idx="9">
                  <c:v>500.0</c:v>
                </c:pt>
                <c:pt idx="10">
                  <c:v>550.0</c:v>
                </c:pt>
                <c:pt idx="11">
                  <c:v>600.0</c:v>
                </c:pt>
                <c:pt idx="12">
                  <c:v>650.0</c:v>
                </c:pt>
                <c:pt idx="13">
                  <c:v>700.0</c:v>
                </c:pt>
                <c:pt idx="14">
                  <c:v>750.0</c:v>
                </c:pt>
              </c:numCache>
            </c:numRef>
          </c:cat>
          <c:val>
            <c:numRef>
              <c:f>corei7mmdata!$D$2:$D$16</c:f>
              <c:numCache>
                <c:formatCode>General</c:formatCode>
                <c:ptCount val="15"/>
                <c:pt idx="0">
                  <c:v>5.31</c:v>
                </c:pt>
                <c:pt idx="1">
                  <c:v>6.35</c:v>
                </c:pt>
                <c:pt idx="2">
                  <c:v>6.29</c:v>
                </c:pt>
                <c:pt idx="3">
                  <c:v>3.7</c:v>
                </c:pt>
                <c:pt idx="4">
                  <c:v>3.72</c:v>
                </c:pt>
                <c:pt idx="5">
                  <c:v>3.71</c:v>
                </c:pt>
                <c:pt idx="6">
                  <c:v>3.72</c:v>
                </c:pt>
                <c:pt idx="7">
                  <c:v>3.829999999999999</c:v>
                </c:pt>
                <c:pt idx="8">
                  <c:v>4.6</c:v>
                </c:pt>
                <c:pt idx="9">
                  <c:v>7.74</c:v>
                </c:pt>
                <c:pt idx="10">
                  <c:v>11.71</c:v>
                </c:pt>
                <c:pt idx="11">
                  <c:v>16.54</c:v>
                </c:pt>
                <c:pt idx="12">
                  <c:v>20.57</c:v>
                </c:pt>
                <c:pt idx="13">
                  <c:v>23.85</c:v>
                </c:pt>
                <c:pt idx="14">
                  <c:v>23.86</c:v>
                </c:pt>
              </c:numCache>
            </c:numRef>
          </c:val>
          <c:smooth val="0"/>
        </c:ser>
        <c:ser>
          <c:idx val="3"/>
          <c:order val="3"/>
          <c:tx>
            <c:strRef>
              <c:f>corei7mmdata!$E$1</c:f>
              <c:strCache>
                <c:ptCount val="1"/>
                <c:pt idx="0">
                  <c:v>jik</c:v>
                </c:pt>
              </c:strCache>
            </c:strRef>
          </c:tx>
          <c:spPr>
            <a:ln w="12700">
              <a:solidFill>
                <a:srgbClr val="000000"/>
              </a:solidFill>
              <a:prstDash val="solid"/>
            </a:ln>
          </c:spPr>
          <c:marker>
            <c:symbol val="circle"/>
            <c:size val="10"/>
            <c:spPr>
              <a:noFill/>
              <a:ln>
                <a:solidFill>
                  <a:srgbClr val="000000"/>
                </a:solidFill>
                <a:prstDash val="solid"/>
              </a:ln>
            </c:spPr>
          </c:marker>
          <c:cat>
            <c:numRef>
              <c:f>corei7mmdata!$A$2:$A$16</c:f>
              <c:numCache>
                <c:formatCode>General</c:formatCode>
                <c:ptCount val="15"/>
                <c:pt idx="0">
                  <c:v>50.0</c:v>
                </c:pt>
                <c:pt idx="1">
                  <c:v>100.0</c:v>
                </c:pt>
                <c:pt idx="2">
                  <c:v>150.0</c:v>
                </c:pt>
                <c:pt idx="3">
                  <c:v>200.0</c:v>
                </c:pt>
                <c:pt idx="4">
                  <c:v>250.0</c:v>
                </c:pt>
                <c:pt idx="5">
                  <c:v>300.0</c:v>
                </c:pt>
                <c:pt idx="6">
                  <c:v>350.0</c:v>
                </c:pt>
                <c:pt idx="7">
                  <c:v>400.0</c:v>
                </c:pt>
                <c:pt idx="8">
                  <c:v>450.0</c:v>
                </c:pt>
                <c:pt idx="9">
                  <c:v>500.0</c:v>
                </c:pt>
                <c:pt idx="10">
                  <c:v>550.0</c:v>
                </c:pt>
                <c:pt idx="11">
                  <c:v>600.0</c:v>
                </c:pt>
                <c:pt idx="12">
                  <c:v>650.0</c:v>
                </c:pt>
                <c:pt idx="13">
                  <c:v>700.0</c:v>
                </c:pt>
                <c:pt idx="14">
                  <c:v>750.0</c:v>
                </c:pt>
              </c:numCache>
            </c:numRef>
          </c:cat>
          <c:val>
            <c:numRef>
              <c:f>corei7mmdata!$E$2:$E$16</c:f>
              <c:numCache>
                <c:formatCode>General</c:formatCode>
                <c:ptCount val="15"/>
                <c:pt idx="0">
                  <c:v>5.4</c:v>
                </c:pt>
                <c:pt idx="1">
                  <c:v>6.23</c:v>
                </c:pt>
                <c:pt idx="2">
                  <c:v>3.64</c:v>
                </c:pt>
                <c:pt idx="3">
                  <c:v>3.71</c:v>
                </c:pt>
                <c:pt idx="4">
                  <c:v>3.61</c:v>
                </c:pt>
                <c:pt idx="5">
                  <c:v>3.6</c:v>
                </c:pt>
                <c:pt idx="6">
                  <c:v>3.63</c:v>
                </c:pt>
                <c:pt idx="7">
                  <c:v>3.74</c:v>
                </c:pt>
                <c:pt idx="8">
                  <c:v>4.64</c:v>
                </c:pt>
                <c:pt idx="9">
                  <c:v>7.57</c:v>
                </c:pt>
                <c:pt idx="10">
                  <c:v>11.62</c:v>
                </c:pt>
                <c:pt idx="11">
                  <c:v>16.43999999999999</c:v>
                </c:pt>
                <c:pt idx="12">
                  <c:v>20.43999999999999</c:v>
                </c:pt>
                <c:pt idx="13">
                  <c:v>23.68</c:v>
                </c:pt>
                <c:pt idx="14">
                  <c:v>23.66</c:v>
                </c:pt>
              </c:numCache>
            </c:numRef>
          </c:val>
          <c:smooth val="0"/>
        </c:ser>
        <c:ser>
          <c:idx val="0"/>
          <c:order val="4"/>
          <c:tx>
            <c:strRef>
              <c:f>corei7mmdata!$B$1</c:f>
              <c:strCache>
                <c:ptCount val="1"/>
                <c:pt idx="0">
                  <c:v>kij</c:v>
                </c:pt>
              </c:strCache>
            </c:strRef>
          </c:tx>
          <c:spPr>
            <a:ln w="12700">
              <a:solidFill>
                <a:srgbClr val="000000"/>
              </a:solidFill>
              <a:prstDash val="solid"/>
            </a:ln>
          </c:spPr>
          <c:marker>
            <c:symbol val="plus"/>
            <c:size val="8"/>
            <c:spPr>
              <a:noFill/>
              <a:ln>
                <a:solidFill>
                  <a:srgbClr val="000000"/>
                </a:solidFill>
                <a:prstDash val="solid"/>
              </a:ln>
            </c:spPr>
          </c:marker>
          <c:cat>
            <c:numRef>
              <c:f>corei7mmdata!$A$2:$A$16</c:f>
              <c:numCache>
                <c:formatCode>General</c:formatCode>
                <c:ptCount val="15"/>
                <c:pt idx="0">
                  <c:v>50.0</c:v>
                </c:pt>
                <c:pt idx="1">
                  <c:v>100.0</c:v>
                </c:pt>
                <c:pt idx="2">
                  <c:v>150.0</c:v>
                </c:pt>
                <c:pt idx="3">
                  <c:v>200.0</c:v>
                </c:pt>
                <c:pt idx="4">
                  <c:v>250.0</c:v>
                </c:pt>
                <c:pt idx="5">
                  <c:v>300.0</c:v>
                </c:pt>
                <c:pt idx="6">
                  <c:v>350.0</c:v>
                </c:pt>
                <c:pt idx="7">
                  <c:v>400.0</c:v>
                </c:pt>
                <c:pt idx="8">
                  <c:v>450.0</c:v>
                </c:pt>
                <c:pt idx="9">
                  <c:v>500.0</c:v>
                </c:pt>
                <c:pt idx="10">
                  <c:v>550.0</c:v>
                </c:pt>
                <c:pt idx="11">
                  <c:v>600.0</c:v>
                </c:pt>
                <c:pt idx="12">
                  <c:v>650.0</c:v>
                </c:pt>
                <c:pt idx="13">
                  <c:v>700.0</c:v>
                </c:pt>
                <c:pt idx="14">
                  <c:v>750.0</c:v>
                </c:pt>
              </c:numCache>
            </c:numRef>
          </c:cat>
          <c:val>
            <c:numRef>
              <c:f>corei7mmdata!$B$2:$B$16</c:f>
              <c:numCache>
                <c:formatCode>General</c:formatCode>
                <c:ptCount val="15"/>
                <c:pt idx="0">
                  <c:v>4.37</c:v>
                </c:pt>
                <c:pt idx="1">
                  <c:v>5.359999999999998</c:v>
                </c:pt>
                <c:pt idx="2">
                  <c:v>3.23</c:v>
                </c:pt>
                <c:pt idx="3">
                  <c:v>3.32</c:v>
                </c:pt>
                <c:pt idx="4">
                  <c:v>3.29</c:v>
                </c:pt>
                <c:pt idx="5">
                  <c:v>3.24</c:v>
                </c:pt>
                <c:pt idx="6">
                  <c:v>3.2</c:v>
                </c:pt>
                <c:pt idx="7">
                  <c:v>3.17</c:v>
                </c:pt>
                <c:pt idx="8">
                  <c:v>3.16</c:v>
                </c:pt>
                <c:pt idx="9">
                  <c:v>3.14</c:v>
                </c:pt>
                <c:pt idx="10">
                  <c:v>3.13</c:v>
                </c:pt>
                <c:pt idx="11">
                  <c:v>3.12</c:v>
                </c:pt>
                <c:pt idx="12">
                  <c:v>3.1</c:v>
                </c:pt>
                <c:pt idx="13">
                  <c:v>3.1</c:v>
                </c:pt>
                <c:pt idx="14">
                  <c:v>3.08</c:v>
                </c:pt>
              </c:numCache>
            </c:numRef>
          </c:val>
          <c:smooth val="0"/>
        </c:ser>
        <c:ser>
          <c:idx val="1"/>
          <c:order val="5"/>
          <c:tx>
            <c:strRef>
              <c:f>corei7mmdata!$C$1</c:f>
              <c:strCache>
                <c:ptCount val="1"/>
                <c:pt idx="0">
                  <c:v>ikj</c:v>
                </c:pt>
              </c:strCache>
            </c:strRef>
          </c:tx>
          <c:spPr>
            <a:ln w="12700">
              <a:solidFill>
                <a:srgbClr val="000000"/>
              </a:solidFill>
              <a:prstDash val="solid"/>
            </a:ln>
          </c:spPr>
          <c:marker>
            <c:symbol val="triangle"/>
            <c:size val="10"/>
            <c:spPr>
              <a:noFill/>
              <a:ln>
                <a:solidFill>
                  <a:srgbClr val="000000"/>
                </a:solidFill>
                <a:prstDash val="solid"/>
              </a:ln>
            </c:spPr>
          </c:marker>
          <c:cat>
            <c:numRef>
              <c:f>corei7mmdata!$A$2:$A$16</c:f>
              <c:numCache>
                <c:formatCode>General</c:formatCode>
                <c:ptCount val="15"/>
                <c:pt idx="0">
                  <c:v>50.0</c:v>
                </c:pt>
                <c:pt idx="1">
                  <c:v>100.0</c:v>
                </c:pt>
                <c:pt idx="2">
                  <c:v>150.0</c:v>
                </c:pt>
                <c:pt idx="3">
                  <c:v>200.0</c:v>
                </c:pt>
                <c:pt idx="4">
                  <c:v>250.0</c:v>
                </c:pt>
                <c:pt idx="5">
                  <c:v>300.0</c:v>
                </c:pt>
                <c:pt idx="6">
                  <c:v>350.0</c:v>
                </c:pt>
                <c:pt idx="7">
                  <c:v>400.0</c:v>
                </c:pt>
                <c:pt idx="8">
                  <c:v>450.0</c:v>
                </c:pt>
                <c:pt idx="9">
                  <c:v>500.0</c:v>
                </c:pt>
                <c:pt idx="10">
                  <c:v>550.0</c:v>
                </c:pt>
                <c:pt idx="11">
                  <c:v>600.0</c:v>
                </c:pt>
                <c:pt idx="12">
                  <c:v>650.0</c:v>
                </c:pt>
                <c:pt idx="13">
                  <c:v>700.0</c:v>
                </c:pt>
                <c:pt idx="14">
                  <c:v>750.0</c:v>
                </c:pt>
              </c:numCache>
            </c:numRef>
          </c:cat>
          <c:val>
            <c:numRef>
              <c:f>corei7mmdata!$C$2:$C$16</c:f>
              <c:numCache>
                <c:formatCode>General</c:formatCode>
                <c:ptCount val="15"/>
                <c:pt idx="0">
                  <c:v>3.58</c:v>
                </c:pt>
                <c:pt idx="1">
                  <c:v>5.31</c:v>
                </c:pt>
                <c:pt idx="2">
                  <c:v>3.19</c:v>
                </c:pt>
                <c:pt idx="3">
                  <c:v>3.18</c:v>
                </c:pt>
                <c:pt idx="4">
                  <c:v>3.15</c:v>
                </c:pt>
                <c:pt idx="5">
                  <c:v>3.12</c:v>
                </c:pt>
                <c:pt idx="6">
                  <c:v>3.1</c:v>
                </c:pt>
                <c:pt idx="7">
                  <c:v>3.1</c:v>
                </c:pt>
                <c:pt idx="8">
                  <c:v>3.11</c:v>
                </c:pt>
                <c:pt idx="9">
                  <c:v>3.09</c:v>
                </c:pt>
                <c:pt idx="10">
                  <c:v>3.07</c:v>
                </c:pt>
                <c:pt idx="11">
                  <c:v>3.06</c:v>
                </c:pt>
                <c:pt idx="12">
                  <c:v>3.02</c:v>
                </c:pt>
                <c:pt idx="13">
                  <c:v>3.02</c:v>
                </c:pt>
                <c:pt idx="14">
                  <c:v>3.01</c:v>
                </c:pt>
              </c:numCache>
            </c:numRef>
          </c:val>
          <c:smooth val="0"/>
        </c:ser>
        <c:dLbls>
          <c:showLegendKey val="0"/>
          <c:showVal val="0"/>
          <c:showCatName val="0"/>
          <c:showSerName val="0"/>
          <c:showPercent val="0"/>
          <c:showBubbleSize val="0"/>
        </c:dLbls>
        <c:marker val="1"/>
        <c:smooth val="0"/>
        <c:axId val="2115841048"/>
        <c:axId val="2115827496"/>
      </c:lineChart>
      <c:catAx>
        <c:axId val="2115841048"/>
        <c:scaling>
          <c:orientation val="minMax"/>
        </c:scaling>
        <c:delete val="0"/>
        <c:axPos val="b"/>
        <c:title>
          <c:tx>
            <c:rich>
              <a:bodyPr/>
              <a:lstStyle/>
              <a:p>
                <a:pPr>
                  <a:defRPr sz="1800" b="1" i="0" u="none" strike="noStrike" baseline="0">
                    <a:solidFill>
                      <a:srgbClr val="000000"/>
                    </a:solidFill>
                    <a:latin typeface="Arial"/>
                    <a:ea typeface="Arial"/>
                    <a:cs typeface="Arial"/>
                  </a:defRPr>
                </a:pPr>
                <a:r>
                  <a:rPr lang="en-US" sz="1800"/>
                  <a:t>Array size (n)</a:t>
                </a:r>
              </a:p>
            </c:rich>
          </c:tx>
          <c:layout>
            <c:manualLayout>
              <c:xMode val="edge"/>
              <c:yMode val="edge"/>
              <c:x val="0.437037037037037"/>
              <c:y val="0.934640522875817"/>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2115827496"/>
        <c:crosses val="autoZero"/>
        <c:auto val="1"/>
        <c:lblAlgn val="ctr"/>
        <c:lblOffset val="100"/>
        <c:tickLblSkip val="1"/>
        <c:tickMarkSkip val="1"/>
        <c:noMultiLvlLbl val="0"/>
      </c:catAx>
      <c:valAx>
        <c:axId val="2115827496"/>
        <c:scaling>
          <c:orientation val="minMax"/>
        </c:scaling>
        <c:delete val="0"/>
        <c:axPos val="l"/>
        <c:majorGridlines>
          <c:spPr>
            <a:ln w="3175">
              <a:solidFill>
                <a:srgbClr val="000000"/>
              </a:solidFill>
              <a:prstDash val="solid"/>
            </a:ln>
          </c:spPr>
        </c:majorGridlines>
        <c:title>
          <c:tx>
            <c:rich>
              <a:bodyPr/>
              <a:lstStyle/>
              <a:p>
                <a:pPr>
                  <a:defRPr sz="1800" b="1" i="0" u="none" strike="noStrike" baseline="0">
                    <a:solidFill>
                      <a:srgbClr val="000000"/>
                    </a:solidFill>
                    <a:latin typeface="Arial"/>
                    <a:ea typeface="Arial"/>
                    <a:cs typeface="Arial"/>
                  </a:defRPr>
                </a:pPr>
                <a:r>
                  <a:rPr lang="en-US" sz="1800" dirty="0"/>
                  <a:t>Cycles per inner loop iteration</a:t>
                </a:r>
              </a:p>
            </c:rich>
          </c:tx>
          <c:layout>
            <c:manualLayout>
              <c:xMode val="edge"/>
              <c:yMode val="edge"/>
              <c:x val="0.0"/>
              <c:y val="0.17630978174708"/>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2115841048"/>
        <c:crosses val="autoZero"/>
        <c:crossBetween val="between"/>
      </c:valAx>
      <c:spPr>
        <a:solidFill>
          <a:srgbClr val="FFFFFF"/>
        </a:solidFill>
        <a:ln w="12700">
          <a:solidFill>
            <a:srgbClr val="808080"/>
          </a:solidFill>
          <a:prstDash val="solid"/>
        </a:ln>
      </c:spPr>
    </c:plotArea>
    <c:legend>
      <c:legendPos val="r"/>
      <c:layout>
        <c:manualLayout>
          <c:xMode val="edge"/>
          <c:yMode val="edge"/>
          <c:x val="0.924444444444444"/>
          <c:y val="0.339869281045752"/>
          <c:w val="0.0696296296296296"/>
          <c:h val="0.237472766884532"/>
        </c:manualLayout>
      </c:layout>
      <c:overlay val="0"/>
      <c:spPr>
        <a:solidFill>
          <a:srgbClr val="FFFFFF"/>
        </a:solidFill>
        <a:ln w="3175">
          <a:solidFill>
            <a:srgbClr val="000000"/>
          </a:solidFill>
          <a:prstDash val="solid"/>
        </a:ln>
      </c:spPr>
      <c:txPr>
        <a:bodyPr/>
        <a:lstStyle/>
        <a:p>
          <a:pPr>
            <a:defRPr sz="1800" b="0" i="0" u="none" strike="noStrike" baseline="0">
              <a:solidFill>
                <a:srgbClr val="000000"/>
              </a:solidFill>
              <a:latin typeface="Arial"/>
              <a:ea typeface="Arial"/>
              <a:cs typeface="Arial"/>
            </a:defRPr>
          </a:pPr>
          <a:endParaRPr lang="en-US"/>
        </a:p>
      </c:txPr>
    </c:legend>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15261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1360902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xfrm>
            <a:off x="1268413" y="727075"/>
            <a:ext cx="4773612" cy="3581400"/>
          </a:xfrm>
          <a:ln/>
        </p:spPr>
      </p:sp>
      <p:sp>
        <p:nvSpPr>
          <p:cNvPr id="150531" name="Rectangle 3"/>
          <p:cNvSpPr>
            <a:spLocks noGrp="1" noChangeArrowheads="1"/>
          </p:cNvSpPr>
          <p:nvPr>
            <p:ph type="body" idx="1"/>
          </p:nvPr>
        </p:nvSpPr>
        <p:spPr>
          <a:xfrm>
            <a:off x="973778" y="4551798"/>
            <a:ext cx="5354947" cy="4315104"/>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xfrm>
            <a:off x="1268413" y="727075"/>
            <a:ext cx="4773612" cy="3581400"/>
          </a:xfrm>
          <a:ln/>
        </p:spPr>
      </p:sp>
      <p:sp>
        <p:nvSpPr>
          <p:cNvPr id="203779" name="Rectangle 3"/>
          <p:cNvSpPr>
            <a:spLocks noGrp="1" noChangeArrowheads="1"/>
          </p:cNvSpPr>
          <p:nvPr>
            <p:ph type="body" idx="1"/>
          </p:nvPr>
        </p:nvSpPr>
        <p:spPr>
          <a:xfrm>
            <a:off x="973778" y="4551798"/>
            <a:ext cx="5354947" cy="4315104"/>
          </a:xfrm>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1276247" y="726094"/>
            <a:ext cx="4752421"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64515" name="Rectangle 2"/>
          <p:cNvSpPr txBox="1">
            <a:spLocks noGrp="1" noChangeArrowheads="1"/>
          </p:cNvSpPr>
          <p:nvPr>
            <p:ph type="body"/>
          </p:nvPr>
        </p:nvSpPr>
        <p:spPr>
          <a:xfrm>
            <a:off x="974391" y="4554201"/>
            <a:ext cx="5354925" cy="4314943"/>
          </a:xfrm>
          <a:noFill/>
          <a:ln/>
        </p:spPr>
        <p:txBody>
          <a:bodyPr wrap="none" lIns="95308" tIns="47654" rIns="95308" bIns="47654" anchor="ct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body"/>
          </p:nvPr>
        </p:nvSpPr>
        <p:spPr>
          <a:xfrm>
            <a:off x="974391" y="4554201"/>
            <a:ext cx="5354925" cy="4314943"/>
          </a:xfrm>
          <a:noFill/>
          <a:ln/>
        </p:spPr>
        <p:txBody>
          <a:bodyPr wrap="none" anchor="ctr"/>
          <a:lstStyle/>
          <a:p>
            <a:endParaRPr lang="en-US" smtClean="0"/>
          </a:p>
        </p:txBody>
      </p:sp>
      <p:sp>
        <p:nvSpPr>
          <p:cNvPr id="39939" name="Text Box 3"/>
          <p:cNvSpPr txBox="1">
            <a:spLocks noChangeArrowheads="1"/>
          </p:cNvSpPr>
          <p:nvPr/>
        </p:nvSpPr>
        <p:spPr bwMode="auto">
          <a:xfrm>
            <a:off x="1278663" y="726094"/>
            <a:ext cx="4754835" cy="3582609"/>
          </a:xfrm>
          <a:prstGeom prst="rect">
            <a:avLst/>
          </a:prstGeom>
          <a:solidFill>
            <a:srgbClr val="FFFFFF"/>
          </a:solidFill>
          <a:ln w="9525">
            <a:solidFill>
              <a:srgbClr val="000000"/>
            </a:solidFill>
            <a:miter lim="800000"/>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iming>
    <p:tnLst>
      <p:par>
        <p:cTn xmlns:p14="http://schemas.microsoft.com/office/powerpoint/2010/main" id="1" dur="indefinite" restart="never" nodeType="tmRoot"/>
      </p:par>
    </p:tnLst>
  </p:timing>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2286000"/>
            <a:ext cx="7772400" cy="1470025"/>
          </a:xfrm>
        </p:spPr>
        <p:txBody>
          <a:bodyPr/>
          <a:lstStyle/>
          <a:p>
            <a:pPr marL="0" indent="0"/>
            <a:r>
              <a:rPr lang="en-US" dirty="0" smtClean="0"/>
              <a:t>1. Caching </a:t>
            </a:r>
            <a:br>
              <a:rPr lang="en-US" dirty="0" smtClean="0"/>
            </a:br>
            <a:r>
              <a:rPr lang="en-US" dirty="0" smtClean="0"/>
              <a:t/>
            </a:r>
            <a:br>
              <a:rPr lang="en-US" dirty="0" smtClean="0"/>
            </a:br>
            <a:r>
              <a:rPr lang="en-US" dirty="0" smtClean="0"/>
              <a:t>2. Cache-based code optimization</a:t>
            </a:r>
            <a:br>
              <a:rPr lang="en-US" dirty="0" smtClean="0"/>
            </a:br>
            <a:r>
              <a:rPr lang="en-US" dirty="0" smtClean="0"/>
              <a:t/>
            </a:r>
            <a:br>
              <a:rPr lang="en-US" dirty="0" smtClean="0"/>
            </a:br>
            <a:endParaRPr lang="en-US" sz="2000" b="0"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 Miss</a:t>
            </a:r>
            <a:endParaRPr lang="en-US" dirty="0"/>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Data in block b is needed</a:t>
            </a:r>
            <a:endParaRPr lang="en-GB" sz="2000" b="1" i="1" dirty="0">
              <a:latin typeface="Calibri" pitchFamily="34" charset="0"/>
            </a:endParaRPr>
          </a:p>
        </p:txBody>
      </p:sp>
      <p:sp>
        <p:nvSpPr>
          <p:cNvPr id="46" name="Rectangle 45"/>
          <p:cNvSpPr/>
          <p:nvPr/>
        </p:nvSpPr>
        <p:spPr>
          <a:xfrm>
            <a:off x="3997173" y="1619517"/>
            <a:ext cx="1184428" cy="338554"/>
          </a:xfrm>
          <a:prstGeom prst="rect">
            <a:avLst/>
          </a:prstGeom>
        </p:spPr>
        <p:txBody>
          <a:bodyPr wrap="none">
            <a:spAutoFit/>
          </a:bodyPr>
          <a:lstStyle/>
          <a:p>
            <a:pPr algn="ctr"/>
            <a:r>
              <a:rPr lang="en-US" sz="1600" dirty="0" smtClean="0">
                <a:latin typeface="Calibri" pitchFamily="34" charset="0"/>
              </a:rPr>
              <a:t>Request: 12</a:t>
            </a:r>
          </a:p>
        </p:txBody>
      </p:sp>
      <p:sp>
        <p:nvSpPr>
          <p:cNvPr id="48" name="Text Box 29"/>
          <p:cNvSpPr txBox="1">
            <a:spLocks noChangeArrowheads="1"/>
          </p:cNvSpPr>
          <p:nvPr/>
        </p:nvSpPr>
        <p:spPr bwMode="auto">
          <a:xfrm>
            <a:off x="5936094" y="2209800"/>
            <a:ext cx="2569847"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not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solidFill>
                  <a:srgbClr val="C00000"/>
                </a:solidFill>
                <a:latin typeface="Calibri" pitchFamily="34" charset="0"/>
              </a:rPr>
              <a:t>Miss!</a:t>
            </a:r>
            <a:endParaRPr lang="en-GB" sz="2000" b="1" i="1" dirty="0">
              <a:solidFill>
                <a:srgbClr val="C00000"/>
              </a:solidFill>
              <a:latin typeface="Calibri" pitchFamily="34" charset="0"/>
            </a:endParaRPr>
          </a:p>
        </p:txBody>
      </p:sp>
      <p:sp>
        <p:nvSpPr>
          <p:cNvPr id="34" name="Text Box 29"/>
          <p:cNvSpPr txBox="1">
            <a:spLocks noChangeArrowheads="1"/>
          </p:cNvSpPr>
          <p:nvPr/>
        </p:nvSpPr>
        <p:spPr bwMode="auto">
          <a:xfrm>
            <a:off x="5943600" y="3200400"/>
            <a:ext cx="2585173"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fetched from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smtClean="0">
                <a:latin typeface="Calibri" pitchFamily="34" charset="0"/>
              </a:rPr>
              <a:t>memory</a:t>
            </a:r>
            <a:endParaRPr lang="en-GB" sz="2000" b="1" i="1" dirty="0">
              <a:latin typeface="Calibri" pitchFamily="34" charset="0"/>
            </a:endParaRPr>
          </a:p>
        </p:txBody>
      </p:sp>
      <p:sp>
        <p:nvSpPr>
          <p:cNvPr id="36" name="Rectangle 35"/>
          <p:cNvSpPr/>
          <p:nvPr/>
        </p:nvSpPr>
        <p:spPr>
          <a:xfrm>
            <a:off x="3997172" y="3395246"/>
            <a:ext cx="1184428" cy="338554"/>
          </a:xfrm>
          <a:prstGeom prst="rect">
            <a:avLst/>
          </a:prstGeom>
        </p:spPr>
        <p:txBody>
          <a:bodyPr wrap="none">
            <a:spAutoFit/>
          </a:bodyPr>
          <a:lstStyle/>
          <a:p>
            <a:pPr algn="ctr"/>
            <a:r>
              <a:rPr lang="en-US" sz="1600" dirty="0" smtClean="0">
                <a:latin typeface="Calibri" pitchFamily="34" charset="0"/>
              </a:rPr>
              <a:t>Request: 12</a:t>
            </a:r>
          </a:p>
        </p:txBody>
      </p:sp>
      <p:sp>
        <p:nvSpPr>
          <p:cNvPr id="37" name="Rectangle 36"/>
          <p:cNvSpPr/>
          <p:nvPr/>
        </p:nvSpPr>
        <p:spPr bwMode="auto">
          <a:xfrm>
            <a:off x="2057400" y="5562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39" name="Rectangle 38"/>
          <p:cNvSpPr/>
          <p:nvPr/>
        </p:nvSpPr>
        <p:spPr bwMode="auto">
          <a:xfrm>
            <a:off x="28956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42" name="Text Box 29"/>
          <p:cNvSpPr txBox="1">
            <a:spLocks noChangeArrowheads="1"/>
          </p:cNvSpPr>
          <p:nvPr/>
        </p:nvSpPr>
        <p:spPr bwMode="auto">
          <a:xfrm>
            <a:off x="5943600" y="4191000"/>
            <a:ext cx="2810939" cy="1753558"/>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smtClean="0">
                <a:solidFill>
                  <a:srgbClr val="C00000"/>
                </a:solidFill>
                <a:latin typeface="Calibri" pitchFamily="34" charset="0"/>
              </a:rPr>
              <a:t>Placement policy:</a:t>
            </a:r>
            <a:r>
              <a:rPr lang="en-GB" sz="1800" b="0" dirty="0" smtClean="0">
                <a:latin typeface="Calibri" pitchFamily="34" charset="0"/>
              </a:rPr>
              <a:t/>
            </a:r>
            <a:br>
              <a:rPr lang="en-GB" sz="1800" b="0" dirty="0" smtClean="0">
                <a:latin typeface="Calibri" pitchFamily="34" charset="0"/>
              </a:rPr>
            </a:br>
            <a:r>
              <a:rPr lang="en-GB" sz="1800" b="0" dirty="0" smtClean="0">
                <a:latin typeface="Calibri" pitchFamily="34" charset="0"/>
              </a:rPr>
              <a:t>determines where b goes</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smtClean="0">
                <a:solidFill>
                  <a:srgbClr val="C00000"/>
                </a:solidFill>
                <a:latin typeface="Calibri" pitchFamily="34" charset="0"/>
              </a:rPr>
              <a:t>Replacement policy:</a:t>
            </a:r>
            <a:br>
              <a:rPr lang="en-GB" sz="1800" b="0" dirty="0" smtClean="0">
                <a:solidFill>
                  <a:srgbClr val="C00000"/>
                </a:solidFill>
                <a:latin typeface="Calibri" pitchFamily="34" charset="0"/>
              </a:rPr>
            </a:br>
            <a:r>
              <a:rPr lang="en-GB" sz="1800" b="0" dirty="0" smtClean="0">
                <a:latin typeface="Calibri" pitchFamily="34" charset="0"/>
              </a:rPr>
              <a:t>determines which block</a:t>
            </a:r>
            <a:br>
              <a:rPr lang="en-GB" sz="1800" b="0" dirty="0" smtClean="0">
                <a:latin typeface="Calibri" pitchFamily="34" charset="0"/>
              </a:rPr>
            </a:br>
            <a:r>
              <a:rPr lang="en-GB" sz="1800" b="0" dirty="0" smtClean="0">
                <a:latin typeface="Calibri" pitchFamily="34" charset="0"/>
              </a:rPr>
              <a:t>gets evicted (victim)</a:t>
            </a:r>
            <a:endParaRPr lang="en-GB" sz="1800" b="0" dirty="0">
              <a:latin typeface="Calibri"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423" name="Rectangle 31"/>
          <p:cNvSpPr>
            <a:spLocks noGrp="1" noChangeArrowheads="1"/>
          </p:cNvSpPr>
          <p:nvPr>
            <p:ph type="title"/>
          </p:nvPr>
        </p:nvSpPr>
        <p:spPr/>
        <p:txBody>
          <a:bodyPr/>
          <a:lstStyle/>
          <a:p>
            <a:r>
              <a:rPr lang="en-US" smtClean="0"/>
              <a:t>Cache Memories</a:t>
            </a:r>
            <a:endParaRPr lang="en-US"/>
          </a:p>
        </p:txBody>
      </p:sp>
      <p:sp>
        <p:nvSpPr>
          <p:cNvPr id="187424" name="Rectangle 32"/>
          <p:cNvSpPr>
            <a:spLocks noGrp="1" noChangeArrowheads="1"/>
          </p:cNvSpPr>
          <p:nvPr>
            <p:ph type="body" idx="1"/>
          </p:nvPr>
        </p:nvSpPr>
        <p:spPr/>
        <p:txBody>
          <a:bodyPr/>
          <a:lstStyle/>
          <a:p>
            <a:r>
              <a:rPr lang="en-US" dirty="0" smtClean="0">
                <a:solidFill>
                  <a:srgbClr val="FF0000"/>
                </a:solidFill>
              </a:rPr>
              <a:t>Cache memories </a:t>
            </a:r>
            <a:r>
              <a:rPr lang="en-US" dirty="0" smtClean="0"/>
              <a:t>are small, fast SRAM-based memories managed automatically in hardware. </a:t>
            </a:r>
          </a:p>
          <a:p>
            <a:pPr lvl="1"/>
            <a:r>
              <a:rPr lang="en-US" dirty="0" smtClean="0"/>
              <a:t>Hold frequently accessed blocks of main memory</a:t>
            </a:r>
          </a:p>
          <a:p>
            <a:r>
              <a:rPr lang="en-US" dirty="0" smtClean="0"/>
              <a:t>CPU looks first for data in caches (e.g., L1, L2, and L3), then in main memory.</a:t>
            </a:r>
          </a:p>
          <a:p>
            <a:r>
              <a:rPr lang="en-US" dirty="0" smtClean="0"/>
              <a:t>Typical system structure:</a:t>
            </a:r>
            <a:endParaRPr lang="en-US" dirty="0"/>
          </a:p>
        </p:txBody>
      </p:sp>
      <p:sp>
        <p:nvSpPr>
          <p:cNvPr id="33" name="Rectangle 146"/>
          <p:cNvSpPr>
            <a:spLocks noChangeAspect="1" noChangeArrowheads="1"/>
          </p:cNvSpPr>
          <p:nvPr/>
        </p:nvSpPr>
        <p:spPr bwMode="auto">
          <a:xfrm>
            <a:off x="7258050" y="5653087"/>
            <a:ext cx="819150" cy="823913"/>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600"/>
              <a:t>Main</a:t>
            </a:r>
          </a:p>
          <a:p>
            <a:pPr algn="ctr"/>
            <a:r>
              <a:rPr lang="en-US" sz="1600"/>
              <a:t>memory</a:t>
            </a:r>
          </a:p>
        </p:txBody>
      </p:sp>
      <p:sp>
        <p:nvSpPr>
          <p:cNvPr id="34" name="AutoShape 201"/>
          <p:cNvSpPr>
            <a:spLocks noChangeAspect="1" noChangeArrowheads="1"/>
          </p:cNvSpPr>
          <p:nvPr/>
        </p:nvSpPr>
        <p:spPr bwMode="auto">
          <a:xfrm>
            <a:off x="5884863" y="5789612"/>
            <a:ext cx="1344612" cy="481013"/>
          </a:xfrm>
          <a:prstGeom prst="leftRightArrow">
            <a:avLst>
              <a:gd name="adj1" fmla="val 50000"/>
              <a:gd name="adj2" fmla="val 55908"/>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35" name="Rectangle 202"/>
          <p:cNvSpPr>
            <a:spLocks noChangeAspect="1" noChangeArrowheads="1"/>
          </p:cNvSpPr>
          <p:nvPr/>
        </p:nvSpPr>
        <p:spPr bwMode="auto">
          <a:xfrm>
            <a:off x="5060950" y="5818187"/>
            <a:ext cx="81915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600"/>
              <a:t>I/O</a:t>
            </a:r>
          </a:p>
          <a:p>
            <a:pPr algn="ctr"/>
            <a:r>
              <a:rPr lang="en-US" sz="1600"/>
              <a:t>bridge</a:t>
            </a:r>
          </a:p>
        </p:txBody>
      </p:sp>
      <p:sp>
        <p:nvSpPr>
          <p:cNvPr id="36" name="AutoShape 205"/>
          <p:cNvSpPr>
            <a:spLocks noChangeAspect="1" noChangeArrowheads="1"/>
          </p:cNvSpPr>
          <p:nvPr/>
        </p:nvSpPr>
        <p:spPr bwMode="auto">
          <a:xfrm>
            <a:off x="3748088" y="5789612"/>
            <a:ext cx="1309687" cy="481013"/>
          </a:xfrm>
          <a:prstGeom prst="leftRightArrow">
            <a:avLst>
              <a:gd name="adj1" fmla="val 50000"/>
              <a:gd name="adj2" fmla="val 54455"/>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37" name="Rectangle 206"/>
          <p:cNvSpPr>
            <a:spLocks noChangeAspect="1" noChangeArrowheads="1"/>
          </p:cNvSpPr>
          <p:nvPr/>
        </p:nvSpPr>
        <p:spPr bwMode="auto">
          <a:xfrm>
            <a:off x="1349375" y="5818187"/>
            <a:ext cx="23749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600"/>
              <a:t>Bus interface</a:t>
            </a:r>
          </a:p>
        </p:txBody>
      </p:sp>
      <p:sp>
        <p:nvSpPr>
          <p:cNvPr id="38" name="Rectangle 207"/>
          <p:cNvSpPr>
            <a:spLocks noChangeAspect="1" noChangeArrowheads="1"/>
          </p:cNvSpPr>
          <p:nvPr/>
        </p:nvSpPr>
        <p:spPr bwMode="auto">
          <a:xfrm>
            <a:off x="2862263" y="4622800"/>
            <a:ext cx="615950" cy="138112"/>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39" name="Rectangle 208"/>
          <p:cNvSpPr>
            <a:spLocks noChangeAspect="1" noChangeArrowheads="1"/>
          </p:cNvSpPr>
          <p:nvPr/>
        </p:nvSpPr>
        <p:spPr bwMode="auto">
          <a:xfrm>
            <a:off x="2862263" y="4760912"/>
            <a:ext cx="615950" cy="136525"/>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0" name="Rectangle 210"/>
          <p:cNvSpPr>
            <a:spLocks noChangeAspect="1" noChangeArrowheads="1"/>
          </p:cNvSpPr>
          <p:nvPr/>
        </p:nvSpPr>
        <p:spPr bwMode="auto">
          <a:xfrm>
            <a:off x="2862263" y="4897437"/>
            <a:ext cx="615950" cy="138113"/>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1" name="Rectangle 211"/>
          <p:cNvSpPr>
            <a:spLocks noChangeAspect="1" noChangeArrowheads="1"/>
          </p:cNvSpPr>
          <p:nvPr/>
        </p:nvSpPr>
        <p:spPr bwMode="auto">
          <a:xfrm>
            <a:off x="2862263" y="5035550"/>
            <a:ext cx="615950" cy="136525"/>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2" name="Rectangle 212"/>
          <p:cNvSpPr>
            <a:spLocks noChangeAspect="1" noChangeArrowheads="1"/>
          </p:cNvSpPr>
          <p:nvPr/>
        </p:nvSpPr>
        <p:spPr bwMode="auto">
          <a:xfrm>
            <a:off x="2862263" y="5172075"/>
            <a:ext cx="615950" cy="138112"/>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3" name="AutoShape 214"/>
          <p:cNvSpPr>
            <a:spLocks noChangeAspect="1" noChangeArrowheads="1"/>
          </p:cNvSpPr>
          <p:nvPr/>
        </p:nvSpPr>
        <p:spPr bwMode="auto">
          <a:xfrm>
            <a:off x="3559175" y="4622800"/>
            <a:ext cx="400050" cy="3429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4" name="AutoShape 215"/>
          <p:cNvSpPr>
            <a:spLocks noChangeAspect="1" noChangeArrowheads="1"/>
          </p:cNvSpPr>
          <p:nvPr/>
        </p:nvSpPr>
        <p:spPr bwMode="auto">
          <a:xfrm flipH="1">
            <a:off x="3478213" y="4965700"/>
            <a:ext cx="400050" cy="344487"/>
          </a:xfrm>
          <a:prstGeom prst="rightArrow">
            <a:avLst>
              <a:gd name="adj1" fmla="val 50000"/>
              <a:gd name="adj2" fmla="val 29032"/>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5" name="Rectangle 220"/>
          <p:cNvSpPr>
            <a:spLocks noChangeAspect="1" noChangeArrowheads="1"/>
          </p:cNvSpPr>
          <p:nvPr/>
        </p:nvSpPr>
        <p:spPr bwMode="auto">
          <a:xfrm>
            <a:off x="3959225" y="4486275"/>
            <a:ext cx="479425" cy="960437"/>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600"/>
              <a:t>ALU</a:t>
            </a:r>
          </a:p>
        </p:txBody>
      </p:sp>
      <p:sp>
        <p:nvSpPr>
          <p:cNvPr id="46" name="Text Box 221"/>
          <p:cNvSpPr txBox="1">
            <a:spLocks noChangeAspect="1" noChangeArrowheads="1"/>
          </p:cNvSpPr>
          <p:nvPr/>
        </p:nvSpPr>
        <p:spPr bwMode="auto">
          <a:xfrm>
            <a:off x="2613022" y="4316998"/>
            <a:ext cx="1147770" cy="338554"/>
          </a:xfrm>
          <a:prstGeom prst="rect">
            <a:avLst/>
          </a:prstGeom>
          <a:noFill/>
          <a:ln w="12700">
            <a:noFill/>
            <a:miter lim="800000"/>
            <a:headEnd/>
            <a:tailEnd/>
          </a:ln>
          <a:effectLst/>
        </p:spPr>
        <p:txBody>
          <a:bodyPr wrap="none" anchor="ctr">
            <a:prstTxWarp prst="textNoShape">
              <a:avLst/>
            </a:prstTxWarp>
            <a:spAutoFit/>
          </a:bodyPr>
          <a:lstStyle/>
          <a:p>
            <a:pPr algn="ctr"/>
            <a:r>
              <a:rPr lang="en-US" sz="1600"/>
              <a:t>Register file</a:t>
            </a:r>
          </a:p>
        </p:txBody>
      </p:sp>
      <p:sp>
        <p:nvSpPr>
          <p:cNvPr id="47" name="AutoShape 222"/>
          <p:cNvSpPr>
            <a:spLocks noChangeAspect="1" noChangeArrowheads="1"/>
          </p:cNvSpPr>
          <p:nvPr/>
        </p:nvSpPr>
        <p:spPr bwMode="auto">
          <a:xfrm>
            <a:off x="2928938" y="5378450"/>
            <a:ext cx="549275" cy="411162"/>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8" name="Rectangle 223"/>
          <p:cNvSpPr>
            <a:spLocks noChangeAspect="1" noChangeArrowheads="1"/>
          </p:cNvSpPr>
          <p:nvPr/>
        </p:nvSpPr>
        <p:spPr bwMode="auto">
          <a:xfrm>
            <a:off x="1196975" y="4279900"/>
            <a:ext cx="3379788" cy="21971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pPr algn="ctr"/>
            <a:endParaRPr lang="en-US" sz="1600"/>
          </a:p>
        </p:txBody>
      </p:sp>
      <p:sp>
        <p:nvSpPr>
          <p:cNvPr id="49" name="Text Box 225"/>
          <p:cNvSpPr txBox="1">
            <a:spLocks noChangeAspect="1" noChangeArrowheads="1"/>
          </p:cNvSpPr>
          <p:nvPr/>
        </p:nvSpPr>
        <p:spPr bwMode="auto">
          <a:xfrm>
            <a:off x="1174448" y="3988385"/>
            <a:ext cx="932467" cy="338554"/>
          </a:xfrm>
          <a:prstGeom prst="rect">
            <a:avLst/>
          </a:prstGeom>
          <a:noFill/>
          <a:ln w="12700">
            <a:noFill/>
            <a:miter lim="800000"/>
            <a:headEnd/>
            <a:tailEnd/>
          </a:ln>
          <a:effectLst/>
        </p:spPr>
        <p:txBody>
          <a:bodyPr wrap="none" anchor="ctr">
            <a:prstTxWarp prst="textNoShape">
              <a:avLst/>
            </a:prstTxWarp>
            <a:spAutoFit/>
          </a:bodyPr>
          <a:lstStyle/>
          <a:p>
            <a:pPr algn="ctr"/>
            <a:r>
              <a:rPr lang="en-US" sz="1600" dirty="0"/>
              <a:t>CPU chip</a:t>
            </a:r>
          </a:p>
        </p:txBody>
      </p:sp>
      <p:sp>
        <p:nvSpPr>
          <p:cNvPr id="50" name="Text Box 229"/>
          <p:cNvSpPr txBox="1">
            <a:spLocks noChangeAspect="1" noChangeArrowheads="1"/>
          </p:cNvSpPr>
          <p:nvPr/>
        </p:nvSpPr>
        <p:spPr bwMode="auto">
          <a:xfrm>
            <a:off x="4656720" y="5155198"/>
            <a:ext cx="1129135" cy="338554"/>
          </a:xfrm>
          <a:prstGeom prst="rect">
            <a:avLst/>
          </a:prstGeom>
          <a:noFill/>
          <a:ln w="12700">
            <a:noFill/>
            <a:miter lim="800000"/>
            <a:headEnd/>
            <a:tailEnd/>
          </a:ln>
          <a:effectLst/>
        </p:spPr>
        <p:txBody>
          <a:bodyPr wrap="none" anchor="ctr">
            <a:prstTxWarp prst="textNoShape">
              <a:avLst/>
            </a:prstTxWarp>
            <a:spAutoFit/>
          </a:bodyPr>
          <a:lstStyle/>
          <a:p>
            <a:pPr algn="ctr"/>
            <a:r>
              <a:rPr lang="en-US" sz="1600"/>
              <a:t>System bus</a:t>
            </a:r>
          </a:p>
        </p:txBody>
      </p:sp>
      <p:sp>
        <p:nvSpPr>
          <p:cNvPr id="51" name="Line 230"/>
          <p:cNvSpPr>
            <a:spLocks noChangeAspect="1" noChangeShapeType="1"/>
          </p:cNvSpPr>
          <p:nvPr/>
        </p:nvSpPr>
        <p:spPr bwMode="auto">
          <a:xfrm flipH="1">
            <a:off x="4438650" y="5446712"/>
            <a:ext cx="619125" cy="41275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sz="1600"/>
          </a:p>
        </p:txBody>
      </p:sp>
      <p:sp>
        <p:nvSpPr>
          <p:cNvPr id="52" name="Text Box 231"/>
          <p:cNvSpPr txBox="1">
            <a:spLocks noChangeAspect="1" noChangeArrowheads="1"/>
          </p:cNvSpPr>
          <p:nvPr/>
        </p:nvSpPr>
        <p:spPr bwMode="auto">
          <a:xfrm>
            <a:off x="5976451" y="5155198"/>
            <a:ext cx="1175722" cy="338554"/>
          </a:xfrm>
          <a:prstGeom prst="rect">
            <a:avLst/>
          </a:prstGeom>
          <a:noFill/>
          <a:ln w="12700">
            <a:noFill/>
            <a:miter lim="800000"/>
            <a:headEnd/>
            <a:tailEnd/>
          </a:ln>
          <a:effectLst/>
        </p:spPr>
        <p:txBody>
          <a:bodyPr wrap="none" anchor="ctr">
            <a:prstTxWarp prst="textNoShape">
              <a:avLst/>
            </a:prstTxWarp>
            <a:spAutoFit/>
          </a:bodyPr>
          <a:lstStyle/>
          <a:p>
            <a:pPr algn="ctr"/>
            <a:r>
              <a:rPr lang="en-US" sz="1600"/>
              <a:t>Memory bus</a:t>
            </a:r>
          </a:p>
        </p:txBody>
      </p:sp>
      <p:sp>
        <p:nvSpPr>
          <p:cNvPr id="53" name="Line 232"/>
          <p:cNvSpPr>
            <a:spLocks noChangeAspect="1" noChangeShapeType="1"/>
          </p:cNvSpPr>
          <p:nvPr/>
        </p:nvSpPr>
        <p:spPr bwMode="auto">
          <a:xfrm>
            <a:off x="6530975" y="5446712"/>
            <a:ext cx="0" cy="41275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sz="1600"/>
          </a:p>
        </p:txBody>
      </p:sp>
      <p:sp>
        <p:nvSpPr>
          <p:cNvPr id="54" name="Rectangle 233"/>
          <p:cNvSpPr>
            <a:spLocks noChangeAspect="1" noChangeArrowheads="1"/>
          </p:cNvSpPr>
          <p:nvPr/>
        </p:nvSpPr>
        <p:spPr bwMode="auto">
          <a:xfrm>
            <a:off x="1349375" y="4719637"/>
            <a:ext cx="1066800" cy="5207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600" dirty="0"/>
              <a:t>Cache </a:t>
            </a:r>
          </a:p>
          <a:p>
            <a:pPr algn="ctr"/>
            <a:r>
              <a:rPr lang="en-US" sz="1600" dirty="0"/>
              <a:t>memories</a:t>
            </a:r>
          </a:p>
        </p:txBody>
      </p:sp>
      <p:sp>
        <p:nvSpPr>
          <p:cNvPr id="55" name="AutoShape 234"/>
          <p:cNvSpPr>
            <a:spLocks noChangeAspect="1" noChangeArrowheads="1"/>
          </p:cNvSpPr>
          <p:nvPr/>
        </p:nvSpPr>
        <p:spPr bwMode="auto">
          <a:xfrm>
            <a:off x="1577975" y="5240337"/>
            <a:ext cx="549275" cy="549275"/>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56" name="AutoShape 236"/>
          <p:cNvSpPr>
            <a:spLocks noChangeAspect="1" noChangeArrowheads="1"/>
          </p:cNvSpPr>
          <p:nvPr/>
        </p:nvSpPr>
        <p:spPr bwMode="auto">
          <a:xfrm flipH="1">
            <a:off x="2441575" y="4767262"/>
            <a:ext cx="400050" cy="344488"/>
          </a:xfrm>
          <a:prstGeom prst="leftRightArrow">
            <a:avLst>
              <a:gd name="adj1" fmla="val 50000"/>
              <a:gd name="adj2" fmla="val 23226"/>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Cache Organization (S, E, B)</a:t>
            </a:r>
            <a:endParaRPr lang="en-US" dirty="0"/>
          </a:p>
        </p:txBody>
      </p:sp>
      <p:sp>
        <p:nvSpPr>
          <p:cNvPr id="8" name="AutoShape 16"/>
          <p:cNvSpPr>
            <a:spLocks/>
          </p:cNvSpPr>
          <p:nvPr/>
        </p:nvSpPr>
        <p:spPr bwMode="auto">
          <a:xfrm rot="5400000">
            <a:off x="4114801" y="-495835"/>
            <a:ext cx="228600" cy="4648201"/>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grpSp>
        <p:nvGrpSpPr>
          <p:cNvPr id="3" name="Group 79"/>
          <p:cNvGrpSpPr/>
          <p:nvPr/>
        </p:nvGrpSpPr>
        <p:grpSpPr>
          <a:xfrm>
            <a:off x="1905000" y="2078999"/>
            <a:ext cx="4648200" cy="492484"/>
            <a:chOff x="1637766" y="1995289"/>
            <a:chExt cx="4648200" cy="492484"/>
          </a:xfrm>
        </p:grpSpPr>
        <p:sp>
          <p:nvSpPr>
            <p:cNvPr id="34" name="Rectangle 3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5" name="Rectangle 3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6" name="Rectangle 3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38" name="Straight Connector 3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37" name="Rectangle 3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grpSp>
      <p:cxnSp>
        <p:nvCxnSpPr>
          <p:cNvPr id="45" name="Straight Connector 44"/>
          <p:cNvCxnSpPr/>
          <p:nvPr/>
        </p:nvCxnSpPr>
        <p:spPr bwMode="auto">
          <a:xfrm>
            <a:off x="2133600" y="4019283"/>
            <a:ext cx="4267200" cy="11116"/>
          </a:xfrm>
          <a:prstGeom prst="line">
            <a:avLst/>
          </a:prstGeom>
          <a:noFill/>
          <a:ln w="76200" cap="rnd" cmpd="sng" algn="ctr">
            <a:solidFill>
              <a:schemeClr val="tx1"/>
            </a:solidFill>
            <a:prstDash val="sysDot"/>
            <a:round/>
            <a:headEnd type="none" w="med" len="med"/>
            <a:tailEnd type="none" w="med" len="med"/>
          </a:ln>
          <a:effectLst/>
        </p:spPr>
      </p:cxnSp>
      <p:sp>
        <p:nvSpPr>
          <p:cNvPr id="54" name="AutoShape 16"/>
          <p:cNvSpPr>
            <a:spLocks/>
          </p:cNvSpPr>
          <p:nvPr/>
        </p:nvSpPr>
        <p:spPr bwMode="auto">
          <a:xfrm>
            <a:off x="1524000" y="2067735"/>
            <a:ext cx="228600" cy="2732865"/>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56" name="TextBox 55"/>
          <p:cNvSpPr txBox="1"/>
          <p:nvPr/>
        </p:nvSpPr>
        <p:spPr>
          <a:xfrm>
            <a:off x="3886200" y="1344634"/>
            <a:ext cx="1957587" cy="369332"/>
          </a:xfrm>
          <a:prstGeom prst="rect">
            <a:avLst/>
          </a:prstGeom>
          <a:noFill/>
        </p:spPr>
        <p:txBody>
          <a:bodyPr wrap="none" rtlCol="0">
            <a:spAutoFit/>
          </a:bodyPr>
          <a:lstStyle/>
          <a:p>
            <a:r>
              <a:rPr lang="en-US" sz="1800" dirty="0" smtClean="0">
                <a:latin typeface="Calibri" pitchFamily="34" charset="0"/>
              </a:rPr>
              <a:t>E = 2</a:t>
            </a:r>
            <a:r>
              <a:rPr lang="en-US" sz="1800" baseline="30000" dirty="0" smtClean="0">
                <a:latin typeface="Calibri" pitchFamily="34" charset="0"/>
              </a:rPr>
              <a:t>e</a:t>
            </a:r>
            <a:r>
              <a:rPr lang="en-US" sz="1800" dirty="0" smtClean="0">
                <a:latin typeface="Calibri" pitchFamily="34" charset="0"/>
              </a:rPr>
              <a:t> lines per set</a:t>
            </a:r>
          </a:p>
        </p:txBody>
      </p:sp>
      <p:sp>
        <p:nvSpPr>
          <p:cNvPr id="57" name="TextBox 56"/>
          <p:cNvSpPr txBox="1"/>
          <p:nvPr/>
        </p:nvSpPr>
        <p:spPr>
          <a:xfrm>
            <a:off x="427333" y="3244405"/>
            <a:ext cx="1122423" cy="369332"/>
          </a:xfrm>
          <a:prstGeom prst="rect">
            <a:avLst/>
          </a:prstGeom>
          <a:noFill/>
        </p:spPr>
        <p:txBody>
          <a:bodyPr wrap="none" rtlCol="0">
            <a:spAutoFit/>
          </a:bodyPr>
          <a:lstStyle/>
          <a:p>
            <a:r>
              <a:rPr lang="en-US" sz="1800" dirty="0" smtClean="0">
                <a:latin typeface="Calibri" pitchFamily="34" charset="0"/>
              </a:rPr>
              <a:t>S = 2</a:t>
            </a:r>
            <a:r>
              <a:rPr lang="en-US" sz="1800" baseline="30000" dirty="0" smtClean="0">
                <a:latin typeface="Calibri" pitchFamily="34" charset="0"/>
              </a:rPr>
              <a:t>s</a:t>
            </a:r>
            <a:r>
              <a:rPr lang="en-US" sz="1800" dirty="0" smtClean="0">
                <a:latin typeface="Calibri" pitchFamily="34" charset="0"/>
              </a:rPr>
              <a:t> sets</a:t>
            </a:r>
          </a:p>
        </p:txBody>
      </p:sp>
      <p:cxnSp>
        <p:nvCxnSpPr>
          <p:cNvPr id="59" name="Straight Connector 58"/>
          <p:cNvCxnSpPr/>
          <p:nvPr/>
        </p:nvCxnSpPr>
        <p:spPr bwMode="auto">
          <a:xfrm>
            <a:off x="6553200" y="2077411"/>
            <a:ext cx="609600" cy="1588"/>
          </a:xfrm>
          <a:prstGeom prst="line">
            <a:avLst/>
          </a:prstGeom>
          <a:noFill/>
          <a:ln w="9525" cap="flat" cmpd="sng" algn="ctr">
            <a:solidFill>
              <a:schemeClr val="tx1"/>
            </a:solidFill>
            <a:prstDash val="solid"/>
            <a:round/>
            <a:headEnd type="none" w="med" len="med"/>
            <a:tailEnd type="none" w="med" len="med"/>
          </a:ln>
          <a:effectLst/>
        </p:spPr>
      </p:cxnSp>
      <p:sp>
        <p:nvSpPr>
          <p:cNvPr id="61" name="TextBox 60"/>
          <p:cNvSpPr txBox="1"/>
          <p:nvPr/>
        </p:nvSpPr>
        <p:spPr>
          <a:xfrm>
            <a:off x="7150000" y="1885683"/>
            <a:ext cx="470000" cy="369332"/>
          </a:xfrm>
          <a:prstGeom prst="rect">
            <a:avLst/>
          </a:prstGeom>
          <a:noFill/>
        </p:spPr>
        <p:txBody>
          <a:bodyPr wrap="none" rtlCol="0">
            <a:spAutoFit/>
          </a:bodyPr>
          <a:lstStyle/>
          <a:p>
            <a:r>
              <a:rPr lang="en-US" sz="1800" dirty="0" smtClean="0">
                <a:solidFill>
                  <a:schemeClr val="accent2">
                    <a:lumMod val="60000"/>
                    <a:lumOff val="40000"/>
                  </a:schemeClr>
                </a:solidFill>
                <a:latin typeface="Calibri" pitchFamily="34" charset="0"/>
              </a:rPr>
              <a:t>set</a:t>
            </a:r>
          </a:p>
        </p:txBody>
      </p:sp>
      <p:cxnSp>
        <p:nvCxnSpPr>
          <p:cNvPr id="62" name="Straight Connector 61"/>
          <p:cNvCxnSpPr/>
          <p:nvPr/>
        </p:nvCxnSpPr>
        <p:spPr bwMode="auto">
          <a:xfrm>
            <a:off x="6400800" y="2475446"/>
            <a:ext cx="609600" cy="1588"/>
          </a:xfrm>
          <a:prstGeom prst="line">
            <a:avLst/>
          </a:prstGeom>
          <a:noFill/>
          <a:ln w="9525" cap="flat" cmpd="sng" algn="ctr">
            <a:solidFill>
              <a:schemeClr val="tx1"/>
            </a:solidFill>
            <a:prstDash val="solid"/>
            <a:round/>
            <a:headEnd type="none" w="med" len="med"/>
            <a:tailEnd type="none" w="med" len="med"/>
          </a:ln>
          <a:effectLst/>
        </p:spPr>
      </p:cxnSp>
      <p:sp>
        <p:nvSpPr>
          <p:cNvPr id="63" name="TextBox 62"/>
          <p:cNvSpPr txBox="1"/>
          <p:nvPr/>
        </p:nvSpPr>
        <p:spPr>
          <a:xfrm>
            <a:off x="6971766" y="2278351"/>
            <a:ext cx="535724" cy="369332"/>
          </a:xfrm>
          <a:prstGeom prst="rect">
            <a:avLst/>
          </a:prstGeom>
          <a:noFill/>
        </p:spPr>
        <p:txBody>
          <a:bodyPr wrap="none" rtlCol="0">
            <a:spAutoFit/>
          </a:bodyPr>
          <a:lstStyle/>
          <a:p>
            <a:r>
              <a:rPr lang="en-US" sz="1800" dirty="0" smtClean="0">
                <a:solidFill>
                  <a:schemeClr val="accent2">
                    <a:lumMod val="60000"/>
                    <a:lumOff val="40000"/>
                  </a:schemeClr>
                </a:solidFill>
                <a:latin typeface="Calibri" pitchFamily="34" charset="0"/>
              </a:rPr>
              <a:t>line</a:t>
            </a:r>
          </a:p>
        </p:txBody>
      </p:sp>
      <p:grpSp>
        <p:nvGrpSpPr>
          <p:cNvPr id="4" name="Group 80"/>
          <p:cNvGrpSpPr/>
          <p:nvPr/>
        </p:nvGrpSpPr>
        <p:grpSpPr>
          <a:xfrm>
            <a:off x="1905000" y="2647683"/>
            <a:ext cx="4648200" cy="492484"/>
            <a:chOff x="1637766" y="1995289"/>
            <a:chExt cx="4648200" cy="492484"/>
          </a:xfrm>
        </p:grpSpPr>
        <p:sp>
          <p:nvSpPr>
            <p:cNvPr id="82" name="Rectangle 81"/>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3" name="Rectangle 82"/>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4" name="Rectangle 83"/>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86" name="Straight Connector 85"/>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85" name="Rectangle 84"/>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grpSp>
      <p:grpSp>
        <p:nvGrpSpPr>
          <p:cNvPr id="5" name="Group 86"/>
          <p:cNvGrpSpPr/>
          <p:nvPr/>
        </p:nvGrpSpPr>
        <p:grpSpPr>
          <a:xfrm>
            <a:off x="1905000" y="3221999"/>
            <a:ext cx="4648200" cy="492484"/>
            <a:chOff x="1637766" y="1995289"/>
            <a:chExt cx="4648200" cy="492484"/>
          </a:xfrm>
        </p:grpSpPr>
        <p:sp>
          <p:nvSpPr>
            <p:cNvPr id="88" name="Rectangle 87"/>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9" name="Rectangle 88"/>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0" name="Rectangle 89"/>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92" name="Straight Connector 91"/>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91" name="Rectangle 90"/>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grpSp>
      <p:grpSp>
        <p:nvGrpSpPr>
          <p:cNvPr id="6" name="Group 92"/>
          <p:cNvGrpSpPr/>
          <p:nvPr/>
        </p:nvGrpSpPr>
        <p:grpSpPr>
          <a:xfrm>
            <a:off x="1905000" y="4288799"/>
            <a:ext cx="4648200" cy="492484"/>
            <a:chOff x="1637766" y="1995289"/>
            <a:chExt cx="4648200" cy="492484"/>
          </a:xfrm>
        </p:grpSpPr>
        <p:sp>
          <p:nvSpPr>
            <p:cNvPr id="94" name="Rectangle 9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5" name="Rectangle 9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6" name="Rectangle 9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98" name="Straight Connector 9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97" name="Rectangle 9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grpSp>
      <p:sp>
        <p:nvSpPr>
          <p:cNvPr id="99" name="Trapezoid 98"/>
          <p:cNvSpPr/>
          <p:nvPr/>
        </p:nvSpPr>
        <p:spPr bwMode="auto">
          <a:xfrm>
            <a:off x="2146824" y="4709564"/>
            <a:ext cx="3523449" cy="865914"/>
          </a:xfrm>
          <a:prstGeom prst="trapezoid">
            <a:avLst>
              <a:gd name="adj" fmla="val 135061"/>
            </a:avLst>
          </a:prstGeom>
          <a:solidFill>
            <a:schemeClr val="bg2">
              <a:lumMod val="20000"/>
              <a:lumOff val="80000"/>
            </a:schemeClr>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64" name="Rectangle 63"/>
          <p:cNvSpPr/>
          <p:nvPr/>
        </p:nvSpPr>
        <p:spPr bwMode="auto">
          <a:xfrm>
            <a:off x="2146824" y="5575478"/>
            <a:ext cx="3523449"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65" name="Rectangle 64"/>
          <p:cNvSpPr/>
          <p:nvPr/>
        </p:nvSpPr>
        <p:spPr bwMode="auto">
          <a:xfrm>
            <a:off x="3645068"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66" name="Rectangle 65"/>
          <p:cNvSpPr/>
          <p:nvPr/>
        </p:nvSpPr>
        <p:spPr bwMode="auto">
          <a:xfrm>
            <a:off x="3917673"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67" name="Rectangle 66"/>
          <p:cNvSpPr/>
          <p:nvPr/>
        </p:nvSpPr>
        <p:spPr bwMode="auto">
          <a:xfrm>
            <a:off x="4178468"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68" name="Rectangle 67"/>
          <p:cNvSpPr/>
          <p:nvPr/>
        </p:nvSpPr>
        <p:spPr bwMode="auto">
          <a:xfrm>
            <a:off x="5092868" y="5689778"/>
            <a:ext cx="4572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B-1</a:t>
            </a:r>
          </a:p>
        </p:txBody>
      </p:sp>
      <p:sp>
        <p:nvSpPr>
          <p:cNvPr id="69" name="Rectangle 68"/>
          <p:cNvSpPr/>
          <p:nvPr/>
        </p:nvSpPr>
        <p:spPr bwMode="auto">
          <a:xfrm>
            <a:off x="4451073" y="5689778"/>
            <a:ext cx="6417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cxnSp>
        <p:nvCxnSpPr>
          <p:cNvPr id="70" name="Straight Connector 69"/>
          <p:cNvCxnSpPr/>
          <p:nvPr/>
        </p:nvCxnSpPr>
        <p:spPr bwMode="auto">
          <a:xfrm>
            <a:off x="4585224" y="5841384"/>
            <a:ext cx="457200" cy="1588"/>
          </a:xfrm>
          <a:prstGeom prst="line">
            <a:avLst/>
          </a:prstGeom>
          <a:noFill/>
          <a:ln w="38100" cap="rnd" cmpd="sng" algn="ctr">
            <a:solidFill>
              <a:schemeClr val="tx1"/>
            </a:solidFill>
            <a:prstDash val="sysDot"/>
            <a:round/>
            <a:headEnd type="none" w="med" len="med"/>
            <a:tailEnd type="none" w="med" len="med"/>
          </a:ln>
          <a:effectLst/>
        </p:spPr>
      </p:cxnSp>
      <p:sp>
        <p:nvSpPr>
          <p:cNvPr id="72" name="Rectangle 71"/>
          <p:cNvSpPr/>
          <p:nvPr/>
        </p:nvSpPr>
        <p:spPr bwMode="auto">
          <a:xfrm>
            <a:off x="2742478" y="5689778"/>
            <a:ext cx="7179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73" name="Rectangle 72"/>
          <p:cNvSpPr/>
          <p:nvPr/>
        </p:nvSpPr>
        <p:spPr bwMode="auto">
          <a:xfrm>
            <a:off x="2273468" y="5702122"/>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77" name="AutoShape 16"/>
          <p:cNvSpPr>
            <a:spLocks/>
          </p:cNvSpPr>
          <p:nvPr/>
        </p:nvSpPr>
        <p:spPr bwMode="auto">
          <a:xfrm rot="16200000" flipV="1">
            <a:off x="4496145" y="5333467"/>
            <a:ext cx="228600" cy="1905000"/>
          </a:xfrm>
          <a:prstGeom prst="leftBrace">
            <a:avLst>
              <a:gd name="adj1" fmla="val 136972"/>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78" name="TextBox 77"/>
          <p:cNvSpPr txBox="1"/>
          <p:nvPr/>
        </p:nvSpPr>
        <p:spPr>
          <a:xfrm>
            <a:off x="4012058" y="6374902"/>
            <a:ext cx="3925498" cy="369332"/>
          </a:xfrm>
          <a:prstGeom prst="rect">
            <a:avLst/>
          </a:prstGeom>
          <a:noFill/>
        </p:spPr>
        <p:txBody>
          <a:bodyPr wrap="none" rtlCol="0">
            <a:spAutoFit/>
          </a:bodyPr>
          <a:lstStyle/>
          <a:p>
            <a:r>
              <a:rPr lang="en-US" sz="1800" dirty="0" smtClean="0">
                <a:latin typeface="Calibri" pitchFamily="34" charset="0"/>
              </a:rPr>
              <a:t>B = 2</a:t>
            </a:r>
            <a:r>
              <a:rPr lang="en-US" sz="1800" baseline="30000" dirty="0" smtClean="0">
                <a:latin typeface="Calibri" pitchFamily="34" charset="0"/>
              </a:rPr>
              <a:t>b</a:t>
            </a:r>
            <a:r>
              <a:rPr lang="en-US" sz="1800" dirty="0" smtClean="0">
                <a:latin typeface="Calibri" pitchFamily="34" charset="0"/>
              </a:rPr>
              <a:t> bytes per cache block (the data)</a:t>
            </a:r>
          </a:p>
        </p:txBody>
      </p:sp>
      <p:sp>
        <p:nvSpPr>
          <p:cNvPr id="100" name="TextBox 99"/>
          <p:cNvSpPr txBox="1"/>
          <p:nvPr/>
        </p:nvSpPr>
        <p:spPr>
          <a:xfrm>
            <a:off x="6096000" y="5112603"/>
            <a:ext cx="3151286" cy="830997"/>
          </a:xfrm>
          <a:prstGeom prst="rect">
            <a:avLst/>
          </a:prstGeom>
          <a:noFill/>
        </p:spPr>
        <p:txBody>
          <a:bodyPr wrap="none" rtlCol="0">
            <a:spAutoFit/>
          </a:bodyPr>
          <a:lstStyle/>
          <a:p>
            <a:r>
              <a:rPr lang="en-US" i="1" dirty="0" smtClean="0">
                <a:solidFill>
                  <a:srgbClr val="C00000"/>
                </a:solidFill>
                <a:latin typeface="Calibri" pitchFamily="34" charset="0"/>
              </a:rPr>
              <a:t>Cache size:</a:t>
            </a:r>
          </a:p>
          <a:p>
            <a:r>
              <a:rPr lang="en-US" i="1" dirty="0" smtClean="0">
                <a:latin typeface="Calibri" pitchFamily="34" charset="0"/>
              </a:rPr>
              <a:t>C = S x E x B data bytes</a:t>
            </a:r>
          </a:p>
        </p:txBody>
      </p:sp>
      <p:sp>
        <p:nvSpPr>
          <p:cNvPr id="53" name="TextBox 52"/>
          <p:cNvSpPr txBox="1"/>
          <p:nvPr/>
        </p:nvSpPr>
        <p:spPr>
          <a:xfrm>
            <a:off x="1638488" y="6128195"/>
            <a:ext cx="952312" cy="369332"/>
          </a:xfrm>
          <a:prstGeom prst="rect">
            <a:avLst/>
          </a:prstGeom>
          <a:noFill/>
        </p:spPr>
        <p:txBody>
          <a:bodyPr wrap="none" rtlCol="0">
            <a:spAutoFit/>
          </a:bodyPr>
          <a:lstStyle/>
          <a:p>
            <a:r>
              <a:rPr lang="en-US" sz="1800" dirty="0" smtClean="0">
                <a:latin typeface="Calibri" pitchFamily="34" charset="0"/>
              </a:rPr>
              <a:t>valid bit</a:t>
            </a:r>
          </a:p>
        </p:txBody>
      </p:sp>
      <p:cxnSp>
        <p:nvCxnSpPr>
          <p:cNvPr id="55" name="Straight Connector 54"/>
          <p:cNvCxnSpPr/>
          <p:nvPr/>
        </p:nvCxnSpPr>
        <p:spPr bwMode="auto">
          <a:xfrm rot="5400000" flipH="1" flipV="1">
            <a:off x="2413438" y="6158528"/>
            <a:ext cx="304800" cy="1588"/>
          </a:xfrm>
          <a:prstGeom prst="line">
            <a:avLst/>
          </a:prstGeom>
          <a:noFill/>
          <a:ln w="9525" cap="flat" cmpd="sng" algn="ctr">
            <a:solidFill>
              <a:schemeClr val="tx1"/>
            </a:solidFill>
            <a:prstDash val="solid"/>
            <a:round/>
            <a:headEnd type="none" w="med" len="med"/>
            <a:tailEnd type="none" w="med" len="med"/>
          </a:ln>
          <a:effec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64" grpId="0" animBg="1"/>
      <p:bldP spid="65" grpId="0" animBg="1"/>
      <p:bldP spid="66" grpId="0" animBg="1"/>
      <p:bldP spid="67" grpId="0" animBg="1"/>
      <p:bldP spid="68" grpId="0" animBg="1"/>
      <p:bldP spid="69" grpId="0" animBg="1"/>
      <p:bldP spid="72" grpId="0" animBg="1"/>
      <p:bldP spid="73" grpId="0" animBg="1"/>
      <p:bldP spid="77" grpId="0" animBg="1"/>
      <p:bldP spid="78" grpId="0"/>
      <p:bldP spid="100" grpId="0"/>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Read</a:t>
            </a:r>
            <a:endParaRPr lang="en-US" dirty="0"/>
          </a:p>
        </p:txBody>
      </p:sp>
      <p:sp>
        <p:nvSpPr>
          <p:cNvPr id="8" name="AutoShape 16"/>
          <p:cNvSpPr>
            <a:spLocks/>
          </p:cNvSpPr>
          <p:nvPr/>
        </p:nvSpPr>
        <p:spPr bwMode="auto">
          <a:xfrm rot="5400000">
            <a:off x="3558235" y="-290401"/>
            <a:ext cx="228600" cy="4237334"/>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grpSp>
        <p:nvGrpSpPr>
          <p:cNvPr id="3" name="Group 79"/>
          <p:cNvGrpSpPr/>
          <p:nvPr/>
        </p:nvGrpSpPr>
        <p:grpSpPr>
          <a:xfrm>
            <a:off x="1553867" y="2078999"/>
            <a:ext cx="4237333" cy="492484"/>
            <a:chOff x="1637766" y="1995289"/>
            <a:chExt cx="4648200" cy="492484"/>
          </a:xfrm>
        </p:grpSpPr>
        <p:sp>
          <p:nvSpPr>
            <p:cNvPr id="34" name="Rectangle 3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5" name="Rectangle 3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6" name="Rectangle 3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7" name="Rectangle 3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38" name="Straight Connector 3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cxnSp>
        <p:nvCxnSpPr>
          <p:cNvPr id="45" name="Straight Connector 44"/>
          <p:cNvCxnSpPr/>
          <p:nvPr/>
        </p:nvCxnSpPr>
        <p:spPr bwMode="auto">
          <a:xfrm>
            <a:off x="1782467" y="4019283"/>
            <a:ext cx="3875673" cy="10096"/>
          </a:xfrm>
          <a:prstGeom prst="line">
            <a:avLst/>
          </a:prstGeom>
          <a:noFill/>
          <a:ln w="76200" cap="rnd" cmpd="sng" algn="ctr">
            <a:solidFill>
              <a:schemeClr val="tx1"/>
            </a:solidFill>
            <a:prstDash val="sysDot"/>
            <a:round/>
            <a:headEnd type="none" w="med" len="med"/>
            <a:tailEnd type="none" w="med" len="med"/>
          </a:ln>
          <a:effectLst/>
        </p:spPr>
      </p:cxnSp>
      <p:sp>
        <p:nvSpPr>
          <p:cNvPr id="54" name="AutoShape 16"/>
          <p:cNvSpPr>
            <a:spLocks/>
          </p:cNvSpPr>
          <p:nvPr/>
        </p:nvSpPr>
        <p:spPr bwMode="auto">
          <a:xfrm>
            <a:off x="1172867" y="2067735"/>
            <a:ext cx="228600" cy="2732865"/>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56" name="TextBox 55"/>
          <p:cNvSpPr txBox="1"/>
          <p:nvPr/>
        </p:nvSpPr>
        <p:spPr>
          <a:xfrm>
            <a:off x="3300213" y="1344634"/>
            <a:ext cx="1957587" cy="369332"/>
          </a:xfrm>
          <a:prstGeom prst="rect">
            <a:avLst/>
          </a:prstGeom>
          <a:noFill/>
        </p:spPr>
        <p:txBody>
          <a:bodyPr wrap="none" rtlCol="0">
            <a:spAutoFit/>
          </a:bodyPr>
          <a:lstStyle/>
          <a:p>
            <a:r>
              <a:rPr lang="en-US" sz="1800" dirty="0" smtClean="0">
                <a:latin typeface="Calibri" pitchFamily="34" charset="0"/>
              </a:rPr>
              <a:t>E = 2</a:t>
            </a:r>
            <a:r>
              <a:rPr lang="en-US" sz="1800" baseline="30000" dirty="0" smtClean="0">
                <a:latin typeface="Calibri" pitchFamily="34" charset="0"/>
              </a:rPr>
              <a:t>e</a:t>
            </a:r>
            <a:r>
              <a:rPr lang="en-US" sz="1800" dirty="0" smtClean="0">
                <a:latin typeface="Calibri" pitchFamily="34" charset="0"/>
              </a:rPr>
              <a:t> lines per set</a:t>
            </a:r>
          </a:p>
        </p:txBody>
      </p:sp>
      <p:sp>
        <p:nvSpPr>
          <p:cNvPr id="57" name="TextBox 56"/>
          <p:cNvSpPr txBox="1"/>
          <p:nvPr/>
        </p:nvSpPr>
        <p:spPr>
          <a:xfrm>
            <a:off x="76200" y="3244405"/>
            <a:ext cx="1122423" cy="369332"/>
          </a:xfrm>
          <a:prstGeom prst="rect">
            <a:avLst/>
          </a:prstGeom>
          <a:noFill/>
        </p:spPr>
        <p:txBody>
          <a:bodyPr wrap="none" rtlCol="0">
            <a:spAutoFit/>
          </a:bodyPr>
          <a:lstStyle/>
          <a:p>
            <a:r>
              <a:rPr lang="en-US" sz="1800" dirty="0" smtClean="0">
                <a:latin typeface="Calibri" pitchFamily="34" charset="0"/>
              </a:rPr>
              <a:t>S = 2</a:t>
            </a:r>
            <a:r>
              <a:rPr lang="en-US" sz="1800" baseline="30000" dirty="0" smtClean="0">
                <a:latin typeface="Calibri" pitchFamily="34" charset="0"/>
              </a:rPr>
              <a:t>s</a:t>
            </a:r>
            <a:r>
              <a:rPr lang="en-US" sz="1800" dirty="0" smtClean="0">
                <a:latin typeface="Calibri" pitchFamily="34" charset="0"/>
              </a:rPr>
              <a:t> sets</a:t>
            </a:r>
          </a:p>
        </p:txBody>
      </p:sp>
      <p:grpSp>
        <p:nvGrpSpPr>
          <p:cNvPr id="4" name="Group 80"/>
          <p:cNvGrpSpPr/>
          <p:nvPr/>
        </p:nvGrpSpPr>
        <p:grpSpPr>
          <a:xfrm>
            <a:off x="1553867" y="2647683"/>
            <a:ext cx="4237333" cy="492484"/>
            <a:chOff x="1637766" y="1995289"/>
            <a:chExt cx="4648200" cy="492484"/>
          </a:xfrm>
        </p:grpSpPr>
        <p:sp>
          <p:nvSpPr>
            <p:cNvPr id="82" name="Rectangle 81"/>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3" name="Rectangle 82"/>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4" name="Rectangle 83"/>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5" name="Rectangle 84"/>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86" name="Straight Connector 85"/>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grpSp>
        <p:nvGrpSpPr>
          <p:cNvPr id="5" name="Group 86"/>
          <p:cNvGrpSpPr/>
          <p:nvPr/>
        </p:nvGrpSpPr>
        <p:grpSpPr>
          <a:xfrm>
            <a:off x="1553867" y="3221999"/>
            <a:ext cx="4237333" cy="492484"/>
            <a:chOff x="1637766" y="1995289"/>
            <a:chExt cx="4648200" cy="492484"/>
          </a:xfrm>
        </p:grpSpPr>
        <p:sp>
          <p:nvSpPr>
            <p:cNvPr id="88" name="Rectangle 87"/>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9" name="Rectangle 88"/>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0" name="Rectangle 89"/>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1" name="Rectangle 90"/>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92" name="Straight Connector 91"/>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grpSp>
        <p:nvGrpSpPr>
          <p:cNvPr id="6" name="Group 92"/>
          <p:cNvGrpSpPr/>
          <p:nvPr/>
        </p:nvGrpSpPr>
        <p:grpSpPr>
          <a:xfrm>
            <a:off x="1553867" y="4288799"/>
            <a:ext cx="4237333" cy="492484"/>
            <a:chOff x="1637766" y="1995289"/>
            <a:chExt cx="4648200" cy="492484"/>
          </a:xfrm>
        </p:grpSpPr>
        <p:sp>
          <p:nvSpPr>
            <p:cNvPr id="94" name="Rectangle 9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5" name="Rectangle 9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6" name="Rectangle 9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7" name="Rectangle 9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98" name="Straight Connector 9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sp>
        <p:nvSpPr>
          <p:cNvPr id="99" name="Trapezoid 98"/>
          <p:cNvSpPr/>
          <p:nvPr/>
        </p:nvSpPr>
        <p:spPr bwMode="auto">
          <a:xfrm>
            <a:off x="1619863" y="4709564"/>
            <a:ext cx="3523449" cy="865914"/>
          </a:xfrm>
          <a:prstGeom prst="trapezoid">
            <a:avLst>
              <a:gd name="adj" fmla="val 141754"/>
            </a:avLst>
          </a:prstGeom>
          <a:solidFill>
            <a:schemeClr val="bg2">
              <a:lumMod val="20000"/>
              <a:lumOff val="80000"/>
            </a:schemeClr>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64" name="Rectangle 63"/>
          <p:cNvSpPr/>
          <p:nvPr/>
        </p:nvSpPr>
        <p:spPr bwMode="auto">
          <a:xfrm>
            <a:off x="1619863" y="5575478"/>
            <a:ext cx="3523449"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65" name="Rectangle 64"/>
          <p:cNvSpPr/>
          <p:nvPr/>
        </p:nvSpPr>
        <p:spPr bwMode="auto">
          <a:xfrm>
            <a:off x="3118107"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66" name="Rectangle 65"/>
          <p:cNvSpPr/>
          <p:nvPr/>
        </p:nvSpPr>
        <p:spPr bwMode="auto">
          <a:xfrm>
            <a:off x="3390712"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67" name="Rectangle 66"/>
          <p:cNvSpPr/>
          <p:nvPr/>
        </p:nvSpPr>
        <p:spPr bwMode="auto">
          <a:xfrm>
            <a:off x="3651507"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68" name="Rectangle 67"/>
          <p:cNvSpPr/>
          <p:nvPr/>
        </p:nvSpPr>
        <p:spPr bwMode="auto">
          <a:xfrm>
            <a:off x="4565907" y="5689778"/>
            <a:ext cx="4572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B-1</a:t>
            </a:r>
          </a:p>
        </p:txBody>
      </p:sp>
      <p:sp>
        <p:nvSpPr>
          <p:cNvPr id="69" name="Rectangle 68"/>
          <p:cNvSpPr/>
          <p:nvPr/>
        </p:nvSpPr>
        <p:spPr bwMode="auto">
          <a:xfrm>
            <a:off x="3924112" y="5689778"/>
            <a:ext cx="6417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cxnSp>
        <p:nvCxnSpPr>
          <p:cNvPr id="70" name="Straight Connector 69"/>
          <p:cNvCxnSpPr/>
          <p:nvPr/>
        </p:nvCxnSpPr>
        <p:spPr bwMode="auto">
          <a:xfrm>
            <a:off x="4058263" y="5841384"/>
            <a:ext cx="457200" cy="1588"/>
          </a:xfrm>
          <a:prstGeom prst="line">
            <a:avLst/>
          </a:prstGeom>
          <a:noFill/>
          <a:ln w="38100" cap="rnd" cmpd="sng" algn="ctr">
            <a:solidFill>
              <a:schemeClr val="tx1"/>
            </a:solidFill>
            <a:prstDash val="sysDot"/>
            <a:round/>
            <a:headEnd type="none" w="med" len="med"/>
            <a:tailEnd type="none" w="med" len="med"/>
          </a:ln>
          <a:effectLst/>
        </p:spPr>
      </p:cxnSp>
      <p:sp>
        <p:nvSpPr>
          <p:cNvPr id="72" name="Rectangle 71"/>
          <p:cNvSpPr/>
          <p:nvPr/>
        </p:nvSpPr>
        <p:spPr bwMode="auto">
          <a:xfrm>
            <a:off x="2215517" y="5689778"/>
            <a:ext cx="717995"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73" name="Rectangle 72"/>
          <p:cNvSpPr/>
          <p:nvPr/>
        </p:nvSpPr>
        <p:spPr bwMode="auto">
          <a:xfrm>
            <a:off x="1746507"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74" name="TextBox 73"/>
          <p:cNvSpPr txBox="1"/>
          <p:nvPr/>
        </p:nvSpPr>
        <p:spPr>
          <a:xfrm>
            <a:off x="1092556" y="6107668"/>
            <a:ext cx="952312" cy="369332"/>
          </a:xfrm>
          <a:prstGeom prst="rect">
            <a:avLst/>
          </a:prstGeom>
          <a:noFill/>
        </p:spPr>
        <p:txBody>
          <a:bodyPr wrap="none" rtlCol="0">
            <a:spAutoFit/>
          </a:bodyPr>
          <a:lstStyle/>
          <a:p>
            <a:r>
              <a:rPr lang="en-US" sz="1800" dirty="0" smtClean="0">
                <a:latin typeface="Calibri" pitchFamily="34" charset="0"/>
              </a:rPr>
              <a:t>valid bit</a:t>
            </a:r>
          </a:p>
        </p:txBody>
      </p:sp>
      <p:cxnSp>
        <p:nvCxnSpPr>
          <p:cNvPr id="76" name="Straight Connector 75"/>
          <p:cNvCxnSpPr/>
          <p:nvPr/>
        </p:nvCxnSpPr>
        <p:spPr bwMode="auto">
          <a:xfrm rot="5400000" flipH="1" flipV="1">
            <a:off x="1867506" y="6138001"/>
            <a:ext cx="304800" cy="1588"/>
          </a:xfrm>
          <a:prstGeom prst="line">
            <a:avLst/>
          </a:prstGeom>
          <a:noFill/>
          <a:ln w="9525" cap="flat" cmpd="sng" algn="ctr">
            <a:solidFill>
              <a:schemeClr val="tx1"/>
            </a:solidFill>
            <a:prstDash val="solid"/>
            <a:round/>
            <a:headEnd type="none" w="med" len="med"/>
            <a:tailEnd type="none" w="med" len="med"/>
          </a:ln>
          <a:effectLst/>
        </p:spPr>
      </p:cxnSp>
      <p:sp>
        <p:nvSpPr>
          <p:cNvPr id="77" name="AutoShape 16"/>
          <p:cNvSpPr>
            <a:spLocks/>
          </p:cNvSpPr>
          <p:nvPr/>
        </p:nvSpPr>
        <p:spPr bwMode="auto">
          <a:xfrm rot="16200000" flipV="1">
            <a:off x="3969184" y="5333467"/>
            <a:ext cx="228600" cy="1905000"/>
          </a:xfrm>
          <a:prstGeom prst="leftBrace">
            <a:avLst>
              <a:gd name="adj1" fmla="val 136972"/>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78" name="TextBox 77"/>
          <p:cNvSpPr txBox="1"/>
          <p:nvPr/>
        </p:nvSpPr>
        <p:spPr>
          <a:xfrm>
            <a:off x="3485097" y="6374902"/>
            <a:ext cx="3834127" cy="369332"/>
          </a:xfrm>
          <a:prstGeom prst="rect">
            <a:avLst/>
          </a:prstGeom>
          <a:noFill/>
        </p:spPr>
        <p:txBody>
          <a:bodyPr wrap="none" rtlCol="0">
            <a:spAutoFit/>
          </a:bodyPr>
          <a:lstStyle/>
          <a:p>
            <a:r>
              <a:rPr lang="en-US" sz="1800" dirty="0" smtClean="0">
                <a:latin typeface="Calibri" pitchFamily="34" charset="0"/>
              </a:rPr>
              <a:t>B = 2</a:t>
            </a:r>
            <a:r>
              <a:rPr lang="en-US" sz="1800" baseline="30000" dirty="0" smtClean="0">
                <a:latin typeface="Calibri" pitchFamily="34" charset="0"/>
              </a:rPr>
              <a:t>b</a:t>
            </a:r>
            <a:r>
              <a:rPr lang="en-US" sz="1800" dirty="0" smtClean="0">
                <a:latin typeface="Calibri" pitchFamily="34" charset="0"/>
              </a:rPr>
              <a:t> bytes per cache block (the data)</a:t>
            </a:r>
          </a:p>
        </p:txBody>
      </p:sp>
      <p:sp>
        <p:nvSpPr>
          <p:cNvPr id="51" name="Rectangle 50"/>
          <p:cNvSpPr/>
          <p:nvPr/>
        </p:nvSpPr>
        <p:spPr bwMode="auto">
          <a:xfrm>
            <a:off x="6337478" y="285335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 bits</a:t>
            </a:r>
          </a:p>
        </p:txBody>
      </p:sp>
      <p:sp>
        <p:nvSpPr>
          <p:cNvPr id="52" name="Rectangle 51"/>
          <p:cNvSpPr/>
          <p:nvPr/>
        </p:nvSpPr>
        <p:spPr bwMode="auto">
          <a:xfrm>
            <a:off x="7328078" y="285335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s bits</a:t>
            </a:r>
          </a:p>
        </p:txBody>
      </p:sp>
      <p:sp>
        <p:nvSpPr>
          <p:cNvPr id="53" name="Rectangle 52"/>
          <p:cNvSpPr/>
          <p:nvPr/>
        </p:nvSpPr>
        <p:spPr bwMode="auto">
          <a:xfrm>
            <a:off x="8090078" y="2853352"/>
            <a:ext cx="6858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smtClean="0">
                <a:solidFill>
                  <a:srgbClr val="000000"/>
                </a:solidFill>
                <a:latin typeface="Calibri" pitchFamily="34" charset="0"/>
              </a:rPr>
              <a:t>b bits</a:t>
            </a:r>
          </a:p>
        </p:txBody>
      </p:sp>
      <p:sp>
        <p:nvSpPr>
          <p:cNvPr id="55" name="TextBox 54"/>
          <p:cNvSpPr txBox="1"/>
          <p:nvPr/>
        </p:nvSpPr>
        <p:spPr>
          <a:xfrm>
            <a:off x="6248400" y="2513390"/>
            <a:ext cx="1810817" cy="369332"/>
          </a:xfrm>
          <a:prstGeom prst="rect">
            <a:avLst/>
          </a:prstGeom>
          <a:noFill/>
        </p:spPr>
        <p:txBody>
          <a:bodyPr wrap="none" rtlCol="0">
            <a:spAutoFit/>
          </a:bodyPr>
          <a:lstStyle/>
          <a:p>
            <a:r>
              <a:rPr lang="en-US" sz="1800" dirty="0" smtClean="0">
                <a:latin typeface="Calibri" pitchFamily="34" charset="0"/>
              </a:rPr>
              <a:t>Address of word:</a:t>
            </a:r>
          </a:p>
        </p:txBody>
      </p:sp>
      <p:sp>
        <p:nvSpPr>
          <p:cNvPr id="58" name="AutoShape 16"/>
          <p:cNvSpPr>
            <a:spLocks/>
          </p:cNvSpPr>
          <p:nvPr/>
        </p:nvSpPr>
        <p:spPr bwMode="auto">
          <a:xfrm rot="16200000" flipV="1">
            <a:off x="6718478" y="2822218"/>
            <a:ext cx="228600" cy="990598"/>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sz="1800" dirty="0">
              <a:latin typeface="Calibri" pitchFamily="34" charset="0"/>
            </a:endParaRPr>
          </a:p>
        </p:txBody>
      </p:sp>
      <p:sp>
        <p:nvSpPr>
          <p:cNvPr id="60" name="AutoShape 16"/>
          <p:cNvSpPr>
            <a:spLocks/>
          </p:cNvSpPr>
          <p:nvPr/>
        </p:nvSpPr>
        <p:spPr bwMode="auto">
          <a:xfrm rot="16200000" flipV="1">
            <a:off x="7594779" y="2933702"/>
            <a:ext cx="228600" cy="761998"/>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sz="1800" dirty="0">
              <a:latin typeface="Calibri" pitchFamily="34" charset="0"/>
            </a:endParaRPr>
          </a:p>
        </p:txBody>
      </p:sp>
      <p:sp>
        <p:nvSpPr>
          <p:cNvPr id="71" name="AutoShape 16"/>
          <p:cNvSpPr>
            <a:spLocks/>
          </p:cNvSpPr>
          <p:nvPr/>
        </p:nvSpPr>
        <p:spPr bwMode="auto">
          <a:xfrm rot="16200000" flipV="1">
            <a:off x="8280578" y="3009901"/>
            <a:ext cx="228600" cy="609600"/>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sz="1800" dirty="0">
              <a:latin typeface="Calibri" pitchFamily="34" charset="0"/>
            </a:endParaRPr>
          </a:p>
        </p:txBody>
      </p:sp>
      <p:sp>
        <p:nvSpPr>
          <p:cNvPr id="75" name="TextBox 74"/>
          <p:cNvSpPr txBox="1"/>
          <p:nvPr/>
        </p:nvSpPr>
        <p:spPr>
          <a:xfrm>
            <a:off x="6594772" y="3365678"/>
            <a:ext cx="485389" cy="369332"/>
          </a:xfrm>
          <a:prstGeom prst="rect">
            <a:avLst/>
          </a:prstGeom>
          <a:noFill/>
        </p:spPr>
        <p:txBody>
          <a:bodyPr wrap="none" rtlCol="0">
            <a:spAutoFit/>
          </a:bodyPr>
          <a:lstStyle/>
          <a:p>
            <a:r>
              <a:rPr lang="en-US" sz="1800" dirty="0" smtClean="0">
                <a:latin typeface="Calibri" pitchFamily="34" charset="0"/>
              </a:rPr>
              <a:t>tag</a:t>
            </a:r>
          </a:p>
        </p:txBody>
      </p:sp>
      <p:sp>
        <p:nvSpPr>
          <p:cNvPr id="80" name="TextBox 79"/>
          <p:cNvSpPr txBox="1"/>
          <p:nvPr/>
        </p:nvSpPr>
        <p:spPr>
          <a:xfrm>
            <a:off x="7360273" y="3364468"/>
            <a:ext cx="705258" cy="646331"/>
          </a:xfrm>
          <a:prstGeom prst="rect">
            <a:avLst/>
          </a:prstGeom>
          <a:noFill/>
        </p:spPr>
        <p:txBody>
          <a:bodyPr wrap="none" rtlCol="0">
            <a:spAutoFit/>
          </a:bodyPr>
          <a:lstStyle/>
          <a:p>
            <a:pPr algn="ctr"/>
            <a:r>
              <a:rPr lang="en-US" sz="1800" dirty="0" smtClean="0">
                <a:latin typeface="Calibri" pitchFamily="34" charset="0"/>
              </a:rPr>
              <a:t>set</a:t>
            </a:r>
          </a:p>
          <a:p>
            <a:pPr algn="ctr"/>
            <a:r>
              <a:rPr lang="en-US" sz="1800" dirty="0" smtClean="0">
                <a:latin typeface="Calibri" pitchFamily="34" charset="0"/>
              </a:rPr>
              <a:t>index</a:t>
            </a:r>
          </a:p>
        </p:txBody>
      </p:sp>
      <p:sp>
        <p:nvSpPr>
          <p:cNvPr id="81" name="TextBox 80"/>
          <p:cNvSpPr txBox="1"/>
          <p:nvPr/>
        </p:nvSpPr>
        <p:spPr>
          <a:xfrm>
            <a:off x="8033195" y="3364468"/>
            <a:ext cx="738664" cy="646331"/>
          </a:xfrm>
          <a:prstGeom prst="rect">
            <a:avLst/>
          </a:prstGeom>
          <a:noFill/>
        </p:spPr>
        <p:txBody>
          <a:bodyPr wrap="none" rtlCol="0">
            <a:spAutoFit/>
          </a:bodyPr>
          <a:lstStyle/>
          <a:p>
            <a:pPr algn="ctr"/>
            <a:r>
              <a:rPr lang="en-US" sz="1800" dirty="0" smtClean="0">
                <a:latin typeface="Calibri" pitchFamily="34" charset="0"/>
              </a:rPr>
              <a:t>block</a:t>
            </a:r>
          </a:p>
          <a:p>
            <a:pPr algn="ctr"/>
            <a:r>
              <a:rPr lang="en-US" sz="1800" dirty="0" smtClean="0">
                <a:latin typeface="Calibri" pitchFamily="34" charset="0"/>
              </a:rPr>
              <a:t>offset</a:t>
            </a:r>
          </a:p>
        </p:txBody>
      </p:sp>
      <p:cxnSp>
        <p:nvCxnSpPr>
          <p:cNvPr id="93" name="Shape 92"/>
          <p:cNvCxnSpPr>
            <a:stCxn id="80" idx="2"/>
            <a:endCxn id="94" idx="3"/>
          </p:cNvCxnSpPr>
          <p:nvPr/>
        </p:nvCxnSpPr>
        <p:spPr bwMode="auto">
          <a:xfrm rot="5400000">
            <a:off x="6489930" y="3312069"/>
            <a:ext cx="524242" cy="1921702"/>
          </a:xfrm>
          <a:prstGeom prst="bentConnector2">
            <a:avLst/>
          </a:prstGeom>
          <a:noFill/>
          <a:ln w="25400" cap="flat" cmpd="sng" algn="ctr">
            <a:solidFill>
              <a:schemeClr val="accent2">
                <a:lumMod val="75000"/>
              </a:schemeClr>
            </a:solidFill>
            <a:prstDash val="solid"/>
            <a:round/>
            <a:headEnd type="none" w="med" len="med"/>
            <a:tailEnd type="none" w="med" len="med"/>
          </a:ln>
          <a:effectLst/>
        </p:spPr>
      </p:cxnSp>
      <p:cxnSp>
        <p:nvCxnSpPr>
          <p:cNvPr id="102" name="Elbow Connector 101"/>
          <p:cNvCxnSpPr>
            <a:stCxn id="81" idx="2"/>
            <a:endCxn id="67" idx="0"/>
          </p:cNvCxnSpPr>
          <p:nvPr/>
        </p:nvCxnSpPr>
        <p:spPr bwMode="auto">
          <a:xfrm rot="5400000">
            <a:off x="5255680" y="2542930"/>
            <a:ext cx="1678979" cy="4614717"/>
          </a:xfrm>
          <a:prstGeom prst="bentConnector3">
            <a:avLst>
              <a:gd name="adj1" fmla="val 63807"/>
            </a:avLst>
          </a:prstGeom>
          <a:noFill/>
          <a:ln w="25400" cap="flat" cmpd="sng" algn="ctr">
            <a:solidFill>
              <a:schemeClr val="accent2">
                <a:lumMod val="75000"/>
              </a:schemeClr>
            </a:solidFill>
            <a:prstDash val="solid"/>
            <a:round/>
            <a:headEnd type="none" w="med" len="med"/>
            <a:tailEnd type="none" w="med" len="med"/>
          </a:ln>
          <a:effectLst/>
        </p:spPr>
      </p:cxnSp>
      <p:sp>
        <p:nvSpPr>
          <p:cNvPr id="104" name="TextBox 103"/>
          <p:cNvSpPr txBox="1"/>
          <p:nvPr/>
        </p:nvSpPr>
        <p:spPr>
          <a:xfrm>
            <a:off x="6471298" y="5054956"/>
            <a:ext cx="2015295" cy="307777"/>
          </a:xfrm>
          <a:prstGeom prst="rect">
            <a:avLst/>
          </a:prstGeom>
          <a:noFill/>
        </p:spPr>
        <p:txBody>
          <a:bodyPr wrap="none" rtlCol="0">
            <a:spAutoFit/>
          </a:bodyPr>
          <a:lstStyle/>
          <a:p>
            <a:r>
              <a:rPr lang="en-US" sz="1400" dirty="0" smtClean="0">
                <a:solidFill>
                  <a:schemeClr val="accent2">
                    <a:lumMod val="75000"/>
                  </a:schemeClr>
                </a:solidFill>
                <a:latin typeface="Calibri" pitchFamily="34" charset="0"/>
              </a:rPr>
              <a:t>data begins at this offset</a:t>
            </a:r>
          </a:p>
        </p:txBody>
      </p:sp>
      <p:sp>
        <p:nvSpPr>
          <p:cNvPr id="105" name="TextBox 104"/>
          <p:cNvSpPr txBox="1"/>
          <p:nvPr/>
        </p:nvSpPr>
        <p:spPr>
          <a:xfrm>
            <a:off x="6311007" y="531674"/>
            <a:ext cx="2415982" cy="1754326"/>
          </a:xfrm>
          <a:prstGeom prst="rect">
            <a:avLst/>
          </a:prstGeom>
          <a:solidFill>
            <a:schemeClr val="bg2">
              <a:lumMod val="20000"/>
              <a:lumOff val="80000"/>
            </a:schemeClr>
          </a:solidFill>
        </p:spPr>
        <p:txBody>
          <a:bodyPr wrap="none" rtlCol="0">
            <a:spAutoFit/>
          </a:bodyPr>
          <a:lstStyle/>
          <a:p>
            <a:pPr marL="115888" indent="-115888">
              <a:buFont typeface="Arial" pitchFamily="34" charset="0"/>
              <a:buChar char="•"/>
            </a:pPr>
            <a:r>
              <a:rPr lang="en-US" sz="1800" i="1" dirty="0" smtClean="0">
                <a:solidFill>
                  <a:srgbClr val="C00000"/>
                </a:solidFill>
                <a:latin typeface="Calibri" pitchFamily="34" charset="0"/>
              </a:rPr>
              <a:t>Locate set</a:t>
            </a:r>
          </a:p>
          <a:p>
            <a:pPr marL="115888" indent="-115888">
              <a:buFont typeface="Arial" pitchFamily="34" charset="0"/>
              <a:buChar char="•"/>
            </a:pPr>
            <a:r>
              <a:rPr lang="en-US" sz="1800" i="1" dirty="0" smtClean="0">
                <a:solidFill>
                  <a:srgbClr val="C00000"/>
                </a:solidFill>
                <a:latin typeface="Calibri" pitchFamily="34" charset="0"/>
              </a:rPr>
              <a:t>Check if any line in set</a:t>
            </a:r>
            <a:br>
              <a:rPr lang="en-US" sz="1800" i="1" dirty="0" smtClean="0">
                <a:solidFill>
                  <a:srgbClr val="C00000"/>
                </a:solidFill>
                <a:latin typeface="Calibri" pitchFamily="34" charset="0"/>
              </a:rPr>
            </a:br>
            <a:r>
              <a:rPr lang="en-US" sz="1800" i="1" dirty="0" smtClean="0">
                <a:solidFill>
                  <a:srgbClr val="C00000"/>
                </a:solidFill>
                <a:latin typeface="Calibri" pitchFamily="34" charset="0"/>
              </a:rPr>
              <a:t>has matching tag</a:t>
            </a:r>
          </a:p>
          <a:p>
            <a:pPr marL="115888" indent="-115888">
              <a:buFont typeface="Arial" pitchFamily="34" charset="0"/>
              <a:buChar char="•"/>
            </a:pPr>
            <a:r>
              <a:rPr lang="en-US" sz="1800" i="1" dirty="0" smtClean="0">
                <a:solidFill>
                  <a:srgbClr val="C00000"/>
                </a:solidFill>
                <a:latin typeface="Calibri" pitchFamily="34" charset="0"/>
              </a:rPr>
              <a:t>Yes + line valid: hit</a:t>
            </a:r>
          </a:p>
          <a:p>
            <a:pPr marL="115888" indent="-115888">
              <a:buFont typeface="Arial" pitchFamily="34" charset="0"/>
              <a:buChar char="•"/>
            </a:pPr>
            <a:r>
              <a:rPr lang="en-US" sz="1800" i="1" dirty="0" smtClean="0">
                <a:solidFill>
                  <a:srgbClr val="C00000"/>
                </a:solidFill>
                <a:latin typeface="Calibri" pitchFamily="34" charset="0"/>
              </a:rPr>
              <a:t>Locate data starting</a:t>
            </a:r>
            <a:br>
              <a:rPr lang="en-US" sz="1800" i="1" dirty="0" smtClean="0">
                <a:solidFill>
                  <a:srgbClr val="C00000"/>
                </a:solidFill>
                <a:latin typeface="Calibri" pitchFamily="34" charset="0"/>
              </a:rPr>
            </a:br>
            <a:r>
              <a:rPr lang="en-US" sz="1800" i="1" dirty="0" smtClean="0">
                <a:solidFill>
                  <a:srgbClr val="C00000"/>
                </a:solidFill>
                <a:latin typeface="Calibri" pitchFamily="34" charset="0"/>
              </a:rPr>
              <a:t>at offset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5">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5">
                                            <p:txEl>
                                              <p:pRg st="3" end="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64" grpId="0" animBg="1"/>
      <p:bldP spid="65" grpId="0" animBg="1"/>
      <p:bldP spid="66" grpId="0" animBg="1"/>
      <p:bldP spid="67" grpId="0" animBg="1"/>
      <p:bldP spid="68" grpId="0" animBg="1"/>
      <p:bldP spid="69" grpId="0" animBg="1"/>
      <p:bldP spid="72" grpId="0" animBg="1"/>
      <p:bldP spid="73" grpId="0" animBg="1"/>
      <p:bldP spid="74" grpId="0"/>
      <p:bldP spid="77" grpId="0" animBg="1"/>
      <p:bldP spid="78" grpId="0"/>
      <p:bldP spid="10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Direct Mapped Cache (E = 1)</a:t>
            </a:r>
            <a:endParaRPr lang="en-US" dirty="0"/>
          </a:p>
        </p:txBody>
      </p:sp>
      <p:sp>
        <p:nvSpPr>
          <p:cNvPr id="54" name="AutoShape 16"/>
          <p:cNvSpPr>
            <a:spLocks/>
          </p:cNvSpPr>
          <p:nvPr/>
        </p:nvSpPr>
        <p:spPr bwMode="auto">
          <a:xfrm>
            <a:off x="1172867" y="2448735"/>
            <a:ext cx="228600" cy="2961465"/>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400" dirty="0">
              <a:latin typeface="Calibri" pitchFamily="34" charset="0"/>
            </a:endParaRPr>
          </a:p>
        </p:txBody>
      </p:sp>
      <p:sp>
        <p:nvSpPr>
          <p:cNvPr id="57" name="TextBox 56"/>
          <p:cNvSpPr txBox="1"/>
          <p:nvPr/>
        </p:nvSpPr>
        <p:spPr>
          <a:xfrm>
            <a:off x="76200" y="3625405"/>
            <a:ext cx="1122423" cy="369332"/>
          </a:xfrm>
          <a:prstGeom prst="rect">
            <a:avLst/>
          </a:prstGeom>
          <a:noFill/>
        </p:spPr>
        <p:txBody>
          <a:bodyPr wrap="none" rtlCol="0">
            <a:spAutoFit/>
          </a:bodyPr>
          <a:lstStyle/>
          <a:p>
            <a:r>
              <a:rPr lang="en-US" sz="1800" dirty="0" smtClean="0">
                <a:latin typeface="Calibri" pitchFamily="34" charset="0"/>
              </a:rPr>
              <a:t>S = 2</a:t>
            </a:r>
            <a:r>
              <a:rPr lang="en-US" sz="1800" baseline="30000" dirty="0" smtClean="0">
                <a:latin typeface="Calibri" pitchFamily="34" charset="0"/>
              </a:rPr>
              <a:t>s</a:t>
            </a:r>
            <a:r>
              <a:rPr lang="en-US" sz="1800" dirty="0" smtClean="0">
                <a:latin typeface="Calibri" pitchFamily="34" charset="0"/>
              </a:rPr>
              <a:t> sets</a:t>
            </a:r>
          </a:p>
        </p:txBody>
      </p:sp>
      <p:cxnSp>
        <p:nvCxnSpPr>
          <p:cNvPr id="125" name="Straight Connector 124"/>
          <p:cNvCxnSpPr/>
          <p:nvPr/>
        </p:nvCxnSpPr>
        <p:spPr bwMode="auto">
          <a:xfrm>
            <a:off x="1905001" y="4640062"/>
            <a:ext cx="3124199" cy="8138"/>
          </a:xfrm>
          <a:prstGeom prst="line">
            <a:avLst/>
          </a:prstGeom>
          <a:noFill/>
          <a:ln w="76200" cap="rnd" cmpd="sng" algn="ctr">
            <a:solidFill>
              <a:schemeClr val="tx1"/>
            </a:solidFill>
            <a:prstDash val="sysDot"/>
            <a:round/>
            <a:headEnd type="none" w="med" len="med"/>
            <a:tailEnd type="none" w="med" len="med"/>
          </a:ln>
          <a:effectLst/>
        </p:spPr>
      </p:cxnSp>
      <p:sp>
        <p:nvSpPr>
          <p:cNvPr id="127" name="TextBox 126"/>
          <p:cNvSpPr txBox="1"/>
          <p:nvPr/>
        </p:nvSpPr>
        <p:spPr>
          <a:xfrm>
            <a:off x="381000" y="1154668"/>
            <a:ext cx="3298788" cy="646331"/>
          </a:xfrm>
          <a:prstGeom prst="rect">
            <a:avLst/>
          </a:prstGeom>
          <a:noFill/>
        </p:spPr>
        <p:txBody>
          <a:bodyPr wrap="none" rtlCol="0">
            <a:spAutoFit/>
          </a:bodyPr>
          <a:lstStyle/>
          <a:p>
            <a:r>
              <a:rPr lang="en-US" sz="1800" dirty="0" smtClean="0">
                <a:latin typeface="Calibri" pitchFamily="34" charset="0"/>
              </a:rPr>
              <a:t>Direct mapped: One line per set</a:t>
            </a:r>
          </a:p>
          <a:p>
            <a:r>
              <a:rPr lang="en-US" sz="1800" dirty="0" smtClean="0">
                <a:latin typeface="Calibri" pitchFamily="34" charset="0"/>
              </a:rPr>
              <a:t>Assume: cache block size 8 bytes</a:t>
            </a:r>
          </a:p>
        </p:txBody>
      </p:sp>
      <p:sp>
        <p:nvSpPr>
          <p:cNvPr id="128" name="Rectangle 127"/>
          <p:cNvSpPr/>
          <p:nvPr/>
        </p:nvSpPr>
        <p:spPr bwMode="auto">
          <a:xfrm>
            <a:off x="6261278" y="270216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 bits</a:t>
            </a:r>
          </a:p>
        </p:txBody>
      </p:sp>
      <p:sp>
        <p:nvSpPr>
          <p:cNvPr id="129" name="Rectangle 128"/>
          <p:cNvSpPr/>
          <p:nvPr/>
        </p:nvSpPr>
        <p:spPr bwMode="auto">
          <a:xfrm>
            <a:off x="7251878" y="270216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0…01</a:t>
            </a:r>
          </a:p>
        </p:txBody>
      </p:sp>
      <p:sp>
        <p:nvSpPr>
          <p:cNvPr id="130" name="Rectangle 129"/>
          <p:cNvSpPr/>
          <p:nvPr/>
        </p:nvSpPr>
        <p:spPr bwMode="auto">
          <a:xfrm>
            <a:off x="8013878" y="270216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smtClean="0">
                <a:solidFill>
                  <a:srgbClr val="000000"/>
                </a:solidFill>
                <a:latin typeface="Calibri" pitchFamily="34" charset="0"/>
              </a:rPr>
              <a:t>100</a:t>
            </a:r>
          </a:p>
        </p:txBody>
      </p:sp>
      <p:sp>
        <p:nvSpPr>
          <p:cNvPr id="131" name="TextBox 130"/>
          <p:cNvSpPr txBox="1"/>
          <p:nvPr/>
        </p:nvSpPr>
        <p:spPr>
          <a:xfrm>
            <a:off x="6172200" y="2362200"/>
            <a:ext cx="1572995" cy="369332"/>
          </a:xfrm>
          <a:prstGeom prst="rect">
            <a:avLst/>
          </a:prstGeom>
          <a:noFill/>
        </p:spPr>
        <p:txBody>
          <a:bodyPr wrap="none" rtlCol="0">
            <a:spAutoFit/>
          </a:bodyPr>
          <a:lstStyle/>
          <a:p>
            <a:r>
              <a:rPr lang="en-US" sz="1800" dirty="0" smtClean="0">
                <a:latin typeface="Calibri" pitchFamily="34" charset="0"/>
              </a:rPr>
              <a:t>Address of </a:t>
            </a:r>
            <a:r>
              <a:rPr lang="en-US" sz="1800" dirty="0" err="1" smtClean="0">
                <a:latin typeface="Calibri" pitchFamily="34" charset="0"/>
              </a:rPr>
              <a:t>int</a:t>
            </a:r>
            <a:r>
              <a:rPr lang="en-US" sz="1800" dirty="0" smtClean="0">
                <a:latin typeface="Calibri" pitchFamily="34" charset="0"/>
              </a:rPr>
              <a:t>:</a:t>
            </a:r>
          </a:p>
        </p:txBody>
      </p:sp>
      <p:sp>
        <p:nvSpPr>
          <p:cNvPr id="132" name="Rectangle 131"/>
          <p:cNvSpPr/>
          <p:nvPr/>
        </p:nvSpPr>
        <p:spPr bwMode="auto">
          <a:xfrm>
            <a:off x="1524000" y="38100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latin typeface="Calibri" pitchFamily="34" charset="0"/>
            </a:endParaRPr>
          </a:p>
        </p:txBody>
      </p:sp>
      <p:sp>
        <p:nvSpPr>
          <p:cNvPr id="133" name="Rectangle 132"/>
          <p:cNvSpPr/>
          <p:nvPr/>
        </p:nvSpPr>
        <p:spPr bwMode="auto">
          <a:xfrm>
            <a:off x="3022243"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34" name="Rectangle 133"/>
          <p:cNvSpPr/>
          <p:nvPr/>
        </p:nvSpPr>
        <p:spPr bwMode="auto">
          <a:xfrm>
            <a:off x="3294848"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35" name="Rectangle 134"/>
          <p:cNvSpPr/>
          <p:nvPr/>
        </p:nvSpPr>
        <p:spPr bwMode="auto">
          <a:xfrm>
            <a:off x="3555643"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36" name="Rectangle 135"/>
          <p:cNvSpPr/>
          <p:nvPr/>
        </p:nvSpPr>
        <p:spPr bwMode="auto">
          <a:xfrm>
            <a:off x="4977688" y="39243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39" name="Rectangle 138"/>
          <p:cNvSpPr/>
          <p:nvPr/>
        </p:nvSpPr>
        <p:spPr bwMode="auto">
          <a:xfrm>
            <a:off x="2119653" y="3924300"/>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40" name="Rectangle 139"/>
          <p:cNvSpPr/>
          <p:nvPr/>
        </p:nvSpPr>
        <p:spPr bwMode="auto">
          <a:xfrm>
            <a:off x="1650643"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41" name="Rectangle 140"/>
          <p:cNvSpPr/>
          <p:nvPr/>
        </p:nvSpPr>
        <p:spPr bwMode="auto">
          <a:xfrm>
            <a:off x="3828971" y="39243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42" name="Rectangle 141"/>
          <p:cNvSpPr/>
          <p:nvPr/>
        </p:nvSpPr>
        <p:spPr bwMode="auto">
          <a:xfrm>
            <a:off x="4686488" y="39243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43" name="Rectangle 142"/>
          <p:cNvSpPr/>
          <p:nvPr/>
        </p:nvSpPr>
        <p:spPr bwMode="auto">
          <a:xfrm>
            <a:off x="4394566" y="39243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44" name="Rectangle 143"/>
          <p:cNvSpPr/>
          <p:nvPr/>
        </p:nvSpPr>
        <p:spPr bwMode="auto">
          <a:xfrm>
            <a:off x="4102644" y="39243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47" name="Rectangle 146"/>
          <p:cNvSpPr/>
          <p:nvPr/>
        </p:nvSpPr>
        <p:spPr bwMode="auto">
          <a:xfrm>
            <a:off x="1524000" y="31242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latin typeface="Calibri" pitchFamily="34" charset="0"/>
            </a:endParaRPr>
          </a:p>
        </p:txBody>
      </p:sp>
      <p:sp>
        <p:nvSpPr>
          <p:cNvPr id="148" name="Rectangle 147"/>
          <p:cNvSpPr/>
          <p:nvPr/>
        </p:nvSpPr>
        <p:spPr bwMode="auto">
          <a:xfrm>
            <a:off x="30222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49" name="Rectangle 148"/>
          <p:cNvSpPr/>
          <p:nvPr/>
        </p:nvSpPr>
        <p:spPr bwMode="auto">
          <a:xfrm>
            <a:off x="3294848"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50" name="Rectangle 149"/>
          <p:cNvSpPr/>
          <p:nvPr/>
        </p:nvSpPr>
        <p:spPr bwMode="auto">
          <a:xfrm>
            <a:off x="3555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51" name="Rectangle 150"/>
          <p:cNvSpPr/>
          <p:nvPr/>
        </p:nvSpPr>
        <p:spPr bwMode="auto">
          <a:xfrm>
            <a:off x="4977688"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52" name="Rectangle 151"/>
          <p:cNvSpPr/>
          <p:nvPr/>
        </p:nvSpPr>
        <p:spPr bwMode="auto">
          <a:xfrm>
            <a:off x="2119653" y="3238500"/>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53" name="Rectangle 152"/>
          <p:cNvSpPr/>
          <p:nvPr/>
        </p:nvSpPr>
        <p:spPr bwMode="auto">
          <a:xfrm>
            <a:off x="1650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54" name="Rectangle 153"/>
          <p:cNvSpPr/>
          <p:nvPr/>
        </p:nvSpPr>
        <p:spPr bwMode="auto">
          <a:xfrm>
            <a:off x="3828971"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55" name="Rectangle 154"/>
          <p:cNvSpPr/>
          <p:nvPr/>
        </p:nvSpPr>
        <p:spPr bwMode="auto">
          <a:xfrm>
            <a:off x="4686488"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56" name="Rectangle 155"/>
          <p:cNvSpPr/>
          <p:nvPr/>
        </p:nvSpPr>
        <p:spPr bwMode="auto">
          <a:xfrm>
            <a:off x="4394566"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57" name="Rectangle 156"/>
          <p:cNvSpPr/>
          <p:nvPr/>
        </p:nvSpPr>
        <p:spPr bwMode="auto">
          <a:xfrm>
            <a:off x="4102644"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59" name="Rectangle 158"/>
          <p:cNvSpPr/>
          <p:nvPr/>
        </p:nvSpPr>
        <p:spPr bwMode="auto">
          <a:xfrm>
            <a:off x="1524000" y="24384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latin typeface="Calibri" pitchFamily="34" charset="0"/>
            </a:endParaRPr>
          </a:p>
        </p:txBody>
      </p:sp>
      <p:sp>
        <p:nvSpPr>
          <p:cNvPr id="160" name="Rectangle 159"/>
          <p:cNvSpPr/>
          <p:nvPr/>
        </p:nvSpPr>
        <p:spPr bwMode="auto">
          <a:xfrm>
            <a:off x="3022243"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61" name="Rectangle 160"/>
          <p:cNvSpPr/>
          <p:nvPr/>
        </p:nvSpPr>
        <p:spPr bwMode="auto">
          <a:xfrm>
            <a:off x="3294848"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62" name="Rectangle 161"/>
          <p:cNvSpPr/>
          <p:nvPr/>
        </p:nvSpPr>
        <p:spPr bwMode="auto">
          <a:xfrm>
            <a:off x="3555643"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63" name="Rectangle 162"/>
          <p:cNvSpPr/>
          <p:nvPr/>
        </p:nvSpPr>
        <p:spPr bwMode="auto">
          <a:xfrm>
            <a:off x="4977688" y="25527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64" name="Rectangle 163"/>
          <p:cNvSpPr/>
          <p:nvPr/>
        </p:nvSpPr>
        <p:spPr bwMode="auto">
          <a:xfrm>
            <a:off x="2119653" y="2552700"/>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65" name="Rectangle 164"/>
          <p:cNvSpPr/>
          <p:nvPr/>
        </p:nvSpPr>
        <p:spPr bwMode="auto">
          <a:xfrm>
            <a:off x="1650643"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66" name="Rectangle 165"/>
          <p:cNvSpPr/>
          <p:nvPr/>
        </p:nvSpPr>
        <p:spPr bwMode="auto">
          <a:xfrm>
            <a:off x="3828971" y="25527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67" name="Rectangle 166"/>
          <p:cNvSpPr/>
          <p:nvPr/>
        </p:nvSpPr>
        <p:spPr bwMode="auto">
          <a:xfrm>
            <a:off x="4686488" y="25527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68" name="Rectangle 167"/>
          <p:cNvSpPr/>
          <p:nvPr/>
        </p:nvSpPr>
        <p:spPr bwMode="auto">
          <a:xfrm>
            <a:off x="4394566" y="25527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69" name="Rectangle 168"/>
          <p:cNvSpPr/>
          <p:nvPr/>
        </p:nvSpPr>
        <p:spPr bwMode="auto">
          <a:xfrm>
            <a:off x="4102644" y="25527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71" name="Rectangle 170"/>
          <p:cNvSpPr/>
          <p:nvPr/>
        </p:nvSpPr>
        <p:spPr bwMode="auto">
          <a:xfrm>
            <a:off x="1524000" y="48768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latin typeface="Calibri" pitchFamily="34" charset="0"/>
            </a:endParaRPr>
          </a:p>
        </p:txBody>
      </p:sp>
      <p:sp>
        <p:nvSpPr>
          <p:cNvPr id="172" name="Rectangle 171"/>
          <p:cNvSpPr/>
          <p:nvPr/>
        </p:nvSpPr>
        <p:spPr bwMode="auto">
          <a:xfrm>
            <a:off x="3022243"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73" name="Rectangle 172"/>
          <p:cNvSpPr/>
          <p:nvPr/>
        </p:nvSpPr>
        <p:spPr bwMode="auto">
          <a:xfrm>
            <a:off x="3294848"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74" name="Rectangle 173"/>
          <p:cNvSpPr/>
          <p:nvPr/>
        </p:nvSpPr>
        <p:spPr bwMode="auto">
          <a:xfrm>
            <a:off x="3555643"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75" name="Rectangle 174"/>
          <p:cNvSpPr/>
          <p:nvPr/>
        </p:nvSpPr>
        <p:spPr bwMode="auto">
          <a:xfrm>
            <a:off x="4977688" y="49911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76" name="Rectangle 175"/>
          <p:cNvSpPr/>
          <p:nvPr/>
        </p:nvSpPr>
        <p:spPr bwMode="auto">
          <a:xfrm>
            <a:off x="2119653" y="4991100"/>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77" name="Rectangle 176"/>
          <p:cNvSpPr/>
          <p:nvPr/>
        </p:nvSpPr>
        <p:spPr bwMode="auto">
          <a:xfrm>
            <a:off x="1650643"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78" name="Rectangle 177"/>
          <p:cNvSpPr/>
          <p:nvPr/>
        </p:nvSpPr>
        <p:spPr bwMode="auto">
          <a:xfrm>
            <a:off x="3828971" y="49911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79" name="Rectangle 178"/>
          <p:cNvSpPr/>
          <p:nvPr/>
        </p:nvSpPr>
        <p:spPr bwMode="auto">
          <a:xfrm>
            <a:off x="4686488" y="49911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80" name="Rectangle 179"/>
          <p:cNvSpPr/>
          <p:nvPr/>
        </p:nvSpPr>
        <p:spPr bwMode="auto">
          <a:xfrm>
            <a:off x="4394566" y="49911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81" name="Rectangle 180"/>
          <p:cNvSpPr/>
          <p:nvPr/>
        </p:nvSpPr>
        <p:spPr bwMode="auto">
          <a:xfrm>
            <a:off x="4102644" y="49911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cxnSp>
        <p:nvCxnSpPr>
          <p:cNvPr id="183" name="Shape 182"/>
          <p:cNvCxnSpPr>
            <a:stCxn id="129" idx="2"/>
          </p:cNvCxnSpPr>
          <p:nvPr/>
        </p:nvCxnSpPr>
        <p:spPr bwMode="auto">
          <a:xfrm rot="5400000">
            <a:off x="6293638" y="2051660"/>
            <a:ext cx="417890" cy="2260590"/>
          </a:xfrm>
          <a:prstGeom prst="bentConnector2">
            <a:avLst/>
          </a:prstGeom>
          <a:noFill/>
          <a:ln w="25400" cap="flat" cmpd="sng" algn="ctr">
            <a:solidFill>
              <a:schemeClr val="tx1"/>
            </a:solidFill>
            <a:prstDash val="solid"/>
            <a:round/>
            <a:headEnd type="none" w="med" len="med"/>
            <a:tailEnd type="none" w="med" len="med"/>
          </a:ln>
          <a:effectLst/>
        </p:spPr>
      </p:cxnSp>
      <p:sp>
        <p:nvSpPr>
          <p:cNvPr id="60" name="TextBox 59"/>
          <p:cNvSpPr txBox="1"/>
          <p:nvPr/>
        </p:nvSpPr>
        <p:spPr>
          <a:xfrm>
            <a:off x="6875252" y="3344174"/>
            <a:ext cx="899605" cy="369332"/>
          </a:xfrm>
          <a:prstGeom prst="rect">
            <a:avLst/>
          </a:prstGeom>
          <a:noFill/>
        </p:spPr>
        <p:txBody>
          <a:bodyPr wrap="none" rtlCol="0">
            <a:spAutoFit/>
          </a:bodyPr>
          <a:lstStyle/>
          <a:p>
            <a:r>
              <a:rPr lang="en-US" sz="1800" dirty="0" smtClean="0">
                <a:latin typeface="Calibri" pitchFamily="34" charset="0"/>
              </a:rPr>
              <a:t>find set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Direct Mapped Cache (E = 1)</a:t>
            </a:r>
            <a:endParaRPr lang="en-US" dirty="0"/>
          </a:p>
        </p:txBody>
      </p:sp>
      <p:sp>
        <p:nvSpPr>
          <p:cNvPr id="127" name="TextBox 126"/>
          <p:cNvSpPr txBox="1"/>
          <p:nvPr/>
        </p:nvSpPr>
        <p:spPr>
          <a:xfrm>
            <a:off x="381000" y="1154668"/>
            <a:ext cx="3298788" cy="646331"/>
          </a:xfrm>
          <a:prstGeom prst="rect">
            <a:avLst/>
          </a:prstGeom>
          <a:noFill/>
        </p:spPr>
        <p:txBody>
          <a:bodyPr wrap="none" rtlCol="0">
            <a:spAutoFit/>
          </a:bodyPr>
          <a:lstStyle/>
          <a:p>
            <a:r>
              <a:rPr lang="en-US" sz="1800" dirty="0" smtClean="0">
                <a:latin typeface="Calibri" pitchFamily="34" charset="0"/>
              </a:rPr>
              <a:t>Direct mapped: One line per set</a:t>
            </a:r>
          </a:p>
          <a:p>
            <a:r>
              <a:rPr lang="en-US" sz="1800" dirty="0" smtClean="0">
                <a:latin typeface="Calibri" pitchFamily="34" charset="0"/>
              </a:rPr>
              <a:t>Assume: cache block size 8 bytes</a:t>
            </a:r>
          </a:p>
        </p:txBody>
      </p:sp>
      <p:sp>
        <p:nvSpPr>
          <p:cNvPr id="128" name="Rectangle 127"/>
          <p:cNvSpPr/>
          <p:nvPr/>
        </p:nvSpPr>
        <p:spPr bwMode="auto">
          <a:xfrm>
            <a:off x="6261278" y="270216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 bits</a:t>
            </a:r>
          </a:p>
        </p:txBody>
      </p:sp>
      <p:sp>
        <p:nvSpPr>
          <p:cNvPr id="129" name="Rectangle 128"/>
          <p:cNvSpPr/>
          <p:nvPr/>
        </p:nvSpPr>
        <p:spPr bwMode="auto">
          <a:xfrm>
            <a:off x="7251878" y="270216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0…01</a:t>
            </a:r>
          </a:p>
        </p:txBody>
      </p:sp>
      <p:sp>
        <p:nvSpPr>
          <p:cNvPr id="130" name="Rectangle 129"/>
          <p:cNvSpPr/>
          <p:nvPr/>
        </p:nvSpPr>
        <p:spPr bwMode="auto">
          <a:xfrm>
            <a:off x="8013878" y="270216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smtClean="0">
                <a:solidFill>
                  <a:srgbClr val="000000"/>
                </a:solidFill>
                <a:latin typeface="Calibri" pitchFamily="34" charset="0"/>
              </a:rPr>
              <a:t>100</a:t>
            </a:r>
          </a:p>
        </p:txBody>
      </p:sp>
      <p:sp>
        <p:nvSpPr>
          <p:cNvPr id="131" name="TextBox 130"/>
          <p:cNvSpPr txBox="1"/>
          <p:nvPr/>
        </p:nvSpPr>
        <p:spPr>
          <a:xfrm>
            <a:off x="6172200" y="2362200"/>
            <a:ext cx="1572995" cy="369332"/>
          </a:xfrm>
          <a:prstGeom prst="rect">
            <a:avLst/>
          </a:prstGeom>
          <a:noFill/>
        </p:spPr>
        <p:txBody>
          <a:bodyPr wrap="none" rtlCol="0">
            <a:spAutoFit/>
          </a:bodyPr>
          <a:lstStyle/>
          <a:p>
            <a:r>
              <a:rPr lang="en-US" sz="1800" dirty="0" smtClean="0">
                <a:latin typeface="Calibri" pitchFamily="34" charset="0"/>
              </a:rPr>
              <a:t>Address of </a:t>
            </a:r>
            <a:r>
              <a:rPr lang="en-US" sz="1800" dirty="0" err="1" smtClean="0">
                <a:latin typeface="Calibri" pitchFamily="34" charset="0"/>
              </a:rPr>
              <a:t>int</a:t>
            </a:r>
            <a:r>
              <a:rPr lang="en-US" sz="1800" dirty="0" smtClean="0">
                <a:latin typeface="Calibri" pitchFamily="34" charset="0"/>
              </a:rPr>
              <a:t>:</a:t>
            </a:r>
          </a:p>
        </p:txBody>
      </p:sp>
      <p:sp>
        <p:nvSpPr>
          <p:cNvPr id="147" name="Rectangle 146"/>
          <p:cNvSpPr/>
          <p:nvPr/>
        </p:nvSpPr>
        <p:spPr bwMode="auto">
          <a:xfrm>
            <a:off x="1524000" y="31242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smtClean="0">
              <a:latin typeface="Calibri" pitchFamily="34" charset="0"/>
            </a:endParaRPr>
          </a:p>
        </p:txBody>
      </p:sp>
      <p:sp>
        <p:nvSpPr>
          <p:cNvPr id="148" name="Rectangle 147"/>
          <p:cNvSpPr/>
          <p:nvPr/>
        </p:nvSpPr>
        <p:spPr bwMode="auto">
          <a:xfrm>
            <a:off x="30222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49" name="Rectangle 148"/>
          <p:cNvSpPr/>
          <p:nvPr/>
        </p:nvSpPr>
        <p:spPr bwMode="auto">
          <a:xfrm>
            <a:off x="3294848"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50" name="Rectangle 149"/>
          <p:cNvSpPr/>
          <p:nvPr/>
        </p:nvSpPr>
        <p:spPr bwMode="auto">
          <a:xfrm>
            <a:off x="3555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51" name="Rectangle 150"/>
          <p:cNvSpPr/>
          <p:nvPr/>
        </p:nvSpPr>
        <p:spPr bwMode="auto">
          <a:xfrm>
            <a:off x="4977688"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52" name="Rectangle 151"/>
          <p:cNvSpPr/>
          <p:nvPr/>
        </p:nvSpPr>
        <p:spPr bwMode="auto">
          <a:xfrm>
            <a:off x="2119653" y="3238500"/>
            <a:ext cx="7179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53" name="Rectangle 152"/>
          <p:cNvSpPr/>
          <p:nvPr/>
        </p:nvSpPr>
        <p:spPr bwMode="auto">
          <a:xfrm>
            <a:off x="1650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54" name="Rectangle 153"/>
          <p:cNvSpPr/>
          <p:nvPr/>
        </p:nvSpPr>
        <p:spPr bwMode="auto">
          <a:xfrm>
            <a:off x="3828971"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55" name="Rectangle 154"/>
          <p:cNvSpPr/>
          <p:nvPr/>
        </p:nvSpPr>
        <p:spPr bwMode="auto">
          <a:xfrm>
            <a:off x="4686488"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56" name="Rectangle 155"/>
          <p:cNvSpPr/>
          <p:nvPr/>
        </p:nvSpPr>
        <p:spPr bwMode="auto">
          <a:xfrm>
            <a:off x="4394566"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57" name="Rectangle 156"/>
          <p:cNvSpPr/>
          <p:nvPr/>
        </p:nvSpPr>
        <p:spPr bwMode="auto">
          <a:xfrm>
            <a:off x="4102644" y="3238500"/>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cxnSp>
        <p:nvCxnSpPr>
          <p:cNvPr id="183" name="Shape 182"/>
          <p:cNvCxnSpPr>
            <a:stCxn id="129" idx="2"/>
          </p:cNvCxnSpPr>
          <p:nvPr/>
        </p:nvCxnSpPr>
        <p:spPr bwMode="auto">
          <a:xfrm rot="5400000">
            <a:off x="6293638" y="2051660"/>
            <a:ext cx="417890" cy="2260590"/>
          </a:xfrm>
          <a:prstGeom prst="bentConnector2">
            <a:avLst/>
          </a:prstGeom>
          <a:noFill/>
          <a:ln w="25400" cap="flat" cmpd="sng" algn="ctr">
            <a:solidFill>
              <a:schemeClr val="tx1"/>
            </a:solidFill>
            <a:prstDash val="solid"/>
            <a:round/>
            <a:headEnd type="none" w="med" len="med"/>
            <a:tailEnd type="none" w="med" len="med"/>
          </a:ln>
          <a:effectLst/>
        </p:spPr>
      </p:cxnSp>
      <p:cxnSp>
        <p:nvCxnSpPr>
          <p:cNvPr id="61" name="Shape 60"/>
          <p:cNvCxnSpPr>
            <a:stCxn id="128" idx="1"/>
          </p:cNvCxnSpPr>
          <p:nvPr/>
        </p:nvCxnSpPr>
        <p:spPr bwMode="auto">
          <a:xfrm rot="10800000" flipV="1">
            <a:off x="2478652" y="2837586"/>
            <a:ext cx="3782627" cy="400914"/>
          </a:xfrm>
          <a:prstGeom prst="bentConnector2">
            <a:avLst/>
          </a:prstGeom>
          <a:noFill/>
          <a:ln w="25400" cap="flat" cmpd="sng" algn="ctr">
            <a:solidFill>
              <a:schemeClr val="tx1"/>
            </a:solidFill>
            <a:prstDash val="solid"/>
            <a:round/>
            <a:headEnd type="none" w="med" len="med"/>
            <a:tailEnd type="none" w="med" len="med"/>
          </a:ln>
          <a:effectLst/>
        </p:spPr>
      </p:cxnSp>
      <p:sp>
        <p:nvSpPr>
          <p:cNvPr id="62" name="TextBox 61"/>
          <p:cNvSpPr txBox="1"/>
          <p:nvPr/>
        </p:nvSpPr>
        <p:spPr>
          <a:xfrm>
            <a:off x="2368639" y="2514600"/>
            <a:ext cx="2467663" cy="369332"/>
          </a:xfrm>
          <a:prstGeom prst="rect">
            <a:avLst/>
          </a:prstGeom>
          <a:noFill/>
        </p:spPr>
        <p:txBody>
          <a:bodyPr wrap="none" rtlCol="0">
            <a:spAutoFit/>
          </a:bodyPr>
          <a:lstStyle/>
          <a:p>
            <a:r>
              <a:rPr lang="en-US" sz="1800" dirty="0" smtClean="0">
                <a:latin typeface="Calibri" pitchFamily="34" charset="0"/>
              </a:rPr>
              <a:t>match: assume yes = hit</a:t>
            </a:r>
          </a:p>
        </p:txBody>
      </p:sp>
      <p:cxnSp>
        <p:nvCxnSpPr>
          <p:cNvPr id="68" name="Straight Connector 67"/>
          <p:cNvCxnSpPr/>
          <p:nvPr/>
        </p:nvCxnSpPr>
        <p:spPr bwMode="auto">
          <a:xfrm rot="5400000">
            <a:off x="1582476" y="3038043"/>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69" name="TextBox 68"/>
          <p:cNvSpPr txBox="1"/>
          <p:nvPr/>
        </p:nvSpPr>
        <p:spPr>
          <a:xfrm>
            <a:off x="1402727" y="2514600"/>
            <a:ext cx="1021242" cy="369332"/>
          </a:xfrm>
          <a:prstGeom prst="rect">
            <a:avLst/>
          </a:prstGeom>
          <a:noFill/>
        </p:spPr>
        <p:txBody>
          <a:bodyPr wrap="none" rtlCol="0">
            <a:spAutoFit/>
          </a:bodyPr>
          <a:lstStyle/>
          <a:p>
            <a:r>
              <a:rPr lang="en-US" sz="1800" dirty="0" smtClean="0">
                <a:latin typeface="Calibri" pitchFamily="34" charset="0"/>
              </a:rPr>
              <a:t>valid?   +</a:t>
            </a:r>
          </a:p>
        </p:txBody>
      </p:sp>
      <p:cxnSp>
        <p:nvCxnSpPr>
          <p:cNvPr id="71" name="Elbow Connector 70"/>
          <p:cNvCxnSpPr>
            <a:stCxn id="130" idx="2"/>
          </p:cNvCxnSpPr>
          <p:nvPr/>
        </p:nvCxnSpPr>
        <p:spPr bwMode="auto">
          <a:xfrm rot="5400000">
            <a:off x="5976408" y="1245569"/>
            <a:ext cx="570290" cy="4025173"/>
          </a:xfrm>
          <a:prstGeom prst="bentConnector3">
            <a:avLst>
              <a:gd name="adj1" fmla="val 175089"/>
            </a:avLst>
          </a:prstGeom>
          <a:noFill/>
          <a:ln w="25400" cap="flat" cmpd="sng" algn="ctr">
            <a:solidFill>
              <a:schemeClr val="tx1"/>
            </a:solidFill>
            <a:prstDash val="solid"/>
            <a:round/>
            <a:headEnd type="none" w="med" len="med"/>
            <a:tailEnd type="none" w="med" len="med"/>
          </a:ln>
          <a:effectLst/>
        </p:spPr>
      </p:cxnSp>
      <p:sp>
        <p:nvSpPr>
          <p:cNvPr id="26" name="TextBox 25"/>
          <p:cNvSpPr txBox="1"/>
          <p:nvPr/>
        </p:nvSpPr>
        <p:spPr>
          <a:xfrm>
            <a:off x="5715000" y="3962400"/>
            <a:ext cx="1301318" cy="369332"/>
          </a:xfrm>
          <a:prstGeom prst="rect">
            <a:avLst/>
          </a:prstGeom>
          <a:noFill/>
        </p:spPr>
        <p:txBody>
          <a:bodyPr wrap="none" rtlCol="0">
            <a:spAutoFit/>
          </a:bodyPr>
          <a:lstStyle/>
          <a:p>
            <a:r>
              <a:rPr lang="en-US" sz="1800" dirty="0" smtClean="0">
                <a:latin typeface="Calibri" pitchFamily="34" charset="0"/>
              </a:rPr>
              <a:t>block offset</a:t>
            </a:r>
          </a:p>
        </p:txBody>
      </p:sp>
      <p:sp>
        <p:nvSpPr>
          <p:cNvPr id="27" name="Rectangle 26"/>
          <p:cNvSpPr/>
          <p:nvPr/>
        </p:nvSpPr>
        <p:spPr bwMode="auto">
          <a:xfrm>
            <a:off x="2124974" y="3242096"/>
            <a:ext cx="717995"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26" grpId="0"/>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Direct Mapped Cache (E = 1)</a:t>
            </a:r>
            <a:endParaRPr lang="en-US" dirty="0"/>
          </a:p>
        </p:txBody>
      </p:sp>
      <p:sp>
        <p:nvSpPr>
          <p:cNvPr id="127" name="TextBox 126"/>
          <p:cNvSpPr txBox="1"/>
          <p:nvPr/>
        </p:nvSpPr>
        <p:spPr>
          <a:xfrm>
            <a:off x="381000" y="1154668"/>
            <a:ext cx="3298788" cy="646331"/>
          </a:xfrm>
          <a:prstGeom prst="rect">
            <a:avLst/>
          </a:prstGeom>
          <a:noFill/>
        </p:spPr>
        <p:txBody>
          <a:bodyPr wrap="none" rtlCol="0">
            <a:spAutoFit/>
          </a:bodyPr>
          <a:lstStyle/>
          <a:p>
            <a:r>
              <a:rPr lang="en-US" sz="1800" dirty="0" smtClean="0">
                <a:latin typeface="Calibri" pitchFamily="34" charset="0"/>
              </a:rPr>
              <a:t>Direct mapped: One line per set</a:t>
            </a:r>
          </a:p>
          <a:p>
            <a:r>
              <a:rPr lang="en-US" sz="1800" dirty="0" smtClean="0">
                <a:latin typeface="Calibri" pitchFamily="34" charset="0"/>
              </a:rPr>
              <a:t>Assume: cache block size 8 bytes</a:t>
            </a:r>
          </a:p>
        </p:txBody>
      </p:sp>
      <p:sp>
        <p:nvSpPr>
          <p:cNvPr id="128" name="Rectangle 127"/>
          <p:cNvSpPr/>
          <p:nvPr/>
        </p:nvSpPr>
        <p:spPr bwMode="auto">
          <a:xfrm>
            <a:off x="6261278" y="270216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 bits</a:t>
            </a:r>
          </a:p>
        </p:txBody>
      </p:sp>
      <p:sp>
        <p:nvSpPr>
          <p:cNvPr id="129" name="Rectangle 128"/>
          <p:cNvSpPr/>
          <p:nvPr/>
        </p:nvSpPr>
        <p:spPr bwMode="auto">
          <a:xfrm>
            <a:off x="7251878" y="270216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0…01</a:t>
            </a:r>
          </a:p>
        </p:txBody>
      </p:sp>
      <p:sp>
        <p:nvSpPr>
          <p:cNvPr id="130" name="Rectangle 129"/>
          <p:cNvSpPr/>
          <p:nvPr/>
        </p:nvSpPr>
        <p:spPr bwMode="auto">
          <a:xfrm>
            <a:off x="8013878" y="270216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smtClean="0">
                <a:solidFill>
                  <a:srgbClr val="000000"/>
                </a:solidFill>
                <a:latin typeface="Calibri" pitchFamily="34" charset="0"/>
              </a:rPr>
              <a:t>100</a:t>
            </a:r>
          </a:p>
        </p:txBody>
      </p:sp>
      <p:sp>
        <p:nvSpPr>
          <p:cNvPr id="131" name="TextBox 130"/>
          <p:cNvSpPr txBox="1"/>
          <p:nvPr/>
        </p:nvSpPr>
        <p:spPr>
          <a:xfrm>
            <a:off x="6172200" y="2362200"/>
            <a:ext cx="1572995" cy="369332"/>
          </a:xfrm>
          <a:prstGeom prst="rect">
            <a:avLst/>
          </a:prstGeom>
          <a:noFill/>
        </p:spPr>
        <p:txBody>
          <a:bodyPr wrap="none" rtlCol="0">
            <a:spAutoFit/>
          </a:bodyPr>
          <a:lstStyle/>
          <a:p>
            <a:r>
              <a:rPr lang="en-US" sz="1800" dirty="0" smtClean="0">
                <a:latin typeface="Calibri" pitchFamily="34" charset="0"/>
              </a:rPr>
              <a:t>Address of </a:t>
            </a:r>
            <a:r>
              <a:rPr lang="en-US" sz="1800" dirty="0" err="1" smtClean="0">
                <a:latin typeface="Calibri" pitchFamily="34" charset="0"/>
              </a:rPr>
              <a:t>int</a:t>
            </a:r>
            <a:r>
              <a:rPr lang="en-US" sz="1800" dirty="0" smtClean="0">
                <a:latin typeface="Calibri" pitchFamily="34" charset="0"/>
              </a:rPr>
              <a:t>:</a:t>
            </a:r>
          </a:p>
        </p:txBody>
      </p:sp>
      <p:sp>
        <p:nvSpPr>
          <p:cNvPr id="147" name="Rectangle 146"/>
          <p:cNvSpPr/>
          <p:nvPr/>
        </p:nvSpPr>
        <p:spPr bwMode="auto">
          <a:xfrm>
            <a:off x="1524000" y="3124200"/>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48" name="Rectangle 147"/>
          <p:cNvSpPr/>
          <p:nvPr/>
        </p:nvSpPr>
        <p:spPr bwMode="auto">
          <a:xfrm>
            <a:off x="30222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49" name="Rectangle 148"/>
          <p:cNvSpPr/>
          <p:nvPr/>
        </p:nvSpPr>
        <p:spPr bwMode="auto">
          <a:xfrm>
            <a:off x="3294848"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50" name="Rectangle 149"/>
          <p:cNvSpPr/>
          <p:nvPr/>
        </p:nvSpPr>
        <p:spPr bwMode="auto">
          <a:xfrm>
            <a:off x="3555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51" name="Rectangle 150"/>
          <p:cNvSpPr/>
          <p:nvPr/>
        </p:nvSpPr>
        <p:spPr bwMode="auto">
          <a:xfrm>
            <a:off x="4977688" y="3238500"/>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52" name="Rectangle 151"/>
          <p:cNvSpPr/>
          <p:nvPr/>
        </p:nvSpPr>
        <p:spPr bwMode="auto">
          <a:xfrm>
            <a:off x="2119653" y="3238500"/>
            <a:ext cx="717995"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53" name="Rectangle 152"/>
          <p:cNvSpPr/>
          <p:nvPr/>
        </p:nvSpPr>
        <p:spPr bwMode="auto">
          <a:xfrm>
            <a:off x="1650643"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54" name="Rectangle 153"/>
          <p:cNvSpPr/>
          <p:nvPr/>
        </p:nvSpPr>
        <p:spPr bwMode="auto">
          <a:xfrm>
            <a:off x="3828971" y="3238500"/>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55" name="Rectangle 154"/>
          <p:cNvSpPr/>
          <p:nvPr/>
        </p:nvSpPr>
        <p:spPr bwMode="auto">
          <a:xfrm>
            <a:off x="4686488" y="3238500"/>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56" name="Rectangle 155"/>
          <p:cNvSpPr/>
          <p:nvPr/>
        </p:nvSpPr>
        <p:spPr bwMode="auto">
          <a:xfrm>
            <a:off x="4394566" y="3238500"/>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57" name="Rectangle 156"/>
          <p:cNvSpPr/>
          <p:nvPr/>
        </p:nvSpPr>
        <p:spPr bwMode="auto">
          <a:xfrm>
            <a:off x="4102644" y="3238500"/>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cxnSp>
        <p:nvCxnSpPr>
          <p:cNvPr id="183" name="Shape 182"/>
          <p:cNvCxnSpPr>
            <a:stCxn id="129" idx="2"/>
          </p:cNvCxnSpPr>
          <p:nvPr/>
        </p:nvCxnSpPr>
        <p:spPr bwMode="auto">
          <a:xfrm rot="5400000">
            <a:off x="6293638" y="2051660"/>
            <a:ext cx="417890" cy="2260590"/>
          </a:xfrm>
          <a:prstGeom prst="bentConnector2">
            <a:avLst/>
          </a:prstGeom>
          <a:noFill/>
          <a:ln w="25400" cap="flat" cmpd="sng" algn="ctr">
            <a:solidFill>
              <a:schemeClr val="tx1"/>
            </a:solidFill>
            <a:prstDash val="solid"/>
            <a:round/>
            <a:headEnd type="none" w="med" len="med"/>
            <a:tailEnd type="none" w="med" len="med"/>
          </a:ln>
          <a:effectLst/>
        </p:spPr>
      </p:cxnSp>
      <p:cxnSp>
        <p:nvCxnSpPr>
          <p:cNvPr id="61" name="Shape 60"/>
          <p:cNvCxnSpPr>
            <a:stCxn id="128" idx="1"/>
          </p:cNvCxnSpPr>
          <p:nvPr/>
        </p:nvCxnSpPr>
        <p:spPr bwMode="auto">
          <a:xfrm rot="10800000" flipV="1">
            <a:off x="2478652" y="2837586"/>
            <a:ext cx="3782627" cy="400914"/>
          </a:xfrm>
          <a:prstGeom prst="bentConnector2">
            <a:avLst/>
          </a:prstGeom>
          <a:noFill/>
          <a:ln w="25400" cap="flat" cmpd="sng" algn="ctr">
            <a:solidFill>
              <a:schemeClr val="tx1"/>
            </a:solidFill>
            <a:prstDash val="solid"/>
            <a:round/>
            <a:headEnd type="none" w="med" len="med"/>
            <a:tailEnd type="none" w="med" len="med"/>
          </a:ln>
          <a:effectLst/>
        </p:spPr>
      </p:cxnSp>
      <p:sp>
        <p:nvSpPr>
          <p:cNvPr id="62" name="TextBox 61"/>
          <p:cNvSpPr txBox="1"/>
          <p:nvPr/>
        </p:nvSpPr>
        <p:spPr>
          <a:xfrm>
            <a:off x="2368639" y="2514600"/>
            <a:ext cx="2467663" cy="369332"/>
          </a:xfrm>
          <a:prstGeom prst="rect">
            <a:avLst/>
          </a:prstGeom>
          <a:noFill/>
        </p:spPr>
        <p:txBody>
          <a:bodyPr wrap="none" rtlCol="0">
            <a:spAutoFit/>
          </a:bodyPr>
          <a:lstStyle/>
          <a:p>
            <a:r>
              <a:rPr lang="en-US" sz="1800" dirty="0" smtClean="0">
                <a:latin typeface="Calibri" pitchFamily="34" charset="0"/>
              </a:rPr>
              <a:t>match: assume yes = hit</a:t>
            </a:r>
          </a:p>
        </p:txBody>
      </p:sp>
      <p:cxnSp>
        <p:nvCxnSpPr>
          <p:cNvPr id="68" name="Straight Connector 67"/>
          <p:cNvCxnSpPr/>
          <p:nvPr/>
        </p:nvCxnSpPr>
        <p:spPr bwMode="auto">
          <a:xfrm rot="5400000">
            <a:off x="1582476" y="3038043"/>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69" name="TextBox 68"/>
          <p:cNvSpPr txBox="1"/>
          <p:nvPr/>
        </p:nvSpPr>
        <p:spPr>
          <a:xfrm>
            <a:off x="1402727" y="2514600"/>
            <a:ext cx="1021242" cy="369332"/>
          </a:xfrm>
          <a:prstGeom prst="rect">
            <a:avLst/>
          </a:prstGeom>
          <a:noFill/>
        </p:spPr>
        <p:txBody>
          <a:bodyPr wrap="none" rtlCol="0">
            <a:spAutoFit/>
          </a:bodyPr>
          <a:lstStyle/>
          <a:p>
            <a:r>
              <a:rPr lang="en-US" sz="1800" dirty="0" smtClean="0">
                <a:latin typeface="Calibri" pitchFamily="34" charset="0"/>
              </a:rPr>
              <a:t>valid?   +</a:t>
            </a:r>
          </a:p>
        </p:txBody>
      </p:sp>
      <p:cxnSp>
        <p:nvCxnSpPr>
          <p:cNvPr id="71" name="Elbow Connector 70"/>
          <p:cNvCxnSpPr>
            <a:stCxn id="130" idx="2"/>
          </p:cNvCxnSpPr>
          <p:nvPr/>
        </p:nvCxnSpPr>
        <p:spPr bwMode="auto">
          <a:xfrm rot="5400000">
            <a:off x="5976408" y="1245569"/>
            <a:ext cx="570290" cy="4025173"/>
          </a:xfrm>
          <a:prstGeom prst="bentConnector3">
            <a:avLst>
              <a:gd name="adj1" fmla="val 175089"/>
            </a:avLst>
          </a:prstGeom>
          <a:noFill/>
          <a:ln w="25400" cap="flat" cmpd="sng" algn="ctr">
            <a:solidFill>
              <a:schemeClr val="tx1"/>
            </a:solidFill>
            <a:prstDash val="solid"/>
            <a:round/>
            <a:headEnd type="none" w="med" len="med"/>
            <a:tailEnd type="none" w="med" len="med"/>
          </a:ln>
          <a:effectLst/>
        </p:spPr>
      </p:cxnSp>
      <p:sp>
        <p:nvSpPr>
          <p:cNvPr id="26" name="Down Arrow 25"/>
          <p:cNvSpPr/>
          <p:nvPr/>
        </p:nvSpPr>
        <p:spPr bwMode="auto">
          <a:xfrm flipV="1">
            <a:off x="4330522" y="3581400"/>
            <a:ext cx="733658" cy="10668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7" name="TextBox 26"/>
          <p:cNvSpPr txBox="1"/>
          <p:nvPr/>
        </p:nvSpPr>
        <p:spPr>
          <a:xfrm>
            <a:off x="3540656" y="4659868"/>
            <a:ext cx="2017925" cy="369332"/>
          </a:xfrm>
          <a:prstGeom prst="rect">
            <a:avLst/>
          </a:prstGeom>
          <a:noFill/>
        </p:spPr>
        <p:txBody>
          <a:bodyPr wrap="none" rtlCol="0">
            <a:spAutoFit/>
          </a:bodyPr>
          <a:lstStyle/>
          <a:p>
            <a:r>
              <a:rPr lang="en-US" sz="1800" dirty="0" err="1" smtClean="0">
                <a:latin typeface="Calibri" pitchFamily="34" charset="0"/>
              </a:rPr>
              <a:t>int</a:t>
            </a:r>
            <a:r>
              <a:rPr lang="en-US" sz="1800" dirty="0" smtClean="0">
                <a:latin typeface="Calibri" pitchFamily="34" charset="0"/>
              </a:rPr>
              <a:t> (4 Bytes) is here</a:t>
            </a:r>
          </a:p>
        </p:txBody>
      </p:sp>
      <p:sp>
        <p:nvSpPr>
          <p:cNvPr id="28" name="TextBox 27"/>
          <p:cNvSpPr txBox="1"/>
          <p:nvPr/>
        </p:nvSpPr>
        <p:spPr>
          <a:xfrm>
            <a:off x="5715000" y="3962400"/>
            <a:ext cx="1301318" cy="369332"/>
          </a:xfrm>
          <a:prstGeom prst="rect">
            <a:avLst/>
          </a:prstGeom>
          <a:noFill/>
        </p:spPr>
        <p:txBody>
          <a:bodyPr wrap="none" rtlCol="0">
            <a:spAutoFit/>
          </a:bodyPr>
          <a:lstStyle/>
          <a:p>
            <a:r>
              <a:rPr lang="en-US" sz="1800" dirty="0" smtClean="0">
                <a:latin typeface="Calibri" pitchFamily="34" charset="0"/>
              </a:rPr>
              <a:t>block offset</a:t>
            </a:r>
          </a:p>
        </p:txBody>
      </p:sp>
      <p:sp>
        <p:nvSpPr>
          <p:cNvPr id="29" name="TextBox 28"/>
          <p:cNvSpPr txBox="1"/>
          <p:nvPr/>
        </p:nvSpPr>
        <p:spPr>
          <a:xfrm>
            <a:off x="457200" y="5715000"/>
            <a:ext cx="5503814" cy="461665"/>
          </a:xfrm>
          <a:prstGeom prst="rect">
            <a:avLst/>
          </a:prstGeom>
          <a:noFill/>
        </p:spPr>
        <p:txBody>
          <a:bodyPr wrap="none" rtlCol="0">
            <a:spAutoFit/>
          </a:bodyPr>
          <a:lstStyle/>
          <a:p>
            <a:r>
              <a:rPr lang="en-US" dirty="0" smtClean="0">
                <a:solidFill>
                  <a:srgbClr val="C00000"/>
                </a:solidFill>
                <a:latin typeface="Calibri" pitchFamily="34" charset="0"/>
              </a:rPr>
              <a:t>No match: </a:t>
            </a:r>
            <a:r>
              <a:rPr lang="en-US" dirty="0" smtClean="0">
                <a:latin typeface="Calibri" pitchFamily="34" charset="0"/>
              </a:rPr>
              <a:t>old line is evicted and replaced</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640" name="Rectangle 136"/>
          <p:cNvSpPr>
            <a:spLocks noGrp="1" noChangeArrowheads="1"/>
          </p:cNvSpPr>
          <p:nvPr>
            <p:ph type="title"/>
          </p:nvPr>
        </p:nvSpPr>
        <p:spPr/>
        <p:txBody>
          <a:bodyPr/>
          <a:lstStyle/>
          <a:p>
            <a:r>
              <a:rPr lang="en-US" smtClean="0"/>
              <a:t>Direct-Mapped Cache Simulation</a:t>
            </a:r>
            <a:endParaRPr lang="en-US" dirty="0"/>
          </a:p>
        </p:txBody>
      </p:sp>
      <p:sp>
        <p:nvSpPr>
          <p:cNvPr id="149507" name="Rectangle 3"/>
          <p:cNvSpPr>
            <a:spLocks noChangeArrowheads="1"/>
          </p:cNvSpPr>
          <p:nvPr/>
        </p:nvSpPr>
        <p:spPr bwMode="auto">
          <a:xfrm>
            <a:off x="3211513" y="1391766"/>
            <a:ext cx="6161087" cy="3167534"/>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2000" b="0" dirty="0" smtClean="0">
                <a:latin typeface="Calibri"/>
                <a:cs typeface="Calibri"/>
              </a:rPr>
              <a:t>M</a:t>
            </a:r>
            <a:r>
              <a:rPr lang="en-US" sz="2000" b="0" dirty="0">
                <a:latin typeface="Calibri"/>
                <a:cs typeface="Calibri"/>
              </a:rPr>
              <a:t>=16 byte addresses, B=2 bytes/block, </a:t>
            </a:r>
          </a:p>
          <a:p>
            <a:pPr algn="l">
              <a:lnSpc>
                <a:spcPct val="100000"/>
              </a:lnSpc>
            </a:pPr>
            <a:r>
              <a:rPr lang="en-US" sz="2000" b="0" dirty="0">
                <a:latin typeface="Calibri"/>
                <a:cs typeface="Calibri"/>
              </a:rPr>
              <a:t>S=4 sets, E=1</a:t>
            </a:r>
            <a:r>
              <a:rPr lang="en-US" sz="2000" b="0" dirty="0" smtClean="0">
                <a:latin typeface="Calibri"/>
                <a:cs typeface="Calibri"/>
              </a:rPr>
              <a:t> Blocks/</a:t>
            </a:r>
            <a:r>
              <a:rPr lang="en-US" sz="2000" b="0" dirty="0">
                <a:latin typeface="Calibri"/>
                <a:cs typeface="Calibri"/>
              </a:rPr>
              <a:t>set</a:t>
            </a:r>
          </a:p>
          <a:p>
            <a:pPr algn="l">
              <a:lnSpc>
                <a:spcPct val="100000"/>
              </a:lnSpc>
            </a:pPr>
            <a:endParaRPr lang="en-US" sz="2000" b="0" dirty="0" smtClean="0">
              <a:latin typeface="Calibri"/>
              <a:cs typeface="Calibri"/>
            </a:endParaRPr>
          </a:p>
          <a:p>
            <a:pPr algn="l">
              <a:lnSpc>
                <a:spcPct val="100000"/>
              </a:lnSpc>
            </a:pPr>
            <a:endParaRPr lang="en-US" sz="2000" b="0" dirty="0" smtClean="0">
              <a:latin typeface="Calibri"/>
              <a:cs typeface="Calibri"/>
            </a:endParaRPr>
          </a:p>
          <a:p>
            <a:pPr algn="l">
              <a:lnSpc>
                <a:spcPct val="100000"/>
              </a:lnSpc>
            </a:pPr>
            <a:r>
              <a:rPr lang="en-US" sz="2000" b="0" dirty="0" smtClean="0">
                <a:latin typeface="Calibri"/>
                <a:cs typeface="Calibri"/>
              </a:rPr>
              <a:t>Address </a:t>
            </a:r>
            <a:r>
              <a:rPr lang="en-US" sz="2000" b="0" dirty="0">
                <a:latin typeface="Calibri"/>
                <a:cs typeface="Calibri"/>
              </a:rPr>
              <a:t>trace (</a:t>
            </a:r>
            <a:r>
              <a:rPr lang="en-US" sz="2000" b="0" dirty="0" smtClean="0">
                <a:latin typeface="Calibri"/>
                <a:cs typeface="Calibri"/>
              </a:rPr>
              <a:t>reads, one byte per read)</a:t>
            </a:r>
            <a:r>
              <a:rPr lang="en-US" sz="2000" b="0" dirty="0">
                <a:latin typeface="Calibri"/>
                <a:cs typeface="Calibri"/>
              </a:rPr>
              <a:t>:</a:t>
            </a:r>
          </a:p>
          <a:p>
            <a:pPr algn="l">
              <a:lnSpc>
                <a:spcPct val="100000"/>
              </a:lnSpc>
            </a:pPr>
            <a:r>
              <a:rPr lang="en-US" sz="2000" b="0" dirty="0">
                <a:latin typeface="Calibri"/>
                <a:cs typeface="Calibri"/>
              </a:rPr>
              <a:t>	</a:t>
            </a:r>
            <a:r>
              <a:rPr lang="en-US" sz="2000" dirty="0">
                <a:latin typeface="Calibri"/>
                <a:cs typeface="Calibri"/>
              </a:rPr>
              <a:t>0	[0</a:t>
            </a:r>
            <a:r>
              <a:rPr lang="en-US" sz="2000" u="sng" dirty="0">
                <a:latin typeface="Calibri"/>
                <a:cs typeface="Calibri"/>
              </a:rPr>
              <a:t>00</a:t>
            </a:r>
            <a:r>
              <a:rPr lang="en-US" sz="2000" dirty="0">
                <a:latin typeface="Calibri"/>
                <a:cs typeface="Calibri"/>
              </a:rPr>
              <a:t>0</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1	[0</a:t>
            </a:r>
            <a:r>
              <a:rPr lang="en-US" sz="2000" u="sng" dirty="0">
                <a:latin typeface="Calibri"/>
                <a:cs typeface="Calibri"/>
              </a:rPr>
              <a:t>00</a:t>
            </a:r>
            <a:r>
              <a:rPr lang="en-US" sz="2000" dirty="0">
                <a:latin typeface="Calibri"/>
                <a:cs typeface="Calibri"/>
              </a:rPr>
              <a:t>1</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7	[0</a:t>
            </a:r>
            <a:r>
              <a:rPr lang="en-US" sz="2000" u="sng" dirty="0">
                <a:latin typeface="Calibri"/>
                <a:cs typeface="Calibri"/>
              </a:rPr>
              <a:t>11</a:t>
            </a:r>
            <a:r>
              <a:rPr lang="en-US" sz="2000" dirty="0">
                <a:latin typeface="Calibri"/>
                <a:cs typeface="Calibri"/>
              </a:rPr>
              <a:t>1</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8	[1</a:t>
            </a:r>
            <a:r>
              <a:rPr lang="en-US" sz="2000" u="sng" dirty="0">
                <a:latin typeface="Calibri"/>
                <a:cs typeface="Calibri"/>
              </a:rPr>
              <a:t>00</a:t>
            </a:r>
            <a:r>
              <a:rPr lang="en-US" sz="2000" dirty="0">
                <a:latin typeface="Calibri"/>
                <a:cs typeface="Calibri"/>
              </a:rPr>
              <a:t>0</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0	[0</a:t>
            </a:r>
            <a:r>
              <a:rPr lang="en-US" sz="2000" u="sng" dirty="0">
                <a:latin typeface="Calibri"/>
                <a:cs typeface="Calibri"/>
              </a:rPr>
              <a:t>00</a:t>
            </a:r>
            <a:r>
              <a:rPr lang="en-US" sz="2000" dirty="0">
                <a:latin typeface="Calibri"/>
                <a:cs typeface="Calibri"/>
              </a:rPr>
              <a:t>0</a:t>
            </a:r>
            <a:r>
              <a:rPr lang="en-US" sz="2000" baseline="-25000" dirty="0">
                <a:latin typeface="Calibri"/>
                <a:cs typeface="Calibri"/>
              </a:rPr>
              <a:t>2</a:t>
            </a:r>
            <a:r>
              <a:rPr lang="en-US" sz="2000" dirty="0">
                <a:latin typeface="Calibri"/>
                <a:cs typeface="Calibri"/>
              </a:rPr>
              <a:t>]</a:t>
            </a:r>
          </a:p>
        </p:txBody>
      </p:sp>
      <p:sp>
        <p:nvSpPr>
          <p:cNvPr id="149509" name="Rectangle 5"/>
          <p:cNvSpPr>
            <a:spLocks noChangeArrowheads="1"/>
          </p:cNvSpPr>
          <p:nvPr/>
        </p:nvSpPr>
        <p:spPr bwMode="auto">
          <a:xfrm>
            <a:off x="465138" y="1633736"/>
            <a:ext cx="703262"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dirty="0" err="1">
                <a:latin typeface="Calibri"/>
                <a:cs typeface="Calibri"/>
              </a:rPr>
              <a:t>x</a:t>
            </a:r>
            <a:endParaRPr lang="en-US" sz="2000" b="0" dirty="0">
              <a:latin typeface="Calibri"/>
              <a:cs typeface="Calibri"/>
            </a:endParaRPr>
          </a:p>
        </p:txBody>
      </p:sp>
      <p:sp>
        <p:nvSpPr>
          <p:cNvPr id="149510" name="Rectangle 6"/>
          <p:cNvSpPr>
            <a:spLocks noChangeArrowheads="1"/>
          </p:cNvSpPr>
          <p:nvPr/>
        </p:nvSpPr>
        <p:spPr bwMode="auto">
          <a:xfrm>
            <a:off x="584200" y="1295400"/>
            <a:ext cx="528990"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err="1">
                <a:latin typeface="Calibri"/>
                <a:cs typeface="Calibri"/>
              </a:rPr>
              <a:t>t</a:t>
            </a:r>
            <a:r>
              <a:rPr lang="en-US" sz="2000" b="0" dirty="0">
                <a:latin typeface="Calibri"/>
                <a:cs typeface="Calibri"/>
              </a:rPr>
              <a:t>=1</a:t>
            </a:r>
          </a:p>
        </p:txBody>
      </p:sp>
      <p:sp>
        <p:nvSpPr>
          <p:cNvPr id="149511" name="Rectangle 7"/>
          <p:cNvSpPr>
            <a:spLocks noChangeArrowheads="1"/>
          </p:cNvSpPr>
          <p:nvPr/>
        </p:nvSpPr>
        <p:spPr bwMode="auto">
          <a:xfrm>
            <a:off x="1212850" y="1295400"/>
            <a:ext cx="540787"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err="1">
                <a:latin typeface="Calibri"/>
                <a:cs typeface="Calibri"/>
              </a:rPr>
              <a:t>s</a:t>
            </a:r>
            <a:r>
              <a:rPr lang="en-US" sz="2000" b="0" dirty="0">
                <a:latin typeface="Calibri"/>
                <a:cs typeface="Calibri"/>
              </a:rPr>
              <a:t>=2</a:t>
            </a:r>
          </a:p>
        </p:txBody>
      </p:sp>
      <p:sp>
        <p:nvSpPr>
          <p:cNvPr id="149512" name="Rectangle 8"/>
          <p:cNvSpPr>
            <a:spLocks noChangeArrowheads="1"/>
          </p:cNvSpPr>
          <p:nvPr/>
        </p:nvSpPr>
        <p:spPr bwMode="auto">
          <a:xfrm>
            <a:off x="1952625" y="1295400"/>
            <a:ext cx="575227"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b=1</a:t>
            </a:r>
          </a:p>
        </p:txBody>
      </p:sp>
      <p:sp>
        <p:nvSpPr>
          <p:cNvPr id="149513" name="Rectangle 9"/>
          <p:cNvSpPr>
            <a:spLocks noChangeArrowheads="1"/>
          </p:cNvSpPr>
          <p:nvPr/>
        </p:nvSpPr>
        <p:spPr bwMode="auto">
          <a:xfrm>
            <a:off x="1182688" y="1633736"/>
            <a:ext cx="703262"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xx</a:t>
            </a:r>
          </a:p>
        </p:txBody>
      </p:sp>
      <p:sp>
        <p:nvSpPr>
          <p:cNvPr id="149514" name="Rectangle 10"/>
          <p:cNvSpPr>
            <a:spLocks noChangeArrowheads="1"/>
          </p:cNvSpPr>
          <p:nvPr/>
        </p:nvSpPr>
        <p:spPr bwMode="auto">
          <a:xfrm>
            <a:off x="1898650" y="1633736"/>
            <a:ext cx="703263"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x</a:t>
            </a:r>
          </a:p>
        </p:txBody>
      </p:sp>
      <p:grpSp>
        <p:nvGrpSpPr>
          <p:cNvPr id="2" name="Group 175"/>
          <p:cNvGrpSpPr>
            <a:grpSpLocks/>
          </p:cNvGrpSpPr>
          <p:nvPr/>
        </p:nvGrpSpPr>
        <p:grpSpPr bwMode="auto">
          <a:xfrm>
            <a:off x="3352800" y="5137150"/>
            <a:ext cx="2662237" cy="306388"/>
            <a:chOff x="2027" y="3244"/>
            <a:chExt cx="1677" cy="193"/>
          </a:xfrm>
          <a:solidFill>
            <a:srgbClr val="DEDFF5"/>
          </a:solidFill>
        </p:grpSpPr>
        <p:sp>
          <p:nvSpPr>
            <p:cNvPr id="149516" name="Rectangle 12"/>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0</a:t>
              </a:r>
            </a:p>
          </p:txBody>
        </p:sp>
        <p:sp>
          <p:nvSpPr>
            <p:cNvPr id="149517" name="Rectangle 13"/>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a:t>
              </a:r>
            </a:p>
          </p:txBody>
        </p:sp>
        <p:sp>
          <p:nvSpPr>
            <p:cNvPr id="149518" name="Rectangle 14"/>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a:t>
              </a:r>
            </a:p>
          </p:txBody>
        </p:sp>
      </p:grpSp>
      <p:sp>
        <p:nvSpPr>
          <p:cNvPr id="149519" name="Rectangle 15"/>
          <p:cNvSpPr>
            <a:spLocks noChangeArrowheads="1"/>
          </p:cNvSpPr>
          <p:nvPr/>
        </p:nvSpPr>
        <p:spPr bwMode="auto">
          <a:xfrm>
            <a:off x="3502025" y="4724400"/>
            <a:ext cx="310982"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v</a:t>
            </a:r>
          </a:p>
        </p:txBody>
      </p:sp>
      <p:sp>
        <p:nvSpPr>
          <p:cNvPr id="149520" name="Rectangle 16"/>
          <p:cNvSpPr>
            <a:spLocks noChangeArrowheads="1"/>
          </p:cNvSpPr>
          <p:nvPr/>
        </p:nvSpPr>
        <p:spPr bwMode="auto">
          <a:xfrm>
            <a:off x="3979862" y="4724400"/>
            <a:ext cx="531269"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smtClean="0">
                <a:latin typeface="Calibri"/>
                <a:cs typeface="Calibri"/>
              </a:rPr>
              <a:t>Tag</a:t>
            </a:r>
            <a:endParaRPr lang="en-US" sz="2000" b="0" dirty="0">
              <a:latin typeface="Calibri"/>
              <a:cs typeface="Calibri"/>
            </a:endParaRPr>
          </a:p>
        </p:txBody>
      </p:sp>
      <p:sp>
        <p:nvSpPr>
          <p:cNvPr id="149521" name="Rectangle 17"/>
          <p:cNvSpPr>
            <a:spLocks noChangeArrowheads="1"/>
          </p:cNvSpPr>
          <p:nvPr/>
        </p:nvSpPr>
        <p:spPr bwMode="auto">
          <a:xfrm>
            <a:off x="4937125" y="4724400"/>
            <a:ext cx="741413"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smtClean="0">
                <a:latin typeface="Calibri"/>
                <a:cs typeface="Calibri"/>
              </a:rPr>
              <a:t>Block</a:t>
            </a:r>
            <a:endParaRPr lang="en-US" sz="2000" b="0" dirty="0">
              <a:latin typeface="Calibri"/>
              <a:cs typeface="Calibri"/>
            </a:endParaRPr>
          </a:p>
        </p:txBody>
      </p:sp>
      <p:sp>
        <p:nvSpPr>
          <p:cNvPr id="149522" name="Rectangle 18"/>
          <p:cNvSpPr>
            <a:spLocks noChangeArrowheads="1"/>
          </p:cNvSpPr>
          <p:nvPr/>
        </p:nvSpPr>
        <p:spPr bwMode="auto">
          <a:xfrm>
            <a:off x="3352800" y="5446713"/>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23" name="Rectangle 19"/>
          <p:cNvSpPr>
            <a:spLocks noChangeArrowheads="1"/>
          </p:cNvSpPr>
          <p:nvPr/>
        </p:nvSpPr>
        <p:spPr bwMode="auto">
          <a:xfrm>
            <a:off x="3927475" y="5446713"/>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24" name="Rectangle 20"/>
          <p:cNvSpPr>
            <a:spLocks noChangeArrowheads="1"/>
          </p:cNvSpPr>
          <p:nvPr/>
        </p:nvSpPr>
        <p:spPr bwMode="auto">
          <a:xfrm>
            <a:off x="4595812" y="5446713"/>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25" name="Rectangle 21"/>
          <p:cNvSpPr>
            <a:spLocks noChangeArrowheads="1"/>
          </p:cNvSpPr>
          <p:nvPr/>
        </p:nvSpPr>
        <p:spPr bwMode="auto">
          <a:xfrm>
            <a:off x="3352800" y="5770563"/>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26" name="Rectangle 22"/>
          <p:cNvSpPr>
            <a:spLocks noChangeArrowheads="1"/>
          </p:cNvSpPr>
          <p:nvPr/>
        </p:nvSpPr>
        <p:spPr bwMode="auto">
          <a:xfrm>
            <a:off x="3927475" y="5770563"/>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27" name="Rectangle 23"/>
          <p:cNvSpPr>
            <a:spLocks noChangeArrowheads="1"/>
          </p:cNvSpPr>
          <p:nvPr/>
        </p:nvSpPr>
        <p:spPr bwMode="auto">
          <a:xfrm>
            <a:off x="4595812" y="5770563"/>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28" name="Rectangle 24"/>
          <p:cNvSpPr>
            <a:spLocks noChangeArrowheads="1"/>
          </p:cNvSpPr>
          <p:nvPr/>
        </p:nvSpPr>
        <p:spPr bwMode="auto">
          <a:xfrm>
            <a:off x="3352800" y="6094413"/>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29" name="Rectangle 25"/>
          <p:cNvSpPr>
            <a:spLocks noChangeArrowheads="1"/>
          </p:cNvSpPr>
          <p:nvPr/>
        </p:nvSpPr>
        <p:spPr bwMode="auto">
          <a:xfrm>
            <a:off x="3927475" y="6094413"/>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30" name="Rectangle 26"/>
          <p:cNvSpPr>
            <a:spLocks noChangeArrowheads="1"/>
          </p:cNvSpPr>
          <p:nvPr/>
        </p:nvSpPr>
        <p:spPr bwMode="auto">
          <a:xfrm>
            <a:off x="4595812" y="6094413"/>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678" name="Text Box 174"/>
          <p:cNvSpPr txBox="1">
            <a:spLocks noChangeArrowheads="1"/>
          </p:cNvSpPr>
          <p:nvPr/>
        </p:nvSpPr>
        <p:spPr bwMode="auto">
          <a:xfrm>
            <a:off x="6657975" y="2968823"/>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miss</a:t>
            </a:r>
          </a:p>
        </p:txBody>
      </p:sp>
      <p:grpSp>
        <p:nvGrpSpPr>
          <p:cNvPr id="3" name="Group 176"/>
          <p:cNvGrpSpPr>
            <a:grpSpLocks/>
          </p:cNvGrpSpPr>
          <p:nvPr/>
        </p:nvGrpSpPr>
        <p:grpSpPr bwMode="auto">
          <a:xfrm>
            <a:off x="3352800" y="5140325"/>
            <a:ext cx="2662237" cy="306388"/>
            <a:chOff x="2027" y="3244"/>
            <a:chExt cx="1677" cy="193"/>
          </a:xfrm>
          <a:solidFill>
            <a:srgbClr val="DEDFF5"/>
          </a:solidFill>
        </p:grpSpPr>
        <p:sp>
          <p:nvSpPr>
            <p:cNvPr id="149681" name="Rectangle 177"/>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1</a:t>
              </a:r>
            </a:p>
          </p:txBody>
        </p:sp>
        <p:sp>
          <p:nvSpPr>
            <p:cNvPr id="149682" name="Rectangle 178"/>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0</a:t>
              </a:r>
            </a:p>
          </p:txBody>
        </p:sp>
        <p:sp>
          <p:nvSpPr>
            <p:cNvPr id="149683" name="Rectangle 179"/>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M[0-1]</a:t>
              </a:r>
            </a:p>
          </p:txBody>
        </p:sp>
      </p:grpSp>
      <p:sp>
        <p:nvSpPr>
          <p:cNvPr id="149684" name="Text Box 180"/>
          <p:cNvSpPr txBox="1">
            <a:spLocks noChangeArrowheads="1"/>
          </p:cNvSpPr>
          <p:nvPr/>
        </p:nvSpPr>
        <p:spPr bwMode="auto">
          <a:xfrm>
            <a:off x="6748463" y="3273623"/>
            <a:ext cx="462265"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hit</a:t>
            </a:r>
          </a:p>
        </p:txBody>
      </p:sp>
      <p:sp>
        <p:nvSpPr>
          <p:cNvPr id="149685" name="Text Box 181"/>
          <p:cNvSpPr txBox="1">
            <a:spLocks noChangeArrowheads="1"/>
          </p:cNvSpPr>
          <p:nvPr/>
        </p:nvSpPr>
        <p:spPr bwMode="auto">
          <a:xfrm>
            <a:off x="6657975" y="3548063"/>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a:latin typeface="Calibri"/>
                <a:cs typeface="Calibri"/>
              </a:rPr>
              <a:t>miss</a:t>
            </a:r>
          </a:p>
        </p:txBody>
      </p:sp>
      <p:grpSp>
        <p:nvGrpSpPr>
          <p:cNvPr id="4" name="Group 182"/>
          <p:cNvGrpSpPr>
            <a:grpSpLocks/>
          </p:cNvGrpSpPr>
          <p:nvPr/>
        </p:nvGrpSpPr>
        <p:grpSpPr bwMode="auto">
          <a:xfrm>
            <a:off x="3352800" y="6096000"/>
            <a:ext cx="2662237" cy="306387"/>
            <a:chOff x="2027" y="3244"/>
            <a:chExt cx="1677" cy="193"/>
          </a:xfrm>
          <a:solidFill>
            <a:srgbClr val="DEDFF5"/>
          </a:solidFill>
        </p:grpSpPr>
        <p:sp>
          <p:nvSpPr>
            <p:cNvPr id="149687" name="Rectangle 183"/>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1</a:t>
              </a:r>
            </a:p>
          </p:txBody>
        </p:sp>
        <p:sp>
          <p:nvSpPr>
            <p:cNvPr id="149688" name="Rectangle 184"/>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0</a:t>
              </a:r>
            </a:p>
          </p:txBody>
        </p:sp>
        <p:sp>
          <p:nvSpPr>
            <p:cNvPr id="149689" name="Rectangle 185"/>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M[6-7]</a:t>
              </a:r>
            </a:p>
          </p:txBody>
        </p:sp>
      </p:grpSp>
      <p:sp>
        <p:nvSpPr>
          <p:cNvPr id="149690" name="Text Box 186"/>
          <p:cNvSpPr txBox="1">
            <a:spLocks noChangeArrowheads="1"/>
          </p:cNvSpPr>
          <p:nvPr/>
        </p:nvSpPr>
        <p:spPr bwMode="auto">
          <a:xfrm>
            <a:off x="6657975" y="3883223"/>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miss</a:t>
            </a:r>
          </a:p>
        </p:txBody>
      </p:sp>
      <p:grpSp>
        <p:nvGrpSpPr>
          <p:cNvPr id="5" name="Group 187"/>
          <p:cNvGrpSpPr>
            <a:grpSpLocks/>
          </p:cNvGrpSpPr>
          <p:nvPr/>
        </p:nvGrpSpPr>
        <p:grpSpPr bwMode="auto">
          <a:xfrm>
            <a:off x="3352800" y="5140325"/>
            <a:ext cx="2662237" cy="306388"/>
            <a:chOff x="2027" y="3244"/>
            <a:chExt cx="1677" cy="193"/>
          </a:xfrm>
          <a:solidFill>
            <a:srgbClr val="DEDFF5"/>
          </a:solidFill>
        </p:grpSpPr>
        <p:sp>
          <p:nvSpPr>
            <p:cNvPr id="149692" name="Rectangle 188"/>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1</a:t>
              </a:r>
            </a:p>
          </p:txBody>
        </p:sp>
        <p:sp>
          <p:nvSpPr>
            <p:cNvPr id="149693" name="Rectangle 189"/>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1</a:t>
              </a:r>
            </a:p>
          </p:txBody>
        </p:sp>
        <p:sp>
          <p:nvSpPr>
            <p:cNvPr id="149694" name="Rectangle 190"/>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M[8-9]</a:t>
              </a:r>
            </a:p>
          </p:txBody>
        </p:sp>
      </p:grpSp>
      <p:sp>
        <p:nvSpPr>
          <p:cNvPr id="149695" name="Text Box 191"/>
          <p:cNvSpPr txBox="1">
            <a:spLocks noChangeArrowheads="1"/>
          </p:cNvSpPr>
          <p:nvPr/>
        </p:nvSpPr>
        <p:spPr bwMode="auto">
          <a:xfrm>
            <a:off x="6657975" y="4188023"/>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miss</a:t>
            </a:r>
          </a:p>
        </p:txBody>
      </p:sp>
      <p:grpSp>
        <p:nvGrpSpPr>
          <p:cNvPr id="6" name="Group 192"/>
          <p:cNvGrpSpPr>
            <a:grpSpLocks/>
          </p:cNvGrpSpPr>
          <p:nvPr/>
        </p:nvGrpSpPr>
        <p:grpSpPr bwMode="auto">
          <a:xfrm>
            <a:off x="3352800" y="5140325"/>
            <a:ext cx="2662237" cy="306388"/>
            <a:chOff x="2027" y="3244"/>
            <a:chExt cx="1677" cy="193"/>
          </a:xfrm>
          <a:solidFill>
            <a:srgbClr val="DEDFF5"/>
          </a:solidFill>
        </p:grpSpPr>
        <p:sp>
          <p:nvSpPr>
            <p:cNvPr id="149697" name="Rectangle 193"/>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1</a:t>
              </a:r>
            </a:p>
          </p:txBody>
        </p:sp>
        <p:sp>
          <p:nvSpPr>
            <p:cNvPr id="149698" name="Rectangle 194"/>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0</a:t>
              </a:r>
            </a:p>
          </p:txBody>
        </p:sp>
        <p:sp>
          <p:nvSpPr>
            <p:cNvPr id="149699" name="Rectangle 195"/>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M[0-1]</a:t>
              </a:r>
            </a:p>
          </p:txBody>
        </p:sp>
      </p:grpSp>
      <p:sp>
        <p:nvSpPr>
          <p:cNvPr id="50" name="TextBox 49"/>
          <p:cNvSpPr txBox="1"/>
          <p:nvPr/>
        </p:nvSpPr>
        <p:spPr>
          <a:xfrm>
            <a:off x="2667000" y="5117068"/>
            <a:ext cx="659155" cy="369332"/>
          </a:xfrm>
          <a:prstGeom prst="rect">
            <a:avLst/>
          </a:prstGeom>
          <a:noFill/>
        </p:spPr>
        <p:txBody>
          <a:bodyPr wrap="none" rtlCol="0">
            <a:spAutoFit/>
          </a:bodyPr>
          <a:lstStyle/>
          <a:p>
            <a:r>
              <a:rPr lang="en-US" sz="1800" dirty="0" smtClean="0">
                <a:latin typeface="Calibri" pitchFamily="34" charset="0"/>
              </a:rPr>
              <a:t>Set 0</a:t>
            </a:r>
          </a:p>
        </p:txBody>
      </p:sp>
      <p:sp>
        <p:nvSpPr>
          <p:cNvPr id="51" name="TextBox 50"/>
          <p:cNvSpPr txBox="1"/>
          <p:nvPr/>
        </p:nvSpPr>
        <p:spPr>
          <a:xfrm>
            <a:off x="2667000" y="5422397"/>
            <a:ext cx="659155" cy="369332"/>
          </a:xfrm>
          <a:prstGeom prst="rect">
            <a:avLst/>
          </a:prstGeom>
          <a:noFill/>
        </p:spPr>
        <p:txBody>
          <a:bodyPr wrap="none" rtlCol="0">
            <a:spAutoFit/>
          </a:bodyPr>
          <a:lstStyle/>
          <a:p>
            <a:r>
              <a:rPr lang="en-US" sz="1800" dirty="0" smtClean="0">
                <a:latin typeface="Calibri" pitchFamily="34" charset="0"/>
              </a:rPr>
              <a:t>Set 1</a:t>
            </a:r>
          </a:p>
        </p:txBody>
      </p:sp>
      <p:sp>
        <p:nvSpPr>
          <p:cNvPr id="52" name="TextBox 51"/>
          <p:cNvSpPr txBox="1"/>
          <p:nvPr/>
        </p:nvSpPr>
        <p:spPr>
          <a:xfrm>
            <a:off x="2667000" y="5727726"/>
            <a:ext cx="659155" cy="369332"/>
          </a:xfrm>
          <a:prstGeom prst="rect">
            <a:avLst/>
          </a:prstGeom>
          <a:noFill/>
        </p:spPr>
        <p:txBody>
          <a:bodyPr wrap="none" rtlCol="0">
            <a:spAutoFit/>
          </a:bodyPr>
          <a:lstStyle/>
          <a:p>
            <a:r>
              <a:rPr lang="en-US" sz="1800" dirty="0" smtClean="0">
                <a:latin typeface="Calibri" pitchFamily="34" charset="0"/>
              </a:rPr>
              <a:t>Set 2</a:t>
            </a:r>
          </a:p>
        </p:txBody>
      </p:sp>
      <p:sp>
        <p:nvSpPr>
          <p:cNvPr id="53" name="TextBox 52"/>
          <p:cNvSpPr txBox="1"/>
          <p:nvPr/>
        </p:nvSpPr>
        <p:spPr>
          <a:xfrm>
            <a:off x="2667000" y="6033055"/>
            <a:ext cx="659155" cy="369332"/>
          </a:xfrm>
          <a:prstGeom prst="rect">
            <a:avLst/>
          </a:prstGeom>
          <a:noFill/>
        </p:spPr>
        <p:txBody>
          <a:bodyPr wrap="none" rtlCol="0">
            <a:spAutoFit/>
          </a:bodyPr>
          <a:lstStyle/>
          <a:p>
            <a:r>
              <a:rPr lang="en-US" sz="1800" dirty="0" smtClean="0">
                <a:latin typeface="Calibri" pitchFamily="34" charset="0"/>
              </a:rPr>
              <a:t>Set 3</a:t>
            </a:r>
          </a:p>
        </p:txBody>
      </p:sp>
    </p:spTree>
    <p:extLst>
      <p:ext uri="{BB962C8B-B14F-4D97-AF65-F5344CB8AC3E}">
        <p14:creationId xmlns:p14="http://schemas.microsoft.com/office/powerpoint/2010/main" val="199402954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6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6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6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96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96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678" grpId="0"/>
      <p:bldP spid="149684" grpId="0"/>
      <p:bldP spid="149685" grpId="0"/>
      <p:bldP spid="149690" grpId="0"/>
      <p:bldP spid="149695"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Higher Level Example</a:t>
            </a:r>
            <a:endParaRPr lang="en-US" dirty="0"/>
          </a:p>
        </p:txBody>
      </p:sp>
      <p:sp>
        <p:nvSpPr>
          <p:cNvPr id="4" name="Text Box 3"/>
          <p:cNvSpPr txBox="1">
            <a:spLocks noChangeArrowheads="1"/>
          </p:cNvSpPr>
          <p:nvPr/>
        </p:nvSpPr>
        <p:spPr bwMode="auto">
          <a:xfrm>
            <a:off x="509588" y="1328857"/>
            <a:ext cx="4748212" cy="2404161"/>
          </a:xfrm>
          <a:prstGeom prst="rect">
            <a:avLst/>
          </a:prstGeom>
          <a:solidFill>
            <a:srgbClr val="F6F5BD"/>
          </a:solidFill>
          <a:ln w="12700">
            <a:solidFill>
              <a:schemeClr val="tx1"/>
            </a:solidFill>
            <a:miter lim="800000"/>
            <a:headEnd/>
            <a:tailEnd/>
          </a:ln>
        </p:spPr>
        <p:txBody>
          <a:bodyPr wrap="square" lIns="90360" tIns="44280" rIns="90360" bIns="4428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pitchFamily="49" charset="0"/>
              </a:rPr>
              <a:t>int</a:t>
            </a:r>
            <a:r>
              <a:rPr lang="en-GB" sz="1600" dirty="0">
                <a:latin typeface="Courier New" pitchFamily="49" charset="0"/>
              </a:rPr>
              <a:t> </a:t>
            </a:r>
            <a:r>
              <a:rPr lang="en-GB" sz="1600" dirty="0" err="1" smtClean="0">
                <a:latin typeface="Courier New" pitchFamily="49" charset="0"/>
              </a:rPr>
              <a:t>sum_array_rows</a:t>
            </a:r>
            <a:r>
              <a:rPr lang="en-GB" sz="1600" dirty="0" smtClean="0">
                <a:latin typeface="Courier New" pitchFamily="49" charset="0"/>
              </a:rPr>
              <a:t>(double a[16][16])</a:t>
            </a:r>
            <a:endParaRPr lang="en-GB" sz="1600" dirty="0">
              <a:latin typeface="Courier New" pitchFamily="49"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int i, </a:t>
            </a:r>
            <a:r>
              <a:rPr lang="en-GB" sz="1600" dirty="0" smtClean="0">
                <a:latin typeface="Courier New" pitchFamily="49" charset="0"/>
              </a:rPr>
              <a:t>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ourier New" pitchFamily="49" charset="0"/>
              </a:rPr>
              <a:t>    double sum </a:t>
            </a:r>
            <a:r>
              <a:rPr lang="en-GB" sz="1600" dirty="0">
                <a:latin typeface="Courier New" pitchFamily="49" charset="0"/>
              </a:rPr>
              <a:t>= 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dirty="0">
              <a:latin typeface="Courier New" pitchFamily="49"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(i = 0; i &lt; </a:t>
            </a:r>
            <a:r>
              <a:rPr lang="en-GB" sz="1600" dirty="0" smtClean="0">
                <a:latin typeface="Courier New" pitchFamily="49" charset="0"/>
              </a:rPr>
              <a:t>16; </a:t>
            </a:r>
            <a:r>
              <a:rPr lang="en-GB" sz="1600" dirty="0">
                <a:latin typeface="Courier New" pitchFamily="49" charset="0"/>
              </a:rPr>
              <a:t>i++)</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(j = 0; j &lt; </a:t>
            </a:r>
            <a:r>
              <a:rPr lang="en-GB" sz="1600" dirty="0" smtClean="0">
                <a:latin typeface="Courier New" pitchFamily="49" charset="0"/>
              </a:rPr>
              <a:t>16; </a:t>
            </a:r>
            <a:r>
              <a:rPr lang="en-GB" sz="1600" dirty="0">
                <a:latin typeface="Courier New" pitchFamily="49" charset="0"/>
              </a:rPr>
              <a:t>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sum += a[i][j];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return sum;</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p:txBody>
      </p:sp>
      <p:sp>
        <p:nvSpPr>
          <p:cNvPr id="6" name="Rectangle 5"/>
          <p:cNvSpPr/>
          <p:nvPr/>
        </p:nvSpPr>
        <p:spPr bwMode="auto">
          <a:xfrm>
            <a:off x="6248400" y="17450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7" name="Rectangle 6"/>
          <p:cNvSpPr/>
          <p:nvPr/>
        </p:nvSpPr>
        <p:spPr bwMode="auto">
          <a:xfrm>
            <a:off x="6248400" y="21260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 name="Rectangle 7"/>
          <p:cNvSpPr/>
          <p:nvPr/>
        </p:nvSpPr>
        <p:spPr bwMode="auto">
          <a:xfrm>
            <a:off x="6248400" y="25070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 name="Rectangle 8"/>
          <p:cNvSpPr/>
          <p:nvPr/>
        </p:nvSpPr>
        <p:spPr bwMode="auto">
          <a:xfrm>
            <a:off x="6248400" y="28880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0" name="Rectangle 9"/>
          <p:cNvSpPr/>
          <p:nvPr/>
        </p:nvSpPr>
        <p:spPr bwMode="auto">
          <a:xfrm>
            <a:off x="6248400" y="327660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1" name="Rectangle 10"/>
          <p:cNvSpPr/>
          <p:nvPr/>
        </p:nvSpPr>
        <p:spPr bwMode="auto">
          <a:xfrm>
            <a:off x="6248400" y="365760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2" name="Rectangle 11"/>
          <p:cNvSpPr/>
          <p:nvPr/>
        </p:nvSpPr>
        <p:spPr bwMode="auto">
          <a:xfrm>
            <a:off x="6248400" y="403860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3" name="Rectangle 12"/>
          <p:cNvSpPr/>
          <p:nvPr/>
        </p:nvSpPr>
        <p:spPr bwMode="auto">
          <a:xfrm>
            <a:off x="6248400" y="441960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4" name="AutoShape 16"/>
          <p:cNvSpPr>
            <a:spLocks/>
          </p:cNvSpPr>
          <p:nvPr/>
        </p:nvSpPr>
        <p:spPr bwMode="auto">
          <a:xfrm rot="16200000" flipV="1">
            <a:off x="6857980" y="4293144"/>
            <a:ext cx="228600" cy="1395913"/>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15" name="TextBox 14"/>
          <p:cNvSpPr txBox="1"/>
          <p:nvPr/>
        </p:nvSpPr>
        <p:spPr>
          <a:xfrm>
            <a:off x="6692069" y="5105400"/>
            <a:ext cx="1749197" cy="369332"/>
          </a:xfrm>
          <a:prstGeom prst="rect">
            <a:avLst/>
          </a:prstGeom>
          <a:noFill/>
        </p:spPr>
        <p:txBody>
          <a:bodyPr wrap="none" rtlCol="0">
            <a:spAutoFit/>
          </a:bodyPr>
          <a:lstStyle/>
          <a:p>
            <a:r>
              <a:rPr lang="en-US" sz="1800" dirty="0" smtClean="0">
                <a:latin typeface="Calibri" pitchFamily="34" charset="0"/>
              </a:rPr>
              <a:t>32 B = 4 doubles</a:t>
            </a:r>
          </a:p>
        </p:txBody>
      </p:sp>
      <p:sp>
        <p:nvSpPr>
          <p:cNvPr id="16" name="TextBox 15"/>
          <p:cNvSpPr txBox="1"/>
          <p:nvPr/>
        </p:nvSpPr>
        <p:spPr>
          <a:xfrm>
            <a:off x="5943600" y="762000"/>
            <a:ext cx="2890343" cy="646331"/>
          </a:xfrm>
          <a:prstGeom prst="rect">
            <a:avLst/>
          </a:prstGeom>
          <a:noFill/>
        </p:spPr>
        <p:txBody>
          <a:bodyPr wrap="none" rtlCol="0">
            <a:spAutoFit/>
          </a:bodyPr>
          <a:lstStyle/>
          <a:p>
            <a:r>
              <a:rPr lang="en-US" sz="1800" dirty="0" smtClean="0">
                <a:latin typeface="Calibri" pitchFamily="34" charset="0"/>
              </a:rPr>
              <a:t>assume: cold (empty) cache,</a:t>
            </a:r>
          </a:p>
          <a:p>
            <a:r>
              <a:rPr lang="en-US" sz="1800" dirty="0" smtClean="0">
                <a:latin typeface="Calibri" pitchFamily="34" charset="0"/>
              </a:rPr>
              <a:t>a[0][0] goes here</a:t>
            </a:r>
          </a:p>
        </p:txBody>
      </p:sp>
      <p:cxnSp>
        <p:nvCxnSpPr>
          <p:cNvPr id="18" name="Straight Arrow Connector 17"/>
          <p:cNvCxnSpPr/>
          <p:nvPr/>
        </p:nvCxnSpPr>
        <p:spPr bwMode="auto">
          <a:xfrm rot="5400000">
            <a:off x="6143204" y="1656665"/>
            <a:ext cx="496669" cy="1588"/>
          </a:xfrm>
          <a:prstGeom prst="straightConnector1">
            <a:avLst/>
          </a:prstGeom>
          <a:noFill/>
          <a:ln w="25400" cap="flat" cmpd="sng" algn="ctr">
            <a:solidFill>
              <a:schemeClr val="tx1"/>
            </a:solidFill>
            <a:prstDash val="solid"/>
            <a:round/>
            <a:headEnd type="none" w="med" len="med"/>
            <a:tailEnd type="arrow"/>
          </a:ln>
          <a:effectLst/>
        </p:spPr>
      </p:cxnSp>
      <p:sp>
        <p:nvSpPr>
          <p:cNvPr id="19" name="Text Box 3"/>
          <p:cNvSpPr txBox="1">
            <a:spLocks noChangeArrowheads="1"/>
          </p:cNvSpPr>
          <p:nvPr/>
        </p:nvSpPr>
        <p:spPr bwMode="auto">
          <a:xfrm>
            <a:off x="509588" y="3886200"/>
            <a:ext cx="4748212" cy="2404161"/>
          </a:xfrm>
          <a:prstGeom prst="rect">
            <a:avLst/>
          </a:prstGeom>
          <a:solidFill>
            <a:srgbClr val="F6F5BD"/>
          </a:solidFill>
          <a:ln w="12700">
            <a:solidFill>
              <a:schemeClr val="tx1"/>
            </a:solidFill>
            <a:miter lim="800000"/>
            <a:headEnd/>
            <a:tailEnd/>
          </a:ln>
        </p:spPr>
        <p:txBody>
          <a:bodyPr wrap="square" lIns="90360" tIns="44280" rIns="90360" bIns="4428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pitchFamily="49" charset="0"/>
              </a:rPr>
              <a:t>int</a:t>
            </a:r>
            <a:r>
              <a:rPr lang="en-GB" sz="1600" dirty="0">
                <a:latin typeface="Courier New" pitchFamily="49" charset="0"/>
              </a:rPr>
              <a:t> </a:t>
            </a:r>
            <a:r>
              <a:rPr lang="en-GB" sz="1600" dirty="0" err="1" smtClean="0">
                <a:latin typeface="Courier New" pitchFamily="49" charset="0"/>
              </a:rPr>
              <a:t>sum_array_cols</a:t>
            </a:r>
            <a:r>
              <a:rPr lang="en-GB" sz="1600" dirty="0" smtClean="0">
                <a:latin typeface="Courier New" pitchFamily="49" charset="0"/>
              </a:rPr>
              <a:t>(double a[16][16])</a:t>
            </a:r>
            <a:endParaRPr lang="en-GB" sz="1600" dirty="0">
              <a:latin typeface="Courier New" pitchFamily="49"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int i, </a:t>
            </a:r>
            <a:r>
              <a:rPr lang="en-GB" sz="1600" dirty="0" smtClean="0">
                <a:latin typeface="Courier New" pitchFamily="49" charset="0"/>
              </a:rPr>
              <a:t>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ourier New" pitchFamily="49" charset="0"/>
              </a:rPr>
              <a:t>    double sum </a:t>
            </a:r>
            <a:r>
              <a:rPr lang="en-GB" sz="1600" dirty="0">
                <a:latin typeface="Courier New" pitchFamily="49" charset="0"/>
              </a:rPr>
              <a:t>= 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dirty="0">
              <a:latin typeface="Courier New" pitchFamily="49"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a:t>
            </a:r>
            <a:r>
              <a:rPr lang="en-GB" sz="1600" dirty="0" smtClean="0">
                <a:latin typeface="Courier New" pitchFamily="49" charset="0"/>
              </a:rPr>
              <a:t>(j </a:t>
            </a:r>
            <a:r>
              <a:rPr lang="en-GB" sz="1600" dirty="0">
                <a:latin typeface="Courier New" pitchFamily="49" charset="0"/>
              </a:rPr>
              <a:t>= 0; i &lt; </a:t>
            </a:r>
            <a:r>
              <a:rPr lang="en-GB" sz="1600" dirty="0" smtClean="0">
                <a:latin typeface="Courier New" pitchFamily="49" charset="0"/>
              </a:rPr>
              <a:t>16; </a:t>
            </a:r>
            <a:r>
              <a:rPr lang="en-GB" sz="1600" dirty="0">
                <a:latin typeface="Courier New" pitchFamily="49" charset="0"/>
              </a:rPr>
              <a:t>i++)</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a:t>
            </a:r>
            <a:r>
              <a:rPr lang="en-GB" sz="1600" dirty="0" smtClean="0">
                <a:latin typeface="Courier New" pitchFamily="49" charset="0"/>
              </a:rPr>
              <a:t>(</a:t>
            </a:r>
            <a:r>
              <a:rPr lang="en-GB" sz="1600" dirty="0" err="1" smtClean="0">
                <a:latin typeface="Courier New" pitchFamily="49" charset="0"/>
              </a:rPr>
              <a:t>i</a:t>
            </a:r>
            <a:r>
              <a:rPr lang="en-GB" sz="1600" dirty="0" smtClean="0">
                <a:latin typeface="Courier New" pitchFamily="49" charset="0"/>
              </a:rPr>
              <a:t> </a:t>
            </a:r>
            <a:r>
              <a:rPr lang="en-GB" sz="1600" dirty="0">
                <a:latin typeface="Courier New" pitchFamily="49" charset="0"/>
              </a:rPr>
              <a:t>= 0; j &lt; </a:t>
            </a:r>
            <a:r>
              <a:rPr lang="en-GB" sz="1600" dirty="0" smtClean="0">
                <a:latin typeface="Courier New" pitchFamily="49" charset="0"/>
              </a:rPr>
              <a:t>16; </a:t>
            </a:r>
            <a:r>
              <a:rPr lang="en-GB" sz="1600" dirty="0">
                <a:latin typeface="Courier New" pitchFamily="49" charset="0"/>
              </a:rPr>
              <a:t>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sum += a[i][j];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return sum;</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p:txBody>
      </p:sp>
      <p:sp>
        <p:nvSpPr>
          <p:cNvPr id="20" name="Rectangle 19"/>
          <p:cNvSpPr/>
          <p:nvPr/>
        </p:nvSpPr>
        <p:spPr bwMode="auto">
          <a:xfrm>
            <a:off x="5943600" y="5715000"/>
            <a:ext cx="2661743" cy="609600"/>
          </a:xfrm>
          <a:prstGeom prst="rect">
            <a:avLst/>
          </a:prstGeom>
          <a:solidFill>
            <a:schemeClr val="bg1">
              <a:lumMod val="8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Calibri" pitchFamily="34" charset="0"/>
              </a:rPr>
              <a:t>blackboard</a:t>
            </a:r>
          </a:p>
        </p:txBody>
      </p:sp>
      <p:sp>
        <p:nvSpPr>
          <p:cNvPr id="22" name="TextBox 21"/>
          <p:cNvSpPr txBox="1"/>
          <p:nvPr/>
        </p:nvSpPr>
        <p:spPr>
          <a:xfrm>
            <a:off x="5952067" y="313267"/>
            <a:ext cx="2893741" cy="369332"/>
          </a:xfrm>
          <a:prstGeom prst="rect">
            <a:avLst/>
          </a:prstGeom>
          <a:noFill/>
        </p:spPr>
        <p:txBody>
          <a:bodyPr wrap="none" rtlCol="0">
            <a:spAutoFit/>
          </a:bodyPr>
          <a:lstStyle/>
          <a:p>
            <a:r>
              <a:rPr lang="en-US" sz="1800" i="1" dirty="0" smtClean="0">
                <a:solidFill>
                  <a:schemeClr val="tx1">
                    <a:lumMod val="50000"/>
                    <a:lumOff val="50000"/>
                  </a:schemeClr>
                </a:solidFill>
                <a:latin typeface="Calibri" pitchFamily="34" charset="0"/>
              </a:rPr>
              <a:t>Ignore the variables sum, </a:t>
            </a:r>
            <a:r>
              <a:rPr lang="en-US" sz="1800" i="1" dirty="0" err="1" smtClean="0">
                <a:solidFill>
                  <a:schemeClr val="tx1">
                    <a:lumMod val="50000"/>
                    <a:lumOff val="50000"/>
                  </a:schemeClr>
                </a:solidFill>
                <a:latin typeface="Calibri" pitchFamily="34" charset="0"/>
              </a:rPr>
              <a:t>i</a:t>
            </a:r>
            <a:r>
              <a:rPr lang="en-US" sz="1800" i="1" dirty="0" smtClean="0">
                <a:solidFill>
                  <a:schemeClr val="tx1">
                    <a:lumMod val="50000"/>
                    <a:lumOff val="50000"/>
                  </a:schemeClr>
                </a:solidFill>
                <a:latin typeface="Calibri" pitchFamily="34" charset="0"/>
              </a:rPr>
              <a:t>, j</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961660" cy="762000"/>
          </a:xfrm>
        </p:spPr>
        <p:txBody>
          <a:bodyPr/>
          <a:lstStyle/>
          <a:p>
            <a:r>
              <a:rPr lang="en-US" dirty="0" smtClean="0"/>
              <a:t>E-way Set Associative Cache (Here: E = 2)</a:t>
            </a:r>
            <a:endParaRPr lang="en-US" dirty="0"/>
          </a:p>
        </p:txBody>
      </p:sp>
      <p:cxnSp>
        <p:nvCxnSpPr>
          <p:cNvPr id="125" name="Straight Connector 124"/>
          <p:cNvCxnSpPr/>
          <p:nvPr/>
        </p:nvCxnSpPr>
        <p:spPr bwMode="auto">
          <a:xfrm>
            <a:off x="762000" y="4800600"/>
            <a:ext cx="6598924" cy="17189"/>
          </a:xfrm>
          <a:prstGeom prst="line">
            <a:avLst/>
          </a:prstGeom>
          <a:noFill/>
          <a:ln w="76200" cap="rnd" cmpd="sng" algn="ctr">
            <a:solidFill>
              <a:schemeClr val="tx1"/>
            </a:solidFill>
            <a:prstDash val="sysDot"/>
            <a:round/>
            <a:headEnd type="none" w="med" len="med"/>
            <a:tailEnd type="none" w="med" len="med"/>
          </a:ln>
          <a:effectLst/>
        </p:spPr>
      </p:cxnSp>
      <p:sp>
        <p:nvSpPr>
          <p:cNvPr id="127" name="TextBox 126"/>
          <p:cNvSpPr txBox="1"/>
          <p:nvPr/>
        </p:nvSpPr>
        <p:spPr>
          <a:xfrm>
            <a:off x="381000" y="1154668"/>
            <a:ext cx="3298788" cy="646331"/>
          </a:xfrm>
          <a:prstGeom prst="rect">
            <a:avLst/>
          </a:prstGeom>
          <a:noFill/>
        </p:spPr>
        <p:txBody>
          <a:bodyPr wrap="none" rtlCol="0">
            <a:spAutoFit/>
          </a:bodyPr>
          <a:lstStyle/>
          <a:p>
            <a:r>
              <a:rPr lang="en-US" sz="1800" dirty="0" smtClean="0">
                <a:latin typeface="Calibri" pitchFamily="34" charset="0"/>
              </a:rPr>
              <a:t>E = 2: Two lines per set</a:t>
            </a:r>
          </a:p>
          <a:p>
            <a:r>
              <a:rPr lang="en-US" sz="1800" dirty="0" smtClean="0">
                <a:latin typeface="Calibri" pitchFamily="34" charset="0"/>
              </a:rPr>
              <a:t>Assume: cache block size 8 bytes</a:t>
            </a:r>
          </a:p>
        </p:txBody>
      </p:sp>
      <p:sp>
        <p:nvSpPr>
          <p:cNvPr id="128" name="Rectangle 127"/>
          <p:cNvSpPr/>
          <p:nvPr/>
        </p:nvSpPr>
        <p:spPr bwMode="auto">
          <a:xfrm>
            <a:off x="6566078" y="186275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 bits</a:t>
            </a:r>
          </a:p>
        </p:txBody>
      </p:sp>
      <p:sp>
        <p:nvSpPr>
          <p:cNvPr id="129" name="Rectangle 128"/>
          <p:cNvSpPr/>
          <p:nvPr/>
        </p:nvSpPr>
        <p:spPr bwMode="auto">
          <a:xfrm>
            <a:off x="7556678" y="186275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0…01</a:t>
            </a:r>
          </a:p>
        </p:txBody>
      </p:sp>
      <p:sp>
        <p:nvSpPr>
          <p:cNvPr id="130" name="Rectangle 129"/>
          <p:cNvSpPr/>
          <p:nvPr/>
        </p:nvSpPr>
        <p:spPr bwMode="auto">
          <a:xfrm>
            <a:off x="8318678" y="186275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smtClean="0">
                <a:solidFill>
                  <a:srgbClr val="000000"/>
                </a:solidFill>
                <a:latin typeface="Calibri" pitchFamily="34" charset="0"/>
              </a:rPr>
              <a:t>100</a:t>
            </a:r>
          </a:p>
        </p:txBody>
      </p:sp>
      <p:sp>
        <p:nvSpPr>
          <p:cNvPr id="131" name="TextBox 130"/>
          <p:cNvSpPr txBox="1"/>
          <p:nvPr/>
        </p:nvSpPr>
        <p:spPr>
          <a:xfrm>
            <a:off x="6477000" y="1522790"/>
            <a:ext cx="2126031" cy="369332"/>
          </a:xfrm>
          <a:prstGeom prst="rect">
            <a:avLst/>
          </a:prstGeom>
          <a:noFill/>
        </p:spPr>
        <p:txBody>
          <a:bodyPr wrap="none" rtlCol="0">
            <a:spAutoFit/>
          </a:bodyPr>
          <a:lstStyle/>
          <a:p>
            <a:r>
              <a:rPr lang="en-US" sz="1800" dirty="0" smtClean="0">
                <a:latin typeface="Calibri" pitchFamily="34" charset="0"/>
              </a:rPr>
              <a:t>Address of short </a:t>
            </a:r>
            <a:r>
              <a:rPr lang="en-US" sz="1800" dirty="0" err="1" smtClean="0">
                <a:latin typeface="Calibri" pitchFamily="34" charset="0"/>
              </a:rPr>
              <a:t>int</a:t>
            </a:r>
            <a:r>
              <a:rPr lang="en-US" sz="1800" dirty="0" smtClean="0">
                <a:latin typeface="Calibri" pitchFamily="34" charset="0"/>
              </a:rPr>
              <a:t>:</a:t>
            </a:r>
          </a:p>
        </p:txBody>
      </p:sp>
      <p:sp>
        <p:nvSpPr>
          <p:cNvPr id="73" name="Rectangle 72"/>
          <p:cNvSpPr/>
          <p:nvPr/>
        </p:nvSpPr>
        <p:spPr bwMode="auto">
          <a:xfrm>
            <a:off x="457200" y="2514600"/>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75" name="Rectangle 74"/>
          <p:cNvSpPr/>
          <p:nvPr/>
        </p:nvSpPr>
        <p:spPr bwMode="auto">
          <a:xfrm>
            <a:off x="606607" y="25908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76" name="Rectangle 75"/>
          <p:cNvSpPr/>
          <p:nvPr/>
        </p:nvSpPr>
        <p:spPr bwMode="auto">
          <a:xfrm>
            <a:off x="1899924"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77" name="Rectangle 76"/>
          <p:cNvSpPr/>
          <p:nvPr/>
        </p:nvSpPr>
        <p:spPr bwMode="auto">
          <a:xfrm>
            <a:off x="2135242"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78" name="Rectangle 77"/>
          <p:cNvSpPr/>
          <p:nvPr/>
        </p:nvSpPr>
        <p:spPr bwMode="auto">
          <a:xfrm>
            <a:off x="2360367"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79" name="Rectangle 78"/>
          <p:cNvSpPr/>
          <p:nvPr/>
        </p:nvSpPr>
        <p:spPr bwMode="auto">
          <a:xfrm>
            <a:off x="3587907" y="26894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80" name="Rectangle 79"/>
          <p:cNvSpPr/>
          <p:nvPr/>
        </p:nvSpPr>
        <p:spPr bwMode="auto">
          <a:xfrm>
            <a:off x="1120788" y="2689469"/>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81" name="Rectangle 80"/>
          <p:cNvSpPr/>
          <p:nvPr/>
        </p:nvSpPr>
        <p:spPr bwMode="auto">
          <a:xfrm>
            <a:off x="715928"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82" name="Rectangle 81"/>
          <p:cNvSpPr/>
          <p:nvPr/>
        </p:nvSpPr>
        <p:spPr bwMode="auto">
          <a:xfrm>
            <a:off x="2596309" y="26894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83" name="Rectangle 82"/>
          <p:cNvSpPr/>
          <p:nvPr/>
        </p:nvSpPr>
        <p:spPr bwMode="auto">
          <a:xfrm>
            <a:off x="3336537" y="26894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84" name="Rectangle 83"/>
          <p:cNvSpPr/>
          <p:nvPr/>
        </p:nvSpPr>
        <p:spPr bwMode="auto">
          <a:xfrm>
            <a:off x="3084544" y="26894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85" name="Rectangle 84"/>
          <p:cNvSpPr/>
          <p:nvPr/>
        </p:nvSpPr>
        <p:spPr bwMode="auto">
          <a:xfrm>
            <a:off x="2832550" y="26894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87" name="Rectangle 86"/>
          <p:cNvSpPr/>
          <p:nvPr/>
        </p:nvSpPr>
        <p:spPr bwMode="auto">
          <a:xfrm>
            <a:off x="4080935" y="2594046"/>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88" name="Rectangle 87"/>
          <p:cNvSpPr/>
          <p:nvPr/>
        </p:nvSpPr>
        <p:spPr bwMode="auto">
          <a:xfrm>
            <a:off x="5374252"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89" name="Rectangle 88"/>
          <p:cNvSpPr/>
          <p:nvPr/>
        </p:nvSpPr>
        <p:spPr bwMode="auto">
          <a:xfrm>
            <a:off x="5609570"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90" name="Rectangle 89"/>
          <p:cNvSpPr/>
          <p:nvPr/>
        </p:nvSpPr>
        <p:spPr bwMode="auto">
          <a:xfrm>
            <a:off x="5834695"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91" name="Rectangle 90"/>
          <p:cNvSpPr/>
          <p:nvPr/>
        </p:nvSpPr>
        <p:spPr bwMode="auto">
          <a:xfrm>
            <a:off x="7062235" y="26927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92" name="Rectangle 91"/>
          <p:cNvSpPr/>
          <p:nvPr/>
        </p:nvSpPr>
        <p:spPr bwMode="auto">
          <a:xfrm>
            <a:off x="4595116" y="26927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93" name="Rectangle 92"/>
          <p:cNvSpPr/>
          <p:nvPr/>
        </p:nvSpPr>
        <p:spPr bwMode="auto">
          <a:xfrm>
            <a:off x="4190256"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94" name="Rectangle 93"/>
          <p:cNvSpPr/>
          <p:nvPr/>
        </p:nvSpPr>
        <p:spPr bwMode="auto">
          <a:xfrm>
            <a:off x="6070637" y="26927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95" name="Rectangle 94"/>
          <p:cNvSpPr/>
          <p:nvPr/>
        </p:nvSpPr>
        <p:spPr bwMode="auto">
          <a:xfrm>
            <a:off x="6810865" y="26927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96" name="Rectangle 95"/>
          <p:cNvSpPr/>
          <p:nvPr/>
        </p:nvSpPr>
        <p:spPr bwMode="auto">
          <a:xfrm>
            <a:off x="6558872" y="26927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97" name="Rectangle 96"/>
          <p:cNvSpPr/>
          <p:nvPr/>
        </p:nvSpPr>
        <p:spPr bwMode="auto">
          <a:xfrm>
            <a:off x="6306878" y="26927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00" name="Rectangle 99"/>
          <p:cNvSpPr/>
          <p:nvPr/>
        </p:nvSpPr>
        <p:spPr bwMode="auto">
          <a:xfrm>
            <a:off x="457200" y="3200400"/>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14" name="Rectangle 113"/>
          <p:cNvSpPr/>
          <p:nvPr/>
        </p:nvSpPr>
        <p:spPr bwMode="auto">
          <a:xfrm>
            <a:off x="606607" y="32766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15" name="Rectangle 114"/>
          <p:cNvSpPr/>
          <p:nvPr/>
        </p:nvSpPr>
        <p:spPr bwMode="auto">
          <a:xfrm>
            <a:off x="1899924"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16" name="Rectangle 115"/>
          <p:cNvSpPr/>
          <p:nvPr/>
        </p:nvSpPr>
        <p:spPr bwMode="auto">
          <a:xfrm>
            <a:off x="2135242"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17" name="Rectangle 116"/>
          <p:cNvSpPr/>
          <p:nvPr/>
        </p:nvSpPr>
        <p:spPr bwMode="auto">
          <a:xfrm>
            <a:off x="2360367"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18" name="Rectangle 117"/>
          <p:cNvSpPr/>
          <p:nvPr/>
        </p:nvSpPr>
        <p:spPr bwMode="auto">
          <a:xfrm>
            <a:off x="358790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19" name="Rectangle 118"/>
          <p:cNvSpPr/>
          <p:nvPr/>
        </p:nvSpPr>
        <p:spPr bwMode="auto">
          <a:xfrm>
            <a:off x="1120788" y="3375269"/>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20" name="Rectangle 119"/>
          <p:cNvSpPr/>
          <p:nvPr/>
        </p:nvSpPr>
        <p:spPr bwMode="auto">
          <a:xfrm>
            <a:off x="715928"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21" name="Rectangle 120"/>
          <p:cNvSpPr/>
          <p:nvPr/>
        </p:nvSpPr>
        <p:spPr bwMode="auto">
          <a:xfrm>
            <a:off x="2596309"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22" name="Rectangle 121"/>
          <p:cNvSpPr/>
          <p:nvPr/>
        </p:nvSpPr>
        <p:spPr bwMode="auto">
          <a:xfrm>
            <a:off x="333653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23" name="Rectangle 122"/>
          <p:cNvSpPr/>
          <p:nvPr/>
        </p:nvSpPr>
        <p:spPr bwMode="auto">
          <a:xfrm>
            <a:off x="3084544"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24" name="Rectangle 123"/>
          <p:cNvSpPr/>
          <p:nvPr/>
        </p:nvSpPr>
        <p:spPr bwMode="auto">
          <a:xfrm>
            <a:off x="2832550"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03" name="Rectangle 102"/>
          <p:cNvSpPr/>
          <p:nvPr/>
        </p:nvSpPr>
        <p:spPr bwMode="auto">
          <a:xfrm>
            <a:off x="4080935" y="3279846"/>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04" name="Rectangle 103"/>
          <p:cNvSpPr/>
          <p:nvPr/>
        </p:nvSpPr>
        <p:spPr bwMode="auto">
          <a:xfrm>
            <a:off x="5374252"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05" name="Rectangle 104"/>
          <p:cNvSpPr/>
          <p:nvPr/>
        </p:nvSpPr>
        <p:spPr bwMode="auto">
          <a:xfrm>
            <a:off x="5609570"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06" name="Rectangle 105"/>
          <p:cNvSpPr/>
          <p:nvPr/>
        </p:nvSpPr>
        <p:spPr bwMode="auto">
          <a:xfrm>
            <a:off x="5834695"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07" name="Rectangle 106"/>
          <p:cNvSpPr/>
          <p:nvPr/>
        </p:nvSpPr>
        <p:spPr bwMode="auto">
          <a:xfrm>
            <a:off x="706223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08" name="Rectangle 107"/>
          <p:cNvSpPr/>
          <p:nvPr/>
        </p:nvSpPr>
        <p:spPr bwMode="auto">
          <a:xfrm>
            <a:off x="4595116" y="33785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09" name="Rectangle 108"/>
          <p:cNvSpPr/>
          <p:nvPr/>
        </p:nvSpPr>
        <p:spPr bwMode="auto">
          <a:xfrm>
            <a:off x="4190256"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10" name="Rectangle 109"/>
          <p:cNvSpPr/>
          <p:nvPr/>
        </p:nvSpPr>
        <p:spPr bwMode="auto">
          <a:xfrm>
            <a:off x="6070637"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11" name="Rectangle 110"/>
          <p:cNvSpPr/>
          <p:nvPr/>
        </p:nvSpPr>
        <p:spPr bwMode="auto">
          <a:xfrm>
            <a:off x="681086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12" name="Rectangle 111"/>
          <p:cNvSpPr/>
          <p:nvPr/>
        </p:nvSpPr>
        <p:spPr bwMode="auto">
          <a:xfrm>
            <a:off x="6558872"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13" name="Rectangle 112"/>
          <p:cNvSpPr/>
          <p:nvPr/>
        </p:nvSpPr>
        <p:spPr bwMode="auto">
          <a:xfrm>
            <a:off x="6306878"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37" name="Rectangle 136"/>
          <p:cNvSpPr/>
          <p:nvPr/>
        </p:nvSpPr>
        <p:spPr bwMode="auto">
          <a:xfrm>
            <a:off x="457200" y="3886200"/>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91" name="Rectangle 190"/>
          <p:cNvSpPr/>
          <p:nvPr/>
        </p:nvSpPr>
        <p:spPr bwMode="auto">
          <a:xfrm>
            <a:off x="606607" y="39624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92" name="Rectangle 191"/>
          <p:cNvSpPr/>
          <p:nvPr/>
        </p:nvSpPr>
        <p:spPr bwMode="auto">
          <a:xfrm>
            <a:off x="1899924"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93" name="Rectangle 192"/>
          <p:cNvSpPr/>
          <p:nvPr/>
        </p:nvSpPr>
        <p:spPr bwMode="auto">
          <a:xfrm>
            <a:off x="2135242"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94" name="Rectangle 193"/>
          <p:cNvSpPr/>
          <p:nvPr/>
        </p:nvSpPr>
        <p:spPr bwMode="auto">
          <a:xfrm>
            <a:off x="2360367"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95" name="Rectangle 194"/>
          <p:cNvSpPr/>
          <p:nvPr/>
        </p:nvSpPr>
        <p:spPr bwMode="auto">
          <a:xfrm>
            <a:off x="3587907" y="40610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96" name="Rectangle 195"/>
          <p:cNvSpPr/>
          <p:nvPr/>
        </p:nvSpPr>
        <p:spPr bwMode="auto">
          <a:xfrm>
            <a:off x="1120788" y="4061069"/>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97" name="Rectangle 196"/>
          <p:cNvSpPr/>
          <p:nvPr/>
        </p:nvSpPr>
        <p:spPr bwMode="auto">
          <a:xfrm>
            <a:off x="715928"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98" name="Rectangle 197"/>
          <p:cNvSpPr/>
          <p:nvPr/>
        </p:nvSpPr>
        <p:spPr bwMode="auto">
          <a:xfrm>
            <a:off x="2596309" y="40610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99" name="Rectangle 198"/>
          <p:cNvSpPr/>
          <p:nvPr/>
        </p:nvSpPr>
        <p:spPr bwMode="auto">
          <a:xfrm>
            <a:off x="3336537" y="40610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200" name="Rectangle 199"/>
          <p:cNvSpPr/>
          <p:nvPr/>
        </p:nvSpPr>
        <p:spPr bwMode="auto">
          <a:xfrm>
            <a:off x="3084544" y="40610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201" name="Rectangle 200"/>
          <p:cNvSpPr/>
          <p:nvPr/>
        </p:nvSpPr>
        <p:spPr bwMode="auto">
          <a:xfrm>
            <a:off x="2832550" y="40610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46" name="Rectangle 145"/>
          <p:cNvSpPr/>
          <p:nvPr/>
        </p:nvSpPr>
        <p:spPr bwMode="auto">
          <a:xfrm>
            <a:off x="4080935" y="3965646"/>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58" name="Rectangle 157"/>
          <p:cNvSpPr/>
          <p:nvPr/>
        </p:nvSpPr>
        <p:spPr bwMode="auto">
          <a:xfrm>
            <a:off x="5374252"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70" name="Rectangle 169"/>
          <p:cNvSpPr/>
          <p:nvPr/>
        </p:nvSpPr>
        <p:spPr bwMode="auto">
          <a:xfrm>
            <a:off x="5609570"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82" name="Rectangle 181"/>
          <p:cNvSpPr/>
          <p:nvPr/>
        </p:nvSpPr>
        <p:spPr bwMode="auto">
          <a:xfrm>
            <a:off x="5834695"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84" name="Rectangle 183"/>
          <p:cNvSpPr/>
          <p:nvPr/>
        </p:nvSpPr>
        <p:spPr bwMode="auto">
          <a:xfrm>
            <a:off x="7062235" y="40643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85" name="Rectangle 184"/>
          <p:cNvSpPr/>
          <p:nvPr/>
        </p:nvSpPr>
        <p:spPr bwMode="auto">
          <a:xfrm>
            <a:off x="4595116" y="40643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86" name="Rectangle 185"/>
          <p:cNvSpPr/>
          <p:nvPr/>
        </p:nvSpPr>
        <p:spPr bwMode="auto">
          <a:xfrm>
            <a:off x="4190256"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87" name="Rectangle 186"/>
          <p:cNvSpPr/>
          <p:nvPr/>
        </p:nvSpPr>
        <p:spPr bwMode="auto">
          <a:xfrm>
            <a:off x="6070637" y="40643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88" name="Rectangle 187"/>
          <p:cNvSpPr/>
          <p:nvPr/>
        </p:nvSpPr>
        <p:spPr bwMode="auto">
          <a:xfrm>
            <a:off x="6810865" y="40643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89" name="Rectangle 188"/>
          <p:cNvSpPr/>
          <p:nvPr/>
        </p:nvSpPr>
        <p:spPr bwMode="auto">
          <a:xfrm>
            <a:off x="6558872" y="40643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90" name="Rectangle 189"/>
          <p:cNvSpPr/>
          <p:nvPr/>
        </p:nvSpPr>
        <p:spPr bwMode="auto">
          <a:xfrm>
            <a:off x="6306878" y="40643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205" name="Rectangle 204"/>
          <p:cNvSpPr/>
          <p:nvPr/>
        </p:nvSpPr>
        <p:spPr bwMode="auto">
          <a:xfrm>
            <a:off x="457200" y="5102157"/>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219" name="Rectangle 218"/>
          <p:cNvSpPr/>
          <p:nvPr/>
        </p:nvSpPr>
        <p:spPr bwMode="auto">
          <a:xfrm>
            <a:off x="606607" y="5178360"/>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220" name="Rectangle 219"/>
          <p:cNvSpPr/>
          <p:nvPr/>
        </p:nvSpPr>
        <p:spPr bwMode="auto">
          <a:xfrm>
            <a:off x="1899924"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221" name="Rectangle 220"/>
          <p:cNvSpPr/>
          <p:nvPr/>
        </p:nvSpPr>
        <p:spPr bwMode="auto">
          <a:xfrm>
            <a:off x="2135242"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222" name="Rectangle 221"/>
          <p:cNvSpPr/>
          <p:nvPr/>
        </p:nvSpPr>
        <p:spPr bwMode="auto">
          <a:xfrm>
            <a:off x="2360367"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223" name="Rectangle 222"/>
          <p:cNvSpPr/>
          <p:nvPr/>
        </p:nvSpPr>
        <p:spPr bwMode="auto">
          <a:xfrm>
            <a:off x="3587907" y="5277026"/>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224" name="Rectangle 223"/>
          <p:cNvSpPr/>
          <p:nvPr/>
        </p:nvSpPr>
        <p:spPr bwMode="auto">
          <a:xfrm>
            <a:off x="1120788" y="5277026"/>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225" name="Rectangle 224"/>
          <p:cNvSpPr/>
          <p:nvPr/>
        </p:nvSpPr>
        <p:spPr bwMode="auto">
          <a:xfrm>
            <a:off x="715928"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226" name="Rectangle 225"/>
          <p:cNvSpPr/>
          <p:nvPr/>
        </p:nvSpPr>
        <p:spPr bwMode="auto">
          <a:xfrm>
            <a:off x="2596309" y="5277026"/>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227" name="Rectangle 226"/>
          <p:cNvSpPr/>
          <p:nvPr/>
        </p:nvSpPr>
        <p:spPr bwMode="auto">
          <a:xfrm>
            <a:off x="3336537" y="5277026"/>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228" name="Rectangle 227"/>
          <p:cNvSpPr/>
          <p:nvPr/>
        </p:nvSpPr>
        <p:spPr bwMode="auto">
          <a:xfrm>
            <a:off x="3084544" y="5277026"/>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229" name="Rectangle 228"/>
          <p:cNvSpPr/>
          <p:nvPr/>
        </p:nvSpPr>
        <p:spPr bwMode="auto">
          <a:xfrm>
            <a:off x="2832550" y="5277026"/>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208" name="Rectangle 207"/>
          <p:cNvSpPr/>
          <p:nvPr/>
        </p:nvSpPr>
        <p:spPr bwMode="auto">
          <a:xfrm>
            <a:off x="4080935" y="51816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209" name="Rectangle 208"/>
          <p:cNvSpPr/>
          <p:nvPr/>
        </p:nvSpPr>
        <p:spPr bwMode="auto">
          <a:xfrm>
            <a:off x="5374252"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210" name="Rectangle 209"/>
          <p:cNvSpPr/>
          <p:nvPr/>
        </p:nvSpPr>
        <p:spPr bwMode="auto">
          <a:xfrm>
            <a:off x="5609570"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211" name="Rectangle 210"/>
          <p:cNvSpPr/>
          <p:nvPr/>
        </p:nvSpPr>
        <p:spPr bwMode="auto">
          <a:xfrm>
            <a:off x="5834695"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212" name="Rectangle 211"/>
          <p:cNvSpPr/>
          <p:nvPr/>
        </p:nvSpPr>
        <p:spPr bwMode="auto">
          <a:xfrm>
            <a:off x="7062235" y="5280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213" name="Rectangle 212"/>
          <p:cNvSpPr/>
          <p:nvPr/>
        </p:nvSpPr>
        <p:spPr bwMode="auto">
          <a:xfrm>
            <a:off x="4595116" y="5280269"/>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214" name="Rectangle 213"/>
          <p:cNvSpPr/>
          <p:nvPr/>
        </p:nvSpPr>
        <p:spPr bwMode="auto">
          <a:xfrm>
            <a:off x="4190256"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215" name="Rectangle 214"/>
          <p:cNvSpPr/>
          <p:nvPr/>
        </p:nvSpPr>
        <p:spPr bwMode="auto">
          <a:xfrm>
            <a:off x="6070637" y="5280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216" name="Rectangle 215"/>
          <p:cNvSpPr/>
          <p:nvPr/>
        </p:nvSpPr>
        <p:spPr bwMode="auto">
          <a:xfrm>
            <a:off x="6810865" y="5280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217" name="Rectangle 216"/>
          <p:cNvSpPr/>
          <p:nvPr/>
        </p:nvSpPr>
        <p:spPr bwMode="auto">
          <a:xfrm>
            <a:off x="6558872" y="5280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218" name="Rectangle 217"/>
          <p:cNvSpPr/>
          <p:nvPr/>
        </p:nvSpPr>
        <p:spPr bwMode="auto">
          <a:xfrm>
            <a:off x="6306878" y="5280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cxnSp>
        <p:nvCxnSpPr>
          <p:cNvPr id="231" name="Shape 230"/>
          <p:cNvCxnSpPr>
            <a:stCxn id="129" idx="2"/>
            <a:endCxn id="100" idx="3"/>
          </p:cNvCxnSpPr>
          <p:nvPr/>
        </p:nvCxnSpPr>
        <p:spPr bwMode="auto">
          <a:xfrm rot="5400000">
            <a:off x="7054128" y="2623272"/>
            <a:ext cx="1373222" cy="393878"/>
          </a:xfrm>
          <a:prstGeom prst="bentConnector2">
            <a:avLst/>
          </a:prstGeom>
          <a:noFill/>
          <a:ln w="25400" cap="flat" cmpd="sng" algn="ctr">
            <a:solidFill>
              <a:schemeClr val="tx1"/>
            </a:solidFill>
            <a:prstDash val="solid"/>
            <a:round/>
            <a:headEnd type="none" w="med" len="med"/>
            <a:tailEnd type="none" w="med" len="med"/>
          </a:ln>
          <a:effectLst/>
        </p:spPr>
      </p:cxnSp>
      <p:sp>
        <p:nvSpPr>
          <p:cNvPr id="132" name="TextBox 131"/>
          <p:cNvSpPr txBox="1"/>
          <p:nvPr/>
        </p:nvSpPr>
        <p:spPr>
          <a:xfrm>
            <a:off x="7924800" y="3246572"/>
            <a:ext cx="899605" cy="369332"/>
          </a:xfrm>
          <a:prstGeom prst="rect">
            <a:avLst/>
          </a:prstGeom>
          <a:noFill/>
        </p:spPr>
        <p:txBody>
          <a:bodyPr wrap="none" rtlCol="0">
            <a:spAutoFit/>
          </a:bodyPr>
          <a:lstStyle/>
          <a:p>
            <a:r>
              <a:rPr lang="en-US" sz="1800" dirty="0" smtClean="0">
                <a:latin typeface="Calibri" pitchFamily="34" charset="0"/>
              </a:rPr>
              <a:t>find set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2"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177382" cy="762000"/>
          </a:xfrm>
        </p:spPr>
        <p:txBody>
          <a:bodyPr/>
          <a:lstStyle/>
          <a:p>
            <a:r>
              <a:rPr lang="en-US" dirty="0" smtClean="0"/>
              <a:t>Locality</a:t>
            </a:r>
            <a:endParaRPr lang="en-US" dirty="0"/>
          </a:p>
        </p:txBody>
      </p:sp>
      <p:sp>
        <p:nvSpPr>
          <p:cNvPr id="3" name="Content Placeholder 2"/>
          <p:cNvSpPr>
            <a:spLocks noGrp="1"/>
          </p:cNvSpPr>
          <p:nvPr>
            <p:ph idx="1"/>
          </p:nvPr>
        </p:nvSpPr>
        <p:spPr/>
        <p:txBody>
          <a:bodyPr/>
          <a:lstStyle/>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C00000"/>
                </a:solidFill>
              </a:rPr>
              <a:t>Principle of Locality:</a:t>
            </a:r>
            <a:r>
              <a:rPr lang="en-US" dirty="0" smtClean="0"/>
              <a:t> </a:t>
            </a:r>
            <a:r>
              <a:rPr lang="en-GB" dirty="0" smtClean="0"/>
              <a:t>Programs tend to use data and instructions with addresses near or equal to those they have used recently</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solidFill>
                  <a:srgbClr val="C00000"/>
                </a:solidFill>
              </a:rPr>
              <a:t>Temporal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Recently referenced items are likely </a:t>
            </a:r>
            <a:br>
              <a:rPr lang="en-GB" dirty="0" smtClean="0"/>
            </a:br>
            <a:r>
              <a:rPr lang="en-GB" dirty="0" smtClean="0"/>
              <a:t>to be referenced again in the near future</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solidFill>
                  <a:srgbClr val="C00000"/>
                </a:solidFill>
              </a:rPr>
              <a:t>Spatial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Items with nearby addresses tend </a:t>
            </a:r>
            <a:br>
              <a:rPr lang="en-GB" dirty="0" smtClean="0"/>
            </a:br>
            <a:r>
              <a:rPr lang="en-GB" dirty="0" smtClean="0"/>
              <a:t>to be referenced close together in time</a:t>
            </a:r>
          </a:p>
          <a:p>
            <a:pPr>
              <a:buNone/>
            </a:pPr>
            <a:endParaRPr lang="en-US" dirty="0" smtClean="0"/>
          </a:p>
          <a:p>
            <a:endParaRPr lang="en-US" dirty="0"/>
          </a:p>
        </p:txBody>
      </p:sp>
      <p:sp>
        <p:nvSpPr>
          <p:cNvPr id="4" name="Rectangle 3"/>
          <p:cNvSpPr/>
          <p:nvPr/>
        </p:nvSpPr>
        <p:spPr bwMode="auto">
          <a:xfrm>
            <a:off x="6096000" y="312420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5" name="Rectangle 4"/>
          <p:cNvSpPr/>
          <p:nvPr/>
        </p:nvSpPr>
        <p:spPr bwMode="auto">
          <a:xfrm>
            <a:off x="6489700" y="3124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6" name="Freeform 5"/>
          <p:cNvSpPr/>
          <p:nvPr/>
        </p:nvSpPr>
        <p:spPr bwMode="auto">
          <a:xfrm>
            <a:off x="6319056" y="2614411"/>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7" name="Rectangle 6"/>
          <p:cNvSpPr/>
          <p:nvPr/>
        </p:nvSpPr>
        <p:spPr bwMode="auto">
          <a:xfrm>
            <a:off x="6102261" y="461694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8" name="Rectangle 7"/>
          <p:cNvSpPr/>
          <p:nvPr/>
        </p:nvSpPr>
        <p:spPr bwMode="auto">
          <a:xfrm>
            <a:off x="6495961"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0" name="Rectangle 9"/>
          <p:cNvSpPr/>
          <p:nvPr/>
        </p:nvSpPr>
        <p:spPr bwMode="auto">
          <a:xfrm>
            <a:off x="6870700"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1" name="Freeform 10"/>
          <p:cNvSpPr/>
          <p:nvPr/>
        </p:nvSpPr>
        <p:spPr bwMode="auto">
          <a:xfrm>
            <a:off x="6416720" y="4186571"/>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8245269" cy="762000"/>
          </a:xfrm>
        </p:spPr>
        <p:txBody>
          <a:bodyPr/>
          <a:lstStyle/>
          <a:p>
            <a:r>
              <a:rPr lang="en-US" dirty="0" smtClean="0"/>
              <a:t>E-way Set Associative Cache (Here: E = 2)</a:t>
            </a:r>
            <a:endParaRPr lang="en-US" dirty="0"/>
          </a:p>
        </p:txBody>
      </p:sp>
      <p:sp>
        <p:nvSpPr>
          <p:cNvPr id="127" name="TextBox 126"/>
          <p:cNvSpPr txBox="1"/>
          <p:nvPr/>
        </p:nvSpPr>
        <p:spPr>
          <a:xfrm>
            <a:off x="381000" y="1154668"/>
            <a:ext cx="3298788" cy="646331"/>
          </a:xfrm>
          <a:prstGeom prst="rect">
            <a:avLst/>
          </a:prstGeom>
          <a:noFill/>
        </p:spPr>
        <p:txBody>
          <a:bodyPr wrap="none" rtlCol="0">
            <a:spAutoFit/>
          </a:bodyPr>
          <a:lstStyle/>
          <a:p>
            <a:r>
              <a:rPr lang="en-US" sz="1800" dirty="0" smtClean="0">
                <a:latin typeface="Calibri" pitchFamily="34" charset="0"/>
              </a:rPr>
              <a:t>E = 2: Two lines per set</a:t>
            </a:r>
          </a:p>
          <a:p>
            <a:r>
              <a:rPr lang="en-US" sz="1800" dirty="0" smtClean="0">
                <a:latin typeface="Calibri" pitchFamily="34" charset="0"/>
              </a:rPr>
              <a:t>Assume: cache block size 8 bytes</a:t>
            </a:r>
          </a:p>
        </p:txBody>
      </p:sp>
      <p:sp>
        <p:nvSpPr>
          <p:cNvPr id="128" name="Rectangle 127"/>
          <p:cNvSpPr/>
          <p:nvPr/>
        </p:nvSpPr>
        <p:spPr bwMode="auto">
          <a:xfrm>
            <a:off x="6566078" y="186275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 bits</a:t>
            </a:r>
          </a:p>
        </p:txBody>
      </p:sp>
      <p:sp>
        <p:nvSpPr>
          <p:cNvPr id="129" name="Rectangle 128"/>
          <p:cNvSpPr/>
          <p:nvPr/>
        </p:nvSpPr>
        <p:spPr bwMode="auto">
          <a:xfrm>
            <a:off x="7556678" y="186275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0…01</a:t>
            </a:r>
          </a:p>
        </p:txBody>
      </p:sp>
      <p:sp>
        <p:nvSpPr>
          <p:cNvPr id="130" name="Rectangle 129"/>
          <p:cNvSpPr/>
          <p:nvPr/>
        </p:nvSpPr>
        <p:spPr bwMode="auto">
          <a:xfrm>
            <a:off x="8318678" y="186275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smtClean="0">
                <a:solidFill>
                  <a:srgbClr val="000000"/>
                </a:solidFill>
                <a:latin typeface="Calibri" pitchFamily="34" charset="0"/>
              </a:rPr>
              <a:t>100</a:t>
            </a:r>
          </a:p>
        </p:txBody>
      </p:sp>
      <p:sp>
        <p:nvSpPr>
          <p:cNvPr id="131" name="TextBox 130"/>
          <p:cNvSpPr txBox="1"/>
          <p:nvPr/>
        </p:nvSpPr>
        <p:spPr>
          <a:xfrm>
            <a:off x="6477000" y="1522790"/>
            <a:ext cx="2126031" cy="369332"/>
          </a:xfrm>
          <a:prstGeom prst="rect">
            <a:avLst/>
          </a:prstGeom>
          <a:noFill/>
        </p:spPr>
        <p:txBody>
          <a:bodyPr wrap="none" rtlCol="0">
            <a:spAutoFit/>
          </a:bodyPr>
          <a:lstStyle/>
          <a:p>
            <a:r>
              <a:rPr lang="en-US" sz="1800" dirty="0" smtClean="0">
                <a:latin typeface="Calibri" pitchFamily="34" charset="0"/>
              </a:rPr>
              <a:t>Address of short </a:t>
            </a:r>
            <a:r>
              <a:rPr lang="en-US" sz="1800" dirty="0" err="1" smtClean="0">
                <a:latin typeface="Calibri" pitchFamily="34" charset="0"/>
              </a:rPr>
              <a:t>int</a:t>
            </a:r>
            <a:r>
              <a:rPr lang="en-US" sz="1800" dirty="0" smtClean="0">
                <a:latin typeface="Calibri" pitchFamily="34" charset="0"/>
              </a:rPr>
              <a:t>:</a:t>
            </a:r>
          </a:p>
        </p:txBody>
      </p:sp>
      <p:sp>
        <p:nvSpPr>
          <p:cNvPr id="100" name="Rectangle 99"/>
          <p:cNvSpPr/>
          <p:nvPr/>
        </p:nvSpPr>
        <p:spPr bwMode="auto">
          <a:xfrm>
            <a:off x="457200" y="3200400"/>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14" name="Rectangle 113"/>
          <p:cNvSpPr/>
          <p:nvPr/>
        </p:nvSpPr>
        <p:spPr bwMode="auto">
          <a:xfrm>
            <a:off x="606607" y="32766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15" name="Rectangle 114"/>
          <p:cNvSpPr/>
          <p:nvPr/>
        </p:nvSpPr>
        <p:spPr bwMode="auto">
          <a:xfrm>
            <a:off x="1899924"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16" name="Rectangle 115"/>
          <p:cNvSpPr/>
          <p:nvPr/>
        </p:nvSpPr>
        <p:spPr bwMode="auto">
          <a:xfrm>
            <a:off x="2135242"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17" name="Rectangle 116"/>
          <p:cNvSpPr/>
          <p:nvPr/>
        </p:nvSpPr>
        <p:spPr bwMode="auto">
          <a:xfrm>
            <a:off x="2360367"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18" name="Rectangle 117"/>
          <p:cNvSpPr/>
          <p:nvPr/>
        </p:nvSpPr>
        <p:spPr bwMode="auto">
          <a:xfrm>
            <a:off x="358790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19" name="Rectangle 118"/>
          <p:cNvSpPr/>
          <p:nvPr/>
        </p:nvSpPr>
        <p:spPr bwMode="auto">
          <a:xfrm>
            <a:off x="1120788" y="3375269"/>
            <a:ext cx="61978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20" name="Rectangle 119"/>
          <p:cNvSpPr/>
          <p:nvPr/>
        </p:nvSpPr>
        <p:spPr bwMode="auto">
          <a:xfrm>
            <a:off x="715928"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21" name="Rectangle 120"/>
          <p:cNvSpPr/>
          <p:nvPr/>
        </p:nvSpPr>
        <p:spPr bwMode="auto">
          <a:xfrm>
            <a:off x="2596309"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22" name="Rectangle 121"/>
          <p:cNvSpPr/>
          <p:nvPr/>
        </p:nvSpPr>
        <p:spPr bwMode="auto">
          <a:xfrm>
            <a:off x="333653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23" name="Rectangle 122"/>
          <p:cNvSpPr/>
          <p:nvPr/>
        </p:nvSpPr>
        <p:spPr bwMode="auto">
          <a:xfrm>
            <a:off x="3084544"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24" name="Rectangle 123"/>
          <p:cNvSpPr/>
          <p:nvPr/>
        </p:nvSpPr>
        <p:spPr bwMode="auto">
          <a:xfrm>
            <a:off x="2832550"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03" name="Rectangle 102"/>
          <p:cNvSpPr/>
          <p:nvPr/>
        </p:nvSpPr>
        <p:spPr bwMode="auto">
          <a:xfrm>
            <a:off x="4080935" y="3279846"/>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04" name="Rectangle 103"/>
          <p:cNvSpPr/>
          <p:nvPr/>
        </p:nvSpPr>
        <p:spPr bwMode="auto">
          <a:xfrm>
            <a:off x="5374252"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05" name="Rectangle 104"/>
          <p:cNvSpPr/>
          <p:nvPr/>
        </p:nvSpPr>
        <p:spPr bwMode="auto">
          <a:xfrm>
            <a:off x="5609570"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06" name="Rectangle 105"/>
          <p:cNvSpPr/>
          <p:nvPr/>
        </p:nvSpPr>
        <p:spPr bwMode="auto">
          <a:xfrm>
            <a:off x="5834695"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07" name="Rectangle 106"/>
          <p:cNvSpPr/>
          <p:nvPr/>
        </p:nvSpPr>
        <p:spPr bwMode="auto">
          <a:xfrm>
            <a:off x="706223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08" name="Rectangle 107"/>
          <p:cNvSpPr/>
          <p:nvPr/>
        </p:nvSpPr>
        <p:spPr bwMode="auto">
          <a:xfrm>
            <a:off x="4595116" y="33785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09" name="Rectangle 108"/>
          <p:cNvSpPr/>
          <p:nvPr/>
        </p:nvSpPr>
        <p:spPr bwMode="auto">
          <a:xfrm>
            <a:off x="4190256"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10" name="Rectangle 109"/>
          <p:cNvSpPr/>
          <p:nvPr/>
        </p:nvSpPr>
        <p:spPr bwMode="auto">
          <a:xfrm>
            <a:off x="6070637"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11" name="Rectangle 110"/>
          <p:cNvSpPr/>
          <p:nvPr/>
        </p:nvSpPr>
        <p:spPr bwMode="auto">
          <a:xfrm>
            <a:off x="681086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12" name="Rectangle 111"/>
          <p:cNvSpPr/>
          <p:nvPr/>
        </p:nvSpPr>
        <p:spPr bwMode="auto">
          <a:xfrm>
            <a:off x="6558872"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13" name="Rectangle 112"/>
          <p:cNvSpPr/>
          <p:nvPr/>
        </p:nvSpPr>
        <p:spPr bwMode="auto">
          <a:xfrm>
            <a:off x="6306878"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cxnSp>
        <p:nvCxnSpPr>
          <p:cNvPr id="231" name="Shape 230"/>
          <p:cNvCxnSpPr>
            <a:stCxn id="129" idx="2"/>
            <a:endCxn id="100" idx="3"/>
          </p:cNvCxnSpPr>
          <p:nvPr/>
        </p:nvCxnSpPr>
        <p:spPr bwMode="auto">
          <a:xfrm rot="5400000">
            <a:off x="7054128" y="2623272"/>
            <a:ext cx="1373222" cy="393878"/>
          </a:xfrm>
          <a:prstGeom prst="bentConnector2">
            <a:avLst/>
          </a:prstGeom>
          <a:noFill/>
          <a:ln w="25400" cap="flat" cmpd="sng" algn="ctr">
            <a:solidFill>
              <a:schemeClr val="tx1"/>
            </a:solidFill>
            <a:prstDash val="solid"/>
            <a:round/>
            <a:headEnd type="none" w="med" len="med"/>
            <a:tailEnd type="none" w="med" len="med"/>
          </a:ln>
          <a:effectLst/>
        </p:spPr>
      </p:cxnSp>
      <p:cxnSp>
        <p:nvCxnSpPr>
          <p:cNvPr id="132" name="Shape 131"/>
          <p:cNvCxnSpPr>
            <a:stCxn id="128" idx="1"/>
            <a:endCxn id="108" idx="0"/>
          </p:cNvCxnSpPr>
          <p:nvPr/>
        </p:nvCxnSpPr>
        <p:spPr bwMode="auto">
          <a:xfrm rot="10800000" flipV="1">
            <a:off x="4905012" y="1998176"/>
            <a:ext cx="1661067" cy="1380336"/>
          </a:xfrm>
          <a:prstGeom prst="bentConnector2">
            <a:avLst/>
          </a:prstGeom>
          <a:noFill/>
          <a:ln w="25400" cap="flat" cmpd="sng" algn="ctr">
            <a:solidFill>
              <a:schemeClr val="tx1"/>
            </a:solidFill>
            <a:prstDash val="solid"/>
            <a:round/>
            <a:headEnd type="none" w="med" len="med"/>
            <a:tailEnd type="none" w="med" len="med"/>
          </a:ln>
          <a:effectLst/>
        </p:spPr>
      </p:cxnSp>
      <p:cxnSp>
        <p:nvCxnSpPr>
          <p:cNvPr id="134" name="Shape 133"/>
          <p:cNvCxnSpPr>
            <a:stCxn id="128" idx="1"/>
            <a:endCxn id="119" idx="0"/>
          </p:cNvCxnSpPr>
          <p:nvPr/>
        </p:nvCxnSpPr>
        <p:spPr bwMode="auto">
          <a:xfrm rot="10800000" flipV="1">
            <a:off x="1430684" y="1998175"/>
            <a:ext cx="5135395" cy="1377093"/>
          </a:xfrm>
          <a:prstGeom prst="bentConnector2">
            <a:avLst/>
          </a:prstGeom>
          <a:noFill/>
          <a:ln w="25400" cap="flat" cmpd="sng" algn="ctr">
            <a:solidFill>
              <a:schemeClr val="tx1"/>
            </a:solidFill>
            <a:prstDash val="solid"/>
            <a:round/>
            <a:headEnd type="none" w="med" len="med"/>
            <a:tailEnd type="none" w="med" len="med"/>
          </a:ln>
          <a:effectLst/>
        </p:spPr>
      </p:cxnSp>
      <p:sp>
        <p:nvSpPr>
          <p:cNvPr id="135" name="TextBox 134"/>
          <p:cNvSpPr txBox="1"/>
          <p:nvPr/>
        </p:nvSpPr>
        <p:spPr>
          <a:xfrm>
            <a:off x="3429000" y="1981200"/>
            <a:ext cx="1525867" cy="369332"/>
          </a:xfrm>
          <a:prstGeom prst="rect">
            <a:avLst/>
          </a:prstGeom>
          <a:noFill/>
        </p:spPr>
        <p:txBody>
          <a:bodyPr wrap="none" rtlCol="0">
            <a:spAutoFit/>
          </a:bodyPr>
          <a:lstStyle/>
          <a:p>
            <a:r>
              <a:rPr lang="en-US" sz="1800" dirty="0" smtClean="0">
                <a:latin typeface="Calibri" pitchFamily="34" charset="0"/>
              </a:rPr>
              <a:t>compare both</a:t>
            </a:r>
          </a:p>
        </p:txBody>
      </p:sp>
      <p:cxnSp>
        <p:nvCxnSpPr>
          <p:cNvPr id="136" name="Straight Connector 135"/>
          <p:cNvCxnSpPr/>
          <p:nvPr/>
        </p:nvCxnSpPr>
        <p:spPr bwMode="auto">
          <a:xfrm rot="5400000">
            <a:off x="636949" y="3171463"/>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138" name="TextBox 137"/>
          <p:cNvSpPr txBox="1"/>
          <p:nvPr/>
        </p:nvSpPr>
        <p:spPr>
          <a:xfrm>
            <a:off x="457200" y="2628106"/>
            <a:ext cx="1021242" cy="369332"/>
          </a:xfrm>
          <a:prstGeom prst="rect">
            <a:avLst/>
          </a:prstGeom>
          <a:noFill/>
        </p:spPr>
        <p:txBody>
          <a:bodyPr wrap="none" rtlCol="0">
            <a:spAutoFit/>
          </a:bodyPr>
          <a:lstStyle/>
          <a:p>
            <a:r>
              <a:rPr lang="en-US" sz="1800" dirty="0" smtClean="0">
                <a:latin typeface="Calibri" pitchFamily="34" charset="0"/>
              </a:rPr>
              <a:t>valid?  + </a:t>
            </a:r>
          </a:p>
        </p:txBody>
      </p:sp>
      <p:sp>
        <p:nvSpPr>
          <p:cNvPr id="139" name="TextBox 138"/>
          <p:cNvSpPr txBox="1"/>
          <p:nvPr/>
        </p:nvSpPr>
        <p:spPr>
          <a:xfrm>
            <a:off x="1418537" y="2641599"/>
            <a:ext cx="1691810" cy="369332"/>
          </a:xfrm>
          <a:prstGeom prst="rect">
            <a:avLst/>
          </a:prstGeom>
          <a:noFill/>
        </p:spPr>
        <p:txBody>
          <a:bodyPr wrap="none" rtlCol="0">
            <a:spAutoFit/>
          </a:bodyPr>
          <a:lstStyle/>
          <a:p>
            <a:r>
              <a:rPr lang="en-US" sz="1800" dirty="0" smtClean="0">
                <a:latin typeface="Calibri" pitchFamily="34" charset="0"/>
              </a:rPr>
              <a:t>match: yes = hit</a:t>
            </a:r>
          </a:p>
        </p:txBody>
      </p:sp>
      <p:cxnSp>
        <p:nvCxnSpPr>
          <p:cNvPr id="143" name="Elbow Connector 142"/>
          <p:cNvCxnSpPr>
            <a:stCxn id="130" idx="2"/>
            <a:endCxn id="124" idx="2"/>
          </p:cNvCxnSpPr>
          <p:nvPr/>
        </p:nvCxnSpPr>
        <p:spPr bwMode="auto">
          <a:xfrm rot="5400000">
            <a:off x="5016510" y="75949"/>
            <a:ext cx="1504779" cy="5620080"/>
          </a:xfrm>
          <a:prstGeom prst="bentConnector3">
            <a:avLst>
              <a:gd name="adj1" fmla="val 148388"/>
            </a:avLst>
          </a:prstGeom>
          <a:noFill/>
          <a:ln w="25400" cap="flat" cmpd="sng" algn="ctr">
            <a:solidFill>
              <a:schemeClr val="tx1"/>
            </a:solidFill>
            <a:prstDash val="solid"/>
            <a:round/>
            <a:headEnd type="none" w="med" len="med"/>
            <a:tailEnd type="none" w="med" len="med"/>
          </a:ln>
          <a:effectLst/>
        </p:spPr>
      </p:cxnSp>
      <p:sp>
        <p:nvSpPr>
          <p:cNvPr id="145" name="TextBox 144"/>
          <p:cNvSpPr txBox="1"/>
          <p:nvPr/>
        </p:nvSpPr>
        <p:spPr>
          <a:xfrm>
            <a:off x="5105400" y="4355068"/>
            <a:ext cx="1301318" cy="369332"/>
          </a:xfrm>
          <a:prstGeom prst="rect">
            <a:avLst/>
          </a:prstGeom>
          <a:noFill/>
        </p:spPr>
        <p:txBody>
          <a:bodyPr wrap="none" rtlCol="0">
            <a:spAutoFit/>
          </a:bodyPr>
          <a:lstStyle/>
          <a:p>
            <a:r>
              <a:rPr lang="en-US" sz="1800" dirty="0" smtClean="0">
                <a:latin typeface="Calibri" pitchFamily="34" charset="0"/>
              </a:rPr>
              <a:t>block offset</a:t>
            </a:r>
          </a:p>
        </p:txBody>
      </p:sp>
      <p:sp>
        <p:nvSpPr>
          <p:cNvPr id="43" name="Rectangle 42"/>
          <p:cNvSpPr/>
          <p:nvPr/>
        </p:nvSpPr>
        <p:spPr bwMode="auto">
          <a:xfrm>
            <a:off x="1124185" y="3377238"/>
            <a:ext cx="619789" cy="26311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38" grpId="0"/>
      <p:bldP spid="139" grpId="0"/>
      <p:bldP spid="145" grpId="0"/>
      <p:bldP spid="4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8245269" cy="762000"/>
          </a:xfrm>
        </p:spPr>
        <p:txBody>
          <a:bodyPr/>
          <a:lstStyle/>
          <a:p>
            <a:r>
              <a:rPr lang="en-US" dirty="0" smtClean="0"/>
              <a:t>E-way Set Associative Cache (Here: E = 2)</a:t>
            </a:r>
            <a:endParaRPr lang="en-US" dirty="0"/>
          </a:p>
        </p:txBody>
      </p:sp>
      <p:sp>
        <p:nvSpPr>
          <p:cNvPr id="127" name="TextBox 126"/>
          <p:cNvSpPr txBox="1"/>
          <p:nvPr/>
        </p:nvSpPr>
        <p:spPr>
          <a:xfrm>
            <a:off x="381000" y="1154668"/>
            <a:ext cx="3298788" cy="646331"/>
          </a:xfrm>
          <a:prstGeom prst="rect">
            <a:avLst/>
          </a:prstGeom>
          <a:noFill/>
        </p:spPr>
        <p:txBody>
          <a:bodyPr wrap="none" rtlCol="0">
            <a:spAutoFit/>
          </a:bodyPr>
          <a:lstStyle/>
          <a:p>
            <a:r>
              <a:rPr lang="en-US" sz="1800" dirty="0" smtClean="0">
                <a:latin typeface="Calibri" pitchFamily="34" charset="0"/>
              </a:rPr>
              <a:t>E = 2: Two lines per set</a:t>
            </a:r>
          </a:p>
          <a:p>
            <a:r>
              <a:rPr lang="en-US" sz="1800" dirty="0" smtClean="0">
                <a:latin typeface="Calibri" pitchFamily="34" charset="0"/>
              </a:rPr>
              <a:t>Assume: cache block size 8 bytes</a:t>
            </a:r>
          </a:p>
        </p:txBody>
      </p:sp>
      <p:sp>
        <p:nvSpPr>
          <p:cNvPr id="128" name="Rectangle 127"/>
          <p:cNvSpPr/>
          <p:nvPr/>
        </p:nvSpPr>
        <p:spPr bwMode="auto">
          <a:xfrm>
            <a:off x="6566078" y="186275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 bits</a:t>
            </a:r>
          </a:p>
        </p:txBody>
      </p:sp>
      <p:sp>
        <p:nvSpPr>
          <p:cNvPr id="129" name="Rectangle 128"/>
          <p:cNvSpPr/>
          <p:nvPr/>
        </p:nvSpPr>
        <p:spPr bwMode="auto">
          <a:xfrm>
            <a:off x="7556678" y="186275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0…01</a:t>
            </a:r>
          </a:p>
        </p:txBody>
      </p:sp>
      <p:sp>
        <p:nvSpPr>
          <p:cNvPr id="130" name="Rectangle 129"/>
          <p:cNvSpPr/>
          <p:nvPr/>
        </p:nvSpPr>
        <p:spPr bwMode="auto">
          <a:xfrm>
            <a:off x="8318678" y="1862752"/>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smtClean="0">
                <a:solidFill>
                  <a:srgbClr val="000000"/>
                </a:solidFill>
                <a:latin typeface="Calibri" pitchFamily="34" charset="0"/>
              </a:rPr>
              <a:t>100</a:t>
            </a:r>
          </a:p>
        </p:txBody>
      </p:sp>
      <p:sp>
        <p:nvSpPr>
          <p:cNvPr id="131" name="TextBox 130"/>
          <p:cNvSpPr txBox="1"/>
          <p:nvPr/>
        </p:nvSpPr>
        <p:spPr>
          <a:xfrm>
            <a:off x="6477000" y="1522790"/>
            <a:ext cx="2126031" cy="369332"/>
          </a:xfrm>
          <a:prstGeom prst="rect">
            <a:avLst/>
          </a:prstGeom>
          <a:noFill/>
        </p:spPr>
        <p:txBody>
          <a:bodyPr wrap="none" rtlCol="0">
            <a:spAutoFit/>
          </a:bodyPr>
          <a:lstStyle/>
          <a:p>
            <a:r>
              <a:rPr lang="en-US" sz="1800" dirty="0" smtClean="0">
                <a:latin typeface="Calibri" pitchFamily="34" charset="0"/>
              </a:rPr>
              <a:t>Address of short </a:t>
            </a:r>
            <a:r>
              <a:rPr lang="en-US" sz="1800" dirty="0" err="1" smtClean="0">
                <a:latin typeface="Calibri" pitchFamily="34" charset="0"/>
              </a:rPr>
              <a:t>int</a:t>
            </a:r>
            <a:r>
              <a:rPr lang="en-US" sz="1800" dirty="0" smtClean="0">
                <a:latin typeface="Calibri" pitchFamily="34" charset="0"/>
              </a:rPr>
              <a:t>:</a:t>
            </a:r>
          </a:p>
        </p:txBody>
      </p:sp>
      <p:sp>
        <p:nvSpPr>
          <p:cNvPr id="100" name="Rectangle 99"/>
          <p:cNvSpPr/>
          <p:nvPr/>
        </p:nvSpPr>
        <p:spPr bwMode="auto">
          <a:xfrm>
            <a:off x="457200" y="3200400"/>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14" name="Rectangle 113"/>
          <p:cNvSpPr/>
          <p:nvPr/>
        </p:nvSpPr>
        <p:spPr bwMode="auto">
          <a:xfrm>
            <a:off x="606607" y="3276603"/>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15" name="Rectangle 114"/>
          <p:cNvSpPr/>
          <p:nvPr/>
        </p:nvSpPr>
        <p:spPr bwMode="auto">
          <a:xfrm>
            <a:off x="1899924"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16" name="Rectangle 115"/>
          <p:cNvSpPr/>
          <p:nvPr/>
        </p:nvSpPr>
        <p:spPr bwMode="auto">
          <a:xfrm>
            <a:off x="2135242"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17" name="Rectangle 116"/>
          <p:cNvSpPr/>
          <p:nvPr/>
        </p:nvSpPr>
        <p:spPr bwMode="auto">
          <a:xfrm>
            <a:off x="2360367"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18" name="Rectangle 117"/>
          <p:cNvSpPr/>
          <p:nvPr/>
        </p:nvSpPr>
        <p:spPr bwMode="auto">
          <a:xfrm>
            <a:off x="358790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19" name="Rectangle 118"/>
          <p:cNvSpPr/>
          <p:nvPr/>
        </p:nvSpPr>
        <p:spPr bwMode="auto">
          <a:xfrm>
            <a:off x="1120788" y="3375269"/>
            <a:ext cx="619789" cy="26311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20" name="Rectangle 119"/>
          <p:cNvSpPr/>
          <p:nvPr/>
        </p:nvSpPr>
        <p:spPr bwMode="auto">
          <a:xfrm>
            <a:off x="715928"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21" name="Rectangle 120"/>
          <p:cNvSpPr/>
          <p:nvPr/>
        </p:nvSpPr>
        <p:spPr bwMode="auto">
          <a:xfrm>
            <a:off x="2596309" y="3375269"/>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22" name="Rectangle 121"/>
          <p:cNvSpPr/>
          <p:nvPr/>
        </p:nvSpPr>
        <p:spPr bwMode="auto">
          <a:xfrm>
            <a:off x="3336537" y="3375269"/>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23" name="Rectangle 122"/>
          <p:cNvSpPr/>
          <p:nvPr/>
        </p:nvSpPr>
        <p:spPr bwMode="auto">
          <a:xfrm>
            <a:off x="3084544" y="3375269"/>
            <a:ext cx="252617" cy="26311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24" name="Rectangle 123"/>
          <p:cNvSpPr/>
          <p:nvPr/>
        </p:nvSpPr>
        <p:spPr bwMode="auto">
          <a:xfrm>
            <a:off x="2832550" y="3375269"/>
            <a:ext cx="252617" cy="26311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sp>
        <p:nvSpPr>
          <p:cNvPr id="103" name="Rectangle 102"/>
          <p:cNvSpPr/>
          <p:nvPr/>
        </p:nvSpPr>
        <p:spPr bwMode="auto">
          <a:xfrm>
            <a:off x="4080935" y="3279846"/>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smtClean="0">
              <a:latin typeface="Calibri" pitchFamily="34" charset="0"/>
            </a:endParaRPr>
          </a:p>
        </p:txBody>
      </p:sp>
      <p:sp>
        <p:nvSpPr>
          <p:cNvPr id="104" name="Rectangle 103"/>
          <p:cNvSpPr/>
          <p:nvPr/>
        </p:nvSpPr>
        <p:spPr bwMode="auto">
          <a:xfrm>
            <a:off x="5374252"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0</a:t>
            </a:r>
          </a:p>
        </p:txBody>
      </p:sp>
      <p:sp>
        <p:nvSpPr>
          <p:cNvPr id="105" name="Rectangle 104"/>
          <p:cNvSpPr/>
          <p:nvPr/>
        </p:nvSpPr>
        <p:spPr bwMode="auto">
          <a:xfrm>
            <a:off x="5609570"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1</a:t>
            </a:r>
          </a:p>
        </p:txBody>
      </p:sp>
      <p:sp>
        <p:nvSpPr>
          <p:cNvPr id="106" name="Rectangle 105"/>
          <p:cNvSpPr/>
          <p:nvPr/>
        </p:nvSpPr>
        <p:spPr bwMode="auto">
          <a:xfrm>
            <a:off x="5834695"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2</a:t>
            </a:r>
          </a:p>
        </p:txBody>
      </p:sp>
      <p:sp>
        <p:nvSpPr>
          <p:cNvPr id="107" name="Rectangle 106"/>
          <p:cNvSpPr/>
          <p:nvPr/>
        </p:nvSpPr>
        <p:spPr bwMode="auto">
          <a:xfrm>
            <a:off x="706223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7</a:t>
            </a:r>
          </a:p>
        </p:txBody>
      </p:sp>
      <p:sp>
        <p:nvSpPr>
          <p:cNvPr id="108" name="Rectangle 107"/>
          <p:cNvSpPr/>
          <p:nvPr/>
        </p:nvSpPr>
        <p:spPr bwMode="auto">
          <a:xfrm>
            <a:off x="4595116" y="3378512"/>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tag</a:t>
            </a:r>
          </a:p>
        </p:txBody>
      </p:sp>
      <p:sp>
        <p:nvSpPr>
          <p:cNvPr id="109" name="Rectangle 108"/>
          <p:cNvSpPr/>
          <p:nvPr/>
        </p:nvSpPr>
        <p:spPr bwMode="auto">
          <a:xfrm>
            <a:off x="4190256"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v</a:t>
            </a:r>
          </a:p>
        </p:txBody>
      </p:sp>
      <p:sp>
        <p:nvSpPr>
          <p:cNvPr id="110" name="Rectangle 109"/>
          <p:cNvSpPr/>
          <p:nvPr/>
        </p:nvSpPr>
        <p:spPr bwMode="auto">
          <a:xfrm>
            <a:off x="6070637" y="3378512"/>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3</a:t>
            </a:r>
          </a:p>
        </p:txBody>
      </p:sp>
      <p:sp>
        <p:nvSpPr>
          <p:cNvPr id="111" name="Rectangle 110"/>
          <p:cNvSpPr/>
          <p:nvPr/>
        </p:nvSpPr>
        <p:spPr bwMode="auto">
          <a:xfrm>
            <a:off x="6810865"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6</a:t>
            </a:r>
          </a:p>
        </p:txBody>
      </p:sp>
      <p:sp>
        <p:nvSpPr>
          <p:cNvPr id="112" name="Rectangle 111"/>
          <p:cNvSpPr/>
          <p:nvPr/>
        </p:nvSpPr>
        <p:spPr bwMode="auto">
          <a:xfrm>
            <a:off x="6558872"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5</a:t>
            </a:r>
          </a:p>
        </p:txBody>
      </p:sp>
      <p:sp>
        <p:nvSpPr>
          <p:cNvPr id="113" name="Rectangle 112"/>
          <p:cNvSpPr/>
          <p:nvPr/>
        </p:nvSpPr>
        <p:spPr bwMode="auto">
          <a:xfrm>
            <a:off x="6306878" y="3378512"/>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Calibri" pitchFamily="34" charset="0"/>
              </a:rPr>
              <a:t>4</a:t>
            </a:r>
          </a:p>
        </p:txBody>
      </p:sp>
      <p:cxnSp>
        <p:nvCxnSpPr>
          <p:cNvPr id="231" name="Shape 230"/>
          <p:cNvCxnSpPr>
            <a:stCxn id="129" idx="2"/>
            <a:endCxn id="100" idx="3"/>
          </p:cNvCxnSpPr>
          <p:nvPr/>
        </p:nvCxnSpPr>
        <p:spPr bwMode="auto">
          <a:xfrm rot="5400000">
            <a:off x="7054128" y="2623272"/>
            <a:ext cx="1373222" cy="393878"/>
          </a:xfrm>
          <a:prstGeom prst="bentConnector2">
            <a:avLst/>
          </a:prstGeom>
          <a:noFill/>
          <a:ln w="25400" cap="flat" cmpd="sng" algn="ctr">
            <a:solidFill>
              <a:schemeClr val="tx1"/>
            </a:solidFill>
            <a:prstDash val="solid"/>
            <a:round/>
            <a:headEnd type="none" w="med" len="med"/>
            <a:tailEnd type="none" w="med" len="med"/>
          </a:ln>
          <a:effectLst/>
        </p:spPr>
      </p:cxnSp>
      <p:cxnSp>
        <p:nvCxnSpPr>
          <p:cNvPr id="132" name="Shape 131"/>
          <p:cNvCxnSpPr>
            <a:stCxn id="128" idx="1"/>
            <a:endCxn id="108" idx="0"/>
          </p:cNvCxnSpPr>
          <p:nvPr/>
        </p:nvCxnSpPr>
        <p:spPr bwMode="auto">
          <a:xfrm rot="10800000" flipV="1">
            <a:off x="4905012" y="1998176"/>
            <a:ext cx="1661067" cy="1380336"/>
          </a:xfrm>
          <a:prstGeom prst="bentConnector2">
            <a:avLst/>
          </a:prstGeom>
          <a:noFill/>
          <a:ln w="25400" cap="flat" cmpd="sng" algn="ctr">
            <a:solidFill>
              <a:schemeClr val="tx1"/>
            </a:solidFill>
            <a:prstDash val="solid"/>
            <a:round/>
            <a:headEnd type="none" w="med" len="med"/>
            <a:tailEnd type="none" w="med" len="med"/>
          </a:ln>
          <a:effectLst/>
        </p:spPr>
      </p:cxnSp>
      <p:cxnSp>
        <p:nvCxnSpPr>
          <p:cNvPr id="134" name="Shape 133"/>
          <p:cNvCxnSpPr>
            <a:stCxn id="128" idx="1"/>
            <a:endCxn id="119" idx="0"/>
          </p:cNvCxnSpPr>
          <p:nvPr/>
        </p:nvCxnSpPr>
        <p:spPr bwMode="auto">
          <a:xfrm rot="10800000" flipV="1">
            <a:off x="1430684" y="1998175"/>
            <a:ext cx="5135395" cy="1377093"/>
          </a:xfrm>
          <a:prstGeom prst="bentConnector2">
            <a:avLst/>
          </a:prstGeom>
          <a:noFill/>
          <a:ln w="25400" cap="flat" cmpd="sng" algn="ctr">
            <a:solidFill>
              <a:schemeClr val="tx1"/>
            </a:solidFill>
            <a:prstDash val="solid"/>
            <a:round/>
            <a:headEnd type="none" w="med" len="med"/>
            <a:tailEnd type="none" w="med" len="med"/>
          </a:ln>
          <a:effectLst/>
        </p:spPr>
      </p:cxnSp>
      <p:sp>
        <p:nvSpPr>
          <p:cNvPr id="135" name="TextBox 134"/>
          <p:cNvSpPr txBox="1"/>
          <p:nvPr/>
        </p:nvSpPr>
        <p:spPr>
          <a:xfrm>
            <a:off x="3429000" y="1981200"/>
            <a:ext cx="1529535" cy="369332"/>
          </a:xfrm>
          <a:prstGeom prst="rect">
            <a:avLst/>
          </a:prstGeom>
          <a:noFill/>
        </p:spPr>
        <p:txBody>
          <a:bodyPr wrap="none" rtlCol="0">
            <a:spAutoFit/>
          </a:bodyPr>
          <a:lstStyle/>
          <a:p>
            <a:r>
              <a:rPr lang="en-US" sz="1800" dirty="0" smtClean="0">
                <a:latin typeface="Calibri" pitchFamily="34" charset="0"/>
              </a:rPr>
              <a:t>compare both</a:t>
            </a:r>
          </a:p>
        </p:txBody>
      </p:sp>
      <p:cxnSp>
        <p:nvCxnSpPr>
          <p:cNvPr id="136" name="Straight Connector 135"/>
          <p:cNvCxnSpPr/>
          <p:nvPr/>
        </p:nvCxnSpPr>
        <p:spPr bwMode="auto">
          <a:xfrm rot="5400000">
            <a:off x="636949" y="3171463"/>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138" name="TextBox 137"/>
          <p:cNvSpPr txBox="1"/>
          <p:nvPr/>
        </p:nvSpPr>
        <p:spPr>
          <a:xfrm>
            <a:off x="457200" y="2641599"/>
            <a:ext cx="1021242" cy="369332"/>
          </a:xfrm>
          <a:prstGeom prst="rect">
            <a:avLst/>
          </a:prstGeom>
          <a:noFill/>
        </p:spPr>
        <p:txBody>
          <a:bodyPr wrap="none" rtlCol="0">
            <a:spAutoFit/>
          </a:bodyPr>
          <a:lstStyle/>
          <a:p>
            <a:r>
              <a:rPr lang="en-US" sz="1800" dirty="0" smtClean="0">
                <a:latin typeface="Calibri" pitchFamily="34" charset="0"/>
              </a:rPr>
              <a:t>valid?  + </a:t>
            </a:r>
          </a:p>
        </p:txBody>
      </p:sp>
      <p:sp>
        <p:nvSpPr>
          <p:cNvPr id="139" name="TextBox 138"/>
          <p:cNvSpPr txBox="1"/>
          <p:nvPr/>
        </p:nvSpPr>
        <p:spPr>
          <a:xfrm>
            <a:off x="1418537" y="2641599"/>
            <a:ext cx="1691810" cy="369332"/>
          </a:xfrm>
          <a:prstGeom prst="rect">
            <a:avLst/>
          </a:prstGeom>
          <a:noFill/>
        </p:spPr>
        <p:txBody>
          <a:bodyPr wrap="none" rtlCol="0">
            <a:spAutoFit/>
          </a:bodyPr>
          <a:lstStyle/>
          <a:p>
            <a:r>
              <a:rPr lang="en-US" sz="1800" dirty="0" smtClean="0">
                <a:latin typeface="Calibri" pitchFamily="34" charset="0"/>
              </a:rPr>
              <a:t>match: yes = hit</a:t>
            </a:r>
          </a:p>
        </p:txBody>
      </p:sp>
      <p:cxnSp>
        <p:nvCxnSpPr>
          <p:cNvPr id="143" name="Elbow Connector 142"/>
          <p:cNvCxnSpPr>
            <a:stCxn id="130" idx="2"/>
            <a:endCxn id="124" idx="2"/>
          </p:cNvCxnSpPr>
          <p:nvPr/>
        </p:nvCxnSpPr>
        <p:spPr bwMode="auto">
          <a:xfrm rot="5400000">
            <a:off x="5016510" y="75949"/>
            <a:ext cx="1504779" cy="5620080"/>
          </a:xfrm>
          <a:prstGeom prst="bentConnector3">
            <a:avLst>
              <a:gd name="adj1" fmla="val 148388"/>
            </a:avLst>
          </a:prstGeom>
          <a:noFill/>
          <a:ln w="25400" cap="flat" cmpd="sng" algn="ctr">
            <a:solidFill>
              <a:schemeClr val="tx1"/>
            </a:solidFill>
            <a:prstDash val="solid"/>
            <a:round/>
            <a:headEnd type="none" w="med" len="med"/>
            <a:tailEnd type="none" w="med" len="med"/>
          </a:ln>
          <a:effectLst/>
        </p:spPr>
      </p:cxnSp>
      <p:sp>
        <p:nvSpPr>
          <p:cNvPr id="145" name="TextBox 144"/>
          <p:cNvSpPr txBox="1"/>
          <p:nvPr/>
        </p:nvSpPr>
        <p:spPr>
          <a:xfrm>
            <a:off x="5105400" y="4355068"/>
            <a:ext cx="1301318" cy="369332"/>
          </a:xfrm>
          <a:prstGeom prst="rect">
            <a:avLst/>
          </a:prstGeom>
          <a:noFill/>
        </p:spPr>
        <p:txBody>
          <a:bodyPr wrap="none" rtlCol="0">
            <a:spAutoFit/>
          </a:bodyPr>
          <a:lstStyle/>
          <a:p>
            <a:r>
              <a:rPr lang="en-US" sz="1800" dirty="0" smtClean="0">
                <a:latin typeface="Calibri" pitchFamily="34" charset="0"/>
              </a:rPr>
              <a:t>block offset</a:t>
            </a:r>
          </a:p>
        </p:txBody>
      </p:sp>
      <p:sp>
        <p:nvSpPr>
          <p:cNvPr id="43" name="Down Arrow 42"/>
          <p:cNvSpPr/>
          <p:nvPr/>
        </p:nvSpPr>
        <p:spPr bwMode="auto">
          <a:xfrm flipV="1">
            <a:off x="2717407" y="3733800"/>
            <a:ext cx="733658" cy="10668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44" name="TextBox 43"/>
          <p:cNvSpPr txBox="1"/>
          <p:nvPr/>
        </p:nvSpPr>
        <p:spPr>
          <a:xfrm>
            <a:off x="1803399" y="4812268"/>
            <a:ext cx="2570960" cy="369332"/>
          </a:xfrm>
          <a:prstGeom prst="rect">
            <a:avLst/>
          </a:prstGeom>
          <a:noFill/>
        </p:spPr>
        <p:txBody>
          <a:bodyPr wrap="none" rtlCol="0">
            <a:spAutoFit/>
          </a:bodyPr>
          <a:lstStyle/>
          <a:p>
            <a:r>
              <a:rPr lang="en-US" sz="1800" dirty="0" smtClean="0">
                <a:latin typeface="Calibri" pitchFamily="34" charset="0"/>
              </a:rPr>
              <a:t>short </a:t>
            </a:r>
            <a:r>
              <a:rPr lang="en-US" sz="1800" dirty="0" err="1" smtClean="0">
                <a:latin typeface="Calibri" pitchFamily="34" charset="0"/>
              </a:rPr>
              <a:t>int</a:t>
            </a:r>
            <a:r>
              <a:rPr lang="en-US" sz="1800" dirty="0" smtClean="0">
                <a:latin typeface="Calibri" pitchFamily="34" charset="0"/>
              </a:rPr>
              <a:t> (2 Bytes) is here</a:t>
            </a:r>
          </a:p>
        </p:txBody>
      </p:sp>
      <p:sp>
        <p:nvSpPr>
          <p:cNvPr id="45" name="TextBox 44"/>
          <p:cNvSpPr txBox="1"/>
          <p:nvPr/>
        </p:nvSpPr>
        <p:spPr>
          <a:xfrm>
            <a:off x="457200" y="5562600"/>
            <a:ext cx="7978594" cy="1200329"/>
          </a:xfrm>
          <a:prstGeom prst="rect">
            <a:avLst/>
          </a:prstGeom>
          <a:noFill/>
        </p:spPr>
        <p:txBody>
          <a:bodyPr wrap="none" rtlCol="0">
            <a:spAutoFit/>
          </a:bodyPr>
          <a:lstStyle/>
          <a:p>
            <a:r>
              <a:rPr lang="en-US" dirty="0" smtClean="0">
                <a:solidFill>
                  <a:srgbClr val="C00000"/>
                </a:solidFill>
                <a:latin typeface="Calibri" pitchFamily="34" charset="0"/>
              </a:rPr>
              <a:t>No match: </a:t>
            </a:r>
          </a:p>
          <a:p>
            <a:pPr marL="228600" indent="-228600">
              <a:buFont typeface="Arial" pitchFamily="34" charset="0"/>
              <a:buChar char="•"/>
            </a:pPr>
            <a:r>
              <a:rPr lang="en-US" dirty="0" smtClean="0">
                <a:latin typeface="Calibri" pitchFamily="34" charset="0"/>
              </a:rPr>
              <a:t>One line in set is selected for eviction and replacement</a:t>
            </a:r>
          </a:p>
          <a:p>
            <a:pPr marL="228600" indent="-228600">
              <a:buFont typeface="Arial" pitchFamily="34" charset="0"/>
              <a:buChar char="•"/>
            </a:pPr>
            <a:r>
              <a:rPr lang="en-US" dirty="0" smtClean="0">
                <a:latin typeface="Calibri" pitchFamily="34" charset="0"/>
              </a:rPr>
              <a:t>Replacement policies: random, least recently used (LRU), …</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02" name="Rectangle 50"/>
          <p:cNvSpPr>
            <a:spLocks noChangeArrowheads="1"/>
          </p:cNvSpPr>
          <p:nvPr/>
        </p:nvSpPr>
        <p:spPr bwMode="auto">
          <a:xfrm>
            <a:off x="3922713" y="5213015"/>
            <a:ext cx="2662237" cy="397545"/>
          </a:xfrm>
          <a:prstGeom prst="rect">
            <a:avLst/>
          </a:prstGeom>
          <a:solidFill>
            <a:srgbClr val="DEDFF5"/>
          </a:solidFill>
          <a:ln w="57150">
            <a:solidFill>
              <a:schemeClr val="tx1"/>
            </a:solidFill>
            <a:miter lim="800000"/>
            <a:headEnd/>
            <a:tailEnd/>
          </a:ln>
          <a:effectLst/>
        </p:spPr>
        <p:txBody>
          <a:bodyPr lIns="90487" tIns="44450" rIns="90487" bIns="44450" anchor="ctr">
            <a:prstTxWarp prst="textNoShape">
              <a:avLst/>
            </a:prstTxWarp>
            <a:spAutoFit/>
          </a:bodyPr>
          <a:lstStyle/>
          <a:p>
            <a:endParaRPr lang="en-US" sz="2000">
              <a:latin typeface="Calibri"/>
              <a:cs typeface="Calibri"/>
            </a:endParaRPr>
          </a:p>
        </p:txBody>
      </p:sp>
      <p:sp>
        <p:nvSpPr>
          <p:cNvPr id="202801" name="Rectangle 49"/>
          <p:cNvSpPr>
            <a:spLocks noChangeArrowheads="1"/>
          </p:cNvSpPr>
          <p:nvPr/>
        </p:nvSpPr>
        <p:spPr bwMode="auto">
          <a:xfrm>
            <a:off x="3922713" y="6030577"/>
            <a:ext cx="2662237" cy="397545"/>
          </a:xfrm>
          <a:prstGeom prst="rect">
            <a:avLst/>
          </a:prstGeom>
          <a:solidFill>
            <a:srgbClr val="DEDFF5"/>
          </a:solidFill>
          <a:ln w="57150">
            <a:solidFill>
              <a:schemeClr val="tx1"/>
            </a:solidFill>
            <a:miter lim="800000"/>
            <a:headEnd/>
            <a:tailEnd/>
          </a:ln>
          <a:effectLst/>
        </p:spPr>
        <p:txBody>
          <a:bodyPr lIns="90487" tIns="44450" rIns="90487" bIns="44450" anchor="ctr">
            <a:prstTxWarp prst="textNoShape">
              <a:avLst/>
            </a:prstTxWarp>
            <a:spAutoFit/>
          </a:bodyPr>
          <a:lstStyle/>
          <a:p>
            <a:endParaRPr lang="en-US" sz="2000">
              <a:latin typeface="Calibri"/>
              <a:cs typeface="Calibri"/>
            </a:endParaRPr>
          </a:p>
        </p:txBody>
      </p:sp>
      <p:sp>
        <p:nvSpPr>
          <p:cNvPr id="202754" name="Rectangle 2"/>
          <p:cNvSpPr>
            <a:spLocks noGrp="1" noChangeArrowheads="1"/>
          </p:cNvSpPr>
          <p:nvPr>
            <p:ph type="title"/>
          </p:nvPr>
        </p:nvSpPr>
        <p:spPr>
          <a:xfrm>
            <a:off x="357018" y="435678"/>
            <a:ext cx="8101182" cy="762000"/>
          </a:xfrm>
        </p:spPr>
        <p:txBody>
          <a:bodyPr/>
          <a:lstStyle/>
          <a:p>
            <a:r>
              <a:rPr lang="en-US" dirty="0" smtClean="0"/>
              <a:t>2-Way Set Associative Cache Simulation</a:t>
            </a:r>
            <a:endParaRPr lang="en-US" dirty="0"/>
          </a:p>
        </p:txBody>
      </p:sp>
      <p:sp>
        <p:nvSpPr>
          <p:cNvPr id="202755" name="Rectangle 3"/>
          <p:cNvSpPr>
            <a:spLocks noChangeArrowheads="1"/>
          </p:cNvSpPr>
          <p:nvPr/>
        </p:nvSpPr>
        <p:spPr bwMode="auto">
          <a:xfrm>
            <a:off x="3211513" y="1712243"/>
            <a:ext cx="5475287" cy="2859757"/>
          </a:xfrm>
          <a:prstGeom prst="rect">
            <a:avLst/>
          </a:prstGeom>
          <a:noFill/>
          <a:ln w="12700">
            <a:noFill/>
            <a:miter lim="800000"/>
            <a:headEnd/>
            <a:tailEnd/>
          </a:ln>
          <a:effectLst/>
        </p:spPr>
        <p:txBody>
          <a:bodyPr wrap="square" lIns="90487" tIns="44450" rIns="90487" bIns="44450">
            <a:prstTxWarp prst="textNoShape">
              <a:avLst/>
            </a:prstTxWarp>
            <a:spAutoFit/>
          </a:bodyPr>
          <a:lstStyle/>
          <a:p>
            <a:pPr algn="l">
              <a:lnSpc>
                <a:spcPct val="100000"/>
              </a:lnSpc>
            </a:pPr>
            <a:r>
              <a:rPr lang="en-US" sz="2000" b="0" dirty="0">
                <a:latin typeface="Calibri"/>
                <a:cs typeface="Calibri"/>
              </a:rPr>
              <a:t>M=16 byte addresses, B=2 bytes/block, </a:t>
            </a:r>
          </a:p>
          <a:p>
            <a:pPr algn="l">
              <a:lnSpc>
                <a:spcPct val="100000"/>
              </a:lnSpc>
            </a:pPr>
            <a:r>
              <a:rPr lang="en-US" sz="2000" b="0" dirty="0">
                <a:latin typeface="Calibri"/>
                <a:cs typeface="Calibri"/>
              </a:rPr>
              <a:t>S=2 sets, E=2</a:t>
            </a:r>
            <a:r>
              <a:rPr lang="en-US" sz="2000" b="0" dirty="0" smtClean="0">
                <a:latin typeface="Calibri"/>
                <a:cs typeface="Calibri"/>
              </a:rPr>
              <a:t> blocks/</a:t>
            </a:r>
            <a:r>
              <a:rPr lang="en-US" sz="2000" b="0" dirty="0">
                <a:latin typeface="Calibri"/>
                <a:cs typeface="Calibri"/>
              </a:rPr>
              <a:t>set</a:t>
            </a:r>
          </a:p>
          <a:p>
            <a:pPr algn="l">
              <a:lnSpc>
                <a:spcPct val="100000"/>
              </a:lnSpc>
            </a:pPr>
            <a:endParaRPr lang="en-US" sz="2000" b="0" dirty="0">
              <a:latin typeface="Calibri"/>
              <a:cs typeface="Calibri"/>
            </a:endParaRPr>
          </a:p>
          <a:p>
            <a:pPr algn="l">
              <a:lnSpc>
                <a:spcPct val="100000"/>
              </a:lnSpc>
            </a:pPr>
            <a:r>
              <a:rPr lang="en-US" sz="2000" b="0" dirty="0">
                <a:latin typeface="Calibri"/>
                <a:cs typeface="Calibri"/>
              </a:rPr>
              <a:t>Address trace (</a:t>
            </a:r>
            <a:r>
              <a:rPr lang="en-US" sz="2000" b="0" dirty="0" smtClean="0">
                <a:latin typeface="Calibri"/>
                <a:cs typeface="Calibri"/>
              </a:rPr>
              <a:t>reads, one byte per read)</a:t>
            </a:r>
            <a:r>
              <a:rPr lang="en-US" sz="2000" b="0" dirty="0">
                <a:latin typeface="Calibri"/>
                <a:cs typeface="Calibri"/>
              </a:rPr>
              <a:t>:</a:t>
            </a:r>
          </a:p>
          <a:p>
            <a:pPr algn="l">
              <a:lnSpc>
                <a:spcPct val="100000"/>
              </a:lnSpc>
            </a:pPr>
            <a:r>
              <a:rPr lang="en-US" sz="2000" b="0" dirty="0">
                <a:latin typeface="Calibri"/>
                <a:cs typeface="Calibri"/>
              </a:rPr>
              <a:t>	</a:t>
            </a:r>
            <a:r>
              <a:rPr lang="en-US" sz="2000" dirty="0">
                <a:latin typeface="Calibri"/>
                <a:cs typeface="Calibri"/>
              </a:rPr>
              <a:t>0	[00</a:t>
            </a:r>
            <a:r>
              <a:rPr lang="en-US" sz="2000" u="sng" dirty="0">
                <a:latin typeface="Calibri"/>
                <a:cs typeface="Calibri"/>
              </a:rPr>
              <a:t>0</a:t>
            </a:r>
            <a:r>
              <a:rPr lang="en-US" sz="2000" dirty="0">
                <a:latin typeface="Calibri"/>
                <a:cs typeface="Calibri"/>
              </a:rPr>
              <a:t>0</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1	[00</a:t>
            </a:r>
            <a:r>
              <a:rPr lang="en-US" sz="2000" u="sng" dirty="0">
                <a:latin typeface="Calibri"/>
                <a:cs typeface="Calibri"/>
              </a:rPr>
              <a:t>0</a:t>
            </a:r>
            <a:r>
              <a:rPr lang="en-US" sz="2000" dirty="0">
                <a:latin typeface="Calibri"/>
                <a:cs typeface="Calibri"/>
              </a:rPr>
              <a:t>1</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7	[01</a:t>
            </a:r>
            <a:r>
              <a:rPr lang="en-US" sz="2000" u="sng" dirty="0">
                <a:latin typeface="Calibri"/>
                <a:cs typeface="Calibri"/>
              </a:rPr>
              <a:t>1</a:t>
            </a:r>
            <a:r>
              <a:rPr lang="en-US" sz="2000" dirty="0">
                <a:latin typeface="Calibri"/>
                <a:cs typeface="Calibri"/>
              </a:rPr>
              <a:t>1</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8	[10</a:t>
            </a:r>
            <a:r>
              <a:rPr lang="en-US" sz="2000" u="sng" dirty="0">
                <a:latin typeface="Calibri"/>
                <a:cs typeface="Calibri"/>
              </a:rPr>
              <a:t>0</a:t>
            </a:r>
            <a:r>
              <a:rPr lang="en-US" sz="2000" dirty="0">
                <a:latin typeface="Calibri"/>
                <a:cs typeface="Calibri"/>
              </a:rPr>
              <a:t>0</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0	[00</a:t>
            </a:r>
            <a:r>
              <a:rPr lang="en-US" sz="2000" u="sng" dirty="0">
                <a:latin typeface="Calibri"/>
                <a:cs typeface="Calibri"/>
              </a:rPr>
              <a:t>0</a:t>
            </a:r>
            <a:r>
              <a:rPr lang="en-US" sz="2000" dirty="0">
                <a:latin typeface="Calibri"/>
                <a:cs typeface="Calibri"/>
              </a:rPr>
              <a:t>0</a:t>
            </a:r>
            <a:r>
              <a:rPr lang="en-US" sz="2000" baseline="-25000" dirty="0">
                <a:latin typeface="Calibri"/>
                <a:cs typeface="Calibri"/>
              </a:rPr>
              <a:t>2</a:t>
            </a:r>
            <a:r>
              <a:rPr lang="en-US" sz="2000" dirty="0">
                <a:latin typeface="Calibri"/>
                <a:cs typeface="Calibri"/>
              </a:rPr>
              <a:t>]</a:t>
            </a:r>
          </a:p>
        </p:txBody>
      </p:sp>
      <p:sp>
        <p:nvSpPr>
          <p:cNvPr id="202756" name="Rectangle 4"/>
          <p:cNvSpPr>
            <a:spLocks noChangeArrowheads="1"/>
          </p:cNvSpPr>
          <p:nvPr/>
        </p:nvSpPr>
        <p:spPr bwMode="auto">
          <a:xfrm>
            <a:off x="457200" y="1841500"/>
            <a:ext cx="703262"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xx</a:t>
            </a:r>
          </a:p>
        </p:txBody>
      </p:sp>
      <p:sp>
        <p:nvSpPr>
          <p:cNvPr id="202757" name="Rectangle 5"/>
          <p:cNvSpPr>
            <a:spLocks noChangeArrowheads="1"/>
          </p:cNvSpPr>
          <p:nvPr/>
        </p:nvSpPr>
        <p:spPr bwMode="auto">
          <a:xfrm>
            <a:off x="576262" y="1507455"/>
            <a:ext cx="526385"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t=2</a:t>
            </a:r>
          </a:p>
        </p:txBody>
      </p:sp>
      <p:sp>
        <p:nvSpPr>
          <p:cNvPr id="202758" name="Rectangle 6"/>
          <p:cNvSpPr>
            <a:spLocks noChangeArrowheads="1"/>
          </p:cNvSpPr>
          <p:nvPr/>
        </p:nvSpPr>
        <p:spPr bwMode="auto">
          <a:xfrm>
            <a:off x="1204912" y="1507455"/>
            <a:ext cx="553937"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s=1</a:t>
            </a:r>
          </a:p>
        </p:txBody>
      </p:sp>
      <p:sp>
        <p:nvSpPr>
          <p:cNvPr id="202759" name="Rectangle 7"/>
          <p:cNvSpPr>
            <a:spLocks noChangeArrowheads="1"/>
          </p:cNvSpPr>
          <p:nvPr/>
        </p:nvSpPr>
        <p:spPr bwMode="auto">
          <a:xfrm>
            <a:off x="1944687" y="1507455"/>
            <a:ext cx="581238"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b=1</a:t>
            </a:r>
          </a:p>
        </p:txBody>
      </p:sp>
      <p:sp>
        <p:nvSpPr>
          <p:cNvPr id="202760" name="Rectangle 8"/>
          <p:cNvSpPr>
            <a:spLocks noChangeArrowheads="1"/>
          </p:cNvSpPr>
          <p:nvPr/>
        </p:nvSpPr>
        <p:spPr bwMode="auto">
          <a:xfrm>
            <a:off x="1174750" y="1841500"/>
            <a:ext cx="703262"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x</a:t>
            </a:r>
          </a:p>
        </p:txBody>
      </p:sp>
      <p:sp>
        <p:nvSpPr>
          <p:cNvPr id="202761" name="Rectangle 9"/>
          <p:cNvSpPr>
            <a:spLocks noChangeArrowheads="1"/>
          </p:cNvSpPr>
          <p:nvPr/>
        </p:nvSpPr>
        <p:spPr bwMode="auto">
          <a:xfrm>
            <a:off x="1890712" y="1841500"/>
            <a:ext cx="703263"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b="0">
                <a:latin typeface="Calibri"/>
                <a:cs typeface="Calibri"/>
              </a:rPr>
              <a:t>x</a:t>
            </a:r>
          </a:p>
        </p:txBody>
      </p:sp>
      <p:grpSp>
        <p:nvGrpSpPr>
          <p:cNvPr id="2" name="Group 10"/>
          <p:cNvGrpSpPr>
            <a:grpSpLocks/>
          </p:cNvGrpSpPr>
          <p:nvPr/>
        </p:nvGrpSpPr>
        <p:grpSpPr bwMode="auto">
          <a:xfrm>
            <a:off x="3922713" y="5106988"/>
            <a:ext cx="2662237" cy="306387"/>
            <a:chOff x="2027" y="3244"/>
            <a:chExt cx="1677" cy="193"/>
          </a:xfrm>
          <a:solidFill>
            <a:srgbClr val="DEDFF5"/>
          </a:solidFill>
        </p:grpSpPr>
        <p:sp>
          <p:nvSpPr>
            <p:cNvPr id="202763" name="Rectangle 11"/>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0</a:t>
              </a:r>
            </a:p>
          </p:txBody>
        </p:sp>
        <p:sp>
          <p:nvSpPr>
            <p:cNvPr id="202764" name="Rectangle 12"/>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a:t>
              </a:r>
            </a:p>
          </p:txBody>
        </p:sp>
        <p:sp>
          <p:nvSpPr>
            <p:cNvPr id="202765" name="Rectangle 13"/>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a:t>
              </a:r>
            </a:p>
          </p:txBody>
        </p:sp>
      </p:grpSp>
      <p:sp>
        <p:nvSpPr>
          <p:cNvPr id="202766" name="Rectangle 14"/>
          <p:cNvSpPr>
            <a:spLocks noChangeArrowheads="1"/>
          </p:cNvSpPr>
          <p:nvPr/>
        </p:nvSpPr>
        <p:spPr bwMode="auto">
          <a:xfrm>
            <a:off x="4071938" y="4724400"/>
            <a:ext cx="316918"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err="1">
                <a:latin typeface="Calibri"/>
                <a:cs typeface="Calibri"/>
              </a:rPr>
              <a:t>v</a:t>
            </a:r>
            <a:endParaRPr lang="en-US" sz="2000" dirty="0">
              <a:latin typeface="Calibri"/>
              <a:cs typeface="Calibri"/>
            </a:endParaRPr>
          </a:p>
        </p:txBody>
      </p:sp>
      <p:sp>
        <p:nvSpPr>
          <p:cNvPr id="202767" name="Rectangle 15"/>
          <p:cNvSpPr>
            <a:spLocks noChangeArrowheads="1"/>
          </p:cNvSpPr>
          <p:nvPr/>
        </p:nvSpPr>
        <p:spPr bwMode="auto">
          <a:xfrm>
            <a:off x="4549775" y="4724400"/>
            <a:ext cx="538533"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a:latin typeface="Calibri"/>
                <a:cs typeface="Calibri"/>
              </a:rPr>
              <a:t>T</a:t>
            </a:r>
            <a:r>
              <a:rPr lang="en-US" sz="2000" dirty="0" smtClean="0">
                <a:latin typeface="Calibri"/>
                <a:cs typeface="Calibri"/>
              </a:rPr>
              <a:t>ag</a:t>
            </a:r>
            <a:endParaRPr lang="en-US" sz="2000" dirty="0">
              <a:latin typeface="Calibri"/>
              <a:cs typeface="Calibri"/>
            </a:endParaRPr>
          </a:p>
        </p:txBody>
      </p:sp>
      <p:sp>
        <p:nvSpPr>
          <p:cNvPr id="202768" name="Rectangle 16"/>
          <p:cNvSpPr>
            <a:spLocks noChangeArrowheads="1"/>
          </p:cNvSpPr>
          <p:nvPr/>
        </p:nvSpPr>
        <p:spPr bwMode="auto">
          <a:xfrm>
            <a:off x="5410200" y="4724400"/>
            <a:ext cx="757819"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smtClean="0">
                <a:latin typeface="Calibri"/>
                <a:cs typeface="Calibri"/>
              </a:rPr>
              <a:t>Block</a:t>
            </a:r>
            <a:endParaRPr lang="en-US" sz="2000" dirty="0">
              <a:latin typeface="Calibri"/>
              <a:cs typeface="Calibri"/>
            </a:endParaRPr>
          </a:p>
        </p:txBody>
      </p:sp>
      <p:sp>
        <p:nvSpPr>
          <p:cNvPr id="202769" name="Rectangle 17"/>
          <p:cNvSpPr>
            <a:spLocks noChangeArrowheads="1"/>
          </p:cNvSpPr>
          <p:nvPr/>
        </p:nvSpPr>
        <p:spPr bwMode="auto">
          <a:xfrm>
            <a:off x="3922713" y="5416550"/>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nSpc>
                <a:spcPct val="65000"/>
              </a:lnSpc>
              <a:spcBef>
                <a:spcPct val="50000"/>
              </a:spcBef>
            </a:pPr>
            <a:r>
              <a:rPr lang="en-US" sz="2000" b="0">
                <a:latin typeface="Calibri"/>
                <a:cs typeface="Calibri"/>
              </a:rPr>
              <a:t>0</a:t>
            </a:r>
          </a:p>
        </p:txBody>
      </p:sp>
      <p:sp>
        <p:nvSpPr>
          <p:cNvPr id="202770" name="Rectangle 18"/>
          <p:cNvSpPr>
            <a:spLocks noChangeArrowheads="1"/>
          </p:cNvSpPr>
          <p:nvPr/>
        </p:nvSpPr>
        <p:spPr bwMode="auto">
          <a:xfrm>
            <a:off x="4497388" y="5416550"/>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202771" name="Rectangle 19"/>
          <p:cNvSpPr>
            <a:spLocks noChangeArrowheads="1"/>
          </p:cNvSpPr>
          <p:nvPr/>
        </p:nvSpPr>
        <p:spPr bwMode="auto">
          <a:xfrm>
            <a:off x="5165725" y="5416550"/>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202772" name="Rectangle 20"/>
          <p:cNvSpPr>
            <a:spLocks noChangeArrowheads="1"/>
          </p:cNvSpPr>
          <p:nvPr/>
        </p:nvSpPr>
        <p:spPr bwMode="auto">
          <a:xfrm>
            <a:off x="3922713" y="5924550"/>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nSpc>
                <a:spcPct val="65000"/>
              </a:lnSpc>
              <a:spcBef>
                <a:spcPct val="50000"/>
              </a:spcBef>
            </a:pPr>
            <a:r>
              <a:rPr lang="en-US" sz="2000" b="0">
                <a:latin typeface="Calibri"/>
                <a:cs typeface="Calibri"/>
              </a:rPr>
              <a:t>0</a:t>
            </a:r>
          </a:p>
        </p:txBody>
      </p:sp>
      <p:sp>
        <p:nvSpPr>
          <p:cNvPr id="202773" name="Rectangle 21"/>
          <p:cNvSpPr>
            <a:spLocks noChangeArrowheads="1"/>
          </p:cNvSpPr>
          <p:nvPr/>
        </p:nvSpPr>
        <p:spPr bwMode="auto">
          <a:xfrm>
            <a:off x="4497388" y="5924550"/>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202774" name="Rectangle 22"/>
          <p:cNvSpPr>
            <a:spLocks noChangeArrowheads="1"/>
          </p:cNvSpPr>
          <p:nvPr/>
        </p:nvSpPr>
        <p:spPr bwMode="auto">
          <a:xfrm>
            <a:off x="5165725" y="5924550"/>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202775" name="Rectangle 23"/>
          <p:cNvSpPr>
            <a:spLocks noChangeArrowheads="1"/>
          </p:cNvSpPr>
          <p:nvPr/>
        </p:nvSpPr>
        <p:spPr bwMode="auto">
          <a:xfrm>
            <a:off x="3922713" y="6248400"/>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nSpc>
                <a:spcPct val="65000"/>
              </a:lnSpc>
              <a:spcBef>
                <a:spcPct val="50000"/>
              </a:spcBef>
            </a:pPr>
            <a:r>
              <a:rPr lang="en-US" sz="2000" b="0">
                <a:latin typeface="Calibri"/>
                <a:cs typeface="Calibri"/>
              </a:rPr>
              <a:t>0</a:t>
            </a:r>
          </a:p>
        </p:txBody>
      </p:sp>
      <p:sp>
        <p:nvSpPr>
          <p:cNvPr id="202776" name="Rectangle 24"/>
          <p:cNvSpPr>
            <a:spLocks noChangeArrowheads="1"/>
          </p:cNvSpPr>
          <p:nvPr/>
        </p:nvSpPr>
        <p:spPr bwMode="auto">
          <a:xfrm>
            <a:off x="4497388" y="6248400"/>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202777" name="Rectangle 25"/>
          <p:cNvSpPr>
            <a:spLocks noChangeArrowheads="1"/>
          </p:cNvSpPr>
          <p:nvPr/>
        </p:nvSpPr>
        <p:spPr bwMode="auto">
          <a:xfrm>
            <a:off x="5165725" y="6248400"/>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202779" name="Text Box 27"/>
          <p:cNvSpPr txBox="1">
            <a:spLocks noChangeArrowheads="1"/>
          </p:cNvSpPr>
          <p:nvPr/>
        </p:nvSpPr>
        <p:spPr bwMode="auto">
          <a:xfrm>
            <a:off x="6657975" y="2984698"/>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miss</a:t>
            </a:r>
          </a:p>
        </p:txBody>
      </p:sp>
      <p:grpSp>
        <p:nvGrpSpPr>
          <p:cNvPr id="3" name="Group 28"/>
          <p:cNvGrpSpPr>
            <a:grpSpLocks/>
          </p:cNvGrpSpPr>
          <p:nvPr/>
        </p:nvGrpSpPr>
        <p:grpSpPr bwMode="auto">
          <a:xfrm>
            <a:off x="3922713" y="5110163"/>
            <a:ext cx="2662237" cy="306387"/>
            <a:chOff x="2027" y="3244"/>
            <a:chExt cx="1677" cy="193"/>
          </a:xfrm>
          <a:solidFill>
            <a:srgbClr val="DEDFF5"/>
          </a:solidFill>
        </p:grpSpPr>
        <p:sp>
          <p:nvSpPr>
            <p:cNvPr id="202781" name="Rectangle 29"/>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1</a:t>
              </a:r>
            </a:p>
          </p:txBody>
        </p:sp>
        <p:sp>
          <p:nvSpPr>
            <p:cNvPr id="202782" name="Rectangle 30"/>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00</a:t>
              </a:r>
            </a:p>
          </p:txBody>
        </p:sp>
        <p:sp>
          <p:nvSpPr>
            <p:cNvPr id="202783" name="Rectangle 31"/>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M[0-1]</a:t>
              </a:r>
            </a:p>
          </p:txBody>
        </p:sp>
      </p:grpSp>
      <p:sp>
        <p:nvSpPr>
          <p:cNvPr id="202784" name="Text Box 32"/>
          <p:cNvSpPr txBox="1">
            <a:spLocks noChangeArrowheads="1"/>
          </p:cNvSpPr>
          <p:nvPr/>
        </p:nvSpPr>
        <p:spPr bwMode="auto">
          <a:xfrm>
            <a:off x="6748463" y="3276600"/>
            <a:ext cx="462265"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hit</a:t>
            </a:r>
          </a:p>
        </p:txBody>
      </p:sp>
      <p:sp>
        <p:nvSpPr>
          <p:cNvPr id="202785" name="Text Box 33"/>
          <p:cNvSpPr txBox="1">
            <a:spLocks noChangeArrowheads="1"/>
          </p:cNvSpPr>
          <p:nvPr/>
        </p:nvSpPr>
        <p:spPr bwMode="auto">
          <a:xfrm>
            <a:off x="6657975" y="3581400"/>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miss</a:t>
            </a:r>
          </a:p>
        </p:txBody>
      </p:sp>
      <p:grpSp>
        <p:nvGrpSpPr>
          <p:cNvPr id="4" name="Group 34"/>
          <p:cNvGrpSpPr>
            <a:grpSpLocks/>
          </p:cNvGrpSpPr>
          <p:nvPr/>
        </p:nvGrpSpPr>
        <p:grpSpPr bwMode="auto">
          <a:xfrm>
            <a:off x="3922713" y="5921375"/>
            <a:ext cx="2662237" cy="306387"/>
            <a:chOff x="2027" y="3244"/>
            <a:chExt cx="1677" cy="193"/>
          </a:xfrm>
          <a:solidFill>
            <a:srgbClr val="DEDFF5"/>
          </a:solidFill>
        </p:grpSpPr>
        <p:sp>
          <p:nvSpPr>
            <p:cNvPr id="202787" name="Rectangle 35"/>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1</a:t>
              </a:r>
            </a:p>
          </p:txBody>
        </p:sp>
        <p:sp>
          <p:nvSpPr>
            <p:cNvPr id="202788" name="Rectangle 36"/>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01</a:t>
              </a:r>
            </a:p>
          </p:txBody>
        </p:sp>
        <p:sp>
          <p:nvSpPr>
            <p:cNvPr id="202789" name="Rectangle 37"/>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M[6-7]</a:t>
              </a:r>
            </a:p>
          </p:txBody>
        </p:sp>
      </p:grpSp>
      <p:sp>
        <p:nvSpPr>
          <p:cNvPr id="202790" name="Text Box 38"/>
          <p:cNvSpPr txBox="1">
            <a:spLocks noChangeArrowheads="1"/>
          </p:cNvSpPr>
          <p:nvPr/>
        </p:nvSpPr>
        <p:spPr bwMode="auto">
          <a:xfrm>
            <a:off x="6657975" y="3886200"/>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miss</a:t>
            </a:r>
          </a:p>
        </p:txBody>
      </p:sp>
      <p:grpSp>
        <p:nvGrpSpPr>
          <p:cNvPr id="5" name="Group 39"/>
          <p:cNvGrpSpPr>
            <a:grpSpLocks/>
          </p:cNvGrpSpPr>
          <p:nvPr/>
        </p:nvGrpSpPr>
        <p:grpSpPr bwMode="auto">
          <a:xfrm>
            <a:off x="3922713" y="5413375"/>
            <a:ext cx="2662237" cy="306388"/>
            <a:chOff x="2027" y="3244"/>
            <a:chExt cx="1677" cy="193"/>
          </a:xfrm>
          <a:solidFill>
            <a:srgbClr val="DEDFF5"/>
          </a:solidFill>
        </p:grpSpPr>
        <p:sp>
          <p:nvSpPr>
            <p:cNvPr id="202792" name="Rectangle 40"/>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1</a:t>
              </a:r>
            </a:p>
          </p:txBody>
        </p:sp>
        <p:sp>
          <p:nvSpPr>
            <p:cNvPr id="202793" name="Rectangle 41"/>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10</a:t>
              </a:r>
            </a:p>
          </p:txBody>
        </p:sp>
        <p:sp>
          <p:nvSpPr>
            <p:cNvPr id="202794" name="Rectangle 42"/>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b="0">
                  <a:latin typeface="Calibri"/>
                  <a:cs typeface="Calibri"/>
                </a:rPr>
                <a:t>M[8-9]</a:t>
              </a:r>
            </a:p>
          </p:txBody>
        </p:sp>
      </p:grpSp>
      <p:sp>
        <p:nvSpPr>
          <p:cNvPr id="202795" name="Text Box 43"/>
          <p:cNvSpPr txBox="1">
            <a:spLocks noChangeArrowheads="1"/>
          </p:cNvSpPr>
          <p:nvPr/>
        </p:nvSpPr>
        <p:spPr bwMode="auto">
          <a:xfrm>
            <a:off x="6748463" y="4191000"/>
            <a:ext cx="462265"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b="0" dirty="0">
                <a:latin typeface="Calibri"/>
                <a:cs typeface="Calibri"/>
              </a:rPr>
              <a:t>hit</a:t>
            </a:r>
          </a:p>
        </p:txBody>
      </p:sp>
      <p:sp>
        <p:nvSpPr>
          <p:cNvPr id="47" name="TextBox 46"/>
          <p:cNvSpPr txBox="1"/>
          <p:nvPr/>
        </p:nvSpPr>
        <p:spPr>
          <a:xfrm>
            <a:off x="2825750" y="5416550"/>
            <a:ext cx="858838" cy="369332"/>
          </a:xfrm>
          <a:prstGeom prst="rect">
            <a:avLst/>
          </a:prstGeom>
          <a:noFill/>
        </p:spPr>
        <p:txBody>
          <a:bodyPr wrap="square" rtlCol="0">
            <a:normAutofit/>
          </a:bodyPr>
          <a:lstStyle/>
          <a:p>
            <a:endParaRPr lang="en-US" sz="1800" dirty="0" smtClean="0">
              <a:latin typeface="Calibri" pitchFamily="34" charset="0"/>
            </a:endParaRPr>
          </a:p>
        </p:txBody>
      </p:sp>
      <p:sp>
        <p:nvSpPr>
          <p:cNvPr id="48" name="TextBox 47"/>
          <p:cNvSpPr txBox="1"/>
          <p:nvPr/>
        </p:nvSpPr>
        <p:spPr>
          <a:xfrm>
            <a:off x="3227045" y="5181600"/>
            <a:ext cx="659155" cy="369332"/>
          </a:xfrm>
          <a:prstGeom prst="rect">
            <a:avLst/>
          </a:prstGeom>
          <a:noFill/>
        </p:spPr>
        <p:txBody>
          <a:bodyPr wrap="none" rtlCol="0">
            <a:spAutoFit/>
          </a:bodyPr>
          <a:lstStyle/>
          <a:p>
            <a:r>
              <a:rPr lang="en-US" sz="1800" dirty="0" smtClean="0">
                <a:latin typeface="Calibri" pitchFamily="34" charset="0"/>
              </a:rPr>
              <a:t>Set 0</a:t>
            </a:r>
          </a:p>
        </p:txBody>
      </p:sp>
      <p:sp>
        <p:nvSpPr>
          <p:cNvPr id="49" name="TextBox 48"/>
          <p:cNvSpPr txBox="1"/>
          <p:nvPr/>
        </p:nvSpPr>
        <p:spPr>
          <a:xfrm>
            <a:off x="3227045" y="6031468"/>
            <a:ext cx="659155" cy="369332"/>
          </a:xfrm>
          <a:prstGeom prst="rect">
            <a:avLst/>
          </a:prstGeom>
          <a:noFill/>
        </p:spPr>
        <p:txBody>
          <a:bodyPr wrap="none" rtlCol="0">
            <a:spAutoFit/>
          </a:bodyPr>
          <a:lstStyle/>
          <a:p>
            <a:r>
              <a:rPr lang="en-US" sz="1800" dirty="0" smtClean="0">
                <a:latin typeface="Calibri" pitchFamily="34" charset="0"/>
              </a:rPr>
              <a:t>Set 1</a:t>
            </a:r>
          </a:p>
        </p:txBody>
      </p:sp>
    </p:spTree>
    <p:extLst>
      <p:ext uri="{BB962C8B-B14F-4D97-AF65-F5344CB8AC3E}">
        <p14:creationId xmlns:p14="http://schemas.microsoft.com/office/powerpoint/2010/main" val="406315867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27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27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27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2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9" grpId="0"/>
      <p:bldP spid="202784" grpId="0"/>
      <p:bldP spid="202785" grpId="0"/>
      <p:bldP spid="202790" grpId="0"/>
      <p:bldP spid="202795"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Higher Level Example</a:t>
            </a:r>
            <a:endParaRPr lang="en-US" dirty="0"/>
          </a:p>
        </p:txBody>
      </p:sp>
      <p:sp>
        <p:nvSpPr>
          <p:cNvPr id="4" name="Text Box 3"/>
          <p:cNvSpPr txBox="1">
            <a:spLocks noChangeArrowheads="1"/>
          </p:cNvSpPr>
          <p:nvPr/>
        </p:nvSpPr>
        <p:spPr bwMode="auto">
          <a:xfrm>
            <a:off x="509588" y="1328857"/>
            <a:ext cx="4748212" cy="2404161"/>
          </a:xfrm>
          <a:prstGeom prst="rect">
            <a:avLst/>
          </a:prstGeom>
          <a:solidFill>
            <a:srgbClr val="F6F5BD"/>
          </a:solidFill>
          <a:ln w="12700">
            <a:solidFill>
              <a:schemeClr val="tx1"/>
            </a:solidFill>
            <a:miter lim="800000"/>
            <a:headEnd/>
            <a:tailEnd/>
          </a:ln>
        </p:spPr>
        <p:txBody>
          <a:bodyPr wrap="square" lIns="90360" tIns="44280" rIns="90360" bIns="4428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pitchFamily="49" charset="0"/>
              </a:rPr>
              <a:t>int</a:t>
            </a:r>
            <a:r>
              <a:rPr lang="en-GB" sz="1600" dirty="0">
                <a:latin typeface="Courier New" pitchFamily="49" charset="0"/>
              </a:rPr>
              <a:t> </a:t>
            </a:r>
            <a:r>
              <a:rPr lang="en-GB" sz="1600" dirty="0" err="1" smtClean="0">
                <a:latin typeface="Courier New" pitchFamily="49" charset="0"/>
              </a:rPr>
              <a:t>sum_array_rows</a:t>
            </a:r>
            <a:r>
              <a:rPr lang="en-GB" sz="1600" dirty="0" smtClean="0">
                <a:latin typeface="Courier New" pitchFamily="49" charset="0"/>
              </a:rPr>
              <a:t>(double a[16][16])</a:t>
            </a:r>
            <a:endParaRPr lang="en-GB" sz="1600" dirty="0">
              <a:latin typeface="Courier New" pitchFamily="49"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int i, </a:t>
            </a:r>
            <a:r>
              <a:rPr lang="en-GB" sz="1600" dirty="0" smtClean="0">
                <a:latin typeface="Courier New" pitchFamily="49" charset="0"/>
              </a:rPr>
              <a:t>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ourier New" pitchFamily="49" charset="0"/>
              </a:rPr>
              <a:t>    double sum </a:t>
            </a:r>
            <a:r>
              <a:rPr lang="en-GB" sz="1600" dirty="0">
                <a:latin typeface="Courier New" pitchFamily="49" charset="0"/>
              </a:rPr>
              <a:t>= 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dirty="0">
              <a:latin typeface="Courier New" pitchFamily="49"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(i = 0; i &lt; </a:t>
            </a:r>
            <a:r>
              <a:rPr lang="en-GB" sz="1600" dirty="0" smtClean="0">
                <a:latin typeface="Courier New" pitchFamily="49" charset="0"/>
              </a:rPr>
              <a:t>16; </a:t>
            </a:r>
            <a:r>
              <a:rPr lang="en-GB" sz="1600" dirty="0">
                <a:latin typeface="Courier New" pitchFamily="49" charset="0"/>
              </a:rPr>
              <a:t>i++)</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(j = 0; j &lt; </a:t>
            </a:r>
            <a:r>
              <a:rPr lang="en-GB" sz="1600" dirty="0" smtClean="0">
                <a:latin typeface="Courier New" pitchFamily="49" charset="0"/>
              </a:rPr>
              <a:t>16; </a:t>
            </a:r>
            <a:r>
              <a:rPr lang="en-GB" sz="1600" dirty="0">
                <a:latin typeface="Courier New" pitchFamily="49" charset="0"/>
              </a:rPr>
              <a:t>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sum += a[i][j];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return sum;</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p:txBody>
      </p:sp>
      <p:sp>
        <p:nvSpPr>
          <p:cNvPr id="6" name="Rectangle 5"/>
          <p:cNvSpPr/>
          <p:nvPr/>
        </p:nvSpPr>
        <p:spPr bwMode="auto">
          <a:xfrm>
            <a:off x="5876429" y="20498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7" name="Rectangle 6"/>
          <p:cNvSpPr/>
          <p:nvPr/>
        </p:nvSpPr>
        <p:spPr bwMode="auto">
          <a:xfrm>
            <a:off x="5876429" y="24308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8" name="Rectangle 7"/>
          <p:cNvSpPr/>
          <p:nvPr/>
        </p:nvSpPr>
        <p:spPr bwMode="auto">
          <a:xfrm>
            <a:off x="5876429" y="28118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 name="Rectangle 8"/>
          <p:cNvSpPr/>
          <p:nvPr/>
        </p:nvSpPr>
        <p:spPr bwMode="auto">
          <a:xfrm>
            <a:off x="5876429" y="31928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0" name="Rectangle 9"/>
          <p:cNvSpPr/>
          <p:nvPr/>
        </p:nvSpPr>
        <p:spPr bwMode="auto">
          <a:xfrm>
            <a:off x="7400429" y="20498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1" name="Rectangle 10"/>
          <p:cNvSpPr/>
          <p:nvPr/>
        </p:nvSpPr>
        <p:spPr bwMode="auto">
          <a:xfrm>
            <a:off x="7400429" y="24308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2" name="Rectangle 11"/>
          <p:cNvSpPr/>
          <p:nvPr/>
        </p:nvSpPr>
        <p:spPr bwMode="auto">
          <a:xfrm>
            <a:off x="7400429" y="28118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3" name="Rectangle 12"/>
          <p:cNvSpPr/>
          <p:nvPr/>
        </p:nvSpPr>
        <p:spPr bwMode="auto">
          <a:xfrm>
            <a:off x="7400429" y="3192830"/>
            <a:ext cx="1438771"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4" name="AutoShape 16"/>
          <p:cNvSpPr>
            <a:spLocks/>
          </p:cNvSpPr>
          <p:nvPr/>
        </p:nvSpPr>
        <p:spPr bwMode="auto">
          <a:xfrm rot="16200000" flipV="1">
            <a:off x="6493914" y="2997744"/>
            <a:ext cx="228600" cy="1395913"/>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15" name="TextBox 14"/>
          <p:cNvSpPr txBox="1"/>
          <p:nvPr/>
        </p:nvSpPr>
        <p:spPr>
          <a:xfrm>
            <a:off x="6328003" y="3810000"/>
            <a:ext cx="1749197" cy="369332"/>
          </a:xfrm>
          <a:prstGeom prst="rect">
            <a:avLst/>
          </a:prstGeom>
          <a:noFill/>
        </p:spPr>
        <p:txBody>
          <a:bodyPr wrap="none" rtlCol="0">
            <a:spAutoFit/>
          </a:bodyPr>
          <a:lstStyle/>
          <a:p>
            <a:r>
              <a:rPr lang="en-US" sz="1800" dirty="0" smtClean="0">
                <a:latin typeface="Calibri" pitchFamily="34" charset="0"/>
              </a:rPr>
              <a:t>32 B = 4 doubles</a:t>
            </a:r>
          </a:p>
        </p:txBody>
      </p:sp>
      <p:sp>
        <p:nvSpPr>
          <p:cNvPr id="16" name="TextBox 15"/>
          <p:cNvSpPr txBox="1"/>
          <p:nvPr/>
        </p:nvSpPr>
        <p:spPr>
          <a:xfrm>
            <a:off x="5638800" y="1066800"/>
            <a:ext cx="2890343" cy="646331"/>
          </a:xfrm>
          <a:prstGeom prst="rect">
            <a:avLst/>
          </a:prstGeom>
          <a:noFill/>
        </p:spPr>
        <p:txBody>
          <a:bodyPr wrap="none" rtlCol="0">
            <a:spAutoFit/>
          </a:bodyPr>
          <a:lstStyle/>
          <a:p>
            <a:r>
              <a:rPr lang="en-US" sz="1800" dirty="0" smtClean="0">
                <a:latin typeface="Calibri" pitchFamily="34" charset="0"/>
              </a:rPr>
              <a:t>assume: cold (empty) cache,</a:t>
            </a:r>
          </a:p>
          <a:p>
            <a:r>
              <a:rPr lang="en-US" sz="1800" dirty="0" smtClean="0">
                <a:latin typeface="Calibri" pitchFamily="34" charset="0"/>
              </a:rPr>
              <a:t>a[0][0] goes here</a:t>
            </a:r>
          </a:p>
        </p:txBody>
      </p:sp>
      <p:cxnSp>
        <p:nvCxnSpPr>
          <p:cNvPr id="18" name="Straight Arrow Connector 17"/>
          <p:cNvCxnSpPr/>
          <p:nvPr/>
        </p:nvCxnSpPr>
        <p:spPr bwMode="auto">
          <a:xfrm rot="5400000">
            <a:off x="5771233" y="1961465"/>
            <a:ext cx="496669" cy="1588"/>
          </a:xfrm>
          <a:prstGeom prst="straightConnector1">
            <a:avLst/>
          </a:prstGeom>
          <a:noFill/>
          <a:ln w="25400" cap="flat" cmpd="sng" algn="ctr">
            <a:solidFill>
              <a:schemeClr val="tx1"/>
            </a:solidFill>
            <a:prstDash val="solid"/>
            <a:round/>
            <a:headEnd type="none" w="med" len="med"/>
            <a:tailEnd type="arrow"/>
          </a:ln>
          <a:effectLst/>
        </p:spPr>
      </p:cxnSp>
      <p:sp>
        <p:nvSpPr>
          <p:cNvPr id="19" name="Text Box 3"/>
          <p:cNvSpPr txBox="1">
            <a:spLocks noChangeArrowheads="1"/>
          </p:cNvSpPr>
          <p:nvPr/>
        </p:nvSpPr>
        <p:spPr bwMode="auto">
          <a:xfrm>
            <a:off x="509588" y="3962400"/>
            <a:ext cx="4748212" cy="2404161"/>
          </a:xfrm>
          <a:prstGeom prst="rect">
            <a:avLst/>
          </a:prstGeom>
          <a:solidFill>
            <a:srgbClr val="F6F5BD"/>
          </a:solidFill>
          <a:ln w="12700">
            <a:solidFill>
              <a:schemeClr val="tx1"/>
            </a:solidFill>
            <a:miter lim="800000"/>
            <a:headEnd/>
            <a:tailEnd/>
          </a:ln>
        </p:spPr>
        <p:txBody>
          <a:bodyPr wrap="square" lIns="90360" tIns="44280" rIns="90360" bIns="4428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pitchFamily="49" charset="0"/>
              </a:rPr>
              <a:t>int</a:t>
            </a:r>
            <a:r>
              <a:rPr lang="en-GB" sz="1600" dirty="0">
                <a:latin typeface="Courier New" pitchFamily="49" charset="0"/>
              </a:rPr>
              <a:t> </a:t>
            </a:r>
            <a:r>
              <a:rPr lang="en-GB" sz="1600" dirty="0" err="1" smtClean="0">
                <a:latin typeface="Courier New" pitchFamily="49" charset="0"/>
              </a:rPr>
              <a:t>sum_array_rows</a:t>
            </a:r>
            <a:r>
              <a:rPr lang="en-GB" sz="1600" dirty="0" smtClean="0">
                <a:latin typeface="Courier New" pitchFamily="49" charset="0"/>
              </a:rPr>
              <a:t>(double a[16][16])</a:t>
            </a:r>
            <a:endParaRPr lang="en-GB" sz="1600" dirty="0">
              <a:latin typeface="Courier New" pitchFamily="49"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int i, </a:t>
            </a:r>
            <a:r>
              <a:rPr lang="en-GB" sz="1600" dirty="0" smtClean="0">
                <a:latin typeface="Courier New" pitchFamily="49" charset="0"/>
              </a:rPr>
              <a:t>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ourier New" pitchFamily="49" charset="0"/>
              </a:rPr>
              <a:t>    double sum </a:t>
            </a:r>
            <a:r>
              <a:rPr lang="en-GB" sz="1600" dirty="0">
                <a:latin typeface="Courier New" pitchFamily="49" charset="0"/>
              </a:rPr>
              <a:t>= 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dirty="0">
              <a:latin typeface="Courier New" pitchFamily="49"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a:t>
            </a:r>
            <a:r>
              <a:rPr lang="en-GB" sz="1600" dirty="0" smtClean="0">
                <a:latin typeface="Courier New" pitchFamily="49" charset="0"/>
              </a:rPr>
              <a:t>(j </a:t>
            </a:r>
            <a:r>
              <a:rPr lang="en-GB" sz="1600" dirty="0">
                <a:latin typeface="Courier New" pitchFamily="49" charset="0"/>
              </a:rPr>
              <a:t>= 0; i &lt; </a:t>
            </a:r>
            <a:r>
              <a:rPr lang="en-GB" sz="1600" dirty="0" smtClean="0">
                <a:latin typeface="Courier New" pitchFamily="49" charset="0"/>
              </a:rPr>
              <a:t>16; </a:t>
            </a:r>
            <a:r>
              <a:rPr lang="en-GB" sz="1600" dirty="0">
                <a:latin typeface="Courier New" pitchFamily="49" charset="0"/>
              </a:rPr>
              <a:t>i++)</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for </a:t>
            </a:r>
            <a:r>
              <a:rPr lang="en-GB" sz="1600" dirty="0" smtClean="0">
                <a:latin typeface="Courier New" pitchFamily="49" charset="0"/>
              </a:rPr>
              <a:t>(</a:t>
            </a:r>
            <a:r>
              <a:rPr lang="en-GB" sz="1600" dirty="0" err="1" smtClean="0">
                <a:latin typeface="Courier New" pitchFamily="49" charset="0"/>
              </a:rPr>
              <a:t>i</a:t>
            </a:r>
            <a:r>
              <a:rPr lang="en-GB" sz="1600" dirty="0" smtClean="0">
                <a:latin typeface="Courier New" pitchFamily="49" charset="0"/>
              </a:rPr>
              <a:t> </a:t>
            </a:r>
            <a:r>
              <a:rPr lang="en-GB" sz="1600" dirty="0">
                <a:latin typeface="Courier New" pitchFamily="49" charset="0"/>
              </a:rPr>
              <a:t>= 0; j &lt; </a:t>
            </a:r>
            <a:r>
              <a:rPr lang="en-GB" sz="1600" dirty="0" smtClean="0">
                <a:latin typeface="Courier New" pitchFamily="49" charset="0"/>
              </a:rPr>
              <a:t>16; </a:t>
            </a:r>
            <a:r>
              <a:rPr lang="en-GB" sz="1600" dirty="0">
                <a:latin typeface="Courier New" pitchFamily="49" charset="0"/>
              </a:rPr>
              <a:t>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sum += a[i][j];</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    return sum;</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rPr>
              <a:t>}</a:t>
            </a:r>
          </a:p>
        </p:txBody>
      </p:sp>
      <p:sp>
        <p:nvSpPr>
          <p:cNvPr id="20" name="Rectangle 19"/>
          <p:cNvSpPr/>
          <p:nvPr/>
        </p:nvSpPr>
        <p:spPr bwMode="auto">
          <a:xfrm>
            <a:off x="5943600" y="5715000"/>
            <a:ext cx="2661743" cy="609600"/>
          </a:xfrm>
          <a:prstGeom prst="rect">
            <a:avLst/>
          </a:prstGeom>
          <a:solidFill>
            <a:schemeClr val="bg1">
              <a:lumMod val="8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Calibri" pitchFamily="34" charset="0"/>
              </a:rPr>
              <a:t>blackboard</a:t>
            </a:r>
          </a:p>
        </p:txBody>
      </p:sp>
      <p:sp>
        <p:nvSpPr>
          <p:cNvPr id="21" name="TextBox 20"/>
          <p:cNvSpPr txBox="1"/>
          <p:nvPr/>
        </p:nvSpPr>
        <p:spPr>
          <a:xfrm>
            <a:off x="5640659" y="533400"/>
            <a:ext cx="2893741" cy="369332"/>
          </a:xfrm>
          <a:prstGeom prst="rect">
            <a:avLst/>
          </a:prstGeom>
          <a:noFill/>
        </p:spPr>
        <p:txBody>
          <a:bodyPr wrap="none" rtlCol="0">
            <a:spAutoFit/>
          </a:bodyPr>
          <a:lstStyle/>
          <a:p>
            <a:r>
              <a:rPr lang="en-US" sz="1800" i="1" dirty="0" smtClean="0">
                <a:solidFill>
                  <a:schemeClr val="tx1">
                    <a:lumMod val="50000"/>
                    <a:lumOff val="50000"/>
                  </a:schemeClr>
                </a:solidFill>
                <a:latin typeface="Calibri" pitchFamily="34" charset="0"/>
              </a:rPr>
              <a:t>Ignore the variables sum, </a:t>
            </a:r>
            <a:r>
              <a:rPr lang="en-US" sz="1800" i="1" dirty="0" err="1" smtClean="0">
                <a:solidFill>
                  <a:schemeClr val="tx1">
                    <a:lumMod val="50000"/>
                    <a:lumOff val="50000"/>
                  </a:schemeClr>
                </a:solidFill>
                <a:latin typeface="Calibri" pitchFamily="34" charset="0"/>
              </a:rPr>
              <a:t>i</a:t>
            </a:r>
            <a:r>
              <a:rPr lang="en-US" sz="1800" i="1" dirty="0" smtClean="0">
                <a:solidFill>
                  <a:schemeClr val="tx1">
                    <a:lumMod val="50000"/>
                    <a:lumOff val="50000"/>
                  </a:schemeClr>
                </a:solidFill>
                <a:latin typeface="Calibri" pitchFamily="34" charset="0"/>
              </a:rPr>
              <a:t>, j</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404813" y="310040"/>
            <a:ext cx="8716962" cy="78263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What about writes?</a:t>
            </a:r>
          </a:p>
        </p:txBody>
      </p:sp>
      <p:sp>
        <p:nvSpPr>
          <p:cNvPr id="26626" name="Rectangle 2"/>
          <p:cNvSpPr>
            <a:spLocks noGrp="1" noChangeArrowheads="1"/>
          </p:cNvSpPr>
          <p:nvPr>
            <p:ph type="body" idx="1"/>
          </p:nvPr>
        </p:nvSpPr>
        <p:spPr>
          <a:xfrm>
            <a:off x="455613" y="1220788"/>
            <a:ext cx="8307387" cy="5322887"/>
          </a:xfrm>
        </p:spPr>
        <p:txBody>
          <a:bodyPr lIns="90360" tIns="44280" rIns="90360" bIns="44280"/>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Multiple copies of data exist:</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L1, L2, Main Memory, Disk</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What to do on a write-hit?</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solidFill>
                  <a:srgbClr val="FF0000"/>
                </a:solidFill>
              </a:rPr>
              <a:t>Write-through </a:t>
            </a:r>
            <a:r>
              <a:rPr lang="en-GB" dirty="0" smtClean="0"/>
              <a:t>(write immediately to memory)</a:t>
            </a:r>
          </a:p>
          <a:p>
            <a:pPr lvl="1"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solidFill>
                  <a:srgbClr val="FF0000"/>
                </a:solidFill>
              </a:rPr>
              <a:t>Write-back </a:t>
            </a:r>
            <a:r>
              <a:rPr lang="en-GB" dirty="0" smtClean="0"/>
              <a:t>(defer write to memory until replacement of line)</a:t>
            </a:r>
          </a:p>
          <a:p>
            <a:pPr lvl="2" eaLnBrk="1" hangingPunct="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Need a dirty bit (line different from memory or not)</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What to do on a write-miss?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solidFill>
                  <a:srgbClr val="FF0000"/>
                </a:solidFill>
              </a:rPr>
              <a:t>Write-allocate </a:t>
            </a:r>
            <a:r>
              <a:rPr lang="en-GB" dirty="0" smtClean="0"/>
              <a:t>(load into cache, update line in cache)</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Good if more writes to the location follow</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solidFill>
                  <a:srgbClr val="FF0000"/>
                </a:solidFill>
              </a:rPr>
              <a:t>No-write-allocate </a:t>
            </a:r>
            <a:r>
              <a:rPr lang="en-GB" dirty="0" smtClean="0"/>
              <a:t>(writes immediately to memory)</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Typical</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smtClean="0"/>
              <a:t>Write-through + No-write-allocate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b="1" dirty="0" smtClean="0"/>
              <a:t>Write-back + Write-allocate</a:t>
            </a:r>
          </a:p>
          <a:p>
            <a:pPr eaLnBrk="1" hangingPunct="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dirty="0" smtClean="0"/>
          </a:p>
        </p:txBody>
      </p:sp>
    </p:spTree>
    <p:extLst>
      <p:ext uri="{BB962C8B-B14F-4D97-AF65-F5344CB8AC3E}">
        <p14:creationId xmlns:p14="http://schemas.microsoft.com/office/powerpoint/2010/main" val="50828431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62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2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2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62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62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Rectangle 425"/>
          <p:cNvSpPr>
            <a:spLocks noChangeArrowheads="1"/>
          </p:cNvSpPr>
          <p:nvPr/>
        </p:nvSpPr>
        <p:spPr bwMode="auto">
          <a:xfrm>
            <a:off x="228600" y="1676400"/>
            <a:ext cx="6172200" cy="3886200"/>
          </a:xfrm>
          <a:prstGeom prst="rect">
            <a:avLst/>
          </a:prstGeom>
          <a:solidFill>
            <a:srgbClr val="D5F1CF"/>
          </a:solidFill>
          <a:ln w="12700">
            <a:solidFill>
              <a:schemeClr val="tx1"/>
            </a:solidFill>
            <a:prstDash val="dash"/>
            <a:miter lim="800000"/>
            <a:headEnd/>
            <a:tailEnd/>
          </a:ln>
          <a:effectLst/>
        </p:spPr>
        <p:txBody>
          <a:bodyPr wrap="none" anchor="ctr">
            <a:prstTxWarp prst="textNoShape">
              <a:avLst/>
            </a:prstTxWarp>
          </a:bodyPr>
          <a:lstStyle/>
          <a:p>
            <a:endParaRPr lang="en-US" sz="1800"/>
          </a:p>
        </p:txBody>
      </p:sp>
      <p:sp>
        <p:nvSpPr>
          <p:cNvPr id="11" name="Rectangle 404"/>
          <p:cNvSpPr>
            <a:spLocks noChangeArrowheads="1"/>
          </p:cNvSpPr>
          <p:nvPr/>
        </p:nvSpPr>
        <p:spPr bwMode="auto">
          <a:xfrm>
            <a:off x="381000" y="1981200"/>
            <a:ext cx="2122488" cy="24384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20" name="Rectangle 413"/>
          <p:cNvSpPr>
            <a:spLocks noChangeArrowheads="1"/>
          </p:cNvSpPr>
          <p:nvPr/>
        </p:nvSpPr>
        <p:spPr bwMode="auto">
          <a:xfrm>
            <a:off x="4114800" y="1981200"/>
            <a:ext cx="2122488" cy="24384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endParaRPr lang="en-US" sz="1800"/>
          </a:p>
        </p:txBody>
      </p:sp>
      <p:sp>
        <p:nvSpPr>
          <p:cNvPr id="2" name="Title 1"/>
          <p:cNvSpPr>
            <a:spLocks noGrp="1"/>
          </p:cNvSpPr>
          <p:nvPr>
            <p:ph type="title"/>
          </p:nvPr>
        </p:nvSpPr>
        <p:spPr>
          <a:noFill/>
        </p:spPr>
        <p:txBody>
          <a:bodyPr/>
          <a:lstStyle/>
          <a:p>
            <a:r>
              <a:rPr lang="en-US" dirty="0" smtClean="0"/>
              <a:t>Intel Core i7 Cache Hierarchy</a:t>
            </a:r>
            <a:endParaRPr lang="en-US" dirty="0"/>
          </a:p>
        </p:txBody>
      </p:sp>
      <p:sp>
        <p:nvSpPr>
          <p:cNvPr id="4" name="Rectangle 396"/>
          <p:cNvSpPr>
            <a:spLocks noChangeArrowheads="1"/>
          </p:cNvSpPr>
          <p:nvPr/>
        </p:nvSpPr>
        <p:spPr bwMode="auto">
          <a:xfrm>
            <a:off x="546100" y="2133600"/>
            <a:ext cx="977900" cy="3048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r>
              <a:rPr lang="en-US" sz="1800" dirty="0" err="1"/>
              <a:t>Regs</a:t>
            </a:r>
            <a:endParaRPr lang="en-US" sz="1800" dirty="0"/>
          </a:p>
        </p:txBody>
      </p:sp>
      <p:sp>
        <p:nvSpPr>
          <p:cNvPr id="5" name="Rectangle 397"/>
          <p:cNvSpPr>
            <a:spLocks noChangeArrowheads="1"/>
          </p:cNvSpPr>
          <p:nvPr/>
        </p:nvSpPr>
        <p:spPr bwMode="auto">
          <a:xfrm>
            <a:off x="588963" y="2781300"/>
            <a:ext cx="782637"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800"/>
              <a:t>L1 </a:t>
            </a:r>
          </a:p>
          <a:p>
            <a:pPr algn="ctr"/>
            <a:r>
              <a:rPr lang="en-US" sz="1800"/>
              <a:t>d-cache</a:t>
            </a:r>
          </a:p>
        </p:txBody>
      </p:sp>
      <p:sp>
        <p:nvSpPr>
          <p:cNvPr id="6" name="Rectangle 399"/>
          <p:cNvSpPr>
            <a:spLocks noChangeArrowheads="1"/>
          </p:cNvSpPr>
          <p:nvPr/>
        </p:nvSpPr>
        <p:spPr bwMode="auto">
          <a:xfrm>
            <a:off x="1524000" y="2781300"/>
            <a:ext cx="795338"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800" dirty="0"/>
              <a:t>L1 </a:t>
            </a:r>
          </a:p>
          <a:p>
            <a:pPr algn="ctr"/>
            <a:r>
              <a:rPr lang="en-US" sz="1800" dirty="0" err="1"/>
              <a:t>i</a:t>
            </a:r>
            <a:r>
              <a:rPr lang="en-US" sz="1800" dirty="0"/>
              <a:t>-cache</a:t>
            </a:r>
          </a:p>
        </p:txBody>
      </p:sp>
      <p:sp>
        <p:nvSpPr>
          <p:cNvPr id="7" name="Rectangle 400"/>
          <p:cNvSpPr>
            <a:spLocks noChangeArrowheads="1"/>
          </p:cNvSpPr>
          <p:nvPr/>
        </p:nvSpPr>
        <p:spPr bwMode="auto">
          <a:xfrm>
            <a:off x="609600" y="3695700"/>
            <a:ext cx="1709738" cy="571500"/>
          </a:xfrm>
          <a:prstGeom prst="rect">
            <a:avLst/>
          </a:prstGeom>
          <a:solidFill>
            <a:srgbClr val="DEDFF5"/>
          </a:solidFill>
          <a:ln w="12700">
            <a:solidFill>
              <a:schemeClr val="tx1"/>
            </a:solidFill>
            <a:miter lim="800000"/>
            <a:headEnd/>
            <a:tailEnd/>
          </a:ln>
          <a:effectLst/>
        </p:spPr>
        <p:txBody>
          <a:bodyPr anchor="ctr">
            <a:prstTxWarp prst="textNoShape">
              <a:avLst/>
            </a:prstTxWarp>
          </a:bodyPr>
          <a:lstStyle/>
          <a:p>
            <a:pPr algn="ctr"/>
            <a:r>
              <a:rPr lang="en-US" sz="1800"/>
              <a:t>L2 unified cache</a:t>
            </a:r>
          </a:p>
        </p:txBody>
      </p:sp>
      <p:sp>
        <p:nvSpPr>
          <p:cNvPr id="8" name="Line 401"/>
          <p:cNvSpPr>
            <a:spLocks noChangeShapeType="1"/>
          </p:cNvSpPr>
          <p:nvPr/>
        </p:nvSpPr>
        <p:spPr bwMode="auto">
          <a:xfrm>
            <a:off x="1066800" y="24384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9" name="Line 402"/>
          <p:cNvSpPr>
            <a:spLocks noChangeShapeType="1"/>
          </p:cNvSpPr>
          <p:nvPr/>
        </p:nvSpPr>
        <p:spPr bwMode="auto">
          <a:xfrm>
            <a:off x="10668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10" name="Line 403"/>
          <p:cNvSpPr>
            <a:spLocks noChangeShapeType="1"/>
          </p:cNvSpPr>
          <p:nvPr/>
        </p:nvSpPr>
        <p:spPr bwMode="auto">
          <a:xfrm>
            <a:off x="19050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12" name="Text Box 405"/>
          <p:cNvSpPr txBox="1">
            <a:spLocks noChangeArrowheads="1"/>
          </p:cNvSpPr>
          <p:nvPr/>
        </p:nvSpPr>
        <p:spPr bwMode="auto">
          <a:xfrm>
            <a:off x="304800" y="1676400"/>
            <a:ext cx="773694" cy="369332"/>
          </a:xfrm>
          <a:prstGeom prst="rect">
            <a:avLst/>
          </a:prstGeom>
          <a:noFill/>
          <a:ln w="12700">
            <a:noFill/>
            <a:miter lim="800000"/>
            <a:headEnd/>
            <a:tailEnd/>
          </a:ln>
          <a:effectLst/>
        </p:spPr>
        <p:txBody>
          <a:bodyPr wrap="none">
            <a:prstTxWarp prst="textNoShape">
              <a:avLst/>
            </a:prstTxWarp>
            <a:spAutoFit/>
          </a:bodyPr>
          <a:lstStyle/>
          <a:p>
            <a:r>
              <a:rPr lang="en-US" sz="1800"/>
              <a:t>Core 0</a:t>
            </a:r>
          </a:p>
        </p:txBody>
      </p:sp>
      <p:sp>
        <p:nvSpPr>
          <p:cNvPr id="13" name="Rectangle 406"/>
          <p:cNvSpPr>
            <a:spLocks noChangeArrowheads="1"/>
          </p:cNvSpPr>
          <p:nvPr/>
        </p:nvSpPr>
        <p:spPr bwMode="auto">
          <a:xfrm>
            <a:off x="4279900" y="2133600"/>
            <a:ext cx="977900" cy="3048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r>
              <a:rPr lang="en-US" sz="1800"/>
              <a:t>Regs</a:t>
            </a:r>
          </a:p>
        </p:txBody>
      </p:sp>
      <p:sp>
        <p:nvSpPr>
          <p:cNvPr id="14" name="Rectangle 407"/>
          <p:cNvSpPr>
            <a:spLocks noChangeArrowheads="1"/>
          </p:cNvSpPr>
          <p:nvPr/>
        </p:nvSpPr>
        <p:spPr bwMode="auto">
          <a:xfrm>
            <a:off x="4322763" y="2781300"/>
            <a:ext cx="782637"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800" dirty="0"/>
              <a:t>L1 </a:t>
            </a:r>
          </a:p>
          <a:p>
            <a:pPr algn="ctr"/>
            <a:r>
              <a:rPr lang="en-US" sz="1800" dirty="0" err="1"/>
              <a:t>d</a:t>
            </a:r>
            <a:r>
              <a:rPr lang="en-US" sz="1800" dirty="0"/>
              <a:t>-cache</a:t>
            </a:r>
          </a:p>
        </p:txBody>
      </p:sp>
      <p:sp>
        <p:nvSpPr>
          <p:cNvPr id="15" name="Rectangle 408"/>
          <p:cNvSpPr>
            <a:spLocks noChangeArrowheads="1"/>
          </p:cNvSpPr>
          <p:nvPr/>
        </p:nvSpPr>
        <p:spPr bwMode="auto">
          <a:xfrm>
            <a:off x="5257800" y="2781300"/>
            <a:ext cx="795338"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800"/>
              <a:t>L1 </a:t>
            </a:r>
          </a:p>
          <a:p>
            <a:pPr algn="ctr"/>
            <a:r>
              <a:rPr lang="en-US" sz="1800"/>
              <a:t>i-cache</a:t>
            </a:r>
          </a:p>
        </p:txBody>
      </p:sp>
      <p:sp>
        <p:nvSpPr>
          <p:cNvPr id="16" name="Rectangle 409"/>
          <p:cNvSpPr>
            <a:spLocks noChangeArrowheads="1"/>
          </p:cNvSpPr>
          <p:nvPr/>
        </p:nvSpPr>
        <p:spPr bwMode="auto">
          <a:xfrm>
            <a:off x="4343400" y="3695700"/>
            <a:ext cx="1709738" cy="571500"/>
          </a:xfrm>
          <a:prstGeom prst="rect">
            <a:avLst/>
          </a:prstGeom>
          <a:solidFill>
            <a:srgbClr val="DEDFF5"/>
          </a:solidFill>
          <a:ln w="12700">
            <a:solidFill>
              <a:schemeClr val="tx1"/>
            </a:solidFill>
            <a:miter lim="800000"/>
            <a:headEnd/>
            <a:tailEnd/>
          </a:ln>
          <a:effectLst/>
        </p:spPr>
        <p:txBody>
          <a:bodyPr anchor="ctr">
            <a:prstTxWarp prst="textNoShape">
              <a:avLst/>
            </a:prstTxWarp>
          </a:bodyPr>
          <a:lstStyle/>
          <a:p>
            <a:pPr algn="ctr"/>
            <a:r>
              <a:rPr lang="en-US" sz="1800"/>
              <a:t>L2 unified cache</a:t>
            </a:r>
          </a:p>
        </p:txBody>
      </p:sp>
      <p:sp>
        <p:nvSpPr>
          <p:cNvPr id="17" name="Line 410"/>
          <p:cNvSpPr>
            <a:spLocks noChangeShapeType="1"/>
          </p:cNvSpPr>
          <p:nvPr/>
        </p:nvSpPr>
        <p:spPr bwMode="auto">
          <a:xfrm>
            <a:off x="4800600" y="24384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18" name="Line 411"/>
          <p:cNvSpPr>
            <a:spLocks noChangeShapeType="1"/>
          </p:cNvSpPr>
          <p:nvPr/>
        </p:nvSpPr>
        <p:spPr bwMode="auto">
          <a:xfrm>
            <a:off x="48006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19" name="Line 412"/>
          <p:cNvSpPr>
            <a:spLocks noChangeShapeType="1"/>
          </p:cNvSpPr>
          <p:nvPr/>
        </p:nvSpPr>
        <p:spPr bwMode="auto">
          <a:xfrm>
            <a:off x="56388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21" name="Text Box 414"/>
          <p:cNvSpPr txBox="1">
            <a:spLocks noChangeArrowheads="1"/>
          </p:cNvSpPr>
          <p:nvPr/>
        </p:nvSpPr>
        <p:spPr bwMode="auto">
          <a:xfrm>
            <a:off x="4038600" y="1676400"/>
            <a:ext cx="773694" cy="369332"/>
          </a:xfrm>
          <a:prstGeom prst="rect">
            <a:avLst/>
          </a:prstGeom>
          <a:noFill/>
          <a:ln w="12700">
            <a:noFill/>
            <a:miter lim="800000"/>
            <a:headEnd/>
            <a:tailEnd/>
          </a:ln>
          <a:effectLst/>
        </p:spPr>
        <p:txBody>
          <a:bodyPr wrap="none">
            <a:prstTxWarp prst="textNoShape">
              <a:avLst/>
            </a:prstTxWarp>
            <a:spAutoFit/>
          </a:bodyPr>
          <a:lstStyle/>
          <a:p>
            <a:r>
              <a:rPr lang="en-US" sz="1800"/>
              <a:t>Core 3</a:t>
            </a:r>
          </a:p>
        </p:txBody>
      </p:sp>
      <p:sp>
        <p:nvSpPr>
          <p:cNvPr id="22" name="Text Box 415"/>
          <p:cNvSpPr txBox="1">
            <a:spLocks noChangeArrowheads="1"/>
          </p:cNvSpPr>
          <p:nvPr/>
        </p:nvSpPr>
        <p:spPr bwMode="auto">
          <a:xfrm>
            <a:off x="2971800" y="2983468"/>
            <a:ext cx="723900" cy="646331"/>
          </a:xfrm>
          <a:prstGeom prst="rect">
            <a:avLst/>
          </a:prstGeom>
          <a:noFill/>
          <a:ln w="12700">
            <a:noFill/>
            <a:miter lim="800000"/>
            <a:headEnd/>
            <a:tailEnd/>
          </a:ln>
          <a:effectLst/>
        </p:spPr>
        <p:txBody>
          <a:bodyPr wrap="square">
            <a:prstTxWarp prst="textNoShape">
              <a:avLst/>
            </a:prstTxWarp>
            <a:spAutoFit/>
          </a:bodyPr>
          <a:lstStyle/>
          <a:p>
            <a:pPr algn="ctr"/>
            <a:r>
              <a:rPr lang="en-US" sz="3600" dirty="0"/>
              <a:t>…</a:t>
            </a:r>
          </a:p>
        </p:txBody>
      </p:sp>
      <p:sp>
        <p:nvSpPr>
          <p:cNvPr id="23" name="Line 417"/>
          <p:cNvSpPr>
            <a:spLocks noChangeShapeType="1"/>
          </p:cNvSpPr>
          <p:nvPr/>
        </p:nvSpPr>
        <p:spPr bwMode="auto">
          <a:xfrm>
            <a:off x="1447800" y="4267200"/>
            <a:ext cx="0" cy="5334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24" name="Line 418"/>
          <p:cNvSpPr>
            <a:spLocks noChangeShapeType="1"/>
          </p:cNvSpPr>
          <p:nvPr/>
        </p:nvSpPr>
        <p:spPr bwMode="auto">
          <a:xfrm>
            <a:off x="5181600" y="4267200"/>
            <a:ext cx="0" cy="5334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25" name="Rectangle 419"/>
          <p:cNvSpPr>
            <a:spLocks noChangeArrowheads="1"/>
          </p:cNvSpPr>
          <p:nvPr/>
        </p:nvSpPr>
        <p:spPr bwMode="auto">
          <a:xfrm>
            <a:off x="1098550" y="4800600"/>
            <a:ext cx="4387850" cy="571500"/>
          </a:xfrm>
          <a:prstGeom prst="rect">
            <a:avLst/>
          </a:prstGeom>
          <a:solidFill>
            <a:srgbClr val="DEDFF5"/>
          </a:solidFill>
          <a:ln w="12700">
            <a:solidFill>
              <a:schemeClr val="tx1"/>
            </a:solidFill>
            <a:miter lim="800000"/>
            <a:headEnd/>
            <a:tailEnd/>
          </a:ln>
          <a:effectLst/>
        </p:spPr>
        <p:txBody>
          <a:bodyPr anchor="ctr">
            <a:prstTxWarp prst="textNoShape">
              <a:avLst/>
            </a:prstTxWarp>
          </a:bodyPr>
          <a:lstStyle/>
          <a:p>
            <a:pPr algn="ctr"/>
            <a:r>
              <a:rPr lang="en-US" sz="1800"/>
              <a:t>L3 unified cache</a:t>
            </a:r>
          </a:p>
          <a:p>
            <a:pPr algn="ctr"/>
            <a:r>
              <a:rPr lang="en-US" sz="1800"/>
              <a:t>(shared by all cores)</a:t>
            </a:r>
          </a:p>
        </p:txBody>
      </p:sp>
      <p:sp>
        <p:nvSpPr>
          <p:cNvPr id="26" name="Rectangle 420"/>
          <p:cNvSpPr>
            <a:spLocks noChangeArrowheads="1"/>
          </p:cNvSpPr>
          <p:nvPr/>
        </p:nvSpPr>
        <p:spPr bwMode="auto">
          <a:xfrm>
            <a:off x="228600" y="6057900"/>
            <a:ext cx="6172200" cy="571500"/>
          </a:xfrm>
          <a:prstGeom prst="rect">
            <a:avLst/>
          </a:prstGeom>
          <a:solidFill>
            <a:srgbClr val="D5F1CF"/>
          </a:solidFill>
          <a:ln w="12700">
            <a:solidFill>
              <a:schemeClr val="tx1"/>
            </a:solidFill>
            <a:miter lim="800000"/>
            <a:headEnd/>
            <a:tailEnd/>
          </a:ln>
          <a:effectLst/>
        </p:spPr>
        <p:txBody>
          <a:bodyPr anchor="ctr">
            <a:prstTxWarp prst="textNoShape">
              <a:avLst/>
            </a:prstTxWarp>
          </a:bodyPr>
          <a:lstStyle/>
          <a:p>
            <a:pPr algn="ctr"/>
            <a:r>
              <a:rPr lang="en-US" sz="1800"/>
              <a:t>Main memory</a:t>
            </a:r>
          </a:p>
        </p:txBody>
      </p:sp>
      <p:sp>
        <p:nvSpPr>
          <p:cNvPr id="27" name="Line 421"/>
          <p:cNvSpPr>
            <a:spLocks noChangeShapeType="1"/>
          </p:cNvSpPr>
          <p:nvPr/>
        </p:nvSpPr>
        <p:spPr bwMode="auto">
          <a:xfrm>
            <a:off x="3371850" y="5372100"/>
            <a:ext cx="0" cy="685800"/>
          </a:xfrm>
          <a:prstGeom prst="line">
            <a:avLst/>
          </a:prstGeom>
          <a:noFill/>
          <a:ln w="12700">
            <a:solidFill>
              <a:schemeClr val="tx1"/>
            </a:solidFill>
            <a:round/>
            <a:headEnd/>
            <a:tailEnd/>
          </a:ln>
          <a:effectLst/>
        </p:spPr>
        <p:txBody>
          <a:bodyPr wrap="none" anchor="ctr">
            <a:prstTxWarp prst="textNoShape">
              <a:avLst/>
            </a:prstTxWarp>
          </a:bodyPr>
          <a:lstStyle/>
          <a:p>
            <a:endParaRPr lang="en-US" sz="1800"/>
          </a:p>
        </p:txBody>
      </p:sp>
      <p:sp>
        <p:nvSpPr>
          <p:cNvPr id="29" name="Text Box 426"/>
          <p:cNvSpPr txBox="1">
            <a:spLocks noChangeArrowheads="1"/>
          </p:cNvSpPr>
          <p:nvPr/>
        </p:nvSpPr>
        <p:spPr bwMode="auto">
          <a:xfrm>
            <a:off x="152400" y="1295400"/>
            <a:ext cx="1920756" cy="369332"/>
          </a:xfrm>
          <a:prstGeom prst="rect">
            <a:avLst/>
          </a:prstGeom>
          <a:noFill/>
          <a:ln w="12700">
            <a:noFill/>
            <a:miter lim="800000"/>
            <a:headEnd/>
            <a:tailEnd/>
          </a:ln>
          <a:effectLst/>
        </p:spPr>
        <p:txBody>
          <a:bodyPr wrap="none">
            <a:prstTxWarp prst="textNoShape">
              <a:avLst/>
            </a:prstTxWarp>
            <a:spAutoFit/>
          </a:bodyPr>
          <a:lstStyle/>
          <a:p>
            <a:r>
              <a:rPr lang="en-US" sz="1800" dirty="0"/>
              <a:t>Processor package</a:t>
            </a:r>
          </a:p>
        </p:txBody>
      </p:sp>
      <p:sp>
        <p:nvSpPr>
          <p:cNvPr id="30" name="TextBox 29"/>
          <p:cNvSpPr txBox="1"/>
          <p:nvPr/>
        </p:nvSpPr>
        <p:spPr>
          <a:xfrm>
            <a:off x="6553200" y="1676400"/>
            <a:ext cx="2514600" cy="3970318"/>
          </a:xfrm>
          <a:prstGeom prst="rect">
            <a:avLst/>
          </a:prstGeom>
          <a:noFill/>
        </p:spPr>
        <p:txBody>
          <a:bodyPr wrap="square" rtlCol="0">
            <a:spAutoFit/>
          </a:bodyPr>
          <a:lstStyle/>
          <a:p>
            <a:r>
              <a:rPr lang="en-US" sz="1800" dirty="0" smtClean="0">
                <a:latin typeface="Calibri" pitchFamily="34" charset="0"/>
              </a:rPr>
              <a:t>L1 </a:t>
            </a:r>
            <a:r>
              <a:rPr lang="en-US" sz="1800" dirty="0" err="1" smtClean="0">
                <a:latin typeface="Calibri" pitchFamily="34" charset="0"/>
              </a:rPr>
              <a:t>i</a:t>
            </a:r>
            <a:r>
              <a:rPr lang="en-US" sz="1800" dirty="0" smtClean="0">
                <a:latin typeface="Calibri" pitchFamily="34" charset="0"/>
              </a:rPr>
              <a:t>-cache and </a:t>
            </a:r>
            <a:r>
              <a:rPr lang="en-US" sz="1800" dirty="0" err="1" smtClean="0">
                <a:latin typeface="Calibri" pitchFamily="34" charset="0"/>
              </a:rPr>
              <a:t>d</a:t>
            </a:r>
            <a:r>
              <a:rPr lang="en-US" sz="1800" dirty="0" smtClean="0">
                <a:latin typeface="Calibri" pitchFamily="34" charset="0"/>
              </a:rPr>
              <a:t>-cache:</a:t>
            </a:r>
          </a:p>
          <a:p>
            <a:pPr lvl="1"/>
            <a:r>
              <a:rPr lang="en-US" sz="1800" b="0" dirty="0" smtClean="0">
                <a:latin typeface="Calibri" pitchFamily="34" charset="0"/>
              </a:rPr>
              <a:t>32 KB,  8-way, </a:t>
            </a:r>
          </a:p>
          <a:p>
            <a:pPr lvl="1"/>
            <a:r>
              <a:rPr lang="en-US" sz="1800" b="0" dirty="0" smtClean="0">
                <a:latin typeface="Calibri" pitchFamily="34" charset="0"/>
              </a:rPr>
              <a:t>Access: 4 cycles</a:t>
            </a:r>
          </a:p>
          <a:p>
            <a:endParaRPr lang="en-US" sz="1800" b="0" dirty="0" smtClean="0">
              <a:latin typeface="Calibri" pitchFamily="34" charset="0"/>
            </a:endParaRPr>
          </a:p>
          <a:p>
            <a:r>
              <a:rPr lang="en-US" sz="1800" dirty="0" smtClean="0">
                <a:latin typeface="Calibri" pitchFamily="34" charset="0"/>
              </a:rPr>
              <a:t>L2 unified cache:</a:t>
            </a:r>
          </a:p>
          <a:p>
            <a:pPr lvl="1"/>
            <a:r>
              <a:rPr lang="en-US" sz="1800" b="0" dirty="0" smtClean="0">
                <a:latin typeface="Calibri" pitchFamily="34" charset="0"/>
              </a:rPr>
              <a:t> 256 KB, 8-way, </a:t>
            </a:r>
          </a:p>
          <a:p>
            <a:pPr lvl="1"/>
            <a:r>
              <a:rPr lang="en-US" sz="1800" b="0" dirty="0" smtClean="0">
                <a:latin typeface="Calibri" pitchFamily="34" charset="0"/>
              </a:rPr>
              <a:t>Access: 11 cycles</a:t>
            </a:r>
          </a:p>
          <a:p>
            <a:pPr lvl="1"/>
            <a:endParaRPr lang="en-US" sz="1800" b="0" dirty="0" smtClean="0">
              <a:latin typeface="Calibri" pitchFamily="34" charset="0"/>
            </a:endParaRPr>
          </a:p>
          <a:p>
            <a:r>
              <a:rPr lang="en-US" sz="1800" dirty="0" smtClean="0">
                <a:latin typeface="Calibri" pitchFamily="34" charset="0"/>
              </a:rPr>
              <a:t>L3 unified cache:</a:t>
            </a:r>
          </a:p>
          <a:p>
            <a:pPr lvl="1"/>
            <a:r>
              <a:rPr lang="en-US" sz="1800" b="0" dirty="0" smtClean="0">
                <a:latin typeface="Calibri" pitchFamily="34" charset="0"/>
              </a:rPr>
              <a:t>8 MB, 16-way,</a:t>
            </a:r>
          </a:p>
          <a:p>
            <a:pPr lvl="1"/>
            <a:r>
              <a:rPr lang="en-US" sz="1800" b="0" dirty="0" smtClean="0">
                <a:latin typeface="Calibri" pitchFamily="34" charset="0"/>
              </a:rPr>
              <a:t>Access: 30-40 cycles</a:t>
            </a:r>
          </a:p>
          <a:p>
            <a:pPr lvl="1"/>
            <a:endParaRPr lang="en-US" sz="1800" b="0" dirty="0" smtClean="0">
              <a:latin typeface="Calibri" pitchFamily="34" charset="0"/>
            </a:endParaRPr>
          </a:p>
          <a:p>
            <a:r>
              <a:rPr lang="en-US" sz="1800" dirty="0" smtClean="0">
                <a:latin typeface="Calibri" pitchFamily="34" charset="0"/>
              </a:rPr>
              <a:t>Block size</a:t>
            </a:r>
            <a:r>
              <a:rPr lang="en-US" sz="1800" b="0" dirty="0" smtClean="0">
                <a:latin typeface="Calibri" pitchFamily="34" charset="0"/>
              </a:rPr>
              <a:t>: 64 bytes for all caches. </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smtClean="0"/>
              <a:t>Cache Performance Metrics</a:t>
            </a:r>
            <a:endParaRPr lang="en-GB" dirty="0" smtClean="0"/>
          </a:p>
        </p:txBody>
      </p:sp>
      <p:sp>
        <p:nvSpPr>
          <p:cNvPr id="114691" name="Rectangle 3"/>
          <p:cNvSpPr>
            <a:spLocks noGrp="1" noChangeArrowheads="1"/>
          </p:cNvSpPr>
          <p:nvPr>
            <p:ph type="body" idx="1"/>
          </p:nvPr>
        </p:nvSpPr>
        <p:spPr>
          <a:xfrm>
            <a:off x="396875" y="1362075"/>
            <a:ext cx="8594725" cy="4972050"/>
          </a:xfrm>
        </p:spPr>
        <p:txBody>
          <a:bodyPr>
            <a:normAutofit fontScale="92500" lnSpcReduction="10000"/>
          </a:bodyPr>
          <a:lstStyle/>
          <a:p>
            <a:r>
              <a:rPr lang="en-GB" dirty="0" smtClean="0"/>
              <a:t>Miss Rate</a:t>
            </a:r>
          </a:p>
          <a:p>
            <a:pPr lvl="1"/>
            <a:r>
              <a:rPr lang="en-GB" dirty="0" smtClean="0"/>
              <a:t>Fraction of memory references not found in cache (misses / accesses)</a:t>
            </a:r>
            <a:br>
              <a:rPr lang="en-GB" dirty="0" smtClean="0"/>
            </a:br>
            <a:r>
              <a:rPr lang="en-GB" dirty="0" smtClean="0"/>
              <a:t>= 1 – hit rate</a:t>
            </a:r>
          </a:p>
          <a:p>
            <a:pPr lvl="1"/>
            <a:r>
              <a:rPr lang="en-GB" dirty="0" smtClean="0"/>
              <a:t>Typical numbers (in percentages):</a:t>
            </a:r>
          </a:p>
          <a:p>
            <a:pPr lvl="2"/>
            <a:r>
              <a:rPr lang="en-GB" dirty="0" smtClean="0"/>
              <a:t>3-10% for L1</a:t>
            </a:r>
          </a:p>
          <a:p>
            <a:pPr lvl="2"/>
            <a:r>
              <a:rPr lang="en-GB" dirty="0" smtClean="0"/>
              <a:t>can be quite small (e.g., &lt; 1%) for L2, depending on size, etc.</a:t>
            </a:r>
          </a:p>
          <a:p>
            <a:r>
              <a:rPr lang="en-GB" dirty="0" smtClean="0"/>
              <a:t>Hit Time</a:t>
            </a:r>
          </a:p>
          <a:p>
            <a:pPr lvl="1"/>
            <a:r>
              <a:rPr lang="en-GB" dirty="0" smtClean="0"/>
              <a:t>Time to deliver a line in the cache to the processor</a:t>
            </a:r>
          </a:p>
          <a:p>
            <a:pPr lvl="2"/>
            <a:r>
              <a:rPr lang="en-GB" dirty="0" smtClean="0"/>
              <a:t>includes time to determine whether the line is in the cache</a:t>
            </a:r>
          </a:p>
          <a:p>
            <a:pPr lvl="1"/>
            <a:r>
              <a:rPr lang="en-GB" dirty="0" smtClean="0"/>
              <a:t>Typical numbers:</a:t>
            </a:r>
          </a:p>
          <a:p>
            <a:pPr lvl="2"/>
            <a:r>
              <a:rPr lang="en-GB" dirty="0" smtClean="0"/>
              <a:t>1-2 clock cycle for L1</a:t>
            </a:r>
          </a:p>
          <a:p>
            <a:pPr lvl="2"/>
            <a:r>
              <a:rPr lang="en-GB" dirty="0" smtClean="0"/>
              <a:t>5-20 clock cycles for L2</a:t>
            </a:r>
          </a:p>
          <a:p>
            <a:r>
              <a:rPr lang="en-GB" dirty="0" smtClean="0"/>
              <a:t>Miss Penalty</a:t>
            </a:r>
          </a:p>
          <a:p>
            <a:pPr lvl="1"/>
            <a:r>
              <a:rPr lang="en-GB" dirty="0" smtClean="0"/>
              <a:t>Additional time required because of a miss</a:t>
            </a:r>
          </a:p>
          <a:p>
            <a:pPr lvl="2"/>
            <a:r>
              <a:rPr lang="en-GB" dirty="0" smtClean="0"/>
              <a:t>typically 50-200 cycles for main memory (Trend: increasing!)</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0776" name="Rectangle 8"/>
          <p:cNvSpPr>
            <a:spLocks noGrp="1" noChangeArrowheads="1"/>
          </p:cNvSpPr>
          <p:nvPr>
            <p:ph type="title"/>
          </p:nvPr>
        </p:nvSpPr>
        <p:spPr/>
        <p:txBody>
          <a:bodyPr/>
          <a:lstStyle/>
          <a:p>
            <a:r>
              <a:rPr lang="en-US" smtClean="0"/>
              <a:t>Writing Cache Friendly Code</a:t>
            </a:r>
            <a:endParaRPr lang="en-US"/>
          </a:p>
        </p:txBody>
      </p:sp>
      <p:sp>
        <p:nvSpPr>
          <p:cNvPr id="160777" name="Rectangle 9"/>
          <p:cNvSpPr>
            <a:spLocks noGrp="1" noChangeArrowheads="1"/>
          </p:cNvSpPr>
          <p:nvPr>
            <p:ph type="body" idx="1"/>
          </p:nvPr>
        </p:nvSpPr>
        <p:spPr>
          <a:xfrm>
            <a:off x="396875" y="1362075"/>
            <a:ext cx="8289925" cy="4972050"/>
          </a:xfrm>
        </p:spPr>
        <p:txBody>
          <a:bodyPr/>
          <a:lstStyle/>
          <a:p>
            <a:r>
              <a:rPr lang="en-US" dirty="0" smtClean="0"/>
              <a:t>Make the common case go fast</a:t>
            </a:r>
          </a:p>
          <a:p>
            <a:pPr lvl="1"/>
            <a:r>
              <a:rPr lang="en-US" dirty="0" smtClean="0"/>
              <a:t>Focus on the inner loops of the core functions</a:t>
            </a:r>
          </a:p>
          <a:p>
            <a:pPr lvl="1"/>
            <a:endParaRPr lang="en-US" dirty="0" smtClean="0"/>
          </a:p>
          <a:p>
            <a:r>
              <a:rPr lang="en-US" dirty="0" smtClean="0"/>
              <a:t>Minimize the misses in the inner loops</a:t>
            </a:r>
          </a:p>
          <a:p>
            <a:pPr lvl="1"/>
            <a:r>
              <a:rPr lang="en-US" dirty="0" smtClean="0"/>
              <a:t>Repeated references to variables are good (</a:t>
            </a:r>
            <a:r>
              <a:rPr lang="en-US" dirty="0" smtClean="0">
                <a:solidFill>
                  <a:srgbClr val="FF0000"/>
                </a:solidFill>
              </a:rPr>
              <a:t>temporal locality</a:t>
            </a:r>
            <a:r>
              <a:rPr lang="en-US" dirty="0" smtClean="0"/>
              <a:t>)</a:t>
            </a:r>
          </a:p>
          <a:p>
            <a:pPr lvl="1"/>
            <a:r>
              <a:rPr lang="en-US" dirty="0" smtClean="0"/>
              <a:t>Stride-1 reference patterns are good (</a:t>
            </a:r>
            <a:r>
              <a:rPr lang="en-US" dirty="0" smtClean="0">
                <a:solidFill>
                  <a:srgbClr val="FF0000"/>
                </a:solidFill>
              </a:rPr>
              <a:t>spatial locality</a:t>
            </a:r>
            <a:r>
              <a:rPr lang="en-US" dirty="0" smtClean="0"/>
              <a:t>)</a:t>
            </a:r>
            <a:endParaRPr lang="en-US" dirty="0"/>
          </a:p>
        </p:txBody>
      </p:sp>
      <p:sp>
        <p:nvSpPr>
          <p:cNvPr id="4" name="TextBox 3"/>
          <p:cNvSpPr txBox="1"/>
          <p:nvPr/>
        </p:nvSpPr>
        <p:spPr>
          <a:xfrm>
            <a:off x="396876" y="4800600"/>
            <a:ext cx="8518524" cy="954107"/>
          </a:xfrm>
          <a:prstGeom prst="rect">
            <a:avLst/>
          </a:prstGeom>
          <a:noFill/>
        </p:spPr>
        <p:txBody>
          <a:bodyPr wrap="square" rtlCol="0">
            <a:spAutoFit/>
          </a:bodyPr>
          <a:lstStyle/>
          <a:p>
            <a:r>
              <a:rPr lang="en-US" sz="2800" dirty="0" smtClean="0">
                <a:latin typeface="Calibri" pitchFamily="34" charset="0"/>
              </a:rPr>
              <a:t>Key idea: Our qualitative notion of locality is quantified through our understanding of cache memories.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991" name="Rectangle 31"/>
          <p:cNvSpPr>
            <a:spLocks noGrp="1" noChangeArrowheads="1"/>
          </p:cNvSpPr>
          <p:nvPr>
            <p:ph type="title"/>
          </p:nvPr>
        </p:nvSpPr>
        <p:spPr/>
        <p:txBody>
          <a:bodyPr/>
          <a:lstStyle/>
          <a:p>
            <a:r>
              <a:rPr lang="en-US" smtClean="0"/>
              <a:t>Miss Rate Analysis for Matrix Multiply</a:t>
            </a:r>
            <a:endParaRPr lang="en-US"/>
          </a:p>
        </p:txBody>
      </p:sp>
      <p:sp>
        <p:nvSpPr>
          <p:cNvPr id="168992" name="Rectangle 32"/>
          <p:cNvSpPr>
            <a:spLocks noGrp="1" noChangeArrowheads="1"/>
          </p:cNvSpPr>
          <p:nvPr>
            <p:ph type="body" idx="1"/>
          </p:nvPr>
        </p:nvSpPr>
        <p:spPr/>
        <p:txBody>
          <a:bodyPr/>
          <a:lstStyle/>
          <a:p>
            <a:r>
              <a:rPr lang="en-US" dirty="0" smtClean="0"/>
              <a:t>Assume:</a:t>
            </a:r>
          </a:p>
          <a:p>
            <a:pPr lvl="1"/>
            <a:r>
              <a:rPr lang="en-US" dirty="0" smtClean="0"/>
              <a:t>Line size = 32B (big enough for four 64-bit words)</a:t>
            </a:r>
          </a:p>
          <a:p>
            <a:pPr lvl="1"/>
            <a:r>
              <a:rPr lang="en-US" dirty="0" smtClean="0"/>
              <a:t>Matrix dimension (N) is very large</a:t>
            </a:r>
          </a:p>
          <a:p>
            <a:pPr lvl="2"/>
            <a:r>
              <a:rPr lang="en-US" dirty="0" smtClean="0"/>
              <a:t>Approximate 1/N as 0.0</a:t>
            </a:r>
          </a:p>
          <a:p>
            <a:pPr lvl="1"/>
            <a:r>
              <a:rPr lang="en-US" dirty="0" smtClean="0"/>
              <a:t>Cache is not even big enough to hold multiple rows</a:t>
            </a:r>
          </a:p>
          <a:p>
            <a:r>
              <a:rPr lang="en-US" dirty="0" smtClean="0"/>
              <a:t>Analysis Method:</a:t>
            </a:r>
          </a:p>
          <a:p>
            <a:pPr lvl="1"/>
            <a:r>
              <a:rPr lang="en-US" dirty="0" smtClean="0"/>
              <a:t>Look at access pattern of inner loop</a:t>
            </a:r>
            <a:endParaRPr lang="en-US" dirty="0"/>
          </a:p>
        </p:txBody>
      </p:sp>
      <p:grpSp>
        <p:nvGrpSpPr>
          <p:cNvPr id="2" name="Group 38"/>
          <p:cNvGrpSpPr/>
          <p:nvPr/>
        </p:nvGrpSpPr>
        <p:grpSpPr>
          <a:xfrm>
            <a:off x="1828800" y="4648200"/>
            <a:ext cx="1295400" cy="1752600"/>
            <a:chOff x="1752600" y="4648200"/>
            <a:chExt cx="1295400" cy="1752600"/>
          </a:xfrm>
        </p:grpSpPr>
        <p:sp>
          <p:nvSpPr>
            <p:cNvPr id="168966" name="Rectangle 6"/>
            <p:cNvSpPr>
              <a:spLocks noChangeArrowheads="1"/>
            </p:cNvSpPr>
            <p:nvPr/>
          </p:nvSpPr>
          <p:spPr bwMode="auto">
            <a:xfrm>
              <a:off x="2139950" y="5111750"/>
              <a:ext cx="908050" cy="742951"/>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sz="1800" dirty="0">
                <a:latin typeface="Courier New"/>
                <a:cs typeface="Courier New"/>
              </a:endParaRPr>
            </a:p>
          </p:txBody>
        </p:sp>
        <p:sp>
          <p:nvSpPr>
            <p:cNvPr id="168967" name="Rectangle 7"/>
            <p:cNvSpPr>
              <a:spLocks noChangeArrowheads="1"/>
            </p:cNvSpPr>
            <p:nvPr/>
          </p:nvSpPr>
          <p:spPr bwMode="auto">
            <a:xfrm>
              <a:off x="2418650" y="5941700"/>
              <a:ext cx="400750" cy="459100"/>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dirty="0">
                  <a:latin typeface="Arial"/>
                  <a:cs typeface="Arial"/>
                </a:rPr>
                <a:t>A</a:t>
              </a:r>
            </a:p>
          </p:txBody>
        </p:sp>
        <p:sp>
          <p:nvSpPr>
            <p:cNvPr id="168969" name="Line 9"/>
            <p:cNvSpPr>
              <a:spLocks noChangeShapeType="1"/>
            </p:cNvSpPr>
            <p:nvPr/>
          </p:nvSpPr>
          <p:spPr bwMode="auto">
            <a:xfrm>
              <a:off x="2146300" y="4648200"/>
              <a:ext cx="736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sp>
          <p:nvSpPr>
            <p:cNvPr id="168970" name="Rectangle 10"/>
            <p:cNvSpPr>
              <a:spLocks noChangeArrowheads="1"/>
            </p:cNvSpPr>
            <p:nvPr/>
          </p:nvSpPr>
          <p:spPr bwMode="auto">
            <a:xfrm>
              <a:off x="2271713" y="4662487"/>
              <a:ext cx="320675" cy="366713"/>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k</a:t>
              </a:r>
              <a:endParaRPr lang="en-US" sz="1800" dirty="0">
                <a:latin typeface="Courier New"/>
                <a:cs typeface="Courier New"/>
              </a:endParaRPr>
            </a:p>
          </p:txBody>
        </p:sp>
        <p:sp>
          <p:nvSpPr>
            <p:cNvPr id="168972" name="Line 12"/>
            <p:cNvSpPr>
              <a:spLocks noChangeShapeType="1"/>
            </p:cNvSpPr>
            <p:nvPr/>
          </p:nvSpPr>
          <p:spPr bwMode="auto">
            <a:xfrm>
              <a:off x="1752600" y="5130800"/>
              <a:ext cx="0" cy="736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sp>
          <p:nvSpPr>
            <p:cNvPr id="168973" name="Rectangle 13"/>
            <p:cNvSpPr>
              <a:spLocks noChangeArrowheads="1"/>
            </p:cNvSpPr>
            <p:nvPr/>
          </p:nvSpPr>
          <p:spPr bwMode="auto">
            <a:xfrm>
              <a:off x="1812337" y="5205414"/>
              <a:ext cx="321263" cy="366767"/>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i</a:t>
              </a:r>
              <a:endParaRPr lang="en-US" sz="1800" dirty="0">
                <a:latin typeface="Courier New"/>
                <a:cs typeface="Courier New"/>
              </a:endParaRPr>
            </a:p>
          </p:txBody>
        </p:sp>
      </p:grpSp>
      <p:grpSp>
        <p:nvGrpSpPr>
          <p:cNvPr id="3" name="Group 39"/>
          <p:cNvGrpSpPr/>
          <p:nvPr/>
        </p:nvGrpSpPr>
        <p:grpSpPr>
          <a:xfrm>
            <a:off x="3941177" y="4648200"/>
            <a:ext cx="1255297" cy="1752600"/>
            <a:chOff x="3505200" y="4648200"/>
            <a:chExt cx="1255297" cy="1752600"/>
          </a:xfrm>
        </p:grpSpPr>
        <p:sp>
          <p:nvSpPr>
            <p:cNvPr id="168976" name="Rectangle 16"/>
            <p:cNvSpPr>
              <a:spLocks noChangeArrowheads="1"/>
            </p:cNvSpPr>
            <p:nvPr/>
          </p:nvSpPr>
          <p:spPr bwMode="auto">
            <a:xfrm>
              <a:off x="4114800" y="5941700"/>
              <a:ext cx="388026" cy="459100"/>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dirty="0">
                  <a:latin typeface="Arial"/>
                  <a:cs typeface="Arial"/>
                </a:rPr>
                <a:t>B</a:t>
              </a:r>
            </a:p>
          </p:txBody>
        </p:sp>
        <p:sp>
          <p:nvSpPr>
            <p:cNvPr id="168978" name="Line 18"/>
            <p:cNvSpPr>
              <a:spLocks noChangeShapeType="1"/>
            </p:cNvSpPr>
            <p:nvPr/>
          </p:nvSpPr>
          <p:spPr bwMode="auto">
            <a:xfrm>
              <a:off x="3505200" y="5118101"/>
              <a:ext cx="0" cy="736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sp>
          <p:nvSpPr>
            <p:cNvPr id="168979" name="Rectangle 19"/>
            <p:cNvSpPr>
              <a:spLocks noChangeArrowheads="1"/>
            </p:cNvSpPr>
            <p:nvPr/>
          </p:nvSpPr>
          <p:spPr bwMode="auto">
            <a:xfrm>
              <a:off x="3567113" y="5205414"/>
              <a:ext cx="321263" cy="366767"/>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k</a:t>
              </a:r>
              <a:endParaRPr lang="en-US" sz="1800" dirty="0">
                <a:latin typeface="Courier New"/>
                <a:cs typeface="Courier New"/>
              </a:endParaRPr>
            </a:p>
          </p:txBody>
        </p:sp>
        <p:sp>
          <p:nvSpPr>
            <p:cNvPr id="168982" name="Rectangle 22"/>
            <p:cNvSpPr>
              <a:spLocks noChangeArrowheads="1"/>
            </p:cNvSpPr>
            <p:nvPr/>
          </p:nvSpPr>
          <p:spPr bwMode="auto">
            <a:xfrm>
              <a:off x="3948113" y="4648200"/>
              <a:ext cx="320675" cy="366713"/>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j</a:t>
              </a:r>
              <a:endParaRPr lang="en-US" sz="1800" dirty="0">
                <a:latin typeface="Courier New"/>
                <a:cs typeface="Courier New"/>
              </a:endParaRPr>
            </a:p>
          </p:txBody>
        </p:sp>
        <p:sp>
          <p:nvSpPr>
            <p:cNvPr id="35" name="Rectangle 6"/>
            <p:cNvSpPr>
              <a:spLocks noChangeArrowheads="1"/>
            </p:cNvSpPr>
            <p:nvPr/>
          </p:nvSpPr>
          <p:spPr bwMode="auto">
            <a:xfrm>
              <a:off x="3852447" y="5111749"/>
              <a:ext cx="908050" cy="742951"/>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latin typeface="Courier New"/>
                <a:cs typeface="Courier New"/>
              </a:endParaRPr>
            </a:p>
          </p:txBody>
        </p:sp>
        <p:sp>
          <p:nvSpPr>
            <p:cNvPr id="37" name="Line 9"/>
            <p:cNvSpPr>
              <a:spLocks noChangeShapeType="1"/>
            </p:cNvSpPr>
            <p:nvPr/>
          </p:nvSpPr>
          <p:spPr bwMode="auto">
            <a:xfrm>
              <a:off x="3852447" y="4648200"/>
              <a:ext cx="736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grpSp>
      <p:grpSp>
        <p:nvGrpSpPr>
          <p:cNvPr id="4" name="Group 40"/>
          <p:cNvGrpSpPr/>
          <p:nvPr/>
        </p:nvGrpSpPr>
        <p:grpSpPr>
          <a:xfrm>
            <a:off x="6013450" y="4648200"/>
            <a:ext cx="1301750" cy="1698624"/>
            <a:chOff x="5334000" y="4648200"/>
            <a:chExt cx="1301750" cy="1698624"/>
          </a:xfrm>
        </p:grpSpPr>
        <p:sp>
          <p:nvSpPr>
            <p:cNvPr id="168964" name="Rectangle 4"/>
            <p:cNvSpPr>
              <a:spLocks noChangeArrowheads="1"/>
            </p:cNvSpPr>
            <p:nvPr/>
          </p:nvSpPr>
          <p:spPr bwMode="auto">
            <a:xfrm>
              <a:off x="6019800" y="5887724"/>
              <a:ext cx="405008" cy="459100"/>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dirty="0">
                  <a:latin typeface="Arial"/>
                  <a:cs typeface="Arial"/>
                </a:rPr>
                <a:t>C</a:t>
              </a:r>
            </a:p>
          </p:txBody>
        </p:sp>
        <p:sp>
          <p:nvSpPr>
            <p:cNvPr id="168986" name="Line 26"/>
            <p:cNvSpPr>
              <a:spLocks noChangeShapeType="1"/>
            </p:cNvSpPr>
            <p:nvPr/>
          </p:nvSpPr>
          <p:spPr bwMode="auto">
            <a:xfrm>
              <a:off x="5334000" y="5118100"/>
              <a:ext cx="0" cy="736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sp>
          <p:nvSpPr>
            <p:cNvPr id="168987" name="Rectangle 27"/>
            <p:cNvSpPr>
              <a:spLocks noChangeArrowheads="1"/>
            </p:cNvSpPr>
            <p:nvPr/>
          </p:nvSpPr>
          <p:spPr bwMode="auto">
            <a:xfrm>
              <a:off x="5395913" y="5205413"/>
              <a:ext cx="321263" cy="366767"/>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a:latin typeface="Courier New"/>
                  <a:cs typeface="Courier New"/>
                </a:rPr>
                <a:t>i</a:t>
              </a:r>
            </a:p>
          </p:txBody>
        </p:sp>
        <p:sp>
          <p:nvSpPr>
            <p:cNvPr id="168990" name="Rectangle 30"/>
            <p:cNvSpPr>
              <a:spLocks noChangeArrowheads="1"/>
            </p:cNvSpPr>
            <p:nvPr/>
          </p:nvSpPr>
          <p:spPr bwMode="auto">
            <a:xfrm>
              <a:off x="5853113" y="4648200"/>
              <a:ext cx="320675" cy="366713"/>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j</a:t>
              </a:r>
              <a:endParaRPr lang="en-US" sz="1800" dirty="0">
                <a:latin typeface="Courier New"/>
                <a:cs typeface="Courier New"/>
              </a:endParaRPr>
            </a:p>
          </p:txBody>
        </p:sp>
        <p:sp>
          <p:nvSpPr>
            <p:cNvPr id="36" name="Rectangle 6"/>
            <p:cNvSpPr>
              <a:spLocks noChangeArrowheads="1"/>
            </p:cNvSpPr>
            <p:nvPr/>
          </p:nvSpPr>
          <p:spPr bwMode="auto">
            <a:xfrm>
              <a:off x="5727700" y="5053425"/>
              <a:ext cx="908050" cy="742951"/>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latin typeface="Courier New"/>
                <a:cs typeface="Courier New"/>
              </a:endParaRPr>
            </a:p>
          </p:txBody>
        </p:sp>
        <p:sp>
          <p:nvSpPr>
            <p:cNvPr id="38" name="Line 9"/>
            <p:cNvSpPr>
              <a:spLocks noChangeShapeType="1"/>
            </p:cNvSpPr>
            <p:nvPr/>
          </p:nvSpPr>
          <p:spPr bwMode="auto">
            <a:xfrm>
              <a:off x="5727700" y="4662487"/>
              <a:ext cx="736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44" name="Rectangle 8"/>
          <p:cNvSpPr>
            <a:spLocks noGrp="1" noChangeArrowheads="1"/>
          </p:cNvSpPr>
          <p:nvPr>
            <p:ph type="title"/>
          </p:nvPr>
        </p:nvSpPr>
        <p:spPr/>
        <p:txBody>
          <a:bodyPr/>
          <a:lstStyle/>
          <a:p>
            <a:r>
              <a:rPr lang="en-US" smtClean="0"/>
              <a:t>Matrix Multiplication Example</a:t>
            </a:r>
            <a:endParaRPr lang="en-US"/>
          </a:p>
        </p:txBody>
      </p:sp>
      <p:sp>
        <p:nvSpPr>
          <p:cNvPr id="167945" name="Rectangle 9"/>
          <p:cNvSpPr>
            <a:spLocks noGrp="1" noChangeArrowheads="1"/>
          </p:cNvSpPr>
          <p:nvPr>
            <p:ph type="body" idx="1"/>
          </p:nvPr>
        </p:nvSpPr>
        <p:spPr>
          <a:xfrm>
            <a:off x="396875" y="1362075"/>
            <a:ext cx="3641725" cy="4972050"/>
          </a:xfrm>
        </p:spPr>
        <p:txBody>
          <a:bodyPr/>
          <a:lstStyle/>
          <a:p>
            <a:r>
              <a:rPr lang="en-US" dirty="0" smtClean="0"/>
              <a:t>Description:</a:t>
            </a:r>
          </a:p>
          <a:p>
            <a:pPr lvl="1"/>
            <a:r>
              <a:rPr lang="en-US" dirty="0" smtClean="0"/>
              <a:t>Multiply N </a:t>
            </a:r>
            <a:r>
              <a:rPr lang="en-US" dirty="0" err="1" smtClean="0"/>
              <a:t>x</a:t>
            </a:r>
            <a:r>
              <a:rPr lang="en-US" dirty="0" smtClean="0"/>
              <a:t> N matrices</a:t>
            </a:r>
          </a:p>
          <a:p>
            <a:pPr lvl="1"/>
            <a:r>
              <a:rPr lang="en-US" dirty="0" smtClean="0"/>
              <a:t>O(N</a:t>
            </a:r>
            <a:r>
              <a:rPr lang="en-US" baseline="30000" dirty="0" smtClean="0"/>
              <a:t>3</a:t>
            </a:r>
            <a:r>
              <a:rPr lang="en-US" dirty="0" smtClean="0"/>
              <a:t>) total operations</a:t>
            </a:r>
          </a:p>
          <a:p>
            <a:pPr lvl="1"/>
            <a:r>
              <a:rPr lang="en-US" dirty="0" smtClean="0"/>
              <a:t>N reads per source element</a:t>
            </a:r>
          </a:p>
          <a:p>
            <a:pPr lvl="1"/>
            <a:r>
              <a:rPr lang="en-US" dirty="0" smtClean="0"/>
              <a:t>N values summed per destination</a:t>
            </a:r>
          </a:p>
          <a:p>
            <a:pPr lvl="2"/>
            <a:r>
              <a:rPr lang="en-US" dirty="0" smtClean="0"/>
              <a:t>but may be able to hold in register</a:t>
            </a:r>
            <a:endParaRPr lang="en-US" dirty="0"/>
          </a:p>
        </p:txBody>
      </p:sp>
      <p:sp>
        <p:nvSpPr>
          <p:cNvPr id="167940" name="Rectangle 4"/>
          <p:cNvSpPr>
            <a:spLocks noChangeArrowheads="1"/>
          </p:cNvSpPr>
          <p:nvPr/>
        </p:nvSpPr>
        <p:spPr bwMode="auto">
          <a:xfrm>
            <a:off x="4270375" y="1546225"/>
            <a:ext cx="4492625" cy="2834366"/>
          </a:xfrm>
          <a:prstGeom prst="rect">
            <a:avLst/>
          </a:prstGeom>
          <a:solidFill>
            <a:srgbClr val="F6F5BD"/>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prstTxWarp prst="textNoShape">
              <a:avLst/>
            </a:prstTxWarp>
            <a:spAutoFit/>
          </a:bodyPr>
          <a:lstStyle/>
          <a:p>
            <a:pPr algn="l">
              <a:lnSpc>
                <a:spcPct val="65000"/>
              </a:lnSpc>
              <a:spcBef>
                <a:spcPct val="50000"/>
              </a:spcBef>
            </a:pPr>
            <a:r>
              <a:rPr lang="en-US" sz="1800">
                <a:latin typeface="Courier New" charset="0"/>
              </a:rPr>
              <a:t>/* ijk */</a:t>
            </a:r>
          </a:p>
          <a:p>
            <a:pPr algn="l">
              <a:lnSpc>
                <a:spcPct val="65000"/>
              </a:lnSpc>
              <a:spcBef>
                <a:spcPct val="50000"/>
              </a:spcBef>
            </a:pPr>
            <a:r>
              <a:rPr lang="en-US" sz="1800">
                <a:latin typeface="Courier New" charset="0"/>
              </a:rPr>
              <a:t>for (i=0; i&lt;n; i++)  {</a:t>
            </a:r>
          </a:p>
          <a:p>
            <a:pPr algn="l">
              <a:lnSpc>
                <a:spcPct val="65000"/>
              </a:lnSpc>
              <a:spcBef>
                <a:spcPct val="50000"/>
              </a:spcBef>
            </a:pPr>
            <a:r>
              <a:rPr lang="en-US" sz="1800">
                <a:latin typeface="Courier New" charset="0"/>
              </a:rPr>
              <a:t>  for (j=0; j&lt;n; j++) {</a:t>
            </a:r>
          </a:p>
          <a:p>
            <a:pPr algn="l">
              <a:lnSpc>
                <a:spcPct val="65000"/>
              </a:lnSpc>
              <a:spcBef>
                <a:spcPct val="50000"/>
              </a:spcBef>
            </a:pPr>
            <a:r>
              <a:rPr lang="en-US" sz="1800">
                <a:latin typeface="Courier New" charset="0"/>
              </a:rPr>
              <a:t>    sum = 0.0;</a:t>
            </a:r>
          </a:p>
          <a:p>
            <a:pPr algn="l">
              <a:lnSpc>
                <a:spcPct val="65000"/>
              </a:lnSpc>
              <a:spcBef>
                <a:spcPct val="50000"/>
              </a:spcBef>
            </a:pPr>
            <a:r>
              <a:rPr lang="en-US" sz="1800">
                <a:latin typeface="Courier New" charset="0"/>
              </a:rPr>
              <a:t>    for (k=0; k&lt;n; k++) </a:t>
            </a:r>
          </a:p>
          <a:p>
            <a:pPr algn="l">
              <a:lnSpc>
                <a:spcPct val="65000"/>
              </a:lnSpc>
              <a:spcBef>
                <a:spcPct val="50000"/>
              </a:spcBef>
            </a:pPr>
            <a:r>
              <a:rPr lang="en-US" sz="1800">
                <a:latin typeface="Courier New" charset="0"/>
              </a:rPr>
              <a:t>      sum += a[i][k] * b[k][j];</a:t>
            </a:r>
          </a:p>
          <a:p>
            <a:pPr algn="l">
              <a:lnSpc>
                <a:spcPct val="65000"/>
              </a:lnSpc>
              <a:spcBef>
                <a:spcPct val="50000"/>
              </a:spcBef>
            </a:pPr>
            <a:r>
              <a:rPr lang="en-US" sz="1800">
                <a:latin typeface="Courier New" charset="0"/>
              </a:rPr>
              <a:t>    c[i][j] = sum;</a:t>
            </a:r>
          </a:p>
          <a:p>
            <a:pPr algn="l">
              <a:lnSpc>
                <a:spcPct val="65000"/>
              </a:lnSpc>
              <a:spcBef>
                <a:spcPct val="50000"/>
              </a:spcBef>
            </a:pPr>
            <a:r>
              <a:rPr lang="en-US" sz="1800">
                <a:latin typeface="Courier New" charset="0"/>
              </a:rPr>
              <a:t>  }</a:t>
            </a:r>
          </a:p>
          <a:p>
            <a:pPr algn="l">
              <a:lnSpc>
                <a:spcPct val="65000"/>
              </a:lnSpc>
              <a:spcBef>
                <a:spcPct val="50000"/>
              </a:spcBef>
            </a:pPr>
            <a:r>
              <a:rPr lang="en-US" sz="1800">
                <a:latin typeface="Courier New" charset="0"/>
              </a:rPr>
              <a:t>} </a:t>
            </a:r>
          </a:p>
        </p:txBody>
      </p:sp>
      <p:sp>
        <p:nvSpPr>
          <p:cNvPr id="167941" name="Rectangle 5"/>
          <p:cNvSpPr>
            <a:spLocks noChangeArrowheads="1"/>
          </p:cNvSpPr>
          <p:nvPr/>
        </p:nvSpPr>
        <p:spPr bwMode="auto">
          <a:xfrm>
            <a:off x="7162800" y="1295400"/>
            <a:ext cx="1878718" cy="643766"/>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b="0" i="1" dirty="0">
                <a:solidFill>
                  <a:srgbClr val="FF0000"/>
                </a:solidFill>
                <a:latin typeface="Comic Sans MS" charset="0"/>
              </a:rPr>
              <a:t>Variable </a:t>
            </a:r>
            <a:r>
              <a:rPr lang="en-US" sz="1800" i="1" dirty="0">
                <a:solidFill>
                  <a:srgbClr val="FF0000"/>
                </a:solidFill>
                <a:latin typeface="Courier New" charset="0"/>
              </a:rPr>
              <a:t>sum</a:t>
            </a:r>
            <a:endParaRPr lang="en-US" sz="1800" b="0" i="1" dirty="0">
              <a:solidFill>
                <a:srgbClr val="FF0000"/>
              </a:solidFill>
              <a:latin typeface="Comic Sans MS" charset="0"/>
            </a:endParaRPr>
          </a:p>
          <a:p>
            <a:pPr algn="l">
              <a:lnSpc>
                <a:spcPct val="100000"/>
              </a:lnSpc>
            </a:pPr>
            <a:r>
              <a:rPr lang="en-US" sz="1800" b="0" i="1" dirty="0">
                <a:solidFill>
                  <a:srgbClr val="FF0000"/>
                </a:solidFill>
                <a:latin typeface="Comic Sans MS" charset="0"/>
              </a:rPr>
              <a:t>held in register</a:t>
            </a:r>
            <a:endParaRPr lang="en-US" sz="1800" b="0" dirty="0">
              <a:solidFill>
                <a:srgbClr val="FF0000"/>
              </a:solidFill>
              <a:latin typeface="Comic Sans MS" charset="0"/>
            </a:endParaRPr>
          </a:p>
        </p:txBody>
      </p:sp>
      <p:grpSp>
        <p:nvGrpSpPr>
          <p:cNvPr id="2" name="Group 10"/>
          <p:cNvGrpSpPr>
            <a:grpSpLocks/>
          </p:cNvGrpSpPr>
          <p:nvPr/>
        </p:nvGrpSpPr>
        <p:grpSpPr bwMode="auto">
          <a:xfrm>
            <a:off x="6348413" y="1933575"/>
            <a:ext cx="1676400" cy="695325"/>
            <a:chOff x="3936" y="2064"/>
            <a:chExt cx="1056" cy="288"/>
          </a:xfrm>
        </p:grpSpPr>
        <p:sp>
          <p:nvSpPr>
            <p:cNvPr id="167942" name="Line 6"/>
            <p:cNvSpPr>
              <a:spLocks noChangeShapeType="1"/>
            </p:cNvSpPr>
            <p:nvPr/>
          </p:nvSpPr>
          <p:spPr bwMode="auto">
            <a:xfrm flipH="1">
              <a:off x="3936" y="2352"/>
              <a:ext cx="91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167943" name="Line 7"/>
            <p:cNvSpPr>
              <a:spLocks noChangeShapeType="1"/>
            </p:cNvSpPr>
            <p:nvPr/>
          </p:nvSpPr>
          <p:spPr bwMode="auto">
            <a:xfrm flipH="1">
              <a:off x="4848" y="2064"/>
              <a:ext cx="144" cy="2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Locality Example</a:t>
            </a:r>
            <a:endParaRPr lang="en-US" dirty="0"/>
          </a:p>
        </p:txBody>
      </p:sp>
      <p:sp>
        <p:nvSpPr>
          <p:cNvPr id="3" name="Content Placeholder 2"/>
          <p:cNvSpPr>
            <a:spLocks noGrp="1"/>
          </p:cNvSpPr>
          <p:nvPr>
            <p:ph idx="1"/>
          </p:nvPr>
        </p:nvSpPr>
        <p:spPr>
          <a:xfrm>
            <a:off x="396876" y="2946142"/>
            <a:ext cx="5318124" cy="2768858"/>
          </a:xfrm>
        </p:spPr>
        <p:txBody>
          <a:bodyPr/>
          <a:lstStyle/>
          <a:p>
            <a:r>
              <a:rPr lang="en-US" dirty="0" smtClean="0"/>
              <a:t>Data references</a:t>
            </a:r>
          </a:p>
          <a:p>
            <a:pPr lvl="1"/>
            <a:r>
              <a:rPr lang="en-US" dirty="0" smtClean="0"/>
              <a:t>Reference array elements in succession (stride-1 reference pattern).</a:t>
            </a:r>
          </a:p>
          <a:p>
            <a:pPr lvl="1"/>
            <a:r>
              <a:rPr lang="en-US" dirty="0" smtClean="0"/>
              <a:t>Reference variable </a:t>
            </a:r>
            <a:r>
              <a:rPr lang="en-US" dirty="0" smtClean="0">
                <a:latin typeface="Courier New"/>
                <a:cs typeface="Courier New"/>
              </a:rPr>
              <a:t>sum</a:t>
            </a:r>
            <a:r>
              <a:rPr lang="en-US" dirty="0" smtClean="0"/>
              <a:t> each iteration.</a:t>
            </a:r>
          </a:p>
          <a:p>
            <a:r>
              <a:rPr lang="en-US" dirty="0" smtClean="0"/>
              <a:t>Instruction references</a:t>
            </a:r>
          </a:p>
          <a:p>
            <a:pPr lvl="1"/>
            <a:r>
              <a:rPr lang="en-US" dirty="0" smtClean="0"/>
              <a:t>Reference instructions in sequence.</a:t>
            </a:r>
          </a:p>
          <a:p>
            <a:pPr lvl="1"/>
            <a:r>
              <a:rPr lang="en-US" dirty="0" smtClean="0"/>
              <a:t>Cycle through loop repeatedly. </a:t>
            </a:r>
          </a:p>
          <a:p>
            <a:endParaRPr lang="en-US" dirty="0"/>
          </a:p>
        </p:txBody>
      </p:sp>
      <p:sp>
        <p:nvSpPr>
          <p:cNvPr id="6" name="Rectangle 4"/>
          <p:cNvSpPr>
            <a:spLocks noChangeArrowheads="1"/>
          </p:cNvSpPr>
          <p:nvPr/>
        </p:nvSpPr>
        <p:spPr bwMode="auto">
          <a:xfrm>
            <a:off x="3049587" y="1651000"/>
            <a:ext cx="3044825" cy="1092200"/>
          </a:xfrm>
          <a:prstGeom prst="rect">
            <a:avLst/>
          </a:prstGeom>
          <a:solidFill>
            <a:srgbClr val="F7F5CD"/>
          </a:solidFill>
          <a:ln w="12700" cmpd="sng">
            <a:solidFill>
              <a:schemeClr val="tx1"/>
            </a:solidFill>
            <a:miter lim="800000"/>
            <a:headEnd/>
            <a:tailEnd/>
          </a:ln>
          <a:effectLst/>
        </p:spPr>
        <p:txBody>
          <a:bodyPr lIns="90487" tIns="44450" rIns="90487" bIns="44450">
            <a:prstTxWarp prst="textNoShape">
              <a:avLst/>
            </a:prstTxWarp>
            <a:spAutoFit/>
          </a:bodyPr>
          <a:lstStyle/>
          <a:p>
            <a:pPr algn="l">
              <a:lnSpc>
                <a:spcPct val="100000"/>
              </a:lnSpc>
              <a:tabLst>
                <a:tab pos="457200" algn="l"/>
              </a:tabLst>
            </a:pPr>
            <a:r>
              <a:rPr lang="en-US" sz="1600" dirty="0">
                <a:latin typeface="Courier New" charset="0"/>
              </a:rPr>
              <a:t>sum = 0;</a:t>
            </a:r>
          </a:p>
          <a:p>
            <a:pPr algn="l">
              <a:lnSpc>
                <a:spcPct val="100000"/>
              </a:lnSpc>
              <a:tabLst>
                <a:tab pos="457200" algn="l"/>
              </a:tabLst>
            </a:pPr>
            <a:r>
              <a:rPr lang="en-US" sz="1600" dirty="0">
                <a:latin typeface="Courier New" charset="0"/>
              </a:rPr>
              <a:t>for (</a:t>
            </a:r>
            <a:r>
              <a:rPr lang="en-US" sz="1600" dirty="0" err="1">
                <a:latin typeface="Courier New" charset="0"/>
              </a:rPr>
              <a:t>i</a:t>
            </a:r>
            <a:r>
              <a:rPr lang="en-US" sz="1600" dirty="0">
                <a:latin typeface="Courier New" charset="0"/>
              </a:rPr>
              <a:t> = 0; </a:t>
            </a:r>
            <a:r>
              <a:rPr lang="en-US" sz="1600" dirty="0" err="1">
                <a:latin typeface="Courier New" charset="0"/>
              </a:rPr>
              <a:t>i</a:t>
            </a:r>
            <a:r>
              <a:rPr lang="en-US" sz="1600" dirty="0">
                <a:latin typeface="Courier New" charset="0"/>
              </a:rPr>
              <a:t> &lt; </a:t>
            </a:r>
            <a:r>
              <a:rPr lang="en-US" sz="1600" dirty="0" err="1">
                <a:latin typeface="Courier New" charset="0"/>
              </a:rPr>
              <a:t>n</a:t>
            </a:r>
            <a:r>
              <a:rPr lang="en-US" sz="1600" dirty="0">
                <a:latin typeface="Courier New" charset="0"/>
              </a:rPr>
              <a:t>; </a:t>
            </a:r>
            <a:r>
              <a:rPr lang="en-US" sz="1600" dirty="0" err="1">
                <a:latin typeface="Courier New" charset="0"/>
              </a:rPr>
              <a:t>i</a:t>
            </a:r>
            <a:r>
              <a:rPr lang="en-US" sz="1600" dirty="0">
                <a:latin typeface="Courier New" charset="0"/>
              </a:rPr>
              <a:t>++)</a:t>
            </a:r>
          </a:p>
          <a:p>
            <a:pPr algn="l">
              <a:lnSpc>
                <a:spcPct val="100000"/>
              </a:lnSpc>
              <a:tabLst>
                <a:tab pos="457200" algn="l"/>
              </a:tabLst>
            </a:pPr>
            <a:r>
              <a:rPr lang="en-US" sz="1600" dirty="0">
                <a:latin typeface="Courier New" charset="0"/>
              </a:rPr>
              <a:t>	sum += </a:t>
            </a:r>
            <a:r>
              <a:rPr lang="en-US" sz="1600" dirty="0" err="1">
                <a:latin typeface="Courier New" charset="0"/>
              </a:rPr>
              <a:t>a[i</a:t>
            </a:r>
            <a:r>
              <a:rPr lang="en-US" sz="1600" dirty="0">
                <a:latin typeface="Courier New" charset="0"/>
              </a:rPr>
              <a:t>];</a:t>
            </a:r>
          </a:p>
          <a:p>
            <a:pPr algn="l">
              <a:lnSpc>
                <a:spcPct val="100000"/>
              </a:lnSpc>
              <a:tabLst>
                <a:tab pos="457200" algn="l"/>
              </a:tabLst>
            </a:pPr>
            <a:r>
              <a:rPr lang="en-US" sz="1600" dirty="0">
                <a:latin typeface="Courier New" charset="0"/>
              </a:rPr>
              <a:t>return sum;</a:t>
            </a:r>
          </a:p>
        </p:txBody>
      </p:sp>
      <p:sp>
        <p:nvSpPr>
          <p:cNvPr id="13" name="TextBox 12"/>
          <p:cNvSpPr txBox="1"/>
          <p:nvPr/>
        </p:nvSpPr>
        <p:spPr>
          <a:xfrm>
            <a:off x="5715000" y="3560802"/>
            <a:ext cx="2045301" cy="461665"/>
          </a:xfrm>
          <a:prstGeom prst="rect">
            <a:avLst/>
          </a:prstGeom>
          <a:noFill/>
        </p:spPr>
        <p:txBody>
          <a:bodyPr wrap="none" rtlCol="0">
            <a:spAutoFit/>
          </a:bodyPr>
          <a:lstStyle/>
          <a:p>
            <a:r>
              <a:rPr lang="en-US" dirty="0" smtClean="0">
                <a:solidFill>
                  <a:srgbClr val="FF0000"/>
                </a:solidFill>
                <a:latin typeface="Calibri" pitchFamily="34" charset="0"/>
              </a:rPr>
              <a:t>Spatial locality</a:t>
            </a:r>
          </a:p>
        </p:txBody>
      </p:sp>
      <p:sp>
        <p:nvSpPr>
          <p:cNvPr id="14" name="TextBox 13"/>
          <p:cNvSpPr txBox="1"/>
          <p:nvPr/>
        </p:nvSpPr>
        <p:spPr>
          <a:xfrm>
            <a:off x="5715000" y="4022467"/>
            <a:ext cx="2369759" cy="461665"/>
          </a:xfrm>
          <a:prstGeom prst="rect">
            <a:avLst/>
          </a:prstGeom>
          <a:noFill/>
        </p:spPr>
        <p:txBody>
          <a:bodyPr wrap="none" rtlCol="0">
            <a:spAutoFit/>
          </a:bodyPr>
          <a:lstStyle/>
          <a:p>
            <a:r>
              <a:rPr lang="en-US" dirty="0" smtClean="0">
                <a:solidFill>
                  <a:srgbClr val="FF0000"/>
                </a:solidFill>
                <a:latin typeface="Calibri" pitchFamily="34" charset="0"/>
              </a:rPr>
              <a:t>Temporal locality</a:t>
            </a:r>
          </a:p>
        </p:txBody>
      </p:sp>
      <p:sp>
        <p:nvSpPr>
          <p:cNvPr id="15" name="TextBox 14"/>
          <p:cNvSpPr txBox="1"/>
          <p:nvPr/>
        </p:nvSpPr>
        <p:spPr>
          <a:xfrm>
            <a:off x="5715000" y="4800600"/>
            <a:ext cx="2045301" cy="461665"/>
          </a:xfrm>
          <a:prstGeom prst="rect">
            <a:avLst/>
          </a:prstGeom>
          <a:noFill/>
        </p:spPr>
        <p:txBody>
          <a:bodyPr wrap="none" rtlCol="0">
            <a:spAutoFit/>
          </a:bodyPr>
          <a:lstStyle/>
          <a:p>
            <a:r>
              <a:rPr lang="en-US" dirty="0" smtClean="0">
                <a:solidFill>
                  <a:srgbClr val="FF0000"/>
                </a:solidFill>
                <a:latin typeface="Calibri" pitchFamily="34" charset="0"/>
              </a:rPr>
              <a:t>Spatial locality</a:t>
            </a:r>
          </a:p>
        </p:txBody>
      </p:sp>
      <p:sp>
        <p:nvSpPr>
          <p:cNvPr id="17" name="TextBox 16"/>
          <p:cNvSpPr txBox="1"/>
          <p:nvPr/>
        </p:nvSpPr>
        <p:spPr>
          <a:xfrm>
            <a:off x="5715000" y="5197733"/>
            <a:ext cx="2369759" cy="461665"/>
          </a:xfrm>
          <a:prstGeom prst="rect">
            <a:avLst/>
          </a:prstGeom>
          <a:noFill/>
        </p:spPr>
        <p:txBody>
          <a:bodyPr wrap="none" rtlCol="0">
            <a:spAutoFit/>
          </a:bodyPr>
          <a:lstStyle/>
          <a:p>
            <a:r>
              <a:rPr lang="en-US" dirty="0" smtClean="0">
                <a:solidFill>
                  <a:srgbClr val="FF0000"/>
                </a:solidFill>
                <a:latin typeface="Calibri" pitchFamily="34" charset="0"/>
              </a:rPr>
              <a:t>Temporal locality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90" name="Rectangle 6"/>
          <p:cNvSpPr>
            <a:spLocks noGrp="1" noChangeArrowheads="1"/>
          </p:cNvSpPr>
          <p:nvPr>
            <p:ph type="title"/>
          </p:nvPr>
        </p:nvSpPr>
        <p:spPr/>
        <p:txBody>
          <a:bodyPr/>
          <a:lstStyle/>
          <a:p>
            <a:r>
              <a:rPr lang="en-US"/>
              <a:t>Layout of C Arrays in Memory (review)</a:t>
            </a:r>
          </a:p>
        </p:txBody>
      </p:sp>
      <p:sp>
        <p:nvSpPr>
          <p:cNvPr id="169991" name="Rectangle 7"/>
          <p:cNvSpPr>
            <a:spLocks noGrp="1" noChangeArrowheads="1"/>
          </p:cNvSpPr>
          <p:nvPr>
            <p:ph type="body" idx="1"/>
          </p:nvPr>
        </p:nvSpPr>
        <p:spPr/>
        <p:txBody>
          <a:bodyPr/>
          <a:lstStyle/>
          <a:p>
            <a:pPr>
              <a:lnSpc>
                <a:spcPct val="85000"/>
              </a:lnSpc>
            </a:pPr>
            <a:r>
              <a:rPr lang="en-US"/>
              <a:t>C arrays allocated in row-major order</a:t>
            </a:r>
          </a:p>
          <a:p>
            <a:pPr lvl="1">
              <a:lnSpc>
                <a:spcPct val="90000"/>
              </a:lnSpc>
            </a:pPr>
            <a:r>
              <a:rPr lang="en-US"/>
              <a:t>each row in contiguous memory locations</a:t>
            </a:r>
          </a:p>
          <a:p>
            <a:pPr>
              <a:lnSpc>
                <a:spcPct val="85000"/>
              </a:lnSpc>
            </a:pPr>
            <a:r>
              <a:rPr lang="en-US"/>
              <a:t>Stepping through columns in one row:</a:t>
            </a:r>
          </a:p>
          <a:p>
            <a:pPr lvl="1">
              <a:lnSpc>
                <a:spcPct val="90000"/>
              </a:lnSpc>
            </a:pPr>
            <a:r>
              <a:rPr lang="en-US" b="0">
                <a:latin typeface="Courier New" charset="0"/>
              </a:rPr>
              <a:t>for (i = 0; i &lt; N; i++)</a:t>
            </a:r>
          </a:p>
          <a:p>
            <a:pPr lvl="2">
              <a:lnSpc>
                <a:spcPct val="97000"/>
              </a:lnSpc>
              <a:buFont typeface="Wingdings" charset="2"/>
              <a:buNone/>
            </a:pPr>
            <a:r>
              <a:rPr lang="en-US" sz="2000" b="0">
                <a:solidFill>
                  <a:schemeClr val="tx1"/>
                </a:solidFill>
                <a:latin typeface="Courier New" charset="0"/>
              </a:rPr>
              <a:t>sum += a[0][i];</a:t>
            </a:r>
          </a:p>
          <a:p>
            <a:pPr lvl="1">
              <a:lnSpc>
                <a:spcPct val="90000"/>
              </a:lnSpc>
            </a:pPr>
            <a:r>
              <a:rPr lang="en-US"/>
              <a:t>accesses successive elements</a:t>
            </a:r>
          </a:p>
          <a:p>
            <a:pPr lvl="1">
              <a:lnSpc>
                <a:spcPct val="90000"/>
              </a:lnSpc>
            </a:pPr>
            <a:r>
              <a:rPr lang="en-US"/>
              <a:t>if block size (B) &gt; 4 bytes, exploit spatial locality</a:t>
            </a:r>
          </a:p>
          <a:p>
            <a:pPr lvl="2">
              <a:lnSpc>
                <a:spcPct val="97000"/>
              </a:lnSpc>
            </a:pPr>
            <a:r>
              <a:rPr lang="en-US"/>
              <a:t>compulsory miss rate = 4 bytes / B</a:t>
            </a:r>
          </a:p>
          <a:p>
            <a:pPr>
              <a:lnSpc>
                <a:spcPct val="85000"/>
              </a:lnSpc>
            </a:pPr>
            <a:r>
              <a:rPr lang="en-US"/>
              <a:t>Stepping through rows in one column:</a:t>
            </a:r>
          </a:p>
          <a:p>
            <a:pPr lvl="1">
              <a:lnSpc>
                <a:spcPct val="90000"/>
              </a:lnSpc>
            </a:pPr>
            <a:r>
              <a:rPr lang="en-US" b="0">
                <a:latin typeface="Courier New" charset="0"/>
              </a:rPr>
              <a:t>for (i = 0; i &lt; n; i++)</a:t>
            </a:r>
          </a:p>
          <a:p>
            <a:pPr lvl="2">
              <a:lnSpc>
                <a:spcPct val="97000"/>
              </a:lnSpc>
              <a:buFont typeface="Wingdings" charset="2"/>
              <a:buNone/>
            </a:pPr>
            <a:r>
              <a:rPr lang="en-US" sz="2000" b="0">
                <a:solidFill>
                  <a:schemeClr val="tx1"/>
                </a:solidFill>
                <a:latin typeface="Courier New" charset="0"/>
              </a:rPr>
              <a:t>sum += a[i][0];</a:t>
            </a:r>
          </a:p>
          <a:p>
            <a:pPr lvl="1">
              <a:lnSpc>
                <a:spcPct val="90000"/>
              </a:lnSpc>
            </a:pPr>
            <a:r>
              <a:rPr lang="en-US"/>
              <a:t>accesses distant elements</a:t>
            </a:r>
          </a:p>
          <a:p>
            <a:pPr lvl="1">
              <a:lnSpc>
                <a:spcPct val="90000"/>
              </a:lnSpc>
            </a:pPr>
            <a:r>
              <a:rPr lang="en-US"/>
              <a:t>no spatial locality!</a:t>
            </a:r>
          </a:p>
          <a:p>
            <a:pPr lvl="2">
              <a:lnSpc>
                <a:spcPct val="97000"/>
              </a:lnSpc>
            </a:pPr>
            <a:r>
              <a:rPr lang="en-US"/>
              <a:t>compulsory miss rate = 1 (i.e. 100%)</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36" name="Rectangle 28"/>
          <p:cNvSpPr>
            <a:spLocks noGrp="1" noChangeArrowheads="1"/>
          </p:cNvSpPr>
          <p:nvPr>
            <p:ph type="title"/>
          </p:nvPr>
        </p:nvSpPr>
        <p:spPr/>
        <p:txBody>
          <a:bodyPr/>
          <a:lstStyle/>
          <a:p>
            <a:r>
              <a:rPr lang="en-US" smtClean="0"/>
              <a:t>Matrix Multiplication (ijk)</a:t>
            </a:r>
            <a:endParaRPr lang="en-US"/>
          </a:p>
        </p:txBody>
      </p:sp>
      <p:sp>
        <p:nvSpPr>
          <p:cNvPr id="171011" name="Rectangle 3"/>
          <p:cNvSpPr>
            <a:spLocks noChangeArrowheads="1"/>
          </p:cNvSpPr>
          <p:nvPr/>
        </p:nvSpPr>
        <p:spPr bwMode="auto">
          <a:xfrm>
            <a:off x="527050" y="1765300"/>
            <a:ext cx="4492625" cy="2834366"/>
          </a:xfrm>
          <a:prstGeom prst="rect">
            <a:avLst/>
          </a:prstGeom>
          <a:solidFill>
            <a:srgbClr val="F6F5BD"/>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prstTxWarp prst="textNoShape">
              <a:avLst/>
            </a:prstTxWarp>
            <a:spAutoFit/>
          </a:bodyPr>
          <a:lstStyle/>
          <a:p>
            <a:pPr algn="l">
              <a:lnSpc>
                <a:spcPct val="65000"/>
              </a:lnSpc>
              <a:spcBef>
                <a:spcPct val="50000"/>
              </a:spcBef>
            </a:pPr>
            <a:r>
              <a:rPr lang="en-US" sz="1800" dirty="0">
                <a:latin typeface="Courier New" charset="0"/>
              </a:rPr>
              <a:t>/* </a:t>
            </a:r>
            <a:r>
              <a:rPr lang="en-US" sz="1800" dirty="0" err="1">
                <a:latin typeface="Courier New" charset="0"/>
              </a:rPr>
              <a:t>ijk</a:t>
            </a:r>
            <a:r>
              <a:rPr lang="en-US" sz="1800" dirty="0">
                <a:latin typeface="Courier New" charset="0"/>
              </a:rPr>
              <a:t> */</a:t>
            </a:r>
          </a:p>
          <a:p>
            <a:pPr algn="l">
              <a:lnSpc>
                <a:spcPct val="65000"/>
              </a:lnSpc>
              <a:spcBef>
                <a:spcPct val="50000"/>
              </a:spcBef>
            </a:pPr>
            <a:r>
              <a:rPr lang="en-US" sz="1800" dirty="0">
                <a:latin typeface="Courier New" charset="0"/>
              </a:rPr>
              <a:t>for (</a:t>
            </a:r>
            <a:r>
              <a:rPr lang="en-US" sz="1800" dirty="0" err="1">
                <a:latin typeface="Courier New" charset="0"/>
              </a:rPr>
              <a:t>i</a:t>
            </a:r>
            <a:r>
              <a:rPr lang="en-US" sz="1800" dirty="0">
                <a:latin typeface="Courier New" charset="0"/>
              </a:rPr>
              <a:t>=0; </a:t>
            </a:r>
            <a:r>
              <a:rPr lang="en-US" sz="1800" dirty="0" err="1">
                <a:latin typeface="Courier New" charset="0"/>
              </a:rPr>
              <a:t>i</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i</a:t>
            </a:r>
            <a:r>
              <a:rPr lang="en-US" sz="1800" dirty="0">
                <a:latin typeface="Courier New" charset="0"/>
              </a:rPr>
              <a:t>++)  {</a:t>
            </a:r>
          </a:p>
          <a:p>
            <a:pPr algn="l">
              <a:lnSpc>
                <a:spcPct val="65000"/>
              </a:lnSpc>
              <a:spcBef>
                <a:spcPct val="50000"/>
              </a:spcBef>
            </a:pPr>
            <a:r>
              <a:rPr lang="en-US" sz="1800" dirty="0">
                <a:latin typeface="Courier New" charset="0"/>
              </a:rPr>
              <a:t>  for (</a:t>
            </a:r>
            <a:r>
              <a:rPr lang="en-US" sz="1800" dirty="0" err="1">
                <a:latin typeface="Courier New" charset="0"/>
              </a:rPr>
              <a:t>j</a:t>
            </a:r>
            <a:r>
              <a:rPr lang="en-US" sz="1800" dirty="0">
                <a:latin typeface="Courier New" charset="0"/>
              </a:rPr>
              <a:t>=0; </a:t>
            </a:r>
            <a:r>
              <a:rPr lang="en-US" sz="1800" dirty="0" err="1">
                <a:latin typeface="Courier New" charset="0"/>
              </a:rPr>
              <a:t>j</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j</a:t>
            </a:r>
            <a:r>
              <a:rPr lang="en-US" sz="1800" dirty="0">
                <a:latin typeface="Courier New" charset="0"/>
              </a:rPr>
              <a:t>++) {</a:t>
            </a:r>
          </a:p>
          <a:p>
            <a:pPr algn="l">
              <a:lnSpc>
                <a:spcPct val="65000"/>
              </a:lnSpc>
              <a:spcBef>
                <a:spcPct val="50000"/>
              </a:spcBef>
            </a:pPr>
            <a:r>
              <a:rPr lang="en-US" sz="1800" dirty="0">
                <a:latin typeface="Courier New" charset="0"/>
              </a:rPr>
              <a:t>    sum = 0.0;</a:t>
            </a:r>
          </a:p>
          <a:p>
            <a:pPr algn="l">
              <a:lnSpc>
                <a:spcPct val="65000"/>
              </a:lnSpc>
              <a:spcBef>
                <a:spcPct val="50000"/>
              </a:spcBef>
            </a:pPr>
            <a:r>
              <a:rPr lang="en-US" sz="1800" dirty="0">
                <a:latin typeface="Courier New" charset="0"/>
              </a:rPr>
              <a:t>    for (</a:t>
            </a:r>
            <a:r>
              <a:rPr lang="en-US" sz="1800" dirty="0" err="1">
                <a:latin typeface="Courier New" charset="0"/>
              </a:rPr>
              <a:t>k</a:t>
            </a:r>
            <a:r>
              <a:rPr lang="en-US" sz="1800" dirty="0">
                <a:latin typeface="Courier New" charset="0"/>
              </a:rPr>
              <a:t>=0; </a:t>
            </a:r>
            <a:r>
              <a:rPr lang="en-US" sz="1800" dirty="0" err="1">
                <a:latin typeface="Courier New" charset="0"/>
              </a:rPr>
              <a:t>k</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k</a:t>
            </a:r>
            <a:r>
              <a:rPr lang="en-US" sz="1800" dirty="0">
                <a:latin typeface="Courier New" charset="0"/>
              </a:rPr>
              <a:t>++) </a:t>
            </a:r>
          </a:p>
          <a:p>
            <a:pPr algn="l">
              <a:lnSpc>
                <a:spcPct val="65000"/>
              </a:lnSpc>
              <a:spcBef>
                <a:spcPct val="50000"/>
              </a:spcBef>
            </a:pPr>
            <a:r>
              <a:rPr lang="en-US" sz="1800" dirty="0">
                <a:latin typeface="Courier New" charset="0"/>
              </a:rPr>
              <a:t>      </a:t>
            </a:r>
            <a:r>
              <a:rPr lang="en-US" sz="1800" dirty="0">
                <a:solidFill>
                  <a:srgbClr val="FF0000"/>
                </a:solidFill>
                <a:latin typeface="Courier New" charset="0"/>
              </a:rPr>
              <a:t>sum += </a:t>
            </a:r>
            <a:r>
              <a:rPr lang="en-US" sz="1800" dirty="0" err="1">
                <a:solidFill>
                  <a:srgbClr val="FF0000"/>
                </a:solidFill>
                <a:latin typeface="Courier New" charset="0"/>
              </a:rPr>
              <a:t>a[i][k</a:t>
            </a:r>
            <a:r>
              <a:rPr lang="en-US" sz="1800" dirty="0">
                <a:solidFill>
                  <a:srgbClr val="FF0000"/>
                </a:solidFill>
                <a:latin typeface="Courier New" charset="0"/>
              </a:rPr>
              <a:t>] * </a:t>
            </a:r>
            <a:r>
              <a:rPr lang="en-US" sz="1800" dirty="0" err="1">
                <a:solidFill>
                  <a:srgbClr val="FF0000"/>
                </a:solidFill>
                <a:latin typeface="Courier New" charset="0"/>
              </a:rPr>
              <a:t>b[k][j</a:t>
            </a:r>
            <a:r>
              <a:rPr lang="en-US" sz="1800" dirty="0">
                <a:solidFill>
                  <a:srgbClr val="FF0000"/>
                </a:solidFill>
                <a:latin typeface="Courier New" charset="0"/>
              </a:rPr>
              <a:t>];</a:t>
            </a:r>
          </a:p>
          <a:p>
            <a:pPr algn="l">
              <a:lnSpc>
                <a:spcPct val="65000"/>
              </a:lnSpc>
              <a:spcBef>
                <a:spcPct val="50000"/>
              </a:spcBef>
            </a:pPr>
            <a:r>
              <a:rPr lang="en-US" sz="1800" dirty="0">
                <a:latin typeface="Courier New" charset="0"/>
              </a:rPr>
              <a:t>    </a:t>
            </a:r>
            <a:r>
              <a:rPr lang="en-US" sz="1800" dirty="0" err="1">
                <a:latin typeface="Courier New" charset="0"/>
              </a:rPr>
              <a:t>c[i][j</a:t>
            </a:r>
            <a:r>
              <a:rPr lang="en-US" sz="1800" dirty="0">
                <a:latin typeface="Courier New" charset="0"/>
              </a:rPr>
              <a:t>] = sum;</a:t>
            </a:r>
          </a:p>
          <a:p>
            <a:pPr algn="l">
              <a:lnSpc>
                <a:spcPct val="65000"/>
              </a:lnSpc>
              <a:spcBef>
                <a:spcPct val="50000"/>
              </a:spcBef>
            </a:pPr>
            <a:r>
              <a:rPr lang="en-US" sz="1800" dirty="0">
                <a:latin typeface="Courier New" charset="0"/>
              </a:rPr>
              <a:t>  }</a:t>
            </a:r>
          </a:p>
          <a:p>
            <a:pPr algn="l">
              <a:lnSpc>
                <a:spcPct val="65000"/>
              </a:lnSpc>
              <a:spcBef>
                <a:spcPct val="50000"/>
              </a:spcBef>
            </a:pPr>
            <a:r>
              <a:rPr lang="en-US" sz="1800" dirty="0">
                <a:latin typeface="Courier New" charset="0"/>
              </a:rPr>
              <a:t>} </a:t>
            </a:r>
          </a:p>
        </p:txBody>
      </p:sp>
      <p:sp>
        <p:nvSpPr>
          <p:cNvPr id="171012" name="Rectangle 4"/>
          <p:cNvSpPr>
            <a:spLocks noChangeArrowheads="1"/>
          </p:cNvSpPr>
          <p:nvPr/>
        </p:nvSpPr>
        <p:spPr bwMode="auto">
          <a:xfrm>
            <a:off x="5492750" y="258762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13" name="Rectangle 5"/>
          <p:cNvSpPr>
            <a:spLocks noChangeArrowheads="1"/>
          </p:cNvSpPr>
          <p:nvPr/>
        </p:nvSpPr>
        <p:spPr bwMode="auto">
          <a:xfrm>
            <a:off x="6711950" y="258762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14" name="Rectangle 6"/>
          <p:cNvSpPr>
            <a:spLocks noChangeArrowheads="1"/>
          </p:cNvSpPr>
          <p:nvPr/>
        </p:nvSpPr>
        <p:spPr bwMode="auto">
          <a:xfrm>
            <a:off x="7854950" y="258762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15" name="Rectangle 7"/>
          <p:cNvSpPr>
            <a:spLocks noChangeArrowheads="1"/>
          </p:cNvSpPr>
          <p:nvPr/>
        </p:nvSpPr>
        <p:spPr bwMode="auto">
          <a:xfrm>
            <a:off x="5624513" y="316865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1016" name="Rectangle 8"/>
          <p:cNvSpPr>
            <a:spLocks noChangeArrowheads="1"/>
          </p:cNvSpPr>
          <p:nvPr/>
        </p:nvSpPr>
        <p:spPr bwMode="auto">
          <a:xfrm>
            <a:off x="6843713" y="316865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1017" name="Rectangle 9"/>
          <p:cNvSpPr>
            <a:spLocks noChangeArrowheads="1"/>
          </p:cNvSpPr>
          <p:nvPr/>
        </p:nvSpPr>
        <p:spPr bwMode="auto">
          <a:xfrm>
            <a:off x="7986713" y="316865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C</a:t>
            </a:r>
          </a:p>
        </p:txBody>
      </p:sp>
      <p:sp>
        <p:nvSpPr>
          <p:cNvPr id="171018" name="Line 10"/>
          <p:cNvSpPr>
            <a:spLocks noChangeShapeType="1"/>
          </p:cNvSpPr>
          <p:nvPr/>
        </p:nvSpPr>
        <p:spPr bwMode="auto">
          <a:xfrm>
            <a:off x="6934200" y="2593975"/>
            <a:ext cx="0" cy="5080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1019" name="Line 11"/>
          <p:cNvSpPr>
            <a:spLocks noChangeShapeType="1"/>
          </p:cNvSpPr>
          <p:nvPr/>
        </p:nvSpPr>
        <p:spPr bwMode="auto">
          <a:xfrm>
            <a:off x="5499100" y="296227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1020" name="Rectangle 12"/>
          <p:cNvSpPr>
            <a:spLocks noChangeArrowheads="1"/>
          </p:cNvSpPr>
          <p:nvPr/>
        </p:nvSpPr>
        <p:spPr bwMode="auto">
          <a:xfrm>
            <a:off x="6081713" y="2787650"/>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a:t>
            </a:r>
          </a:p>
        </p:txBody>
      </p:sp>
      <p:sp>
        <p:nvSpPr>
          <p:cNvPr id="171021" name="Rectangle 13"/>
          <p:cNvSpPr>
            <a:spLocks noChangeArrowheads="1"/>
          </p:cNvSpPr>
          <p:nvPr/>
        </p:nvSpPr>
        <p:spPr bwMode="auto">
          <a:xfrm>
            <a:off x="6691313" y="2254250"/>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(*,j)</a:t>
            </a:r>
          </a:p>
        </p:txBody>
      </p:sp>
      <p:sp>
        <p:nvSpPr>
          <p:cNvPr id="171022" name="Rectangle 14"/>
          <p:cNvSpPr>
            <a:spLocks noChangeArrowheads="1"/>
          </p:cNvSpPr>
          <p:nvPr/>
        </p:nvSpPr>
        <p:spPr bwMode="auto">
          <a:xfrm>
            <a:off x="8013700" y="2898775"/>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23" name="Rectangle 15"/>
          <p:cNvSpPr>
            <a:spLocks noChangeArrowheads="1"/>
          </p:cNvSpPr>
          <p:nvPr/>
        </p:nvSpPr>
        <p:spPr bwMode="auto">
          <a:xfrm>
            <a:off x="7834313" y="2559050"/>
            <a:ext cx="52250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(i,j)</a:t>
            </a:r>
          </a:p>
        </p:txBody>
      </p:sp>
      <p:sp>
        <p:nvSpPr>
          <p:cNvPr id="171024" name="Rectangle 16"/>
          <p:cNvSpPr>
            <a:spLocks noChangeArrowheads="1"/>
          </p:cNvSpPr>
          <p:nvPr/>
        </p:nvSpPr>
        <p:spPr bwMode="auto">
          <a:xfrm>
            <a:off x="5395913" y="179705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Inner loop:</a:t>
            </a:r>
          </a:p>
        </p:txBody>
      </p:sp>
      <p:sp>
        <p:nvSpPr>
          <p:cNvPr id="171026" name="Rectangle 18"/>
          <p:cNvSpPr>
            <a:spLocks noChangeArrowheads="1"/>
          </p:cNvSpPr>
          <p:nvPr/>
        </p:nvSpPr>
        <p:spPr bwMode="auto">
          <a:xfrm>
            <a:off x="6434138" y="4256088"/>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Column-</a:t>
            </a:r>
          </a:p>
          <a:p>
            <a:pPr algn="l">
              <a:lnSpc>
                <a:spcPct val="100000"/>
              </a:lnSpc>
            </a:pPr>
            <a:r>
              <a:rPr lang="en-US" sz="2000" b="0">
                <a:latin typeface="Calibri"/>
                <a:cs typeface="Calibri"/>
              </a:rPr>
              <a:t>wise</a:t>
            </a:r>
          </a:p>
        </p:txBody>
      </p:sp>
      <p:sp>
        <p:nvSpPr>
          <p:cNvPr id="171027" name="Line 19"/>
          <p:cNvSpPr>
            <a:spLocks noChangeShapeType="1"/>
          </p:cNvSpPr>
          <p:nvPr/>
        </p:nvSpPr>
        <p:spPr bwMode="auto">
          <a:xfrm flipV="1">
            <a:off x="6991351" y="3592513"/>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1028" name="Rectangle 20"/>
          <p:cNvSpPr>
            <a:spLocks noChangeArrowheads="1"/>
          </p:cNvSpPr>
          <p:nvPr/>
        </p:nvSpPr>
        <p:spPr bwMode="auto">
          <a:xfrm>
            <a:off x="5214938" y="4256088"/>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Row-wise</a:t>
            </a:r>
          </a:p>
        </p:txBody>
      </p:sp>
      <p:sp>
        <p:nvSpPr>
          <p:cNvPr id="171029" name="Line 21"/>
          <p:cNvSpPr>
            <a:spLocks noChangeShapeType="1"/>
          </p:cNvSpPr>
          <p:nvPr/>
        </p:nvSpPr>
        <p:spPr bwMode="auto">
          <a:xfrm flipV="1">
            <a:off x="5772150" y="3592513"/>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1031" name="Rectangle 23"/>
          <p:cNvSpPr>
            <a:spLocks noChangeArrowheads="1"/>
          </p:cNvSpPr>
          <p:nvPr/>
        </p:nvSpPr>
        <p:spPr bwMode="auto">
          <a:xfrm>
            <a:off x="7808266" y="4256088"/>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Fixed</a:t>
            </a:r>
          </a:p>
        </p:txBody>
      </p:sp>
      <p:sp>
        <p:nvSpPr>
          <p:cNvPr id="171032" name="Line 24"/>
          <p:cNvSpPr>
            <a:spLocks noChangeShapeType="1"/>
          </p:cNvSpPr>
          <p:nvPr/>
        </p:nvSpPr>
        <p:spPr bwMode="auto">
          <a:xfrm flipV="1">
            <a:off x="8147051" y="3592513"/>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1039" name="Rectangle 31"/>
          <p:cNvSpPr>
            <a:spLocks noChangeArrowheads="1"/>
          </p:cNvSpPr>
          <p:nvPr/>
        </p:nvSpPr>
        <p:spPr bwMode="auto">
          <a:xfrm>
            <a:off x="290513" y="4964113"/>
            <a:ext cx="5073650" cy="1217612"/>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Misses</a:t>
            </a:r>
            <a:r>
              <a:rPr lang="en-US" sz="2400" b="0" u="sng" dirty="0" smtClean="0">
                <a:latin typeface="Calibri"/>
                <a:cs typeface="Calibri"/>
              </a:rPr>
              <a:t> </a:t>
            </a:r>
            <a:r>
              <a:rPr lang="en-US" b="0" u="sng" dirty="0" smtClean="0">
                <a:latin typeface="Calibri"/>
                <a:cs typeface="Calibri"/>
              </a:rPr>
              <a:t>per inner loop iteration</a:t>
            </a:r>
            <a:r>
              <a:rPr lang="en-US" sz="2400" b="0" u="sng" dirty="0" smtClean="0">
                <a:latin typeface="Calibri"/>
                <a:cs typeface="Calibri"/>
              </a:rPr>
              <a:t>:</a:t>
            </a:r>
            <a:endParaRPr lang="en-US" sz="2400" b="0" u="sng"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0.25	1.0	0.0</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59" name="Rectangle 27"/>
          <p:cNvSpPr>
            <a:spLocks noGrp="1" noChangeArrowheads="1"/>
          </p:cNvSpPr>
          <p:nvPr>
            <p:ph type="title"/>
          </p:nvPr>
        </p:nvSpPr>
        <p:spPr/>
        <p:txBody>
          <a:bodyPr/>
          <a:lstStyle/>
          <a:p>
            <a:r>
              <a:rPr lang="en-US"/>
              <a:t>Matrix Multiplication (jik)</a:t>
            </a:r>
          </a:p>
        </p:txBody>
      </p:sp>
      <p:sp>
        <p:nvSpPr>
          <p:cNvPr id="172035" name="Rectangle 3"/>
          <p:cNvSpPr>
            <a:spLocks noChangeArrowheads="1"/>
          </p:cNvSpPr>
          <p:nvPr/>
        </p:nvSpPr>
        <p:spPr bwMode="auto">
          <a:xfrm>
            <a:off x="300038" y="1779588"/>
            <a:ext cx="4721225" cy="2834366"/>
          </a:xfrm>
          <a:prstGeom prst="rect">
            <a:avLst/>
          </a:prstGeom>
          <a:solidFill>
            <a:srgbClr val="F6F5BD"/>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prstTxWarp prst="textNoShape">
              <a:avLst/>
            </a:prstTxWarp>
            <a:spAutoFit/>
          </a:bodyPr>
          <a:lstStyle/>
          <a:p>
            <a:pPr algn="l">
              <a:lnSpc>
                <a:spcPct val="65000"/>
              </a:lnSpc>
              <a:spcBef>
                <a:spcPct val="50000"/>
              </a:spcBef>
            </a:pPr>
            <a:r>
              <a:rPr lang="en-US" sz="1800">
                <a:latin typeface="Courier New" charset="0"/>
              </a:rPr>
              <a:t>/* jik */</a:t>
            </a:r>
          </a:p>
          <a:p>
            <a:pPr algn="l">
              <a:lnSpc>
                <a:spcPct val="65000"/>
              </a:lnSpc>
              <a:spcBef>
                <a:spcPct val="50000"/>
              </a:spcBef>
            </a:pPr>
            <a:r>
              <a:rPr lang="en-US" sz="1800">
                <a:latin typeface="Courier New" charset="0"/>
              </a:rPr>
              <a:t>for (j=0; j&lt;n; j++) {</a:t>
            </a:r>
          </a:p>
          <a:p>
            <a:pPr algn="l">
              <a:lnSpc>
                <a:spcPct val="65000"/>
              </a:lnSpc>
              <a:spcBef>
                <a:spcPct val="50000"/>
              </a:spcBef>
            </a:pPr>
            <a:r>
              <a:rPr lang="en-US" sz="1800">
                <a:latin typeface="Courier New" charset="0"/>
              </a:rPr>
              <a:t>  for (i=0; i&lt;n; i++) {</a:t>
            </a:r>
          </a:p>
          <a:p>
            <a:pPr algn="l">
              <a:lnSpc>
                <a:spcPct val="65000"/>
              </a:lnSpc>
              <a:spcBef>
                <a:spcPct val="50000"/>
              </a:spcBef>
            </a:pPr>
            <a:r>
              <a:rPr lang="en-US" sz="1800">
                <a:latin typeface="Courier New" charset="0"/>
              </a:rPr>
              <a:t>    sum = 0.0;</a:t>
            </a:r>
          </a:p>
          <a:p>
            <a:pPr algn="l">
              <a:lnSpc>
                <a:spcPct val="65000"/>
              </a:lnSpc>
              <a:spcBef>
                <a:spcPct val="50000"/>
              </a:spcBef>
            </a:pPr>
            <a:r>
              <a:rPr lang="en-US" sz="1800">
                <a:latin typeface="Courier New" charset="0"/>
              </a:rPr>
              <a:t>    for (k=0; k&lt;n; k++)</a:t>
            </a:r>
          </a:p>
          <a:p>
            <a:pPr algn="l">
              <a:lnSpc>
                <a:spcPct val="65000"/>
              </a:lnSpc>
              <a:spcBef>
                <a:spcPct val="50000"/>
              </a:spcBef>
            </a:pPr>
            <a:r>
              <a:rPr lang="en-US" sz="1800">
                <a:latin typeface="Courier New" charset="0"/>
              </a:rPr>
              <a:t>      </a:t>
            </a:r>
            <a:r>
              <a:rPr lang="en-US" sz="1800">
                <a:solidFill>
                  <a:srgbClr val="FF0000"/>
                </a:solidFill>
                <a:latin typeface="Courier New" charset="0"/>
              </a:rPr>
              <a:t>sum += a[i][k] * b[k][j];</a:t>
            </a:r>
          </a:p>
          <a:p>
            <a:pPr algn="l">
              <a:lnSpc>
                <a:spcPct val="65000"/>
              </a:lnSpc>
              <a:spcBef>
                <a:spcPct val="50000"/>
              </a:spcBef>
            </a:pPr>
            <a:r>
              <a:rPr lang="en-US" sz="1800">
                <a:latin typeface="Courier New" charset="0"/>
              </a:rPr>
              <a:t>    c[i][j] = sum</a:t>
            </a:r>
          </a:p>
          <a:p>
            <a:pPr algn="l">
              <a:lnSpc>
                <a:spcPct val="65000"/>
              </a:lnSpc>
              <a:spcBef>
                <a:spcPct val="50000"/>
              </a:spcBef>
            </a:pPr>
            <a:r>
              <a:rPr lang="en-US" sz="1800">
                <a:latin typeface="Courier New" charset="0"/>
              </a:rPr>
              <a:t>  }</a:t>
            </a:r>
          </a:p>
          <a:p>
            <a:pPr algn="l">
              <a:lnSpc>
                <a:spcPct val="65000"/>
              </a:lnSpc>
              <a:spcBef>
                <a:spcPct val="50000"/>
              </a:spcBef>
            </a:pPr>
            <a:r>
              <a:rPr lang="en-US" sz="1800">
                <a:latin typeface="Courier New" charset="0"/>
              </a:rPr>
              <a:t>}</a:t>
            </a:r>
          </a:p>
        </p:txBody>
      </p:sp>
      <p:sp>
        <p:nvSpPr>
          <p:cNvPr id="172036" name="Rectangle 4"/>
          <p:cNvSpPr>
            <a:spLocks noChangeArrowheads="1"/>
          </p:cNvSpPr>
          <p:nvPr/>
        </p:nvSpPr>
        <p:spPr bwMode="auto">
          <a:xfrm>
            <a:off x="5568950" y="265430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37" name="Rectangle 5"/>
          <p:cNvSpPr>
            <a:spLocks noChangeArrowheads="1"/>
          </p:cNvSpPr>
          <p:nvPr/>
        </p:nvSpPr>
        <p:spPr bwMode="auto">
          <a:xfrm>
            <a:off x="6788150" y="265430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38" name="Rectangle 6"/>
          <p:cNvSpPr>
            <a:spLocks noChangeArrowheads="1"/>
          </p:cNvSpPr>
          <p:nvPr/>
        </p:nvSpPr>
        <p:spPr bwMode="auto">
          <a:xfrm>
            <a:off x="7931150" y="265430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39" name="Rectangle 7"/>
          <p:cNvSpPr>
            <a:spLocks noChangeArrowheads="1"/>
          </p:cNvSpPr>
          <p:nvPr/>
        </p:nvSpPr>
        <p:spPr bwMode="auto">
          <a:xfrm>
            <a:off x="5700713" y="3235325"/>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2040" name="Rectangle 8"/>
          <p:cNvSpPr>
            <a:spLocks noChangeArrowheads="1"/>
          </p:cNvSpPr>
          <p:nvPr/>
        </p:nvSpPr>
        <p:spPr bwMode="auto">
          <a:xfrm>
            <a:off x="6919913" y="3235325"/>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2041" name="Rectangle 9"/>
          <p:cNvSpPr>
            <a:spLocks noChangeArrowheads="1"/>
          </p:cNvSpPr>
          <p:nvPr/>
        </p:nvSpPr>
        <p:spPr bwMode="auto">
          <a:xfrm>
            <a:off x="8077200" y="3235325"/>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C</a:t>
            </a:r>
          </a:p>
        </p:txBody>
      </p:sp>
      <p:sp>
        <p:nvSpPr>
          <p:cNvPr id="172042" name="Line 10"/>
          <p:cNvSpPr>
            <a:spLocks noChangeShapeType="1"/>
          </p:cNvSpPr>
          <p:nvPr/>
        </p:nvSpPr>
        <p:spPr bwMode="auto">
          <a:xfrm>
            <a:off x="7010400" y="2660650"/>
            <a:ext cx="0" cy="5080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2043" name="Line 11"/>
          <p:cNvSpPr>
            <a:spLocks noChangeShapeType="1"/>
          </p:cNvSpPr>
          <p:nvPr/>
        </p:nvSpPr>
        <p:spPr bwMode="auto">
          <a:xfrm>
            <a:off x="5575300" y="3028950"/>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2044" name="Rectangle 12"/>
          <p:cNvSpPr>
            <a:spLocks noChangeArrowheads="1"/>
          </p:cNvSpPr>
          <p:nvPr/>
        </p:nvSpPr>
        <p:spPr bwMode="auto">
          <a:xfrm>
            <a:off x="6157913" y="2854325"/>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a:t>
            </a:r>
          </a:p>
        </p:txBody>
      </p:sp>
      <p:sp>
        <p:nvSpPr>
          <p:cNvPr id="172045" name="Rectangle 13"/>
          <p:cNvSpPr>
            <a:spLocks noChangeArrowheads="1"/>
          </p:cNvSpPr>
          <p:nvPr/>
        </p:nvSpPr>
        <p:spPr bwMode="auto">
          <a:xfrm>
            <a:off x="6767513" y="2320925"/>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(*,j)</a:t>
            </a:r>
          </a:p>
        </p:txBody>
      </p:sp>
      <p:sp>
        <p:nvSpPr>
          <p:cNvPr id="172046" name="Rectangle 14"/>
          <p:cNvSpPr>
            <a:spLocks noChangeArrowheads="1"/>
          </p:cNvSpPr>
          <p:nvPr/>
        </p:nvSpPr>
        <p:spPr bwMode="auto">
          <a:xfrm>
            <a:off x="8089900" y="2965450"/>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47" name="Rectangle 15"/>
          <p:cNvSpPr>
            <a:spLocks noChangeArrowheads="1"/>
          </p:cNvSpPr>
          <p:nvPr/>
        </p:nvSpPr>
        <p:spPr bwMode="auto">
          <a:xfrm>
            <a:off x="7910513" y="2625725"/>
            <a:ext cx="52250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(i,j)</a:t>
            </a:r>
          </a:p>
        </p:txBody>
      </p:sp>
      <p:sp>
        <p:nvSpPr>
          <p:cNvPr id="172048" name="Rectangle 16"/>
          <p:cNvSpPr>
            <a:spLocks noChangeArrowheads="1"/>
          </p:cNvSpPr>
          <p:nvPr/>
        </p:nvSpPr>
        <p:spPr bwMode="auto">
          <a:xfrm>
            <a:off x="5548313" y="1787525"/>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2050" name="Rectangle 18"/>
          <p:cNvSpPr>
            <a:spLocks noChangeArrowheads="1"/>
          </p:cNvSpPr>
          <p:nvPr/>
        </p:nvSpPr>
        <p:spPr bwMode="auto">
          <a:xfrm>
            <a:off x="5334000" y="42449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Row-wise</a:t>
            </a:r>
          </a:p>
        </p:txBody>
      </p:sp>
      <p:sp>
        <p:nvSpPr>
          <p:cNvPr id="172051" name="Line 19"/>
          <p:cNvSpPr>
            <a:spLocks noChangeShapeType="1"/>
          </p:cNvSpPr>
          <p:nvPr/>
        </p:nvSpPr>
        <p:spPr bwMode="auto">
          <a:xfrm flipV="1">
            <a:off x="5891213" y="35814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2053" name="Rectangle 21"/>
          <p:cNvSpPr>
            <a:spLocks noChangeArrowheads="1"/>
          </p:cNvSpPr>
          <p:nvPr/>
        </p:nvSpPr>
        <p:spPr bwMode="auto">
          <a:xfrm>
            <a:off x="6535738" y="4244975"/>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Column-</a:t>
            </a:r>
          </a:p>
          <a:p>
            <a:pPr algn="ctr">
              <a:lnSpc>
                <a:spcPct val="100000"/>
              </a:lnSpc>
            </a:pPr>
            <a:r>
              <a:rPr lang="en-US" sz="2000" b="0" dirty="0">
                <a:latin typeface="Calibri"/>
                <a:cs typeface="Calibri"/>
              </a:rPr>
              <a:t>wise</a:t>
            </a:r>
          </a:p>
        </p:txBody>
      </p:sp>
      <p:sp>
        <p:nvSpPr>
          <p:cNvPr id="172054" name="Line 22"/>
          <p:cNvSpPr>
            <a:spLocks noChangeShapeType="1"/>
          </p:cNvSpPr>
          <p:nvPr/>
        </p:nvSpPr>
        <p:spPr bwMode="auto">
          <a:xfrm flipV="1">
            <a:off x="7092951" y="35814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2056" name="Rectangle 24"/>
          <p:cNvSpPr>
            <a:spLocks noChangeArrowheads="1"/>
          </p:cNvSpPr>
          <p:nvPr/>
        </p:nvSpPr>
        <p:spPr bwMode="auto">
          <a:xfrm>
            <a:off x="7884466" y="4244975"/>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Fixed</a:t>
            </a:r>
          </a:p>
        </p:txBody>
      </p:sp>
      <p:sp>
        <p:nvSpPr>
          <p:cNvPr id="172057" name="Line 25"/>
          <p:cNvSpPr>
            <a:spLocks noChangeShapeType="1"/>
          </p:cNvSpPr>
          <p:nvPr/>
        </p:nvSpPr>
        <p:spPr bwMode="auto">
          <a:xfrm flipV="1">
            <a:off x="8223251" y="3587750"/>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2058" name="Rectangle 26"/>
          <p:cNvSpPr>
            <a:spLocks noChangeArrowheads="1"/>
          </p:cNvSpPr>
          <p:nvPr/>
        </p:nvSpPr>
        <p:spPr bwMode="auto">
          <a:xfrm>
            <a:off x="444500" y="4868863"/>
            <a:ext cx="5446713"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Misses</a:t>
            </a:r>
            <a:r>
              <a:rPr lang="en-US" sz="2400" b="0" u="sng" dirty="0" smtClean="0">
                <a:latin typeface="Calibri"/>
                <a:cs typeface="Calibri"/>
              </a:rPr>
              <a:t> per inner loop iteration:</a:t>
            </a: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0.25	1.0	0.0</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83" name="Rectangle 27"/>
          <p:cNvSpPr>
            <a:spLocks noGrp="1" noChangeArrowheads="1"/>
          </p:cNvSpPr>
          <p:nvPr>
            <p:ph type="title"/>
          </p:nvPr>
        </p:nvSpPr>
        <p:spPr/>
        <p:txBody>
          <a:bodyPr/>
          <a:lstStyle/>
          <a:p>
            <a:r>
              <a:rPr lang="en-US"/>
              <a:t>Matrix Multiplication (kij)</a:t>
            </a:r>
          </a:p>
        </p:txBody>
      </p:sp>
      <p:sp>
        <p:nvSpPr>
          <p:cNvPr id="173059" name="Rectangle 3"/>
          <p:cNvSpPr>
            <a:spLocks noChangeArrowheads="1"/>
          </p:cNvSpPr>
          <p:nvPr/>
        </p:nvSpPr>
        <p:spPr bwMode="auto">
          <a:xfrm>
            <a:off x="452438" y="1770063"/>
            <a:ext cx="4264025" cy="2834366"/>
          </a:xfrm>
          <a:prstGeom prst="rect">
            <a:avLst/>
          </a:prstGeom>
          <a:solidFill>
            <a:srgbClr val="F6F5BD"/>
          </a:solidFill>
          <a:ln w="12700">
            <a:solidFill>
              <a:schemeClr val="tx1"/>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sz="1800">
                <a:latin typeface="Courier New" charset="0"/>
              </a:rPr>
              <a:t>/* kij */</a:t>
            </a:r>
          </a:p>
          <a:p>
            <a:pPr algn="l">
              <a:lnSpc>
                <a:spcPct val="65000"/>
              </a:lnSpc>
              <a:spcBef>
                <a:spcPct val="50000"/>
              </a:spcBef>
            </a:pPr>
            <a:r>
              <a:rPr lang="en-US" sz="1800">
                <a:latin typeface="Courier New" charset="0"/>
              </a:rPr>
              <a:t>for (k=0; k&lt;n; k++) {</a:t>
            </a:r>
          </a:p>
          <a:p>
            <a:pPr algn="l">
              <a:lnSpc>
                <a:spcPct val="65000"/>
              </a:lnSpc>
              <a:spcBef>
                <a:spcPct val="50000"/>
              </a:spcBef>
            </a:pPr>
            <a:r>
              <a:rPr lang="en-US" sz="1800">
                <a:latin typeface="Courier New" charset="0"/>
              </a:rPr>
              <a:t>  for (i=0; i&lt;n; i++) {</a:t>
            </a:r>
          </a:p>
          <a:p>
            <a:pPr algn="l">
              <a:lnSpc>
                <a:spcPct val="65000"/>
              </a:lnSpc>
              <a:spcBef>
                <a:spcPct val="50000"/>
              </a:spcBef>
            </a:pPr>
            <a:r>
              <a:rPr lang="en-US" sz="1800">
                <a:latin typeface="Courier New" charset="0"/>
              </a:rPr>
              <a:t>    r = a[i][k];</a:t>
            </a:r>
          </a:p>
          <a:p>
            <a:pPr algn="l">
              <a:lnSpc>
                <a:spcPct val="65000"/>
              </a:lnSpc>
              <a:spcBef>
                <a:spcPct val="50000"/>
              </a:spcBef>
            </a:pPr>
            <a:r>
              <a:rPr lang="en-US" sz="1800">
                <a:latin typeface="Courier New" charset="0"/>
              </a:rPr>
              <a:t>    for (j=0; j&lt;n; j++)</a:t>
            </a:r>
          </a:p>
          <a:p>
            <a:pPr algn="l">
              <a:lnSpc>
                <a:spcPct val="65000"/>
              </a:lnSpc>
              <a:spcBef>
                <a:spcPct val="50000"/>
              </a:spcBef>
            </a:pPr>
            <a:r>
              <a:rPr lang="en-US" sz="1800">
                <a:latin typeface="Courier New" charset="0"/>
              </a:rPr>
              <a:t>      </a:t>
            </a:r>
            <a:r>
              <a:rPr lang="en-US" sz="1800">
                <a:solidFill>
                  <a:srgbClr val="FF0000"/>
                </a:solidFill>
                <a:latin typeface="Courier New" charset="0"/>
              </a:rPr>
              <a:t>c[i][j] += r * b[k][j];</a:t>
            </a:r>
            <a:r>
              <a:rPr lang="en-US" sz="1800">
                <a:latin typeface="Courier New" charset="0"/>
              </a:rPr>
              <a:t>   </a:t>
            </a:r>
          </a:p>
          <a:p>
            <a:pPr algn="l">
              <a:lnSpc>
                <a:spcPct val="65000"/>
              </a:lnSpc>
              <a:spcBef>
                <a:spcPct val="50000"/>
              </a:spcBef>
            </a:pPr>
            <a:r>
              <a:rPr lang="en-US" sz="1800">
                <a:latin typeface="Courier New" charset="0"/>
              </a:rPr>
              <a:t>  }</a:t>
            </a:r>
          </a:p>
          <a:p>
            <a:pPr algn="l">
              <a:lnSpc>
                <a:spcPct val="65000"/>
              </a:lnSpc>
              <a:spcBef>
                <a:spcPct val="50000"/>
              </a:spcBef>
            </a:pPr>
            <a:r>
              <a:rPr lang="en-US" sz="1800">
                <a:latin typeface="Courier New" charset="0"/>
              </a:rPr>
              <a:t>}</a:t>
            </a:r>
          </a:p>
          <a:p>
            <a:pPr algn="l">
              <a:lnSpc>
                <a:spcPct val="65000"/>
              </a:lnSpc>
              <a:spcBef>
                <a:spcPct val="50000"/>
              </a:spcBef>
            </a:pPr>
            <a:endParaRPr lang="en-US" sz="1800">
              <a:latin typeface="Courier New" charset="0"/>
            </a:endParaRPr>
          </a:p>
        </p:txBody>
      </p:sp>
      <p:sp>
        <p:nvSpPr>
          <p:cNvPr id="173060" name="Rectangle 4"/>
          <p:cNvSpPr>
            <a:spLocks noChangeArrowheads="1"/>
          </p:cNvSpPr>
          <p:nvPr/>
        </p:nvSpPr>
        <p:spPr bwMode="auto">
          <a:xfrm>
            <a:off x="53403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1" name="Rectangle 5"/>
          <p:cNvSpPr>
            <a:spLocks noChangeArrowheads="1"/>
          </p:cNvSpPr>
          <p:nvPr/>
        </p:nvSpPr>
        <p:spPr bwMode="auto">
          <a:xfrm>
            <a:off x="65595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2" name="Rectangle 6"/>
          <p:cNvSpPr>
            <a:spLocks noChangeArrowheads="1"/>
          </p:cNvSpPr>
          <p:nvPr/>
        </p:nvSpPr>
        <p:spPr bwMode="auto">
          <a:xfrm>
            <a:off x="77279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3" name="Rectangle 7"/>
          <p:cNvSpPr>
            <a:spLocks noChangeArrowheads="1"/>
          </p:cNvSpPr>
          <p:nvPr/>
        </p:nvSpPr>
        <p:spPr bwMode="auto">
          <a:xfrm>
            <a:off x="5472113" y="295910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3064" name="Rectangle 8"/>
          <p:cNvSpPr>
            <a:spLocks noChangeArrowheads="1"/>
          </p:cNvSpPr>
          <p:nvPr/>
        </p:nvSpPr>
        <p:spPr bwMode="auto">
          <a:xfrm>
            <a:off x="6691313" y="295910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3065" name="Rectangle 9"/>
          <p:cNvSpPr>
            <a:spLocks noChangeArrowheads="1"/>
          </p:cNvSpPr>
          <p:nvPr/>
        </p:nvSpPr>
        <p:spPr bwMode="auto">
          <a:xfrm>
            <a:off x="7848600" y="295910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C</a:t>
            </a:r>
          </a:p>
        </p:txBody>
      </p:sp>
      <p:sp>
        <p:nvSpPr>
          <p:cNvPr id="173066" name="Rectangle 10"/>
          <p:cNvSpPr>
            <a:spLocks noChangeArrowheads="1"/>
          </p:cNvSpPr>
          <p:nvPr/>
        </p:nvSpPr>
        <p:spPr bwMode="auto">
          <a:xfrm>
            <a:off x="8316913" y="2578100"/>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a:t>
            </a:r>
          </a:p>
        </p:txBody>
      </p:sp>
      <p:sp>
        <p:nvSpPr>
          <p:cNvPr id="173067" name="Line 11"/>
          <p:cNvSpPr>
            <a:spLocks noChangeShapeType="1"/>
          </p:cNvSpPr>
          <p:nvPr/>
        </p:nvSpPr>
        <p:spPr bwMode="auto">
          <a:xfrm>
            <a:off x="7734300" y="275272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3068" name="Rectangle 12"/>
          <p:cNvSpPr>
            <a:spLocks noChangeArrowheads="1"/>
          </p:cNvSpPr>
          <p:nvPr/>
        </p:nvSpPr>
        <p:spPr bwMode="auto">
          <a:xfrm>
            <a:off x="5422900" y="2765425"/>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9" name="Rectangle 13"/>
          <p:cNvSpPr>
            <a:spLocks noChangeArrowheads="1"/>
          </p:cNvSpPr>
          <p:nvPr/>
        </p:nvSpPr>
        <p:spPr bwMode="auto">
          <a:xfrm>
            <a:off x="5289669" y="2349500"/>
            <a:ext cx="577731"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a:t>
            </a:r>
            <a:r>
              <a:rPr lang="en-US" sz="2000" b="0" dirty="0" err="1">
                <a:latin typeface="Calibri"/>
                <a:cs typeface="Calibri"/>
              </a:rPr>
              <a:t>i,k</a:t>
            </a:r>
            <a:r>
              <a:rPr lang="en-US" sz="2000" b="0" dirty="0">
                <a:latin typeface="Calibri"/>
                <a:cs typeface="Calibri"/>
              </a:rPr>
              <a:t>)</a:t>
            </a:r>
          </a:p>
        </p:txBody>
      </p:sp>
      <p:sp>
        <p:nvSpPr>
          <p:cNvPr id="173070" name="Rectangle 14"/>
          <p:cNvSpPr>
            <a:spLocks noChangeArrowheads="1"/>
          </p:cNvSpPr>
          <p:nvPr/>
        </p:nvSpPr>
        <p:spPr bwMode="auto">
          <a:xfrm>
            <a:off x="7148513" y="2349500"/>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a:t>
            </a:r>
          </a:p>
        </p:txBody>
      </p:sp>
      <p:sp>
        <p:nvSpPr>
          <p:cNvPr id="173071" name="Line 15"/>
          <p:cNvSpPr>
            <a:spLocks noChangeShapeType="1"/>
          </p:cNvSpPr>
          <p:nvPr/>
        </p:nvSpPr>
        <p:spPr bwMode="auto">
          <a:xfrm>
            <a:off x="6565900" y="252412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3072" name="Rectangle 16"/>
          <p:cNvSpPr>
            <a:spLocks noChangeArrowheads="1"/>
          </p:cNvSpPr>
          <p:nvPr/>
        </p:nvSpPr>
        <p:spPr bwMode="auto">
          <a:xfrm>
            <a:off x="5383213" y="181610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3074" name="Rectangle 18"/>
          <p:cNvSpPr>
            <a:spLocks noChangeArrowheads="1"/>
          </p:cNvSpPr>
          <p:nvPr/>
        </p:nvSpPr>
        <p:spPr bwMode="auto">
          <a:xfrm>
            <a:off x="6324600" y="38639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a:latin typeface="Calibri"/>
                <a:cs typeface="Calibri"/>
              </a:rPr>
              <a:t>Row-wise</a:t>
            </a:r>
          </a:p>
        </p:txBody>
      </p:sp>
      <p:sp>
        <p:nvSpPr>
          <p:cNvPr id="173075" name="Line 19"/>
          <p:cNvSpPr>
            <a:spLocks noChangeShapeType="1"/>
          </p:cNvSpPr>
          <p:nvPr/>
        </p:nvSpPr>
        <p:spPr bwMode="auto">
          <a:xfrm flipV="1">
            <a:off x="6881813" y="33528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3077" name="Rectangle 21"/>
          <p:cNvSpPr>
            <a:spLocks noChangeArrowheads="1"/>
          </p:cNvSpPr>
          <p:nvPr/>
        </p:nvSpPr>
        <p:spPr bwMode="auto">
          <a:xfrm>
            <a:off x="7467600" y="38639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a:latin typeface="Calibri"/>
                <a:cs typeface="Calibri"/>
              </a:rPr>
              <a:t>Row-wise</a:t>
            </a:r>
          </a:p>
        </p:txBody>
      </p:sp>
      <p:sp>
        <p:nvSpPr>
          <p:cNvPr id="173078" name="Line 22"/>
          <p:cNvSpPr>
            <a:spLocks noChangeShapeType="1"/>
          </p:cNvSpPr>
          <p:nvPr/>
        </p:nvSpPr>
        <p:spPr bwMode="auto">
          <a:xfrm flipV="1">
            <a:off x="8024813" y="33528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3080" name="Rectangle 24"/>
          <p:cNvSpPr>
            <a:spLocks noChangeArrowheads="1"/>
          </p:cNvSpPr>
          <p:nvPr/>
        </p:nvSpPr>
        <p:spPr bwMode="auto">
          <a:xfrm>
            <a:off x="5293666" y="3871913"/>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Fixed</a:t>
            </a:r>
          </a:p>
        </p:txBody>
      </p:sp>
      <p:sp>
        <p:nvSpPr>
          <p:cNvPr id="173081" name="Line 25"/>
          <p:cNvSpPr>
            <a:spLocks noChangeShapeType="1"/>
          </p:cNvSpPr>
          <p:nvPr/>
        </p:nvSpPr>
        <p:spPr bwMode="auto">
          <a:xfrm flipV="1">
            <a:off x="5632451" y="3360738"/>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3082" name="Rectangle 26"/>
          <p:cNvSpPr>
            <a:spLocks noChangeArrowheads="1"/>
          </p:cNvSpPr>
          <p:nvPr/>
        </p:nvSpPr>
        <p:spPr bwMode="auto">
          <a:xfrm>
            <a:off x="444500" y="4868863"/>
            <a:ext cx="496570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Misses per</a:t>
            </a:r>
            <a:r>
              <a:rPr lang="en-US" sz="2400" b="0" u="sng" dirty="0" smtClean="0">
                <a:latin typeface="Calibri"/>
                <a:cs typeface="Calibri"/>
              </a:rPr>
              <a:t> inner loop iteration:</a:t>
            </a:r>
            <a:endParaRPr lang="en-US" sz="2400" b="0" u="sng"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0.0	0.25	0.25</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7" name="Rectangle 27"/>
          <p:cNvSpPr>
            <a:spLocks noGrp="1" noChangeArrowheads="1"/>
          </p:cNvSpPr>
          <p:nvPr>
            <p:ph type="title"/>
          </p:nvPr>
        </p:nvSpPr>
        <p:spPr/>
        <p:txBody>
          <a:bodyPr/>
          <a:lstStyle/>
          <a:p>
            <a:r>
              <a:rPr lang="en-US"/>
              <a:t>Matrix Multiplication (ikj)</a:t>
            </a:r>
          </a:p>
        </p:txBody>
      </p:sp>
      <p:sp>
        <p:nvSpPr>
          <p:cNvPr id="174083" name="Rectangle 3"/>
          <p:cNvSpPr>
            <a:spLocks noChangeArrowheads="1"/>
          </p:cNvSpPr>
          <p:nvPr/>
        </p:nvSpPr>
        <p:spPr bwMode="auto">
          <a:xfrm>
            <a:off x="490538" y="1757363"/>
            <a:ext cx="4314825" cy="2515817"/>
          </a:xfrm>
          <a:prstGeom prst="rect">
            <a:avLst/>
          </a:prstGeom>
          <a:solidFill>
            <a:srgbClr val="F6F5BD"/>
          </a:solidFill>
          <a:ln w="12700">
            <a:solidFill>
              <a:schemeClr val="tx1"/>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sz="1800">
                <a:latin typeface="Courier New" charset="0"/>
              </a:rPr>
              <a:t>/* ikj */</a:t>
            </a:r>
          </a:p>
          <a:p>
            <a:pPr algn="l">
              <a:lnSpc>
                <a:spcPct val="65000"/>
              </a:lnSpc>
              <a:spcBef>
                <a:spcPct val="50000"/>
              </a:spcBef>
            </a:pPr>
            <a:r>
              <a:rPr lang="en-US" sz="1800">
                <a:latin typeface="Courier New" charset="0"/>
              </a:rPr>
              <a:t>for (i=0; i&lt;n; i++) {</a:t>
            </a:r>
          </a:p>
          <a:p>
            <a:pPr algn="l">
              <a:lnSpc>
                <a:spcPct val="65000"/>
              </a:lnSpc>
              <a:spcBef>
                <a:spcPct val="50000"/>
              </a:spcBef>
            </a:pPr>
            <a:r>
              <a:rPr lang="en-US" sz="1800">
                <a:latin typeface="Courier New" charset="0"/>
              </a:rPr>
              <a:t>  for (k=0; k&lt;n; k++) {</a:t>
            </a:r>
          </a:p>
          <a:p>
            <a:pPr algn="l">
              <a:lnSpc>
                <a:spcPct val="65000"/>
              </a:lnSpc>
              <a:spcBef>
                <a:spcPct val="50000"/>
              </a:spcBef>
            </a:pPr>
            <a:r>
              <a:rPr lang="en-US" sz="1800">
                <a:latin typeface="Courier New" charset="0"/>
              </a:rPr>
              <a:t>    r = a[i][k];</a:t>
            </a:r>
          </a:p>
          <a:p>
            <a:pPr algn="l">
              <a:lnSpc>
                <a:spcPct val="65000"/>
              </a:lnSpc>
              <a:spcBef>
                <a:spcPct val="50000"/>
              </a:spcBef>
            </a:pPr>
            <a:r>
              <a:rPr lang="en-US" sz="1800">
                <a:latin typeface="Courier New" charset="0"/>
              </a:rPr>
              <a:t>    for (j=0; j&lt;n; j++)</a:t>
            </a:r>
          </a:p>
          <a:p>
            <a:pPr algn="l">
              <a:lnSpc>
                <a:spcPct val="65000"/>
              </a:lnSpc>
              <a:spcBef>
                <a:spcPct val="50000"/>
              </a:spcBef>
            </a:pPr>
            <a:r>
              <a:rPr lang="en-US" sz="1800">
                <a:latin typeface="Courier New" charset="0"/>
              </a:rPr>
              <a:t>      </a:t>
            </a:r>
            <a:r>
              <a:rPr lang="en-US" sz="1800">
                <a:solidFill>
                  <a:srgbClr val="FF0000"/>
                </a:solidFill>
                <a:latin typeface="Courier New" charset="0"/>
              </a:rPr>
              <a:t>c[i][j] += r * b[k][j];</a:t>
            </a:r>
          </a:p>
          <a:p>
            <a:pPr algn="l">
              <a:lnSpc>
                <a:spcPct val="65000"/>
              </a:lnSpc>
              <a:spcBef>
                <a:spcPct val="50000"/>
              </a:spcBef>
            </a:pPr>
            <a:r>
              <a:rPr lang="en-US" sz="1800">
                <a:latin typeface="Courier New" charset="0"/>
              </a:rPr>
              <a:t>  }</a:t>
            </a:r>
          </a:p>
          <a:p>
            <a:pPr algn="l">
              <a:lnSpc>
                <a:spcPct val="65000"/>
              </a:lnSpc>
              <a:spcBef>
                <a:spcPct val="50000"/>
              </a:spcBef>
            </a:pPr>
            <a:r>
              <a:rPr lang="en-US" sz="1800">
                <a:latin typeface="Courier New" charset="0"/>
              </a:rPr>
              <a:t>}</a:t>
            </a:r>
          </a:p>
        </p:txBody>
      </p:sp>
      <p:sp>
        <p:nvSpPr>
          <p:cNvPr id="174084" name="Rectangle 4"/>
          <p:cNvSpPr>
            <a:spLocks noChangeArrowheads="1"/>
          </p:cNvSpPr>
          <p:nvPr/>
        </p:nvSpPr>
        <p:spPr bwMode="auto">
          <a:xfrm>
            <a:off x="53403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85" name="Rectangle 5"/>
          <p:cNvSpPr>
            <a:spLocks noChangeArrowheads="1"/>
          </p:cNvSpPr>
          <p:nvPr/>
        </p:nvSpPr>
        <p:spPr bwMode="auto">
          <a:xfrm>
            <a:off x="65595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86" name="Rectangle 6"/>
          <p:cNvSpPr>
            <a:spLocks noChangeArrowheads="1"/>
          </p:cNvSpPr>
          <p:nvPr/>
        </p:nvSpPr>
        <p:spPr bwMode="auto">
          <a:xfrm>
            <a:off x="77279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87" name="Rectangle 7"/>
          <p:cNvSpPr>
            <a:spLocks noChangeArrowheads="1"/>
          </p:cNvSpPr>
          <p:nvPr/>
        </p:nvSpPr>
        <p:spPr bwMode="auto">
          <a:xfrm>
            <a:off x="5472113" y="295910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4088" name="Rectangle 8"/>
          <p:cNvSpPr>
            <a:spLocks noChangeArrowheads="1"/>
          </p:cNvSpPr>
          <p:nvPr/>
        </p:nvSpPr>
        <p:spPr bwMode="auto">
          <a:xfrm>
            <a:off x="6691313" y="295910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4089" name="Rectangle 9"/>
          <p:cNvSpPr>
            <a:spLocks noChangeArrowheads="1"/>
          </p:cNvSpPr>
          <p:nvPr/>
        </p:nvSpPr>
        <p:spPr bwMode="auto">
          <a:xfrm>
            <a:off x="7848600" y="295910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C</a:t>
            </a:r>
          </a:p>
        </p:txBody>
      </p:sp>
      <p:sp>
        <p:nvSpPr>
          <p:cNvPr id="174090" name="Rectangle 10"/>
          <p:cNvSpPr>
            <a:spLocks noChangeArrowheads="1"/>
          </p:cNvSpPr>
          <p:nvPr/>
        </p:nvSpPr>
        <p:spPr bwMode="auto">
          <a:xfrm>
            <a:off x="8316913" y="2578100"/>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a:t>
            </a:r>
          </a:p>
        </p:txBody>
      </p:sp>
      <p:sp>
        <p:nvSpPr>
          <p:cNvPr id="174091" name="Line 11"/>
          <p:cNvSpPr>
            <a:spLocks noChangeShapeType="1"/>
          </p:cNvSpPr>
          <p:nvPr/>
        </p:nvSpPr>
        <p:spPr bwMode="auto">
          <a:xfrm>
            <a:off x="7734300" y="275272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4092" name="Rectangle 12"/>
          <p:cNvSpPr>
            <a:spLocks noChangeArrowheads="1"/>
          </p:cNvSpPr>
          <p:nvPr/>
        </p:nvSpPr>
        <p:spPr bwMode="auto">
          <a:xfrm>
            <a:off x="5422900" y="2765425"/>
            <a:ext cx="50800" cy="50800"/>
          </a:xfrm>
          <a:prstGeom prst="rect">
            <a:avLst/>
          </a:prstGeom>
          <a:solidFill>
            <a:schemeClr val="tx1"/>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93" name="Rectangle 13"/>
          <p:cNvSpPr>
            <a:spLocks noChangeArrowheads="1"/>
          </p:cNvSpPr>
          <p:nvPr/>
        </p:nvSpPr>
        <p:spPr bwMode="auto">
          <a:xfrm>
            <a:off x="5272088" y="2349500"/>
            <a:ext cx="577731"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(i,k)</a:t>
            </a:r>
          </a:p>
        </p:txBody>
      </p:sp>
      <p:sp>
        <p:nvSpPr>
          <p:cNvPr id="174094" name="Rectangle 14"/>
          <p:cNvSpPr>
            <a:spLocks noChangeArrowheads="1"/>
          </p:cNvSpPr>
          <p:nvPr/>
        </p:nvSpPr>
        <p:spPr bwMode="auto">
          <a:xfrm>
            <a:off x="7148513" y="2349500"/>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a:t>
            </a:r>
          </a:p>
        </p:txBody>
      </p:sp>
      <p:sp>
        <p:nvSpPr>
          <p:cNvPr id="174095" name="Line 15"/>
          <p:cNvSpPr>
            <a:spLocks noChangeShapeType="1"/>
          </p:cNvSpPr>
          <p:nvPr/>
        </p:nvSpPr>
        <p:spPr bwMode="auto">
          <a:xfrm>
            <a:off x="6565900" y="252412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4096" name="Rectangle 16"/>
          <p:cNvSpPr>
            <a:spLocks noChangeArrowheads="1"/>
          </p:cNvSpPr>
          <p:nvPr/>
        </p:nvSpPr>
        <p:spPr bwMode="auto">
          <a:xfrm>
            <a:off x="5383213" y="181610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4098" name="Rectangle 18"/>
          <p:cNvSpPr>
            <a:spLocks noChangeArrowheads="1"/>
          </p:cNvSpPr>
          <p:nvPr/>
        </p:nvSpPr>
        <p:spPr bwMode="auto">
          <a:xfrm>
            <a:off x="6324600" y="40163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Row-wise</a:t>
            </a:r>
          </a:p>
        </p:txBody>
      </p:sp>
      <p:sp>
        <p:nvSpPr>
          <p:cNvPr id="174099" name="Line 19"/>
          <p:cNvSpPr>
            <a:spLocks noChangeShapeType="1"/>
          </p:cNvSpPr>
          <p:nvPr/>
        </p:nvSpPr>
        <p:spPr bwMode="auto">
          <a:xfrm flipV="1">
            <a:off x="6881813" y="33528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4101" name="Rectangle 21"/>
          <p:cNvSpPr>
            <a:spLocks noChangeArrowheads="1"/>
          </p:cNvSpPr>
          <p:nvPr/>
        </p:nvSpPr>
        <p:spPr bwMode="auto">
          <a:xfrm>
            <a:off x="7467600" y="40163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Row-wise</a:t>
            </a:r>
          </a:p>
        </p:txBody>
      </p:sp>
      <p:sp>
        <p:nvSpPr>
          <p:cNvPr id="174102" name="Line 22"/>
          <p:cNvSpPr>
            <a:spLocks noChangeShapeType="1"/>
          </p:cNvSpPr>
          <p:nvPr/>
        </p:nvSpPr>
        <p:spPr bwMode="auto">
          <a:xfrm flipV="1">
            <a:off x="8024813" y="33528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4104" name="Rectangle 24"/>
          <p:cNvSpPr>
            <a:spLocks noChangeArrowheads="1"/>
          </p:cNvSpPr>
          <p:nvPr/>
        </p:nvSpPr>
        <p:spPr bwMode="auto">
          <a:xfrm>
            <a:off x="5227638" y="4024313"/>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Fixed</a:t>
            </a:r>
          </a:p>
        </p:txBody>
      </p:sp>
      <p:sp>
        <p:nvSpPr>
          <p:cNvPr id="174105" name="Line 25"/>
          <p:cNvSpPr>
            <a:spLocks noChangeShapeType="1"/>
          </p:cNvSpPr>
          <p:nvPr/>
        </p:nvSpPr>
        <p:spPr bwMode="auto">
          <a:xfrm flipV="1">
            <a:off x="5632450" y="3360738"/>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4106" name="Rectangle 26"/>
          <p:cNvSpPr>
            <a:spLocks noChangeArrowheads="1"/>
          </p:cNvSpPr>
          <p:nvPr/>
        </p:nvSpPr>
        <p:spPr bwMode="auto">
          <a:xfrm>
            <a:off x="444500" y="4868863"/>
            <a:ext cx="519430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Misses per</a:t>
            </a:r>
            <a:r>
              <a:rPr lang="en-US" sz="2400" b="0" u="sng" dirty="0" smtClean="0">
                <a:latin typeface="Calibri"/>
                <a:cs typeface="Calibri"/>
              </a:rPr>
              <a:t> inner loop iteration:</a:t>
            </a: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0.0	0.25	0.25</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131" name="Rectangle 27"/>
          <p:cNvSpPr>
            <a:spLocks noGrp="1" noChangeArrowheads="1"/>
          </p:cNvSpPr>
          <p:nvPr>
            <p:ph type="title"/>
          </p:nvPr>
        </p:nvSpPr>
        <p:spPr/>
        <p:txBody>
          <a:bodyPr/>
          <a:lstStyle/>
          <a:p>
            <a:r>
              <a:rPr lang="en-US"/>
              <a:t>Matrix Multiplication (jki)</a:t>
            </a:r>
          </a:p>
        </p:txBody>
      </p:sp>
      <p:sp>
        <p:nvSpPr>
          <p:cNvPr id="175107" name="Rectangle 3"/>
          <p:cNvSpPr>
            <a:spLocks noChangeArrowheads="1"/>
          </p:cNvSpPr>
          <p:nvPr/>
        </p:nvSpPr>
        <p:spPr bwMode="auto">
          <a:xfrm>
            <a:off x="566738" y="1766888"/>
            <a:ext cx="4352925" cy="2515817"/>
          </a:xfrm>
          <a:prstGeom prst="rect">
            <a:avLst/>
          </a:prstGeom>
          <a:solidFill>
            <a:srgbClr val="F6F5BD"/>
          </a:solidFill>
          <a:ln w="12700">
            <a:solidFill>
              <a:srgbClr val="000000"/>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sz="1800" dirty="0">
                <a:latin typeface="Courier New" charset="0"/>
              </a:rPr>
              <a:t>/* </a:t>
            </a:r>
            <a:r>
              <a:rPr lang="en-US" sz="1800" dirty="0" err="1">
                <a:latin typeface="Courier New" charset="0"/>
              </a:rPr>
              <a:t>jki</a:t>
            </a:r>
            <a:r>
              <a:rPr lang="en-US" sz="1800" dirty="0">
                <a:latin typeface="Courier New" charset="0"/>
              </a:rPr>
              <a:t> */</a:t>
            </a:r>
          </a:p>
          <a:p>
            <a:pPr algn="l">
              <a:lnSpc>
                <a:spcPct val="65000"/>
              </a:lnSpc>
              <a:spcBef>
                <a:spcPct val="50000"/>
              </a:spcBef>
            </a:pPr>
            <a:r>
              <a:rPr lang="en-US" sz="1800" dirty="0">
                <a:latin typeface="Courier New" charset="0"/>
              </a:rPr>
              <a:t>for (</a:t>
            </a:r>
            <a:r>
              <a:rPr lang="en-US" sz="1800" dirty="0" err="1">
                <a:latin typeface="Courier New" charset="0"/>
              </a:rPr>
              <a:t>j</a:t>
            </a:r>
            <a:r>
              <a:rPr lang="en-US" sz="1800" dirty="0">
                <a:latin typeface="Courier New" charset="0"/>
              </a:rPr>
              <a:t>=0; </a:t>
            </a:r>
            <a:r>
              <a:rPr lang="en-US" sz="1800" dirty="0" err="1">
                <a:latin typeface="Courier New" charset="0"/>
              </a:rPr>
              <a:t>j</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j</a:t>
            </a:r>
            <a:r>
              <a:rPr lang="en-US" sz="1800" dirty="0">
                <a:latin typeface="Courier New" charset="0"/>
              </a:rPr>
              <a:t>++) {</a:t>
            </a:r>
          </a:p>
          <a:p>
            <a:pPr algn="l">
              <a:lnSpc>
                <a:spcPct val="65000"/>
              </a:lnSpc>
              <a:spcBef>
                <a:spcPct val="50000"/>
              </a:spcBef>
            </a:pPr>
            <a:r>
              <a:rPr lang="en-US" sz="1800" dirty="0">
                <a:latin typeface="Courier New" charset="0"/>
              </a:rPr>
              <a:t>  for (</a:t>
            </a:r>
            <a:r>
              <a:rPr lang="en-US" sz="1800" dirty="0" err="1">
                <a:latin typeface="Courier New" charset="0"/>
              </a:rPr>
              <a:t>k</a:t>
            </a:r>
            <a:r>
              <a:rPr lang="en-US" sz="1800" dirty="0">
                <a:latin typeface="Courier New" charset="0"/>
              </a:rPr>
              <a:t>=0; </a:t>
            </a:r>
            <a:r>
              <a:rPr lang="en-US" sz="1800" dirty="0" err="1">
                <a:latin typeface="Courier New" charset="0"/>
              </a:rPr>
              <a:t>k</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k</a:t>
            </a:r>
            <a:r>
              <a:rPr lang="en-US" sz="1800" dirty="0">
                <a:latin typeface="Courier New" charset="0"/>
              </a:rPr>
              <a:t>++) {</a:t>
            </a:r>
          </a:p>
          <a:p>
            <a:pPr algn="l">
              <a:lnSpc>
                <a:spcPct val="65000"/>
              </a:lnSpc>
              <a:spcBef>
                <a:spcPct val="50000"/>
              </a:spcBef>
            </a:pPr>
            <a:r>
              <a:rPr lang="en-US" sz="1800" dirty="0">
                <a:latin typeface="Courier New" charset="0"/>
              </a:rPr>
              <a:t>    </a:t>
            </a:r>
            <a:r>
              <a:rPr lang="en-US" sz="1800" dirty="0" err="1">
                <a:latin typeface="Courier New" charset="0"/>
              </a:rPr>
              <a:t>r</a:t>
            </a:r>
            <a:r>
              <a:rPr lang="en-US" sz="1800" dirty="0">
                <a:latin typeface="Courier New" charset="0"/>
              </a:rPr>
              <a:t> = </a:t>
            </a:r>
            <a:r>
              <a:rPr lang="en-US" sz="1800" dirty="0" err="1">
                <a:latin typeface="Courier New" charset="0"/>
              </a:rPr>
              <a:t>b[k][j</a:t>
            </a:r>
            <a:r>
              <a:rPr lang="en-US" sz="1800" dirty="0">
                <a:latin typeface="Courier New" charset="0"/>
              </a:rPr>
              <a:t>];</a:t>
            </a:r>
          </a:p>
          <a:p>
            <a:pPr algn="l">
              <a:lnSpc>
                <a:spcPct val="65000"/>
              </a:lnSpc>
              <a:spcBef>
                <a:spcPct val="50000"/>
              </a:spcBef>
            </a:pPr>
            <a:r>
              <a:rPr lang="en-US" sz="1800" dirty="0">
                <a:latin typeface="Courier New" charset="0"/>
              </a:rPr>
              <a:t>    for (</a:t>
            </a:r>
            <a:r>
              <a:rPr lang="en-US" sz="1800" dirty="0" err="1">
                <a:latin typeface="Courier New" charset="0"/>
              </a:rPr>
              <a:t>i</a:t>
            </a:r>
            <a:r>
              <a:rPr lang="en-US" sz="1800" dirty="0">
                <a:latin typeface="Courier New" charset="0"/>
              </a:rPr>
              <a:t>=0; </a:t>
            </a:r>
            <a:r>
              <a:rPr lang="en-US" sz="1800" dirty="0" err="1">
                <a:latin typeface="Courier New" charset="0"/>
              </a:rPr>
              <a:t>i</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i</a:t>
            </a:r>
            <a:r>
              <a:rPr lang="en-US" sz="1800" dirty="0">
                <a:latin typeface="Courier New" charset="0"/>
              </a:rPr>
              <a:t>++)</a:t>
            </a:r>
          </a:p>
          <a:p>
            <a:pPr algn="l">
              <a:lnSpc>
                <a:spcPct val="65000"/>
              </a:lnSpc>
              <a:spcBef>
                <a:spcPct val="50000"/>
              </a:spcBef>
            </a:pPr>
            <a:r>
              <a:rPr lang="en-US" sz="1800" dirty="0">
                <a:latin typeface="Courier New" charset="0"/>
              </a:rPr>
              <a:t>      </a:t>
            </a:r>
            <a:r>
              <a:rPr lang="en-US" sz="1800" dirty="0" err="1">
                <a:solidFill>
                  <a:srgbClr val="FF0000"/>
                </a:solidFill>
                <a:latin typeface="Courier New" charset="0"/>
              </a:rPr>
              <a:t>c[i][j</a:t>
            </a:r>
            <a:r>
              <a:rPr lang="en-US" sz="1800" dirty="0">
                <a:solidFill>
                  <a:srgbClr val="FF0000"/>
                </a:solidFill>
                <a:latin typeface="Courier New" charset="0"/>
              </a:rPr>
              <a:t>] += </a:t>
            </a:r>
            <a:r>
              <a:rPr lang="en-US" sz="1800" dirty="0" err="1">
                <a:solidFill>
                  <a:srgbClr val="FF0000"/>
                </a:solidFill>
                <a:latin typeface="Courier New" charset="0"/>
              </a:rPr>
              <a:t>a[i][k</a:t>
            </a:r>
            <a:r>
              <a:rPr lang="en-US" sz="1800" dirty="0">
                <a:solidFill>
                  <a:srgbClr val="FF0000"/>
                </a:solidFill>
                <a:latin typeface="Courier New" charset="0"/>
              </a:rPr>
              <a:t>] * </a:t>
            </a:r>
            <a:r>
              <a:rPr lang="en-US" sz="1800" dirty="0" err="1">
                <a:solidFill>
                  <a:srgbClr val="FF0000"/>
                </a:solidFill>
                <a:latin typeface="Courier New" charset="0"/>
              </a:rPr>
              <a:t>r</a:t>
            </a:r>
            <a:r>
              <a:rPr lang="en-US" sz="1800" dirty="0">
                <a:solidFill>
                  <a:srgbClr val="FF0000"/>
                </a:solidFill>
                <a:latin typeface="Courier New" charset="0"/>
              </a:rPr>
              <a:t>;</a:t>
            </a:r>
          </a:p>
          <a:p>
            <a:pPr algn="l">
              <a:lnSpc>
                <a:spcPct val="65000"/>
              </a:lnSpc>
              <a:spcBef>
                <a:spcPct val="50000"/>
              </a:spcBef>
            </a:pPr>
            <a:r>
              <a:rPr lang="en-US" sz="1800" dirty="0">
                <a:latin typeface="Courier New" charset="0"/>
              </a:rPr>
              <a:t>  }</a:t>
            </a:r>
          </a:p>
          <a:p>
            <a:pPr algn="l">
              <a:lnSpc>
                <a:spcPct val="65000"/>
              </a:lnSpc>
              <a:spcBef>
                <a:spcPct val="50000"/>
              </a:spcBef>
            </a:pPr>
            <a:r>
              <a:rPr lang="en-US" sz="1800" dirty="0">
                <a:latin typeface="Courier New" charset="0"/>
              </a:rPr>
              <a:t>}	</a:t>
            </a:r>
          </a:p>
        </p:txBody>
      </p:sp>
      <p:sp>
        <p:nvSpPr>
          <p:cNvPr id="175108" name="Rectangle 4"/>
          <p:cNvSpPr>
            <a:spLocks noChangeArrowheads="1"/>
          </p:cNvSpPr>
          <p:nvPr/>
        </p:nvSpPr>
        <p:spPr bwMode="auto">
          <a:xfrm>
            <a:off x="5340350" y="243205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09" name="Rectangle 5"/>
          <p:cNvSpPr>
            <a:spLocks noChangeArrowheads="1"/>
          </p:cNvSpPr>
          <p:nvPr/>
        </p:nvSpPr>
        <p:spPr bwMode="auto">
          <a:xfrm>
            <a:off x="6559550" y="243205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10" name="Rectangle 6"/>
          <p:cNvSpPr>
            <a:spLocks noChangeArrowheads="1"/>
          </p:cNvSpPr>
          <p:nvPr/>
        </p:nvSpPr>
        <p:spPr bwMode="auto">
          <a:xfrm>
            <a:off x="7727950" y="243205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11" name="Rectangle 7"/>
          <p:cNvSpPr>
            <a:spLocks noChangeArrowheads="1"/>
          </p:cNvSpPr>
          <p:nvPr/>
        </p:nvSpPr>
        <p:spPr bwMode="auto">
          <a:xfrm>
            <a:off x="5472113" y="295910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5112" name="Rectangle 8"/>
          <p:cNvSpPr>
            <a:spLocks noChangeArrowheads="1"/>
          </p:cNvSpPr>
          <p:nvPr/>
        </p:nvSpPr>
        <p:spPr bwMode="auto">
          <a:xfrm>
            <a:off x="6691313" y="295910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5113" name="Rectangle 9"/>
          <p:cNvSpPr>
            <a:spLocks noChangeArrowheads="1"/>
          </p:cNvSpPr>
          <p:nvPr/>
        </p:nvSpPr>
        <p:spPr bwMode="auto">
          <a:xfrm>
            <a:off x="7848600" y="295910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C</a:t>
            </a:r>
          </a:p>
        </p:txBody>
      </p:sp>
      <p:sp>
        <p:nvSpPr>
          <p:cNvPr id="175114" name="Rectangle 10"/>
          <p:cNvSpPr>
            <a:spLocks noChangeArrowheads="1"/>
          </p:cNvSpPr>
          <p:nvPr/>
        </p:nvSpPr>
        <p:spPr bwMode="auto">
          <a:xfrm>
            <a:off x="7656513" y="2057400"/>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a:t>
            </a:r>
            <a:r>
              <a:rPr lang="en-US" sz="2000" b="0" dirty="0" err="1">
                <a:latin typeface="Calibri"/>
                <a:cs typeface="Calibri"/>
              </a:rPr>
              <a:t>j</a:t>
            </a:r>
            <a:r>
              <a:rPr lang="en-US" sz="2000" b="0" dirty="0">
                <a:latin typeface="Calibri"/>
                <a:cs typeface="Calibri"/>
              </a:rPr>
              <a:t>)</a:t>
            </a:r>
          </a:p>
        </p:txBody>
      </p:sp>
      <p:sp>
        <p:nvSpPr>
          <p:cNvPr id="175115" name="Rectangle 11"/>
          <p:cNvSpPr>
            <a:spLocks noChangeArrowheads="1"/>
          </p:cNvSpPr>
          <p:nvPr/>
        </p:nvSpPr>
        <p:spPr bwMode="auto">
          <a:xfrm>
            <a:off x="6692900" y="2832100"/>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16" name="Rectangle 12"/>
          <p:cNvSpPr>
            <a:spLocks noChangeArrowheads="1"/>
          </p:cNvSpPr>
          <p:nvPr/>
        </p:nvSpPr>
        <p:spPr bwMode="auto">
          <a:xfrm>
            <a:off x="6475413" y="2416175"/>
            <a:ext cx="580236"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(k,j)</a:t>
            </a:r>
          </a:p>
        </p:txBody>
      </p:sp>
      <p:sp>
        <p:nvSpPr>
          <p:cNvPr id="175117" name="Rectangle 13"/>
          <p:cNvSpPr>
            <a:spLocks noChangeArrowheads="1"/>
          </p:cNvSpPr>
          <p:nvPr/>
        </p:nvSpPr>
        <p:spPr bwMode="auto">
          <a:xfrm>
            <a:off x="5268913" y="160020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5118" name="Line 14"/>
          <p:cNvSpPr>
            <a:spLocks noChangeShapeType="1"/>
          </p:cNvSpPr>
          <p:nvPr/>
        </p:nvSpPr>
        <p:spPr bwMode="auto">
          <a:xfrm flipV="1">
            <a:off x="5803900" y="2425700"/>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5119" name="Line 15"/>
          <p:cNvSpPr>
            <a:spLocks noChangeShapeType="1"/>
          </p:cNvSpPr>
          <p:nvPr/>
        </p:nvSpPr>
        <p:spPr bwMode="auto">
          <a:xfrm flipV="1">
            <a:off x="7886700" y="2438400"/>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5120" name="Rectangle 16"/>
          <p:cNvSpPr>
            <a:spLocks noChangeArrowheads="1"/>
          </p:cNvSpPr>
          <p:nvPr/>
        </p:nvSpPr>
        <p:spPr bwMode="auto">
          <a:xfrm>
            <a:off x="5522913" y="2057400"/>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a:t>
            </a:r>
            <a:r>
              <a:rPr lang="en-US" sz="2000" b="0" dirty="0" err="1">
                <a:latin typeface="Calibri"/>
                <a:cs typeface="Calibri"/>
              </a:rPr>
              <a:t>k</a:t>
            </a:r>
            <a:r>
              <a:rPr lang="en-US" sz="2000" b="0" dirty="0">
                <a:latin typeface="Calibri"/>
                <a:cs typeface="Calibri"/>
              </a:rPr>
              <a:t>)</a:t>
            </a:r>
          </a:p>
        </p:txBody>
      </p:sp>
      <p:sp>
        <p:nvSpPr>
          <p:cNvPr id="175122" name="Rectangle 18"/>
          <p:cNvSpPr>
            <a:spLocks noChangeArrowheads="1"/>
          </p:cNvSpPr>
          <p:nvPr/>
        </p:nvSpPr>
        <p:spPr bwMode="auto">
          <a:xfrm>
            <a:off x="5133853" y="3866679"/>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smtClean="0">
                <a:latin typeface="Calibri"/>
                <a:cs typeface="Calibri"/>
              </a:rPr>
              <a:t>Column-</a:t>
            </a:r>
            <a:endParaRPr lang="en-US" sz="2000" b="0" dirty="0">
              <a:latin typeface="Calibri"/>
              <a:cs typeface="Calibri"/>
            </a:endParaRPr>
          </a:p>
          <a:p>
            <a:pPr algn="ctr">
              <a:lnSpc>
                <a:spcPct val="100000"/>
              </a:lnSpc>
            </a:pPr>
            <a:r>
              <a:rPr lang="en-US" sz="2000" b="0" dirty="0">
                <a:latin typeface="Calibri"/>
                <a:cs typeface="Calibri"/>
              </a:rPr>
              <a:t>wise</a:t>
            </a:r>
          </a:p>
        </p:txBody>
      </p:sp>
      <p:sp>
        <p:nvSpPr>
          <p:cNvPr id="175123" name="Line 19"/>
          <p:cNvSpPr>
            <a:spLocks noChangeShapeType="1"/>
          </p:cNvSpPr>
          <p:nvPr/>
        </p:nvSpPr>
        <p:spPr bwMode="auto">
          <a:xfrm flipV="1">
            <a:off x="5638800" y="3335983"/>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5125" name="Rectangle 21"/>
          <p:cNvSpPr>
            <a:spLocks noChangeArrowheads="1"/>
          </p:cNvSpPr>
          <p:nvPr/>
        </p:nvSpPr>
        <p:spPr bwMode="auto">
          <a:xfrm>
            <a:off x="7467600" y="3866679"/>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Column-</a:t>
            </a:r>
          </a:p>
          <a:p>
            <a:pPr algn="ctr">
              <a:lnSpc>
                <a:spcPct val="100000"/>
              </a:lnSpc>
            </a:pPr>
            <a:r>
              <a:rPr lang="en-US" sz="2000" b="0" dirty="0">
                <a:latin typeface="Calibri"/>
                <a:cs typeface="Calibri"/>
              </a:rPr>
              <a:t>wise</a:t>
            </a:r>
          </a:p>
        </p:txBody>
      </p:sp>
      <p:sp>
        <p:nvSpPr>
          <p:cNvPr id="175126" name="Line 22"/>
          <p:cNvSpPr>
            <a:spLocks noChangeShapeType="1"/>
          </p:cNvSpPr>
          <p:nvPr/>
        </p:nvSpPr>
        <p:spPr bwMode="auto">
          <a:xfrm flipV="1">
            <a:off x="8024813" y="3335983"/>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5128" name="Rectangle 24"/>
          <p:cNvSpPr>
            <a:spLocks noChangeArrowheads="1"/>
          </p:cNvSpPr>
          <p:nvPr/>
        </p:nvSpPr>
        <p:spPr bwMode="auto">
          <a:xfrm>
            <a:off x="6477000" y="3866679"/>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Fixed</a:t>
            </a:r>
          </a:p>
        </p:txBody>
      </p:sp>
      <p:sp>
        <p:nvSpPr>
          <p:cNvPr id="175129" name="Line 25"/>
          <p:cNvSpPr>
            <a:spLocks noChangeShapeType="1"/>
          </p:cNvSpPr>
          <p:nvPr/>
        </p:nvSpPr>
        <p:spPr bwMode="auto">
          <a:xfrm flipV="1">
            <a:off x="6815785" y="3343921"/>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5130" name="Rectangle 26"/>
          <p:cNvSpPr>
            <a:spLocks noChangeArrowheads="1"/>
          </p:cNvSpPr>
          <p:nvPr/>
        </p:nvSpPr>
        <p:spPr bwMode="auto">
          <a:xfrm>
            <a:off x="444500" y="4868863"/>
            <a:ext cx="549275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b="0" u="sng" dirty="0">
                <a:latin typeface="Calibri"/>
                <a:cs typeface="Calibri"/>
              </a:rPr>
              <a:t>Misses per</a:t>
            </a:r>
            <a:r>
              <a:rPr lang="en-US" b="0" u="sng" dirty="0" smtClean="0">
                <a:latin typeface="Calibri"/>
                <a:cs typeface="Calibri"/>
              </a:rPr>
              <a:t> inner loop iteration:</a:t>
            </a:r>
          </a:p>
          <a:p>
            <a:pPr marL="560388" lvl="1" indent="-222250" algn="l" defTabSz="895350">
              <a:lnSpc>
                <a:spcPct val="100000"/>
              </a:lnSpc>
              <a:tabLst>
                <a:tab pos="971550" algn="ctr"/>
                <a:tab pos="2343150" algn="ctr"/>
                <a:tab pos="3657600" algn="ctr"/>
              </a:tabLst>
            </a:pPr>
            <a:r>
              <a:rPr lang="en-US" b="0" dirty="0">
                <a:latin typeface="Calibri"/>
                <a:cs typeface="Calibri"/>
              </a:rPr>
              <a:t>		</a:t>
            </a:r>
            <a:r>
              <a:rPr lang="en-US" b="0" u="sng" dirty="0">
                <a:latin typeface="Calibri"/>
                <a:cs typeface="Calibri"/>
              </a:rPr>
              <a:t>A</a:t>
            </a:r>
            <a:r>
              <a:rPr lang="en-US" b="0" dirty="0">
                <a:latin typeface="Calibri"/>
                <a:cs typeface="Calibri"/>
              </a:rPr>
              <a:t>	</a:t>
            </a:r>
            <a:r>
              <a:rPr lang="en-US" b="0" u="sng" dirty="0">
                <a:latin typeface="Calibri"/>
                <a:cs typeface="Calibri"/>
              </a:rPr>
              <a:t>B</a:t>
            </a:r>
            <a:r>
              <a:rPr lang="en-US" b="0" dirty="0">
                <a:latin typeface="Calibri"/>
                <a:cs typeface="Calibri"/>
              </a:rPr>
              <a:t>	</a:t>
            </a:r>
            <a:r>
              <a:rPr lang="en-US" b="0" u="sng" dirty="0">
                <a:latin typeface="Calibri"/>
                <a:cs typeface="Calibri"/>
              </a:rPr>
              <a:t>C</a:t>
            </a:r>
            <a:endParaRPr lang="en-US" b="0" dirty="0">
              <a:latin typeface="Calibri"/>
              <a:cs typeface="Calibri"/>
            </a:endParaRPr>
          </a:p>
          <a:p>
            <a:pPr marL="560388" lvl="1" indent="-222250" algn="l" defTabSz="895350">
              <a:lnSpc>
                <a:spcPct val="100000"/>
              </a:lnSpc>
              <a:tabLst>
                <a:tab pos="971550" algn="ctr"/>
                <a:tab pos="2343150" algn="ctr"/>
                <a:tab pos="3657600" algn="ctr"/>
              </a:tabLst>
            </a:pPr>
            <a:r>
              <a:rPr lang="en-US" b="0" dirty="0">
                <a:latin typeface="Calibri"/>
                <a:cs typeface="Calibri"/>
              </a:rPr>
              <a:t>		1.0	0.0	1.0</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55" name="Rectangle 27"/>
          <p:cNvSpPr>
            <a:spLocks noGrp="1" noChangeArrowheads="1"/>
          </p:cNvSpPr>
          <p:nvPr>
            <p:ph type="title"/>
          </p:nvPr>
        </p:nvSpPr>
        <p:spPr/>
        <p:txBody>
          <a:bodyPr/>
          <a:lstStyle/>
          <a:p>
            <a:r>
              <a:rPr lang="en-US"/>
              <a:t>Matrix Multiplication (kji)</a:t>
            </a:r>
          </a:p>
        </p:txBody>
      </p:sp>
      <p:sp>
        <p:nvSpPr>
          <p:cNvPr id="176131" name="Rectangle 3"/>
          <p:cNvSpPr>
            <a:spLocks noChangeArrowheads="1"/>
          </p:cNvSpPr>
          <p:nvPr/>
        </p:nvSpPr>
        <p:spPr bwMode="auto">
          <a:xfrm>
            <a:off x="617538" y="1782763"/>
            <a:ext cx="4518025" cy="2515817"/>
          </a:xfrm>
          <a:prstGeom prst="rect">
            <a:avLst/>
          </a:prstGeom>
          <a:solidFill>
            <a:srgbClr val="F6F5BD"/>
          </a:solidFill>
          <a:ln w="12700">
            <a:solidFill>
              <a:schemeClr val="tx1"/>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sz="1800">
                <a:latin typeface="Courier New" charset="0"/>
              </a:rPr>
              <a:t>/* kji */</a:t>
            </a:r>
          </a:p>
          <a:p>
            <a:pPr algn="l">
              <a:lnSpc>
                <a:spcPct val="65000"/>
              </a:lnSpc>
              <a:spcBef>
                <a:spcPct val="50000"/>
              </a:spcBef>
            </a:pPr>
            <a:r>
              <a:rPr lang="en-US" sz="1800">
                <a:latin typeface="Courier New" charset="0"/>
              </a:rPr>
              <a:t>for (k=0; k&lt;n; k++) {</a:t>
            </a:r>
          </a:p>
          <a:p>
            <a:pPr algn="l">
              <a:lnSpc>
                <a:spcPct val="65000"/>
              </a:lnSpc>
              <a:spcBef>
                <a:spcPct val="50000"/>
              </a:spcBef>
            </a:pPr>
            <a:r>
              <a:rPr lang="en-US" sz="1800">
                <a:latin typeface="Courier New" charset="0"/>
              </a:rPr>
              <a:t>  for (j=0; j&lt;n; j++) {</a:t>
            </a:r>
          </a:p>
          <a:p>
            <a:pPr algn="l">
              <a:lnSpc>
                <a:spcPct val="65000"/>
              </a:lnSpc>
              <a:spcBef>
                <a:spcPct val="50000"/>
              </a:spcBef>
            </a:pPr>
            <a:r>
              <a:rPr lang="en-US" sz="1800">
                <a:latin typeface="Courier New" charset="0"/>
              </a:rPr>
              <a:t>    r = b[k][j];</a:t>
            </a:r>
          </a:p>
          <a:p>
            <a:pPr algn="l">
              <a:lnSpc>
                <a:spcPct val="65000"/>
              </a:lnSpc>
              <a:spcBef>
                <a:spcPct val="50000"/>
              </a:spcBef>
            </a:pPr>
            <a:r>
              <a:rPr lang="en-US" sz="1800">
                <a:latin typeface="Courier New" charset="0"/>
              </a:rPr>
              <a:t>    for (i=0; i&lt;n; i++)</a:t>
            </a:r>
          </a:p>
          <a:p>
            <a:pPr algn="l">
              <a:lnSpc>
                <a:spcPct val="65000"/>
              </a:lnSpc>
              <a:spcBef>
                <a:spcPct val="50000"/>
              </a:spcBef>
            </a:pPr>
            <a:r>
              <a:rPr lang="en-US" sz="1800">
                <a:latin typeface="Courier New" charset="0"/>
              </a:rPr>
              <a:t>      </a:t>
            </a:r>
            <a:r>
              <a:rPr lang="en-US" sz="1800">
                <a:solidFill>
                  <a:srgbClr val="FF0000"/>
                </a:solidFill>
                <a:latin typeface="Courier New" charset="0"/>
              </a:rPr>
              <a:t>c[i][j] += a[i][k] * r;</a:t>
            </a:r>
          </a:p>
          <a:p>
            <a:pPr algn="l">
              <a:lnSpc>
                <a:spcPct val="65000"/>
              </a:lnSpc>
              <a:spcBef>
                <a:spcPct val="50000"/>
              </a:spcBef>
            </a:pPr>
            <a:r>
              <a:rPr lang="en-US" sz="1800">
                <a:latin typeface="Courier New" charset="0"/>
              </a:rPr>
              <a:t>  }</a:t>
            </a:r>
          </a:p>
          <a:p>
            <a:pPr algn="l">
              <a:lnSpc>
                <a:spcPct val="65000"/>
              </a:lnSpc>
              <a:spcBef>
                <a:spcPct val="50000"/>
              </a:spcBef>
            </a:pPr>
            <a:r>
              <a:rPr lang="en-US" sz="1800">
                <a:latin typeface="Courier New" charset="0"/>
              </a:rPr>
              <a:t>}	</a:t>
            </a:r>
          </a:p>
        </p:txBody>
      </p:sp>
      <p:sp>
        <p:nvSpPr>
          <p:cNvPr id="176132" name="Rectangle 4"/>
          <p:cNvSpPr>
            <a:spLocks noChangeArrowheads="1"/>
          </p:cNvSpPr>
          <p:nvPr/>
        </p:nvSpPr>
        <p:spPr bwMode="auto">
          <a:xfrm>
            <a:off x="5657850" y="26066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33" name="Rectangle 5"/>
          <p:cNvSpPr>
            <a:spLocks noChangeArrowheads="1"/>
          </p:cNvSpPr>
          <p:nvPr/>
        </p:nvSpPr>
        <p:spPr bwMode="auto">
          <a:xfrm>
            <a:off x="6877050" y="26066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34" name="Rectangle 6"/>
          <p:cNvSpPr>
            <a:spLocks noChangeArrowheads="1"/>
          </p:cNvSpPr>
          <p:nvPr/>
        </p:nvSpPr>
        <p:spPr bwMode="auto">
          <a:xfrm>
            <a:off x="8045450" y="26066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35" name="Rectangle 7"/>
          <p:cNvSpPr>
            <a:spLocks noChangeArrowheads="1"/>
          </p:cNvSpPr>
          <p:nvPr/>
        </p:nvSpPr>
        <p:spPr bwMode="auto">
          <a:xfrm>
            <a:off x="5789613" y="312420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6136" name="Rectangle 8"/>
          <p:cNvSpPr>
            <a:spLocks noChangeArrowheads="1"/>
          </p:cNvSpPr>
          <p:nvPr/>
        </p:nvSpPr>
        <p:spPr bwMode="auto">
          <a:xfrm>
            <a:off x="7008813" y="312420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6137" name="Rectangle 9"/>
          <p:cNvSpPr>
            <a:spLocks noChangeArrowheads="1"/>
          </p:cNvSpPr>
          <p:nvPr/>
        </p:nvSpPr>
        <p:spPr bwMode="auto">
          <a:xfrm>
            <a:off x="8229600" y="312420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C</a:t>
            </a:r>
          </a:p>
        </p:txBody>
      </p:sp>
      <p:sp>
        <p:nvSpPr>
          <p:cNvPr id="176138" name="Rectangle 10"/>
          <p:cNvSpPr>
            <a:spLocks noChangeArrowheads="1"/>
          </p:cNvSpPr>
          <p:nvPr/>
        </p:nvSpPr>
        <p:spPr bwMode="auto">
          <a:xfrm>
            <a:off x="7974013" y="2273300"/>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(*,j)</a:t>
            </a:r>
          </a:p>
        </p:txBody>
      </p:sp>
      <p:sp>
        <p:nvSpPr>
          <p:cNvPr id="176139" name="Rectangle 11"/>
          <p:cNvSpPr>
            <a:spLocks noChangeArrowheads="1"/>
          </p:cNvSpPr>
          <p:nvPr/>
        </p:nvSpPr>
        <p:spPr bwMode="auto">
          <a:xfrm>
            <a:off x="7010400" y="3006725"/>
            <a:ext cx="50800" cy="50800"/>
          </a:xfrm>
          <a:prstGeom prst="rect">
            <a:avLst/>
          </a:prstGeom>
          <a:solidFill>
            <a:schemeClr val="tx1"/>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40" name="Rectangle 12"/>
          <p:cNvSpPr>
            <a:spLocks noChangeArrowheads="1"/>
          </p:cNvSpPr>
          <p:nvPr/>
        </p:nvSpPr>
        <p:spPr bwMode="auto">
          <a:xfrm>
            <a:off x="6792913" y="2590800"/>
            <a:ext cx="580236"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(k,j)</a:t>
            </a:r>
          </a:p>
        </p:txBody>
      </p:sp>
      <p:sp>
        <p:nvSpPr>
          <p:cNvPr id="176141" name="Rectangle 13"/>
          <p:cNvSpPr>
            <a:spLocks noChangeArrowheads="1"/>
          </p:cNvSpPr>
          <p:nvPr/>
        </p:nvSpPr>
        <p:spPr bwMode="auto">
          <a:xfrm>
            <a:off x="5586413" y="182880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6142" name="Line 14"/>
          <p:cNvSpPr>
            <a:spLocks noChangeShapeType="1"/>
          </p:cNvSpPr>
          <p:nvPr/>
        </p:nvSpPr>
        <p:spPr bwMode="auto">
          <a:xfrm flipV="1">
            <a:off x="6121400" y="2600325"/>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6143" name="Line 15"/>
          <p:cNvSpPr>
            <a:spLocks noChangeShapeType="1"/>
          </p:cNvSpPr>
          <p:nvPr/>
        </p:nvSpPr>
        <p:spPr bwMode="auto">
          <a:xfrm flipV="1">
            <a:off x="8204200" y="2613025"/>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6144" name="Rectangle 16"/>
          <p:cNvSpPr>
            <a:spLocks noChangeArrowheads="1"/>
          </p:cNvSpPr>
          <p:nvPr/>
        </p:nvSpPr>
        <p:spPr bwMode="auto">
          <a:xfrm>
            <a:off x="5840413" y="2273300"/>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a:t>
            </a:r>
          </a:p>
        </p:txBody>
      </p:sp>
      <p:sp>
        <p:nvSpPr>
          <p:cNvPr id="176146" name="Rectangle 18"/>
          <p:cNvSpPr>
            <a:spLocks noChangeArrowheads="1"/>
          </p:cNvSpPr>
          <p:nvPr/>
        </p:nvSpPr>
        <p:spPr bwMode="auto">
          <a:xfrm>
            <a:off x="6817666" y="4165600"/>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Fixed</a:t>
            </a:r>
          </a:p>
        </p:txBody>
      </p:sp>
      <p:sp>
        <p:nvSpPr>
          <p:cNvPr id="176147" name="Line 19"/>
          <p:cNvSpPr>
            <a:spLocks noChangeShapeType="1"/>
          </p:cNvSpPr>
          <p:nvPr/>
        </p:nvSpPr>
        <p:spPr bwMode="auto">
          <a:xfrm flipV="1">
            <a:off x="7156451" y="3509963"/>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6149" name="Rectangle 21"/>
          <p:cNvSpPr>
            <a:spLocks noChangeArrowheads="1"/>
          </p:cNvSpPr>
          <p:nvPr/>
        </p:nvSpPr>
        <p:spPr bwMode="auto">
          <a:xfrm>
            <a:off x="5410200" y="4165600"/>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a:latin typeface="Calibri"/>
                <a:cs typeface="Calibri"/>
              </a:rPr>
              <a:t>Column-</a:t>
            </a:r>
          </a:p>
          <a:p>
            <a:pPr algn="ctr">
              <a:lnSpc>
                <a:spcPct val="100000"/>
              </a:lnSpc>
            </a:pPr>
            <a:r>
              <a:rPr lang="en-US" sz="2000" b="0">
                <a:latin typeface="Calibri"/>
                <a:cs typeface="Calibri"/>
              </a:rPr>
              <a:t>wise</a:t>
            </a:r>
          </a:p>
        </p:txBody>
      </p:sp>
      <p:sp>
        <p:nvSpPr>
          <p:cNvPr id="176150" name="Line 22"/>
          <p:cNvSpPr>
            <a:spLocks noChangeShapeType="1"/>
          </p:cNvSpPr>
          <p:nvPr/>
        </p:nvSpPr>
        <p:spPr bwMode="auto">
          <a:xfrm flipV="1">
            <a:off x="5967413" y="3502025"/>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6152" name="Rectangle 24"/>
          <p:cNvSpPr>
            <a:spLocks noChangeArrowheads="1"/>
          </p:cNvSpPr>
          <p:nvPr/>
        </p:nvSpPr>
        <p:spPr bwMode="auto">
          <a:xfrm>
            <a:off x="7924001" y="4165600"/>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Column-</a:t>
            </a:r>
          </a:p>
          <a:p>
            <a:pPr algn="ctr">
              <a:lnSpc>
                <a:spcPct val="100000"/>
              </a:lnSpc>
            </a:pPr>
            <a:r>
              <a:rPr lang="en-US" sz="2000" b="0" dirty="0">
                <a:latin typeface="Calibri"/>
                <a:cs typeface="Calibri"/>
              </a:rPr>
              <a:t>wise</a:t>
            </a:r>
          </a:p>
        </p:txBody>
      </p:sp>
      <p:sp>
        <p:nvSpPr>
          <p:cNvPr id="176153" name="Line 25"/>
          <p:cNvSpPr>
            <a:spLocks noChangeShapeType="1"/>
          </p:cNvSpPr>
          <p:nvPr/>
        </p:nvSpPr>
        <p:spPr bwMode="auto">
          <a:xfrm flipV="1">
            <a:off x="8405813" y="3502025"/>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6154" name="Rectangle 26"/>
          <p:cNvSpPr>
            <a:spLocks noChangeArrowheads="1"/>
          </p:cNvSpPr>
          <p:nvPr/>
        </p:nvSpPr>
        <p:spPr bwMode="auto">
          <a:xfrm>
            <a:off x="444500" y="4868863"/>
            <a:ext cx="496570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Misses</a:t>
            </a:r>
            <a:r>
              <a:rPr lang="en-US" sz="2400" b="0" u="sng" dirty="0" smtClean="0">
                <a:latin typeface="Calibri"/>
                <a:cs typeface="Calibri"/>
              </a:rPr>
              <a:t> per inner loop iteration:</a:t>
            </a:r>
            <a:endParaRPr lang="en-US" sz="2400" b="0" u="sng"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1.0	0.0	1.0</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7161" name="Rectangle 9"/>
          <p:cNvSpPr>
            <a:spLocks noGrp="1" noChangeArrowheads="1"/>
          </p:cNvSpPr>
          <p:nvPr>
            <p:ph type="title"/>
          </p:nvPr>
        </p:nvSpPr>
        <p:spPr>
          <a:xfrm>
            <a:off x="357018" y="304800"/>
            <a:ext cx="7592093" cy="762000"/>
          </a:xfrm>
        </p:spPr>
        <p:txBody>
          <a:bodyPr/>
          <a:lstStyle/>
          <a:p>
            <a:r>
              <a:rPr lang="en-US" dirty="0" smtClean="0"/>
              <a:t>Summary of Matrix Multiplication</a:t>
            </a:r>
            <a:endParaRPr lang="en-US" dirty="0"/>
          </a:p>
        </p:txBody>
      </p:sp>
      <p:sp>
        <p:nvSpPr>
          <p:cNvPr id="177156" name="Rectangle 4"/>
          <p:cNvSpPr>
            <a:spLocks noChangeArrowheads="1"/>
          </p:cNvSpPr>
          <p:nvPr/>
        </p:nvSpPr>
        <p:spPr bwMode="auto">
          <a:xfrm>
            <a:off x="5486400" y="1371600"/>
            <a:ext cx="2324353" cy="1013098"/>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tabLst>
                <a:tab pos="228600" algn="l"/>
              </a:tabLst>
            </a:pPr>
            <a:r>
              <a:rPr lang="en-US" sz="2000" dirty="0" err="1">
                <a:latin typeface="Calibri"/>
                <a:cs typeface="Calibri"/>
              </a:rPr>
              <a:t>ijk</a:t>
            </a:r>
            <a:r>
              <a:rPr lang="en-US" sz="2000" dirty="0">
                <a:latin typeface="Calibri"/>
                <a:cs typeface="Calibri"/>
              </a:rPr>
              <a:t> (&amp; </a:t>
            </a:r>
            <a:r>
              <a:rPr lang="en-US" sz="2000" dirty="0" err="1">
                <a:latin typeface="Calibri"/>
                <a:cs typeface="Calibri"/>
              </a:rPr>
              <a:t>jik</a:t>
            </a:r>
            <a:r>
              <a:rPr lang="en-US" sz="2000" dirty="0">
                <a:latin typeface="Calibri"/>
                <a:cs typeface="Calibri"/>
              </a:rPr>
              <a:t>): </a:t>
            </a:r>
          </a:p>
          <a:p>
            <a:pPr marL="114300" lvl="1" algn="l">
              <a:lnSpc>
                <a:spcPct val="100000"/>
              </a:lnSpc>
              <a:buFontTx/>
              <a:buChar char="•"/>
              <a:tabLst>
                <a:tab pos="228600" algn="l"/>
              </a:tabLst>
            </a:pPr>
            <a:r>
              <a:rPr lang="en-US" sz="2000" dirty="0">
                <a:latin typeface="Calibri"/>
                <a:cs typeface="Calibri"/>
              </a:rPr>
              <a:t> </a:t>
            </a:r>
            <a:r>
              <a:rPr lang="en-US" sz="2000" b="0" dirty="0">
                <a:latin typeface="Calibri"/>
                <a:cs typeface="Calibri"/>
              </a:rPr>
              <a:t>2 loads, 0 stores</a:t>
            </a:r>
          </a:p>
          <a:p>
            <a:pPr marL="114300" lvl="1" algn="l">
              <a:lnSpc>
                <a:spcPct val="100000"/>
              </a:lnSpc>
              <a:buFontTx/>
              <a:buChar char="•"/>
              <a:tabLst>
                <a:tab pos="228600" algn="l"/>
              </a:tabLst>
            </a:pPr>
            <a:r>
              <a:rPr lang="en-US" sz="2000" b="0" dirty="0">
                <a:latin typeface="Calibri"/>
                <a:cs typeface="Calibri"/>
              </a:rPr>
              <a:t> misses/</a:t>
            </a:r>
            <a:r>
              <a:rPr lang="en-US" sz="2000" b="0" dirty="0" err="1">
                <a:latin typeface="Calibri"/>
                <a:cs typeface="Calibri"/>
              </a:rPr>
              <a:t>iter</a:t>
            </a:r>
            <a:r>
              <a:rPr lang="en-US" sz="2000" b="0" dirty="0">
                <a:latin typeface="Calibri"/>
                <a:cs typeface="Calibri"/>
              </a:rPr>
              <a:t> = </a:t>
            </a:r>
            <a:r>
              <a:rPr lang="en-US" sz="2000" dirty="0">
                <a:latin typeface="Calibri"/>
                <a:cs typeface="Calibri"/>
              </a:rPr>
              <a:t>1.25</a:t>
            </a:r>
          </a:p>
        </p:txBody>
      </p:sp>
      <p:sp>
        <p:nvSpPr>
          <p:cNvPr id="177159" name="Rectangle 7"/>
          <p:cNvSpPr>
            <a:spLocks noChangeArrowheads="1"/>
          </p:cNvSpPr>
          <p:nvPr/>
        </p:nvSpPr>
        <p:spPr bwMode="auto">
          <a:xfrm>
            <a:off x="5486400" y="3313113"/>
            <a:ext cx="2196113" cy="1013098"/>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tabLst>
                <a:tab pos="228600" algn="l"/>
              </a:tabLst>
            </a:pPr>
            <a:r>
              <a:rPr lang="en-US" sz="2000">
                <a:latin typeface="Calibri"/>
                <a:cs typeface="Calibri"/>
              </a:rPr>
              <a:t>kij (&amp; ikj): </a:t>
            </a:r>
          </a:p>
          <a:p>
            <a:pPr marL="114300" lvl="1" algn="l">
              <a:lnSpc>
                <a:spcPct val="100000"/>
              </a:lnSpc>
              <a:buFontTx/>
              <a:buChar char="•"/>
              <a:tabLst>
                <a:tab pos="228600" algn="l"/>
              </a:tabLst>
            </a:pPr>
            <a:r>
              <a:rPr lang="en-US" sz="2000">
                <a:latin typeface="Calibri"/>
                <a:cs typeface="Calibri"/>
              </a:rPr>
              <a:t> </a:t>
            </a:r>
            <a:r>
              <a:rPr lang="en-US" sz="2000" b="0">
                <a:latin typeface="Calibri"/>
                <a:cs typeface="Calibri"/>
              </a:rPr>
              <a:t>2 loads, 1 store</a:t>
            </a:r>
          </a:p>
          <a:p>
            <a:pPr marL="114300" lvl="1" algn="l">
              <a:lnSpc>
                <a:spcPct val="100000"/>
              </a:lnSpc>
              <a:buFontTx/>
              <a:buChar char="•"/>
              <a:tabLst>
                <a:tab pos="228600" algn="l"/>
              </a:tabLst>
            </a:pPr>
            <a:r>
              <a:rPr lang="en-US" sz="2000" b="0">
                <a:latin typeface="Calibri"/>
                <a:cs typeface="Calibri"/>
              </a:rPr>
              <a:t> misses/iter = </a:t>
            </a:r>
            <a:r>
              <a:rPr lang="en-US" sz="2000">
                <a:latin typeface="Calibri"/>
                <a:cs typeface="Calibri"/>
              </a:rPr>
              <a:t>0.5</a:t>
            </a:r>
            <a:endParaRPr lang="en-US" sz="2000" b="0">
              <a:latin typeface="Calibri"/>
              <a:cs typeface="Calibri"/>
            </a:endParaRPr>
          </a:p>
        </p:txBody>
      </p:sp>
      <p:sp>
        <p:nvSpPr>
          <p:cNvPr id="177160" name="Rectangle 8"/>
          <p:cNvSpPr>
            <a:spLocks noChangeArrowheads="1"/>
          </p:cNvSpPr>
          <p:nvPr/>
        </p:nvSpPr>
        <p:spPr bwMode="auto">
          <a:xfrm>
            <a:off x="5486400" y="5184775"/>
            <a:ext cx="2221761" cy="1013098"/>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tabLst>
                <a:tab pos="228600" algn="l"/>
              </a:tabLst>
            </a:pPr>
            <a:r>
              <a:rPr lang="en-US" sz="2000">
                <a:latin typeface="Calibri"/>
                <a:cs typeface="Calibri"/>
              </a:rPr>
              <a:t>jki (&amp; kji): </a:t>
            </a:r>
          </a:p>
          <a:p>
            <a:pPr marL="114300" lvl="1" algn="l">
              <a:lnSpc>
                <a:spcPct val="100000"/>
              </a:lnSpc>
              <a:buFontTx/>
              <a:buChar char="•"/>
              <a:tabLst>
                <a:tab pos="228600" algn="l"/>
              </a:tabLst>
            </a:pPr>
            <a:r>
              <a:rPr lang="en-US" sz="2000">
                <a:latin typeface="Calibri"/>
                <a:cs typeface="Calibri"/>
              </a:rPr>
              <a:t> </a:t>
            </a:r>
            <a:r>
              <a:rPr lang="en-US" sz="2000" b="0">
                <a:latin typeface="Calibri"/>
                <a:cs typeface="Calibri"/>
              </a:rPr>
              <a:t>2 loads, 1 store</a:t>
            </a:r>
          </a:p>
          <a:p>
            <a:pPr marL="114300" lvl="1" algn="l">
              <a:lnSpc>
                <a:spcPct val="100000"/>
              </a:lnSpc>
              <a:buFontTx/>
              <a:buChar char="•"/>
              <a:tabLst>
                <a:tab pos="228600" algn="l"/>
              </a:tabLst>
            </a:pPr>
            <a:r>
              <a:rPr lang="en-US" sz="2000" b="0">
                <a:latin typeface="Calibri"/>
                <a:cs typeface="Calibri"/>
              </a:rPr>
              <a:t> misses/iter = </a:t>
            </a:r>
            <a:r>
              <a:rPr lang="en-US" sz="2000">
                <a:latin typeface="Calibri"/>
                <a:cs typeface="Calibri"/>
              </a:rPr>
              <a:t>2.0</a:t>
            </a:r>
            <a:endParaRPr lang="en-US" sz="2000" b="0">
              <a:latin typeface="Calibri"/>
              <a:cs typeface="Calibri"/>
            </a:endParaRPr>
          </a:p>
        </p:txBody>
      </p:sp>
      <p:sp>
        <p:nvSpPr>
          <p:cNvPr id="177155" name="Rectangle 3"/>
          <p:cNvSpPr>
            <a:spLocks noChangeArrowheads="1"/>
          </p:cNvSpPr>
          <p:nvPr/>
        </p:nvSpPr>
        <p:spPr bwMode="auto">
          <a:xfrm>
            <a:off x="1295400" y="1058863"/>
            <a:ext cx="3481388" cy="2082800"/>
          </a:xfrm>
          <a:prstGeom prst="rect">
            <a:avLst/>
          </a:prstGeom>
          <a:solidFill>
            <a:srgbClr val="F6F5BD"/>
          </a:solidFill>
          <a:ln w="12700">
            <a:solidFill>
              <a:schemeClr val="tx1"/>
            </a:solidFill>
            <a:miter lim="800000"/>
            <a:headEnd/>
            <a:tailEnd/>
          </a:ln>
          <a:effectLst/>
        </p:spPr>
        <p:txBody>
          <a:bodyPr lIns="90487" tIns="44450" rIns="90487" bIns="44450">
            <a:prstTxWarp prst="textNoShape">
              <a:avLst/>
            </a:prstTxWarp>
            <a:spAutoFit/>
          </a:bodyPr>
          <a:lstStyle/>
          <a:p>
            <a:pPr algn="l">
              <a:lnSpc>
                <a:spcPct val="70000"/>
              </a:lnSpc>
              <a:spcBef>
                <a:spcPct val="50000"/>
              </a:spcBef>
            </a:pPr>
            <a:r>
              <a:rPr lang="en-US" sz="1400" dirty="0" smtClean="0">
                <a:latin typeface="Courier New" charset="0"/>
              </a:rPr>
              <a:t>for </a:t>
            </a:r>
            <a:r>
              <a:rPr lang="en-US" sz="1400" dirty="0">
                <a:latin typeface="Courier New" charset="0"/>
              </a:rPr>
              <a:t>(</a:t>
            </a:r>
            <a:r>
              <a:rPr lang="en-US" sz="1400" dirty="0" err="1">
                <a:latin typeface="Courier New" charset="0"/>
              </a:rPr>
              <a:t>i</a:t>
            </a:r>
            <a:r>
              <a:rPr lang="en-US" sz="1400" dirty="0">
                <a:latin typeface="Courier New" charset="0"/>
              </a:rPr>
              <a:t>=0; </a:t>
            </a:r>
            <a:r>
              <a:rPr lang="en-US" sz="1400" dirty="0" err="1">
                <a:latin typeface="Courier New" charset="0"/>
              </a:rPr>
              <a:t>i</a:t>
            </a:r>
            <a:r>
              <a:rPr lang="en-US" sz="1400" dirty="0">
                <a:latin typeface="Courier New" charset="0"/>
              </a:rPr>
              <a:t>&lt;</a:t>
            </a:r>
            <a:r>
              <a:rPr lang="en-US" sz="1400" dirty="0" err="1">
                <a:latin typeface="Courier New" charset="0"/>
              </a:rPr>
              <a:t>n</a:t>
            </a:r>
            <a:r>
              <a:rPr lang="en-US" sz="1400" dirty="0">
                <a:latin typeface="Courier New" charset="0"/>
              </a:rPr>
              <a:t>; </a:t>
            </a:r>
            <a:r>
              <a:rPr lang="en-US" sz="1400" dirty="0" err="1">
                <a:latin typeface="Courier New" charset="0"/>
              </a:rPr>
              <a:t>i</a:t>
            </a:r>
            <a:r>
              <a:rPr lang="en-US" sz="1400" dirty="0">
                <a:latin typeface="Courier New" charset="0"/>
              </a:rPr>
              <a:t>++) {</a:t>
            </a:r>
          </a:p>
          <a:p>
            <a:pPr algn="l">
              <a:lnSpc>
                <a:spcPct val="70000"/>
              </a:lnSpc>
              <a:spcBef>
                <a:spcPct val="50000"/>
              </a:spcBef>
            </a:pPr>
            <a:r>
              <a:rPr lang="en-US" sz="1400" dirty="0">
                <a:latin typeface="Courier New" charset="0"/>
              </a:rPr>
              <a:t>  for (</a:t>
            </a:r>
            <a:r>
              <a:rPr lang="en-US" sz="1400" dirty="0" err="1">
                <a:latin typeface="Courier New" charset="0"/>
              </a:rPr>
              <a:t>j</a:t>
            </a:r>
            <a:r>
              <a:rPr lang="en-US" sz="1400" dirty="0">
                <a:latin typeface="Courier New" charset="0"/>
              </a:rPr>
              <a:t>=0; </a:t>
            </a:r>
            <a:r>
              <a:rPr lang="en-US" sz="1400" dirty="0" err="1">
                <a:latin typeface="Courier New" charset="0"/>
              </a:rPr>
              <a:t>j</a:t>
            </a:r>
            <a:r>
              <a:rPr lang="en-US" sz="1400" dirty="0">
                <a:latin typeface="Courier New" charset="0"/>
              </a:rPr>
              <a:t>&lt;</a:t>
            </a:r>
            <a:r>
              <a:rPr lang="en-US" sz="1400" dirty="0" err="1">
                <a:latin typeface="Courier New" charset="0"/>
              </a:rPr>
              <a:t>n</a:t>
            </a:r>
            <a:r>
              <a:rPr lang="en-US" sz="1400" dirty="0">
                <a:latin typeface="Courier New" charset="0"/>
              </a:rPr>
              <a:t>; </a:t>
            </a:r>
            <a:r>
              <a:rPr lang="en-US" sz="1400" dirty="0" err="1">
                <a:latin typeface="Courier New" charset="0"/>
              </a:rPr>
              <a:t>j</a:t>
            </a:r>
            <a:r>
              <a:rPr lang="en-US" sz="1400" dirty="0">
                <a:latin typeface="Courier New" charset="0"/>
              </a:rPr>
              <a:t>++) {</a:t>
            </a:r>
          </a:p>
          <a:p>
            <a:pPr algn="l">
              <a:lnSpc>
                <a:spcPct val="70000"/>
              </a:lnSpc>
              <a:spcBef>
                <a:spcPct val="50000"/>
              </a:spcBef>
            </a:pPr>
            <a:r>
              <a:rPr lang="en-US" sz="1400" dirty="0">
                <a:latin typeface="Courier New" charset="0"/>
              </a:rPr>
              <a:t>   sum = 0.0;</a:t>
            </a:r>
          </a:p>
          <a:p>
            <a:pPr algn="l">
              <a:lnSpc>
                <a:spcPct val="70000"/>
              </a:lnSpc>
              <a:spcBef>
                <a:spcPct val="50000"/>
              </a:spcBef>
            </a:pPr>
            <a:r>
              <a:rPr lang="en-US" sz="1400" dirty="0">
                <a:latin typeface="Courier New" charset="0"/>
              </a:rPr>
              <a:t>   for (</a:t>
            </a:r>
            <a:r>
              <a:rPr lang="en-US" sz="1400" dirty="0" err="1">
                <a:latin typeface="Courier New" charset="0"/>
              </a:rPr>
              <a:t>k</a:t>
            </a:r>
            <a:r>
              <a:rPr lang="en-US" sz="1400" dirty="0">
                <a:latin typeface="Courier New" charset="0"/>
              </a:rPr>
              <a:t>=0; </a:t>
            </a:r>
            <a:r>
              <a:rPr lang="en-US" sz="1400" dirty="0" err="1">
                <a:latin typeface="Courier New" charset="0"/>
              </a:rPr>
              <a:t>k</a:t>
            </a:r>
            <a:r>
              <a:rPr lang="en-US" sz="1400" dirty="0">
                <a:latin typeface="Courier New" charset="0"/>
              </a:rPr>
              <a:t>&lt;</a:t>
            </a:r>
            <a:r>
              <a:rPr lang="en-US" sz="1400" dirty="0" err="1">
                <a:latin typeface="Courier New" charset="0"/>
              </a:rPr>
              <a:t>n</a:t>
            </a:r>
            <a:r>
              <a:rPr lang="en-US" sz="1400" dirty="0">
                <a:latin typeface="Courier New" charset="0"/>
              </a:rPr>
              <a:t>; </a:t>
            </a:r>
            <a:r>
              <a:rPr lang="en-US" sz="1400" dirty="0" err="1">
                <a:latin typeface="Courier New" charset="0"/>
              </a:rPr>
              <a:t>k</a:t>
            </a:r>
            <a:r>
              <a:rPr lang="en-US" sz="1400" dirty="0">
                <a:latin typeface="Courier New" charset="0"/>
              </a:rPr>
              <a:t>++) </a:t>
            </a:r>
          </a:p>
          <a:p>
            <a:pPr algn="l">
              <a:lnSpc>
                <a:spcPct val="70000"/>
              </a:lnSpc>
              <a:spcBef>
                <a:spcPct val="50000"/>
              </a:spcBef>
            </a:pPr>
            <a:r>
              <a:rPr lang="en-US" sz="1400" dirty="0">
                <a:latin typeface="Courier New" charset="0"/>
              </a:rPr>
              <a:t>     sum += </a:t>
            </a:r>
            <a:r>
              <a:rPr lang="en-US" sz="1400" dirty="0" err="1">
                <a:latin typeface="Courier New" charset="0"/>
              </a:rPr>
              <a:t>a[i][k</a:t>
            </a:r>
            <a:r>
              <a:rPr lang="en-US" sz="1400" dirty="0">
                <a:latin typeface="Courier New" charset="0"/>
              </a:rPr>
              <a:t>] * </a:t>
            </a:r>
            <a:r>
              <a:rPr lang="en-US" sz="1400" dirty="0" err="1">
                <a:latin typeface="Courier New" charset="0"/>
              </a:rPr>
              <a:t>b[k][j</a:t>
            </a:r>
            <a:r>
              <a:rPr lang="en-US" sz="1400" dirty="0">
                <a:latin typeface="Courier New" charset="0"/>
              </a:rPr>
              <a:t>];</a:t>
            </a:r>
          </a:p>
          <a:p>
            <a:pPr algn="l">
              <a:lnSpc>
                <a:spcPct val="70000"/>
              </a:lnSpc>
              <a:spcBef>
                <a:spcPct val="50000"/>
              </a:spcBef>
            </a:pPr>
            <a:r>
              <a:rPr lang="en-US" sz="1400" dirty="0">
                <a:latin typeface="Courier New" charset="0"/>
              </a:rPr>
              <a:t>   </a:t>
            </a:r>
            <a:r>
              <a:rPr lang="en-US" sz="1400" dirty="0" err="1">
                <a:latin typeface="Courier New" charset="0"/>
              </a:rPr>
              <a:t>c[i][j</a:t>
            </a:r>
            <a:r>
              <a:rPr lang="en-US" sz="1400" dirty="0">
                <a:latin typeface="Courier New" charset="0"/>
              </a:rPr>
              <a:t>] = sum;</a:t>
            </a:r>
          </a:p>
          <a:p>
            <a:pPr algn="l">
              <a:lnSpc>
                <a:spcPct val="70000"/>
              </a:lnSpc>
              <a:spcBef>
                <a:spcPct val="50000"/>
              </a:spcBef>
            </a:pPr>
            <a:r>
              <a:rPr lang="en-US" sz="1400" dirty="0">
                <a:latin typeface="Courier New" charset="0"/>
              </a:rPr>
              <a:t> }</a:t>
            </a:r>
          </a:p>
          <a:p>
            <a:pPr algn="l">
              <a:lnSpc>
                <a:spcPct val="70000"/>
              </a:lnSpc>
              <a:spcBef>
                <a:spcPct val="50000"/>
              </a:spcBef>
            </a:pPr>
            <a:r>
              <a:rPr lang="en-US" sz="1400" dirty="0">
                <a:latin typeface="Courier New" charset="0"/>
              </a:rPr>
              <a:t>} </a:t>
            </a:r>
          </a:p>
        </p:txBody>
      </p:sp>
      <p:sp>
        <p:nvSpPr>
          <p:cNvPr id="177157" name="Rectangle 5"/>
          <p:cNvSpPr>
            <a:spLocks noChangeArrowheads="1"/>
          </p:cNvSpPr>
          <p:nvPr/>
        </p:nvSpPr>
        <p:spPr bwMode="auto">
          <a:xfrm>
            <a:off x="1295400" y="3221038"/>
            <a:ext cx="3481388" cy="1784350"/>
          </a:xfrm>
          <a:prstGeom prst="rect">
            <a:avLst/>
          </a:prstGeom>
          <a:solidFill>
            <a:srgbClr val="F6F5BD"/>
          </a:solidFill>
          <a:ln w="12700">
            <a:solidFill>
              <a:schemeClr val="tx1"/>
            </a:solidFill>
            <a:miter lim="800000"/>
            <a:headEnd/>
            <a:tailEnd/>
          </a:ln>
          <a:effectLst/>
        </p:spPr>
        <p:txBody>
          <a:bodyPr lIns="90487" tIns="44450" rIns="90487" bIns="44450">
            <a:prstTxWarp prst="textNoShape">
              <a:avLst/>
            </a:prstTxWarp>
            <a:spAutoFit/>
          </a:bodyPr>
          <a:lstStyle/>
          <a:p>
            <a:pPr algn="l">
              <a:lnSpc>
                <a:spcPct val="70000"/>
              </a:lnSpc>
              <a:spcBef>
                <a:spcPct val="50000"/>
              </a:spcBef>
            </a:pPr>
            <a:r>
              <a:rPr lang="en-US" sz="1400">
                <a:latin typeface="Courier New" charset="0"/>
              </a:rPr>
              <a:t>for (k=0; k&lt;n; k++) {</a:t>
            </a:r>
          </a:p>
          <a:p>
            <a:pPr algn="l">
              <a:lnSpc>
                <a:spcPct val="70000"/>
              </a:lnSpc>
              <a:spcBef>
                <a:spcPct val="50000"/>
              </a:spcBef>
            </a:pPr>
            <a:r>
              <a:rPr lang="en-US" sz="1400">
                <a:latin typeface="Courier New" charset="0"/>
              </a:rPr>
              <a:t> for (i=0; i&lt;n; i++) {</a:t>
            </a:r>
          </a:p>
          <a:p>
            <a:pPr algn="l">
              <a:lnSpc>
                <a:spcPct val="70000"/>
              </a:lnSpc>
              <a:spcBef>
                <a:spcPct val="50000"/>
              </a:spcBef>
            </a:pPr>
            <a:r>
              <a:rPr lang="en-US" sz="1400">
                <a:latin typeface="Courier New" charset="0"/>
              </a:rPr>
              <a:t>  r = a[i][k];</a:t>
            </a:r>
          </a:p>
          <a:p>
            <a:pPr algn="l">
              <a:lnSpc>
                <a:spcPct val="70000"/>
              </a:lnSpc>
              <a:spcBef>
                <a:spcPct val="50000"/>
              </a:spcBef>
            </a:pPr>
            <a:r>
              <a:rPr lang="en-US" sz="1400">
                <a:latin typeface="Courier New" charset="0"/>
              </a:rPr>
              <a:t>  for (j=0; j&lt;n; j++)</a:t>
            </a:r>
          </a:p>
          <a:p>
            <a:pPr algn="l">
              <a:lnSpc>
                <a:spcPct val="70000"/>
              </a:lnSpc>
              <a:spcBef>
                <a:spcPct val="50000"/>
              </a:spcBef>
            </a:pPr>
            <a:r>
              <a:rPr lang="en-US" sz="1400">
                <a:latin typeface="Courier New" charset="0"/>
              </a:rPr>
              <a:t>   c[i][j] += r * b[k][j];   </a:t>
            </a:r>
          </a:p>
          <a:p>
            <a:pPr algn="l">
              <a:lnSpc>
                <a:spcPct val="70000"/>
              </a:lnSpc>
              <a:spcBef>
                <a:spcPct val="50000"/>
              </a:spcBef>
            </a:pPr>
            <a:r>
              <a:rPr lang="en-US" sz="1400">
                <a:latin typeface="Courier New" charset="0"/>
              </a:rPr>
              <a:t> }</a:t>
            </a:r>
          </a:p>
          <a:p>
            <a:pPr algn="l">
              <a:lnSpc>
                <a:spcPct val="70000"/>
              </a:lnSpc>
              <a:spcBef>
                <a:spcPct val="50000"/>
              </a:spcBef>
            </a:pPr>
            <a:r>
              <a:rPr lang="en-US" sz="1400">
                <a:latin typeface="Courier New" charset="0"/>
              </a:rPr>
              <a:t>}</a:t>
            </a:r>
          </a:p>
        </p:txBody>
      </p:sp>
      <p:sp>
        <p:nvSpPr>
          <p:cNvPr id="177158" name="Rectangle 6"/>
          <p:cNvSpPr>
            <a:spLocks noChangeArrowheads="1"/>
          </p:cNvSpPr>
          <p:nvPr/>
        </p:nvSpPr>
        <p:spPr bwMode="auto">
          <a:xfrm>
            <a:off x="1295400" y="5073650"/>
            <a:ext cx="3481388" cy="1784350"/>
          </a:xfrm>
          <a:prstGeom prst="rect">
            <a:avLst/>
          </a:prstGeom>
          <a:solidFill>
            <a:srgbClr val="F6F5BD"/>
          </a:solidFill>
          <a:ln w="12700">
            <a:solidFill>
              <a:schemeClr val="tx1"/>
            </a:solidFill>
            <a:miter lim="800000"/>
            <a:headEnd/>
            <a:tailEnd/>
          </a:ln>
          <a:effectLst/>
        </p:spPr>
        <p:txBody>
          <a:bodyPr lIns="90487" tIns="44450" rIns="90487" bIns="44450">
            <a:prstTxWarp prst="textNoShape">
              <a:avLst/>
            </a:prstTxWarp>
            <a:spAutoFit/>
          </a:bodyPr>
          <a:lstStyle/>
          <a:p>
            <a:pPr algn="l">
              <a:lnSpc>
                <a:spcPct val="70000"/>
              </a:lnSpc>
              <a:spcBef>
                <a:spcPct val="50000"/>
              </a:spcBef>
            </a:pPr>
            <a:r>
              <a:rPr lang="en-US" sz="1400">
                <a:latin typeface="Courier New" charset="0"/>
              </a:rPr>
              <a:t>for (j=0; j&lt;n; j++) {</a:t>
            </a:r>
          </a:p>
          <a:p>
            <a:pPr algn="l">
              <a:lnSpc>
                <a:spcPct val="70000"/>
              </a:lnSpc>
              <a:spcBef>
                <a:spcPct val="50000"/>
              </a:spcBef>
            </a:pPr>
            <a:r>
              <a:rPr lang="en-US" sz="1400">
                <a:latin typeface="Courier New" charset="0"/>
              </a:rPr>
              <a:t> for (k=0; k&lt;n; k++) {</a:t>
            </a:r>
          </a:p>
          <a:p>
            <a:pPr algn="l">
              <a:lnSpc>
                <a:spcPct val="70000"/>
              </a:lnSpc>
              <a:spcBef>
                <a:spcPct val="50000"/>
              </a:spcBef>
            </a:pPr>
            <a:r>
              <a:rPr lang="en-US" sz="1400">
                <a:latin typeface="Courier New" charset="0"/>
              </a:rPr>
              <a:t>   r = b[k][j];</a:t>
            </a:r>
          </a:p>
          <a:p>
            <a:pPr algn="l">
              <a:lnSpc>
                <a:spcPct val="70000"/>
              </a:lnSpc>
              <a:spcBef>
                <a:spcPct val="50000"/>
              </a:spcBef>
            </a:pPr>
            <a:r>
              <a:rPr lang="en-US" sz="1400">
                <a:latin typeface="Courier New" charset="0"/>
              </a:rPr>
              <a:t>   for (i=0; i&lt;n; i++)</a:t>
            </a:r>
          </a:p>
          <a:p>
            <a:pPr algn="l">
              <a:lnSpc>
                <a:spcPct val="70000"/>
              </a:lnSpc>
              <a:spcBef>
                <a:spcPct val="50000"/>
              </a:spcBef>
            </a:pPr>
            <a:r>
              <a:rPr lang="en-US" sz="1400">
                <a:latin typeface="Courier New" charset="0"/>
              </a:rPr>
              <a:t>    c[i][j] += a[i][k] * r;</a:t>
            </a:r>
          </a:p>
          <a:p>
            <a:pPr algn="l">
              <a:lnSpc>
                <a:spcPct val="70000"/>
              </a:lnSpc>
              <a:spcBef>
                <a:spcPct val="50000"/>
              </a:spcBef>
            </a:pPr>
            <a:r>
              <a:rPr lang="en-US" sz="1400">
                <a:latin typeface="Courier New" charset="0"/>
              </a:rPr>
              <a:t> }</a:t>
            </a:r>
          </a:p>
          <a:p>
            <a:pPr algn="l">
              <a:lnSpc>
                <a:spcPct val="70000"/>
              </a:lnSpc>
              <a:spcBef>
                <a:spcPct val="50000"/>
              </a:spcBef>
            </a:pPr>
            <a:r>
              <a:rPr lang="en-US" sz="1400">
                <a:latin typeface="Courier New" charset="0"/>
              </a:rPr>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i7 Matrix Multiply Performance</a:t>
            </a:r>
            <a:endParaRPr lang="en-US" dirty="0"/>
          </a:p>
        </p:txBody>
      </p:sp>
      <p:graphicFrame>
        <p:nvGraphicFramePr>
          <p:cNvPr id="5" name="Chart 4"/>
          <p:cNvGraphicFramePr>
            <a:graphicFrameLocks noGrp="1"/>
          </p:cNvGraphicFramePr>
          <p:nvPr/>
        </p:nvGraphicFramePr>
        <p:xfrm>
          <a:off x="152400" y="1181100"/>
          <a:ext cx="8991600" cy="56769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5562600" y="1524000"/>
            <a:ext cx="926856" cy="400110"/>
          </a:xfrm>
          <a:prstGeom prst="rect">
            <a:avLst/>
          </a:prstGeom>
          <a:noFill/>
        </p:spPr>
        <p:txBody>
          <a:bodyPr wrap="none" rtlCol="0">
            <a:spAutoFit/>
          </a:bodyPr>
          <a:lstStyle/>
          <a:p>
            <a:r>
              <a:rPr lang="en-US" sz="2000" dirty="0" err="1" smtClean="0">
                <a:solidFill>
                  <a:srgbClr val="FF0000"/>
                </a:solidFill>
                <a:latin typeface="Calibri" pitchFamily="34" charset="0"/>
              </a:rPr>
              <a:t>jki</a:t>
            </a:r>
            <a:r>
              <a:rPr lang="en-US" sz="2000" dirty="0" smtClean="0">
                <a:solidFill>
                  <a:srgbClr val="FF0000"/>
                </a:solidFill>
                <a:latin typeface="Calibri" pitchFamily="34" charset="0"/>
              </a:rPr>
              <a:t> / </a:t>
            </a:r>
            <a:r>
              <a:rPr lang="en-US" sz="2000" dirty="0" err="1" smtClean="0">
                <a:solidFill>
                  <a:srgbClr val="FF0000"/>
                </a:solidFill>
                <a:latin typeface="Calibri" pitchFamily="34" charset="0"/>
              </a:rPr>
              <a:t>kji</a:t>
            </a:r>
            <a:endParaRPr lang="en-US" sz="2000" dirty="0" smtClean="0">
              <a:solidFill>
                <a:srgbClr val="FF0000"/>
              </a:solidFill>
              <a:latin typeface="Calibri" pitchFamily="34" charset="0"/>
            </a:endParaRPr>
          </a:p>
        </p:txBody>
      </p:sp>
      <p:sp>
        <p:nvSpPr>
          <p:cNvPr id="6" name="TextBox 5"/>
          <p:cNvSpPr txBox="1"/>
          <p:nvPr/>
        </p:nvSpPr>
        <p:spPr>
          <a:xfrm>
            <a:off x="6416520" y="4019550"/>
            <a:ext cx="914032" cy="400110"/>
          </a:xfrm>
          <a:prstGeom prst="rect">
            <a:avLst/>
          </a:prstGeom>
          <a:noFill/>
        </p:spPr>
        <p:txBody>
          <a:bodyPr wrap="none" rtlCol="0">
            <a:spAutoFit/>
          </a:bodyPr>
          <a:lstStyle/>
          <a:p>
            <a:r>
              <a:rPr lang="en-US" sz="2000" dirty="0" err="1" smtClean="0">
                <a:solidFill>
                  <a:srgbClr val="FF0000"/>
                </a:solidFill>
                <a:latin typeface="Calibri" pitchFamily="34" charset="0"/>
              </a:rPr>
              <a:t>ijk</a:t>
            </a:r>
            <a:r>
              <a:rPr lang="en-US" sz="2000" dirty="0" smtClean="0">
                <a:solidFill>
                  <a:srgbClr val="FF0000"/>
                </a:solidFill>
                <a:latin typeface="Calibri" pitchFamily="34" charset="0"/>
              </a:rPr>
              <a:t> / </a:t>
            </a:r>
            <a:r>
              <a:rPr lang="en-US" sz="2000" dirty="0" err="1" smtClean="0">
                <a:solidFill>
                  <a:srgbClr val="FF0000"/>
                </a:solidFill>
                <a:latin typeface="Calibri" pitchFamily="34" charset="0"/>
              </a:rPr>
              <a:t>jik</a:t>
            </a:r>
            <a:endParaRPr lang="en-US" sz="2000" dirty="0" smtClean="0">
              <a:solidFill>
                <a:srgbClr val="FF0000"/>
              </a:solidFill>
              <a:latin typeface="Calibri" pitchFamily="34" charset="0"/>
            </a:endParaRPr>
          </a:p>
        </p:txBody>
      </p:sp>
      <p:sp>
        <p:nvSpPr>
          <p:cNvPr id="7" name="TextBox 6"/>
          <p:cNvSpPr txBox="1"/>
          <p:nvPr/>
        </p:nvSpPr>
        <p:spPr>
          <a:xfrm>
            <a:off x="7028628" y="5410200"/>
            <a:ext cx="914032" cy="400110"/>
          </a:xfrm>
          <a:prstGeom prst="rect">
            <a:avLst/>
          </a:prstGeom>
          <a:noFill/>
        </p:spPr>
        <p:txBody>
          <a:bodyPr wrap="none" rtlCol="0">
            <a:spAutoFit/>
          </a:bodyPr>
          <a:lstStyle/>
          <a:p>
            <a:r>
              <a:rPr lang="en-US" sz="2000" dirty="0" err="1" smtClean="0">
                <a:solidFill>
                  <a:srgbClr val="FF0000"/>
                </a:solidFill>
                <a:latin typeface="Calibri" pitchFamily="34" charset="0"/>
              </a:rPr>
              <a:t>kij</a:t>
            </a:r>
            <a:r>
              <a:rPr lang="en-US" sz="2000" dirty="0" smtClean="0">
                <a:solidFill>
                  <a:srgbClr val="FF0000"/>
                </a:solidFill>
                <a:latin typeface="Calibri" pitchFamily="34" charset="0"/>
              </a:rPr>
              <a:t> / </a:t>
            </a:r>
            <a:r>
              <a:rPr lang="en-US" sz="2000" dirty="0" err="1" smtClean="0">
                <a:solidFill>
                  <a:srgbClr val="FF0000"/>
                </a:solidFill>
                <a:latin typeface="Calibri" pitchFamily="34" charset="0"/>
              </a:rPr>
              <a:t>ikj</a:t>
            </a:r>
            <a:endParaRPr lang="en-US" sz="2000" dirty="0" smtClean="0">
              <a:solidFill>
                <a:srgbClr val="FF0000"/>
              </a:solidFill>
              <a:latin typeface="Calibri"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3057525"/>
          </a:xfrm>
        </p:spPr>
        <p:txBody>
          <a:bodyPr/>
          <a:lstStyle/>
          <a:p>
            <a:r>
              <a:rPr lang="en-US" dirty="0" smtClean="0"/>
              <a:t>Assume: </a:t>
            </a:r>
          </a:p>
          <a:p>
            <a:pPr lvl="1"/>
            <a:r>
              <a:rPr lang="en-US" dirty="0" smtClean="0"/>
              <a:t>Matrix elements are doubles</a:t>
            </a:r>
          </a:p>
          <a:p>
            <a:pPr lvl="1"/>
            <a:r>
              <a:rPr lang="en-US" dirty="0" smtClean="0"/>
              <a:t>Cache block = 8 doubles</a:t>
            </a:r>
          </a:p>
          <a:p>
            <a:pPr lvl="1"/>
            <a:r>
              <a:rPr lang="en-US" dirty="0" smtClean="0"/>
              <a:t>Cache size C &lt;&lt; n (much smaller than n)</a:t>
            </a:r>
          </a:p>
          <a:p>
            <a:endParaRPr lang="en-US" dirty="0" smtClean="0"/>
          </a:p>
          <a:p>
            <a:r>
              <a:rPr lang="en-US" dirty="0" smtClean="0"/>
              <a:t>First iteration:</a:t>
            </a:r>
          </a:p>
          <a:p>
            <a:pPr lvl="1"/>
            <a:r>
              <a:rPr lang="en-US" dirty="0" smtClean="0"/>
              <a:t>n/8 + n = 9n/8 misses</a:t>
            </a:r>
          </a:p>
          <a:p>
            <a:pPr lvl="1"/>
            <a:endParaRPr lang="en-US" dirty="0" smtClean="0"/>
          </a:p>
          <a:p>
            <a:pPr lvl="1"/>
            <a:endParaRPr lang="en-US" dirty="0" smtClean="0"/>
          </a:p>
          <a:p>
            <a:pPr lvl="1"/>
            <a:r>
              <a:rPr lang="en-US" dirty="0" smtClean="0"/>
              <a:t>Afterwards </a:t>
            </a:r>
            <a:r>
              <a:rPr lang="en-US" dirty="0" smtClean="0">
                <a:solidFill>
                  <a:srgbClr val="C00000"/>
                </a:solidFill>
              </a:rPr>
              <a:t>in cache:</a:t>
            </a:r>
            <a:r>
              <a:rPr lang="en-US" dirty="0" smtClean="0"/>
              <a:t/>
            </a:r>
            <a:br>
              <a:rPr lang="en-US" dirty="0" smtClean="0"/>
            </a:br>
            <a:r>
              <a:rPr lang="en-US" dirty="0" smtClean="0"/>
              <a:t>(schematic)</a:t>
            </a:r>
            <a:endParaRPr lang="en-US" dirty="0"/>
          </a:p>
        </p:txBody>
      </p:sp>
      <p:sp>
        <p:nvSpPr>
          <p:cNvPr id="4" name="Rectangle 3"/>
          <p:cNvSpPr/>
          <p:nvPr/>
        </p:nvSpPr>
        <p:spPr bwMode="auto">
          <a:xfrm>
            <a:off x="5710367"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 name="Rectangle 4"/>
          <p:cNvSpPr/>
          <p:nvPr/>
        </p:nvSpPr>
        <p:spPr bwMode="auto">
          <a:xfrm>
            <a:off x="7310567"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cxnSp>
        <p:nvCxnSpPr>
          <p:cNvPr id="6" name="Straight Connector 5"/>
          <p:cNvCxnSpPr/>
          <p:nvPr/>
        </p:nvCxnSpPr>
        <p:spPr bwMode="auto">
          <a:xfrm>
            <a:off x="5710367" y="3657601"/>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7" name="Straight Connector 6"/>
          <p:cNvCxnSpPr/>
          <p:nvPr/>
        </p:nvCxnSpPr>
        <p:spPr bwMode="auto">
          <a:xfrm rot="5400000">
            <a:off x="6741196" y="42283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10" name="TextBox 9"/>
          <p:cNvSpPr txBox="1"/>
          <p:nvPr/>
        </p:nvSpPr>
        <p:spPr>
          <a:xfrm>
            <a:off x="6895699" y="40718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1" name="Rectangle 10"/>
          <p:cNvSpPr/>
          <p:nvPr/>
        </p:nvSpPr>
        <p:spPr bwMode="auto">
          <a:xfrm>
            <a:off x="3925234"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12" name="TextBox 11"/>
          <p:cNvSpPr txBox="1"/>
          <p:nvPr/>
        </p:nvSpPr>
        <p:spPr>
          <a:xfrm>
            <a:off x="5191484" y="3962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3" name="Rectangle 12"/>
          <p:cNvSpPr/>
          <p:nvPr/>
        </p:nvSpPr>
        <p:spPr bwMode="auto">
          <a:xfrm>
            <a:off x="3925234" y="3657601"/>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4" name="AutoShape 16"/>
          <p:cNvSpPr>
            <a:spLocks/>
          </p:cNvSpPr>
          <p:nvPr/>
        </p:nvSpPr>
        <p:spPr bwMode="auto">
          <a:xfrm rot="5400000" flipV="1">
            <a:off x="7755466" y="2819400"/>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15" name="TextBox 14"/>
          <p:cNvSpPr txBox="1"/>
          <p:nvPr/>
        </p:nvSpPr>
        <p:spPr>
          <a:xfrm>
            <a:off x="7721601" y="2907268"/>
            <a:ext cx="308098" cy="369332"/>
          </a:xfrm>
          <a:prstGeom prst="rect">
            <a:avLst/>
          </a:prstGeom>
          <a:noFill/>
        </p:spPr>
        <p:txBody>
          <a:bodyPr wrap="none" rtlCol="0">
            <a:spAutoFit/>
          </a:bodyPr>
          <a:lstStyle/>
          <a:p>
            <a:r>
              <a:rPr lang="en-US" sz="1800" dirty="0" smtClean="0">
                <a:latin typeface="Calibri" pitchFamily="34" charset="0"/>
              </a:rPr>
              <a:t>n</a:t>
            </a:r>
          </a:p>
        </p:txBody>
      </p:sp>
      <p:sp>
        <p:nvSpPr>
          <p:cNvPr id="16" name="Rectangle 15"/>
          <p:cNvSpPr/>
          <p:nvPr/>
        </p:nvSpPr>
        <p:spPr bwMode="auto">
          <a:xfrm>
            <a:off x="5715000"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17" name="Rectangle 16"/>
          <p:cNvSpPr/>
          <p:nvPr/>
        </p:nvSpPr>
        <p:spPr bwMode="auto">
          <a:xfrm>
            <a:off x="7315200"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cxnSp>
        <p:nvCxnSpPr>
          <p:cNvPr id="18" name="Straight Connector 17"/>
          <p:cNvCxnSpPr/>
          <p:nvPr/>
        </p:nvCxnSpPr>
        <p:spPr bwMode="auto">
          <a:xfrm>
            <a:off x="5715000" y="5257801"/>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p:cNvCxnSpPr/>
          <p:nvPr/>
        </p:nvCxnSpPr>
        <p:spPr bwMode="auto">
          <a:xfrm rot="5400000">
            <a:off x="6745829" y="58285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20" name="TextBox 19"/>
          <p:cNvSpPr txBox="1"/>
          <p:nvPr/>
        </p:nvSpPr>
        <p:spPr>
          <a:xfrm>
            <a:off x="6900332" y="56720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1" name="Rectangle 20"/>
          <p:cNvSpPr/>
          <p:nvPr/>
        </p:nvSpPr>
        <p:spPr bwMode="auto">
          <a:xfrm>
            <a:off x="3929867"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2" name="TextBox 21"/>
          <p:cNvSpPr txBox="1"/>
          <p:nvPr/>
        </p:nvSpPr>
        <p:spPr>
          <a:xfrm>
            <a:off x="5196117" y="55626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3" name="Rectangle 22"/>
          <p:cNvSpPr/>
          <p:nvPr/>
        </p:nvSpPr>
        <p:spPr bwMode="auto">
          <a:xfrm>
            <a:off x="3929867" y="5257801"/>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24" name="Straight Connector 23"/>
          <p:cNvCxnSpPr/>
          <p:nvPr/>
        </p:nvCxnSpPr>
        <p:spPr bwMode="auto">
          <a:xfrm>
            <a:off x="6477000" y="5257800"/>
            <a:ext cx="381000" cy="529"/>
          </a:xfrm>
          <a:prstGeom prst="line">
            <a:avLst/>
          </a:prstGeom>
          <a:noFill/>
          <a:ln w="57150" cap="flat" cmpd="sng" algn="ctr">
            <a:solidFill>
              <a:srgbClr val="C00000"/>
            </a:solidFill>
            <a:prstDash val="solid"/>
            <a:round/>
            <a:headEnd type="none" w="med" len="med"/>
            <a:tailEnd type="none" w="med" len="med"/>
          </a:ln>
          <a:effectLst/>
        </p:spPr>
      </p:cxnSp>
      <p:sp>
        <p:nvSpPr>
          <p:cNvPr id="26" name="Rectangle 25"/>
          <p:cNvSpPr/>
          <p:nvPr/>
        </p:nvSpPr>
        <p:spPr bwMode="auto">
          <a:xfrm>
            <a:off x="7298266" y="6155842"/>
            <a:ext cx="245534" cy="253425"/>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7" name="TextBox 26"/>
          <p:cNvSpPr txBox="1"/>
          <p:nvPr/>
        </p:nvSpPr>
        <p:spPr>
          <a:xfrm>
            <a:off x="7095064" y="6400800"/>
            <a:ext cx="679994" cy="307777"/>
          </a:xfrm>
          <a:prstGeom prst="rect">
            <a:avLst/>
          </a:prstGeom>
          <a:noFill/>
        </p:spPr>
        <p:txBody>
          <a:bodyPr wrap="none" rtlCol="0">
            <a:spAutoFit/>
          </a:bodyPr>
          <a:lstStyle/>
          <a:p>
            <a:r>
              <a:rPr lang="en-US" sz="1400" dirty="0" smtClean="0">
                <a:solidFill>
                  <a:srgbClr val="C00000"/>
                </a:solidFill>
                <a:latin typeface="Calibri" pitchFamily="34" charset="0"/>
              </a:rPr>
              <a:t>8 wide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p:bldP spid="21" grpId="0" animBg="1"/>
      <p:bldP spid="22" grpId="0"/>
      <p:bldP spid="23" grpId="0" animBg="1"/>
      <p:bldP spid="26" grpId="0" animBg="1"/>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101" name="Rectangle 1029"/>
          <p:cNvSpPr>
            <a:spLocks noGrp="1" noChangeArrowheads="1"/>
          </p:cNvSpPr>
          <p:nvPr>
            <p:ph type="title"/>
          </p:nvPr>
        </p:nvSpPr>
        <p:spPr>
          <a:xfrm>
            <a:off x="357018" y="435678"/>
            <a:ext cx="8177382" cy="762000"/>
          </a:xfrm>
        </p:spPr>
        <p:txBody>
          <a:bodyPr/>
          <a:lstStyle/>
          <a:p>
            <a:r>
              <a:rPr lang="en-US" dirty="0" smtClean="0"/>
              <a:t>Qualitative Estimates of Locality</a:t>
            </a:r>
            <a:endParaRPr lang="en-US" dirty="0"/>
          </a:p>
        </p:txBody>
      </p:sp>
      <p:sp>
        <p:nvSpPr>
          <p:cNvPr id="132102" name="Rectangle 1030"/>
          <p:cNvSpPr>
            <a:spLocks noGrp="1" noChangeArrowheads="1"/>
          </p:cNvSpPr>
          <p:nvPr>
            <p:ph type="body" idx="1"/>
          </p:nvPr>
        </p:nvSpPr>
        <p:spPr/>
        <p:txBody>
          <a:bodyPr/>
          <a:lstStyle/>
          <a:p>
            <a:r>
              <a:rPr lang="en-US" dirty="0" smtClean="0">
                <a:solidFill>
                  <a:srgbClr val="FF0000"/>
                </a:solidFill>
              </a:rPr>
              <a:t>Claim:</a:t>
            </a:r>
            <a:r>
              <a:rPr lang="en-US" dirty="0" smtClean="0"/>
              <a:t> Being able to look at code and get a qualitative sense of its locality is a key skill for a professional programmer.</a:t>
            </a:r>
          </a:p>
          <a:p>
            <a:endParaRPr lang="en-US" dirty="0" smtClean="0"/>
          </a:p>
          <a:p>
            <a:r>
              <a:rPr lang="en-US" dirty="0" smtClean="0">
                <a:solidFill>
                  <a:srgbClr val="FF0000"/>
                </a:solidFill>
              </a:rPr>
              <a:t>Question:</a:t>
            </a:r>
            <a:r>
              <a:rPr lang="en-US" dirty="0" smtClean="0"/>
              <a:t> Does this function have good locality with respect to array </a:t>
            </a:r>
            <a:r>
              <a:rPr lang="en-US" b="0" dirty="0" smtClean="0">
                <a:latin typeface="Courier New"/>
                <a:cs typeface="Courier New"/>
              </a:rPr>
              <a:t>a</a:t>
            </a:r>
            <a:r>
              <a:rPr lang="en-US" dirty="0" smtClean="0"/>
              <a:t>?</a:t>
            </a:r>
            <a:endParaRPr lang="en-US" dirty="0"/>
          </a:p>
        </p:txBody>
      </p:sp>
      <p:sp>
        <p:nvSpPr>
          <p:cNvPr id="132100" name="Text Box 1028"/>
          <p:cNvSpPr txBox="1">
            <a:spLocks noChangeArrowheads="1"/>
          </p:cNvSpPr>
          <p:nvPr/>
        </p:nvSpPr>
        <p:spPr bwMode="auto">
          <a:xfrm>
            <a:off x="2133600" y="4040187"/>
            <a:ext cx="4441825" cy="2589213"/>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sum_array_rows(int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3057525"/>
          </a:xfrm>
        </p:spPr>
        <p:txBody>
          <a:bodyPr/>
          <a:lstStyle/>
          <a:p>
            <a:r>
              <a:rPr lang="en-US" dirty="0" smtClean="0"/>
              <a:t>Assume: </a:t>
            </a:r>
          </a:p>
          <a:p>
            <a:pPr lvl="1"/>
            <a:r>
              <a:rPr lang="en-US" dirty="0" smtClean="0"/>
              <a:t>Matrix elements are doubles</a:t>
            </a:r>
          </a:p>
          <a:p>
            <a:pPr lvl="1"/>
            <a:r>
              <a:rPr lang="en-US" dirty="0" smtClean="0"/>
              <a:t>Cache block = 8 doubles</a:t>
            </a:r>
          </a:p>
          <a:p>
            <a:pPr lvl="1"/>
            <a:r>
              <a:rPr lang="en-US" dirty="0" smtClean="0"/>
              <a:t>Cache size C &lt;&lt; n (much smaller than n)</a:t>
            </a:r>
          </a:p>
          <a:p>
            <a:endParaRPr lang="en-US" dirty="0" smtClean="0"/>
          </a:p>
          <a:p>
            <a:r>
              <a:rPr lang="en-US" dirty="0" smtClean="0"/>
              <a:t>Second iteration:</a:t>
            </a:r>
          </a:p>
          <a:p>
            <a:pPr lvl="1"/>
            <a:r>
              <a:rPr lang="en-US" dirty="0" smtClean="0"/>
              <a:t>Again:</a:t>
            </a:r>
            <a:br>
              <a:rPr lang="en-US" dirty="0" smtClean="0"/>
            </a:br>
            <a:r>
              <a:rPr lang="en-US" dirty="0" smtClean="0"/>
              <a:t>n/8 + n = 9n/8 misses</a:t>
            </a:r>
          </a:p>
          <a:p>
            <a:pPr lvl="1"/>
            <a:endParaRPr lang="en-US" dirty="0" smtClean="0"/>
          </a:p>
          <a:p>
            <a:pPr lvl="1"/>
            <a:endParaRPr lang="en-US" dirty="0" smtClean="0"/>
          </a:p>
          <a:p>
            <a:r>
              <a:rPr lang="en-US" dirty="0" smtClean="0"/>
              <a:t>Total misses:</a:t>
            </a:r>
          </a:p>
          <a:p>
            <a:pPr lvl="1"/>
            <a:r>
              <a:rPr lang="en-US" dirty="0" smtClean="0"/>
              <a:t>9n/8 * n</a:t>
            </a:r>
            <a:r>
              <a:rPr lang="en-US" baseline="30000" dirty="0" smtClean="0"/>
              <a:t>2</a:t>
            </a:r>
            <a:r>
              <a:rPr lang="en-US" dirty="0" smtClean="0"/>
              <a:t> = (9/8) * n</a:t>
            </a:r>
            <a:r>
              <a:rPr lang="en-US" baseline="30000" dirty="0" smtClean="0"/>
              <a:t>3</a:t>
            </a:r>
            <a:r>
              <a:rPr lang="en-US" dirty="0" smtClean="0"/>
              <a:t> </a:t>
            </a:r>
            <a:endParaRPr lang="en-US" dirty="0"/>
          </a:p>
        </p:txBody>
      </p:sp>
      <p:sp>
        <p:nvSpPr>
          <p:cNvPr id="14" name="AutoShape 16"/>
          <p:cNvSpPr>
            <a:spLocks/>
          </p:cNvSpPr>
          <p:nvPr/>
        </p:nvSpPr>
        <p:spPr bwMode="auto">
          <a:xfrm rot="5400000" flipV="1">
            <a:off x="7755466" y="2819400"/>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15" name="TextBox 14"/>
          <p:cNvSpPr txBox="1"/>
          <p:nvPr/>
        </p:nvSpPr>
        <p:spPr>
          <a:xfrm>
            <a:off x="7721601" y="2907268"/>
            <a:ext cx="308098" cy="369332"/>
          </a:xfrm>
          <a:prstGeom prst="rect">
            <a:avLst/>
          </a:prstGeom>
          <a:noFill/>
        </p:spPr>
        <p:txBody>
          <a:bodyPr wrap="none" rtlCol="0">
            <a:spAutoFit/>
          </a:bodyPr>
          <a:lstStyle/>
          <a:p>
            <a:r>
              <a:rPr lang="en-US" sz="1800" dirty="0" smtClean="0">
                <a:latin typeface="Calibri" pitchFamily="34" charset="0"/>
              </a:rPr>
              <a:t>n</a:t>
            </a:r>
          </a:p>
        </p:txBody>
      </p:sp>
      <p:sp>
        <p:nvSpPr>
          <p:cNvPr id="16" name="Rectangle 15"/>
          <p:cNvSpPr/>
          <p:nvPr/>
        </p:nvSpPr>
        <p:spPr bwMode="auto">
          <a:xfrm>
            <a:off x="5715000"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17" name="Rectangle 16"/>
          <p:cNvSpPr/>
          <p:nvPr/>
        </p:nvSpPr>
        <p:spPr bwMode="auto">
          <a:xfrm>
            <a:off x="7315200"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cxnSp>
        <p:nvCxnSpPr>
          <p:cNvPr id="18" name="Straight Connector 17"/>
          <p:cNvCxnSpPr/>
          <p:nvPr/>
        </p:nvCxnSpPr>
        <p:spPr bwMode="auto">
          <a:xfrm>
            <a:off x="5715000" y="3654624"/>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p:cNvCxnSpPr/>
          <p:nvPr/>
        </p:nvCxnSpPr>
        <p:spPr bwMode="auto">
          <a:xfrm rot="5400000">
            <a:off x="6836039" y="4225329"/>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20" name="TextBox 19"/>
          <p:cNvSpPr txBox="1"/>
          <p:nvPr/>
        </p:nvSpPr>
        <p:spPr>
          <a:xfrm>
            <a:off x="6900332" y="4068915"/>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1" name="Rectangle 20"/>
          <p:cNvSpPr/>
          <p:nvPr/>
        </p:nvSpPr>
        <p:spPr bwMode="auto">
          <a:xfrm>
            <a:off x="3929867"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2" name="TextBox 21"/>
          <p:cNvSpPr txBox="1"/>
          <p:nvPr/>
        </p:nvSpPr>
        <p:spPr>
          <a:xfrm>
            <a:off x="5196117" y="3959423"/>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3" name="Rectangle 22"/>
          <p:cNvSpPr/>
          <p:nvPr/>
        </p:nvSpPr>
        <p:spPr bwMode="auto">
          <a:xfrm>
            <a:off x="4004732" y="3654624"/>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24" name="Straight Connector 23"/>
          <p:cNvCxnSpPr/>
          <p:nvPr/>
        </p:nvCxnSpPr>
        <p:spPr bwMode="auto">
          <a:xfrm>
            <a:off x="6477000" y="3654623"/>
            <a:ext cx="381000" cy="529"/>
          </a:xfrm>
          <a:prstGeom prst="line">
            <a:avLst/>
          </a:prstGeom>
          <a:noFill/>
          <a:ln w="57150" cap="flat" cmpd="sng" algn="ctr">
            <a:solidFill>
              <a:srgbClr val="C00000"/>
            </a:solidFill>
            <a:prstDash val="solid"/>
            <a:round/>
            <a:headEnd type="none" w="med" len="med"/>
            <a:tailEnd type="none" w="med" len="med"/>
          </a:ln>
          <a:effectLst/>
        </p:spPr>
      </p:cxnSp>
      <p:sp>
        <p:nvSpPr>
          <p:cNvPr id="26" name="Rectangle 25"/>
          <p:cNvSpPr/>
          <p:nvPr/>
        </p:nvSpPr>
        <p:spPr bwMode="auto">
          <a:xfrm>
            <a:off x="7298266" y="4552665"/>
            <a:ext cx="245534" cy="253425"/>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7" name="TextBox 26"/>
          <p:cNvSpPr txBox="1"/>
          <p:nvPr/>
        </p:nvSpPr>
        <p:spPr>
          <a:xfrm>
            <a:off x="7095064" y="4797623"/>
            <a:ext cx="679994" cy="307777"/>
          </a:xfrm>
          <a:prstGeom prst="rect">
            <a:avLst/>
          </a:prstGeom>
          <a:noFill/>
        </p:spPr>
        <p:txBody>
          <a:bodyPr wrap="none" rtlCol="0">
            <a:spAutoFit/>
          </a:bodyPr>
          <a:lstStyle/>
          <a:p>
            <a:r>
              <a:rPr lang="en-US" sz="1400" dirty="0" smtClean="0">
                <a:solidFill>
                  <a:srgbClr val="C00000"/>
                </a:solidFill>
                <a:latin typeface="Calibri" pitchFamily="34" charset="0"/>
              </a:rPr>
              <a:t>8 wide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Blocked Matrix Multiplication</a:t>
            </a:r>
            <a:endParaRPr lang="en-US" dirty="0"/>
          </a:p>
        </p:txBody>
      </p:sp>
      <p:sp>
        <p:nvSpPr>
          <p:cNvPr id="4" name="Rectangle 7"/>
          <p:cNvSpPr>
            <a:spLocks noChangeArrowheads="1"/>
          </p:cNvSpPr>
          <p:nvPr/>
        </p:nvSpPr>
        <p:spPr bwMode="auto">
          <a:xfrm>
            <a:off x="499532" y="1332469"/>
            <a:ext cx="7958668" cy="3105978"/>
          </a:xfrm>
          <a:prstGeom prst="rect">
            <a:avLst/>
          </a:prstGeom>
          <a:solidFill>
            <a:srgbClr val="F6F5BD"/>
          </a:solidFill>
          <a:ln w="12700" cmpd="thickThin">
            <a:solidFill>
              <a:schemeClr val="tx1"/>
            </a:solidFill>
            <a:miter lim="800000"/>
            <a:headEnd/>
            <a:tailEnd/>
          </a:ln>
          <a:effectLst/>
        </p:spPr>
        <p:txBody>
          <a:bodyPr wrap="square" lIns="90487" tIns="44450" rIns="90487" bIns="44450">
            <a:spAutoFit/>
          </a:bodyPr>
          <a:lstStyle/>
          <a:p>
            <a:pPr algn="l">
              <a:lnSpc>
                <a:spcPct val="100000"/>
              </a:lnSpc>
            </a:pPr>
            <a:r>
              <a:rPr lang="en-US" sz="1400" dirty="0" smtClean="0">
                <a:latin typeface="Courier New" pitchFamily="49" charset="0"/>
              </a:rPr>
              <a:t>c = (double *) </a:t>
            </a:r>
            <a:r>
              <a:rPr lang="en-US" sz="1400" dirty="0" err="1" smtClean="0">
                <a:latin typeface="Courier New" pitchFamily="49" charset="0"/>
              </a:rPr>
              <a:t>calloc</a:t>
            </a:r>
            <a:r>
              <a:rPr lang="en-US" sz="1400" dirty="0" smtClean="0">
                <a:latin typeface="Courier New" pitchFamily="49" charset="0"/>
              </a:rPr>
              <a:t>(</a:t>
            </a:r>
            <a:r>
              <a:rPr lang="en-US" sz="1400" dirty="0" err="1" smtClean="0">
                <a:latin typeface="Courier New" pitchFamily="49" charset="0"/>
              </a:rPr>
              <a:t>sizeof</a:t>
            </a:r>
            <a:r>
              <a:rPr lang="en-US" sz="1400" dirty="0" smtClean="0">
                <a:latin typeface="Courier New" pitchFamily="49" charset="0"/>
              </a:rPr>
              <a:t>(double), n*n);</a:t>
            </a:r>
          </a:p>
          <a:p>
            <a:pPr algn="l">
              <a:lnSpc>
                <a:spcPct val="100000"/>
              </a:lnSpc>
            </a:pPr>
            <a:endParaRPr lang="en-US" sz="1400" dirty="0" smtClean="0">
              <a:latin typeface="Courier New" pitchFamily="49" charset="0"/>
            </a:endParaRPr>
          </a:p>
          <a:p>
            <a:pPr algn="l">
              <a:lnSpc>
                <a:spcPct val="100000"/>
              </a:lnSpc>
            </a:pPr>
            <a:r>
              <a:rPr lang="en-US" sz="1400" dirty="0" smtClean="0">
                <a:solidFill>
                  <a:srgbClr val="990000"/>
                </a:solidFill>
                <a:latin typeface="Courier New" pitchFamily="49" charset="0"/>
              </a:rPr>
              <a:t>/* Multiply n x </a:t>
            </a:r>
            <a:r>
              <a:rPr lang="en-US" sz="1400" dirty="0">
                <a:solidFill>
                  <a:srgbClr val="990000"/>
                </a:solidFill>
                <a:latin typeface="Courier New" pitchFamily="49" charset="0"/>
              </a:rPr>
              <a:t>n </a:t>
            </a:r>
            <a:r>
              <a:rPr lang="en-US" sz="1400" dirty="0" smtClean="0">
                <a:solidFill>
                  <a:srgbClr val="990000"/>
                </a:solidFill>
                <a:latin typeface="Courier New" pitchFamily="49" charset="0"/>
              </a:rPr>
              <a:t>matrices a and b  </a:t>
            </a:r>
            <a:r>
              <a:rPr lang="en-US" sz="1400" dirty="0">
                <a:solidFill>
                  <a:srgbClr val="990000"/>
                </a:solidFill>
                <a:latin typeface="Courier New" pitchFamily="49" charset="0"/>
              </a:rPr>
              <a:t>*/</a:t>
            </a:r>
          </a:p>
          <a:p>
            <a:pPr algn="l">
              <a:lnSpc>
                <a:spcPct val="100000"/>
              </a:lnSpc>
            </a:pPr>
            <a:r>
              <a:rPr lang="en-US" sz="1400" dirty="0" smtClean="0">
                <a:latin typeface="Courier New" pitchFamily="49" charset="0"/>
              </a:rPr>
              <a:t>void </a:t>
            </a:r>
            <a:r>
              <a:rPr lang="en-US" sz="1400" dirty="0" err="1" smtClean="0">
                <a:latin typeface="Courier New" pitchFamily="49" charset="0"/>
              </a:rPr>
              <a:t>mmm</a:t>
            </a:r>
            <a:r>
              <a:rPr lang="en-US" sz="1400" dirty="0" smtClean="0">
                <a:latin typeface="Courier New" pitchFamily="49" charset="0"/>
              </a:rPr>
              <a:t>(double </a:t>
            </a:r>
            <a:r>
              <a:rPr lang="en-US" sz="1400" dirty="0">
                <a:latin typeface="Courier New" pitchFamily="49" charset="0"/>
              </a:rPr>
              <a:t>*a, double *b, </a:t>
            </a:r>
            <a:r>
              <a:rPr lang="en-US" sz="1400" dirty="0" smtClean="0">
                <a:latin typeface="Courier New" pitchFamily="49" charset="0"/>
              </a:rPr>
              <a:t>double *c, </a:t>
            </a:r>
            <a:r>
              <a:rPr lang="en-US" sz="1400" dirty="0" err="1" smtClean="0">
                <a:latin typeface="Courier New" pitchFamily="49" charset="0"/>
              </a:rPr>
              <a:t>int</a:t>
            </a:r>
            <a:r>
              <a:rPr lang="en-US" sz="1400" dirty="0" smtClean="0">
                <a:latin typeface="Courier New" pitchFamily="49" charset="0"/>
              </a:rPr>
              <a:t> n</a:t>
            </a:r>
            <a:r>
              <a:rPr lang="en-US" sz="1400" dirty="0">
                <a:latin typeface="Courier New" pitchFamily="49" charset="0"/>
              </a:rPr>
              <a:t>) {</a:t>
            </a:r>
          </a:p>
          <a:p>
            <a:pPr algn="l">
              <a:lnSpc>
                <a:spcPct val="100000"/>
              </a:lnSpc>
            </a:pPr>
            <a:r>
              <a:rPr lang="en-US" sz="1400" dirty="0" smtClean="0">
                <a:latin typeface="Courier New" pitchFamily="49" charset="0"/>
              </a:rPr>
              <a:t>    </a:t>
            </a:r>
            <a:r>
              <a:rPr lang="en-US" sz="1400" dirty="0" err="1" smtClean="0">
                <a:latin typeface="Courier New" pitchFamily="49" charset="0"/>
              </a:rPr>
              <a:t>int</a:t>
            </a:r>
            <a:r>
              <a:rPr lang="en-US" sz="1400" dirty="0" smtClean="0">
                <a:latin typeface="Courier New" pitchFamily="49" charset="0"/>
              </a:rPr>
              <a:t> </a:t>
            </a:r>
            <a:r>
              <a:rPr lang="en-US" sz="1400" dirty="0" err="1" smtClean="0">
                <a:latin typeface="Courier New" pitchFamily="49" charset="0"/>
              </a:rPr>
              <a:t>i</a:t>
            </a:r>
            <a:r>
              <a:rPr lang="en-US" sz="1400" dirty="0">
                <a:latin typeface="Courier New" pitchFamily="49" charset="0"/>
              </a:rPr>
              <a:t>, </a:t>
            </a:r>
            <a:r>
              <a:rPr lang="en-US" sz="1400" dirty="0" smtClean="0">
                <a:latin typeface="Courier New" pitchFamily="49" charset="0"/>
              </a:rPr>
              <a:t>j, k;</a:t>
            </a:r>
            <a:endParaRPr lang="en-US" sz="1400" dirty="0">
              <a:latin typeface="Courier New" pitchFamily="49" charset="0"/>
            </a:endParaRPr>
          </a:p>
          <a:p>
            <a:pPr algn="l">
              <a:lnSpc>
                <a:spcPct val="100000"/>
              </a:lnSpc>
            </a:pPr>
            <a:r>
              <a:rPr lang="en-US" sz="1400" dirty="0">
                <a:latin typeface="Courier New" pitchFamily="49" charset="0"/>
              </a:rPr>
              <a:t>    for (</a:t>
            </a:r>
            <a:r>
              <a:rPr lang="en-US" sz="1400" dirty="0" err="1" smtClean="0">
                <a:latin typeface="Courier New" pitchFamily="49" charset="0"/>
              </a:rPr>
              <a:t>i</a:t>
            </a:r>
            <a:r>
              <a:rPr lang="en-US" sz="1400" dirty="0" smtClean="0">
                <a:latin typeface="Courier New" pitchFamily="49" charset="0"/>
              </a:rPr>
              <a:t> </a:t>
            </a:r>
            <a:r>
              <a:rPr lang="en-US" sz="1400" dirty="0">
                <a:latin typeface="Courier New" pitchFamily="49" charset="0"/>
              </a:rPr>
              <a:t>= 0; </a:t>
            </a:r>
            <a:r>
              <a:rPr lang="en-US" sz="1400" dirty="0" err="1" smtClean="0">
                <a:latin typeface="Courier New" pitchFamily="49" charset="0"/>
              </a:rPr>
              <a:t>i</a:t>
            </a:r>
            <a:r>
              <a:rPr lang="en-US" sz="1400" dirty="0" smtClean="0">
                <a:latin typeface="Courier New" pitchFamily="49" charset="0"/>
              </a:rPr>
              <a:t> </a:t>
            </a:r>
            <a:r>
              <a:rPr lang="en-US" sz="1400" dirty="0">
                <a:latin typeface="Courier New" pitchFamily="49" charset="0"/>
              </a:rPr>
              <a:t>&lt; n; </a:t>
            </a:r>
            <a:r>
              <a:rPr lang="en-US" sz="1400" dirty="0" err="1" smtClean="0">
                <a:latin typeface="Courier New" pitchFamily="49" charset="0"/>
              </a:rPr>
              <a:t>i</a:t>
            </a:r>
            <a:r>
              <a:rPr lang="en-US" sz="1400" dirty="0" smtClean="0">
                <a:latin typeface="Courier New" pitchFamily="49" charset="0"/>
              </a:rPr>
              <a:t>+=B)</a:t>
            </a:r>
            <a:endParaRPr lang="en-US" sz="1400" dirty="0">
              <a:latin typeface="Courier New" pitchFamily="49" charset="0"/>
            </a:endParaRPr>
          </a:p>
          <a:p>
            <a:pPr algn="l">
              <a:lnSpc>
                <a:spcPct val="100000"/>
              </a:lnSpc>
            </a:pPr>
            <a:r>
              <a:rPr lang="en-US" sz="1400" dirty="0">
                <a:latin typeface="Courier New" pitchFamily="49" charset="0"/>
              </a:rPr>
              <a:t>	for (</a:t>
            </a:r>
            <a:r>
              <a:rPr lang="en-US" sz="1400" dirty="0" smtClean="0">
                <a:latin typeface="Courier New" pitchFamily="49" charset="0"/>
              </a:rPr>
              <a:t>j </a:t>
            </a:r>
            <a:r>
              <a:rPr lang="en-US" sz="1400" dirty="0">
                <a:latin typeface="Courier New" pitchFamily="49" charset="0"/>
              </a:rPr>
              <a:t>= 0; </a:t>
            </a:r>
            <a:r>
              <a:rPr lang="en-US" sz="1400" dirty="0" smtClean="0">
                <a:latin typeface="Courier New" pitchFamily="49" charset="0"/>
              </a:rPr>
              <a:t>j </a:t>
            </a:r>
            <a:r>
              <a:rPr lang="en-US" sz="1400" dirty="0">
                <a:latin typeface="Courier New" pitchFamily="49" charset="0"/>
              </a:rPr>
              <a:t>&lt; n; </a:t>
            </a:r>
            <a:r>
              <a:rPr lang="en-US" sz="1400" dirty="0" smtClean="0">
                <a:latin typeface="Courier New" pitchFamily="49" charset="0"/>
              </a:rPr>
              <a:t>j+=B)</a:t>
            </a:r>
          </a:p>
          <a:p>
            <a:pPr algn="l">
              <a:lnSpc>
                <a:spcPct val="100000"/>
              </a:lnSpc>
            </a:pPr>
            <a:r>
              <a:rPr lang="en-US" sz="1400" dirty="0" smtClean="0">
                <a:latin typeface="Courier New" pitchFamily="49" charset="0"/>
              </a:rPr>
              <a:t>             for (k = 0; k &lt; n; k+=B)</a:t>
            </a:r>
          </a:p>
          <a:p>
            <a:pPr algn="l">
              <a:lnSpc>
                <a:spcPct val="100000"/>
              </a:lnSpc>
            </a:pPr>
            <a:r>
              <a:rPr lang="en-US" sz="1400" dirty="0" smtClean="0">
                <a:latin typeface="Courier New" pitchFamily="49" charset="0"/>
              </a:rPr>
              <a:t>		 </a:t>
            </a:r>
            <a:r>
              <a:rPr lang="en-US" sz="1400" dirty="0" smtClean="0">
                <a:solidFill>
                  <a:srgbClr val="990000"/>
                </a:solidFill>
                <a:latin typeface="Courier New" pitchFamily="49" charset="0"/>
              </a:rPr>
              <a:t>/* B x B mini matrix multiplications */</a:t>
            </a:r>
          </a:p>
          <a:p>
            <a:pPr algn="l">
              <a:lnSpc>
                <a:spcPct val="100000"/>
              </a:lnSpc>
            </a:pPr>
            <a:r>
              <a:rPr lang="en-US" sz="1400" dirty="0" smtClean="0">
                <a:latin typeface="Courier New" pitchFamily="49" charset="0"/>
              </a:rPr>
              <a:t>                  for (i1 = </a:t>
            </a:r>
            <a:r>
              <a:rPr lang="en-US" sz="1400" dirty="0" err="1" smtClean="0">
                <a:latin typeface="Courier New" pitchFamily="49" charset="0"/>
              </a:rPr>
              <a:t>i</a:t>
            </a:r>
            <a:r>
              <a:rPr lang="en-US" sz="1400" dirty="0" smtClean="0">
                <a:latin typeface="Courier New" pitchFamily="49" charset="0"/>
              </a:rPr>
              <a:t>; i1 &lt; </a:t>
            </a:r>
            <a:r>
              <a:rPr lang="en-US" sz="1400" dirty="0" err="1" smtClean="0">
                <a:latin typeface="Courier New" pitchFamily="49" charset="0"/>
              </a:rPr>
              <a:t>i+B</a:t>
            </a:r>
            <a:r>
              <a:rPr lang="en-US" sz="1400" dirty="0" smtClean="0">
                <a:latin typeface="Courier New" pitchFamily="49" charset="0"/>
              </a:rPr>
              <a:t>; </a:t>
            </a:r>
            <a:r>
              <a:rPr lang="en-US" sz="1400" dirty="0" err="1" smtClean="0">
                <a:latin typeface="Courier New" pitchFamily="49" charset="0"/>
              </a:rPr>
              <a:t>i</a:t>
            </a:r>
            <a:r>
              <a:rPr lang="en-US" sz="1400" dirty="0" smtClean="0">
                <a:latin typeface="Courier New" pitchFamily="49" charset="0"/>
              </a:rPr>
              <a:t>++)</a:t>
            </a:r>
          </a:p>
          <a:p>
            <a:r>
              <a:rPr lang="en-US" sz="1400" dirty="0" smtClean="0">
                <a:latin typeface="Courier New" pitchFamily="49" charset="0"/>
              </a:rPr>
              <a:t>                      for (j1 = j; j1 &lt; </a:t>
            </a:r>
            <a:r>
              <a:rPr lang="en-US" sz="1400" dirty="0" err="1" smtClean="0">
                <a:latin typeface="Courier New" pitchFamily="49" charset="0"/>
              </a:rPr>
              <a:t>j+B</a:t>
            </a:r>
            <a:r>
              <a:rPr lang="en-US" sz="1400" dirty="0" smtClean="0">
                <a:latin typeface="Courier New" pitchFamily="49" charset="0"/>
              </a:rPr>
              <a:t>; j++)</a:t>
            </a:r>
          </a:p>
          <a:p>
            <a:r>
              <a:rPr lang="en-US" sz="1400" dirty="0" smtClean="0">
                <a:latin typeface="Courier New" pitchFamily="49" charset="0"/>
              </a:rPr>
              <a:t>                          for (k1 = k; k1 &lt; </a:t>
            </a:r>
            <a:r>
              <a:rPr lang="en-US" sz="1400" dirty="0" err="1" smtClean="0">
                <a:latin typeface="Courier New" pitchFamily="49" charset="0"/>
              </a:rPr>
              <a:t>k+B</a:t>
            </a:r>
            <a:r>
              <a:rPr lang="en-US" sz="1400" dirty="0" smtClean="0">
                <a:latin typeface="Courier New" pitchFamily="49" charset="0"/>
              </a:rPr>
              <a:t>; k++)</a:t>
            </a:r>
            <a:endParaRPr lang="en-US" sz="1400" dirty="0">
              <a:latin typeface="Courier New" pitchFamily="49" charset="0"/>
            </a:endParaRPr>
          </a:p>
          <a:p>
            <a:pPr algn="l">
              <a:lnSpc>
                <a:spcPct val="100000"/>
              </a:lnSpc>
            </a:pPr>
            <a:r>
              <a:rPr lang="en-US" sz="1400" dirty="0">
                <a:latin typeface="Courier New" pitchFamily="49" charset="0"/>
              </a:rPr>
              <a:t>	    </a:t>
            </a:r>
            <a:r>
              <a:rPr lang="en-US" sz="1400" dirty="0" smtClean="0">
                <a:latin typeface="Courier New" pitchFamily="49" charset="0"/>
              </a:rPr>
              <a:t>                  c[i1*n+j1] </a:t>
            </a:r>
            <a:r>
              <a:rPr lang="en-US" sz="1400" dirty="0">
                <a:latin typeface="Courier New" pitchFamily="49" charset="0"/>
              </a:rPr>
              <a:t>+= </a:t>
            </a:r>
            <a:r>
              <a:rPr lang="en-US" sz="1400" dirty="0" smtClean="0">
                <a:latin typeface="Courier New" pitchFamily="49" charset="0"/>
              </a:rPr>
              <a:t>a[i1*n </a:t>
            </a:r>
            <a:r>
              <a:rPr lang="en-US" sz="1400" dirty="0">
                <a:latin typeface="Courier New" pitchFamily="49" charset="0"/>
              </a:rPr>
              <a:t>+ </a:t>
            </a:r>
            <a:r>
              <a:rPr lang="en-US" sz="1400" dirty="0" smtClean="0">
                <a:latin typeface="Courier New" pitchFamily="49" charset="0"/>
              </a:rPr>
              <a:t>k1]*b[k1*n + j1];</a:t>
            </a:r>
            <a:endParaRPr lang="en-US" sz="1400" dirty="0">
              <a:latin typeface="Courier New" pitchFamily="49" charset="0"/>
            </a:endParaRPr>
          </a:p>
          <a:p>
            <a:pPr algn="l">
              <a:lnSpc>
                <a:spcPct val="100000"/>
              </a:lnSpc>
            </a:pPr>
            <a:r>
              <a:rPr lang="en-US" sz="1400" dirty="0">
                <a:latin typeface="Courier New" pitchFamily="49" charset="0"/>
              </a:rPr>
              <a:t>}</a:t>
            </a:r>
          </a:p>
        </p:txBody>
      </p:sp>
      <p:sp>
        <p:nvSpPr>
          <p:cNvPr id="5" name="Rectangle 4"/>
          <p:cNvSpPr/>
          <p:nvPr/>
        </p:nvSpPr>
        <p:spPr bwMode="auto">
          <a:xfrm>
            <a:off x="2284665"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a</a:t>
            </a:r>
          </a:p>
        </p:txBody>
      </p:sp>
      <p:sp>
        <p:nvSpPr>
          <p:cNvPr id="6" name="Rectangle 5"/>
          <p:cNvSpPr/>
          <p:nvPr/>
        </p:nvSpPr>
        <p:spPr bwMode="auto">
          <a:xfrm>
            <a:off x="3884865"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b</a:t>
            </a:r>
          </a:p>
        </p:txBody>
      </p:sp>
      <p:sp>
        <p:nvSpPr>
          <p:cNvPr id="9" name="TextBox 8"/>
          <p:cNvSpPr txBox="1"/>
          <p:nvPr/>
        </p:nvSpPr>
        <p:spPr>
          <a:xfrm>
            <a:off x="1981200" y="5471173"/>
            <a:ext cx="357790" cy="369332"/>
          </a:xfrm>
          <a:prstGeom prst="rect">
            <a:avLst/>
          </a:prstGeom>
          <a:noFill/>
        </p:spPr>
        <p:txBody>
          <a:bodyPr wrap="none" rtlCol="0">
            <a:spAutoFit/>
          </a:bodyPr>
          <a:lstStyle/>
          <a:p>
            <a:r>
              <a:rPr lang="en-US" sz="1800" dirty="0" smtClean="0">
                <a:latin typeface="Calibri" pitchFamily="34" charset="0"/>
              </a:rPr>
              <a:t>i1</a:t>
            </a:r>
          </a:p>
        </p:txBody>
      </p:sp>
      <p:sp>
        <p:nvSpPr>
          <p:cNvPr id="10" name="TextBox 9"/>
          <p:cNvSpPr txBox="1"/>
          <p:nvPr/>
        </p:nvSpPr>
        <p:spPr>
          <a:xfrm>
            <a:off x="4394196" y="4419600"/>
            <a:ext cx="360996" cy="369332"/>
          </a:xfrm>
          <a:prstGeom prst="rect">
            <a:avLst/>
          </a:prstGeom>
          <a:noFill/>
        </p:spPr>
        <p:txBody>
          <a:bodyPr wrap="none" rtlCol="0">
            <a:spAutoFit/>
          </a:bodyPr>
          <a:lstStyle/>
          <a:p>
            <a:r>
              <a:rPr lang="en-US" sz="1800" dirty="0" smtClean="0">
                <a:latin typeface="Calibri" pitchFamily="34" charset="0"/>
              </a:rPr>
              <a:t>j1</a:t>
            </a:r>
          </a:p>
        </p:txBody>
      </p:sp>
      <p:sp>
        <p:nvSpPr>
          <p:cNvPr id="12" name="TextBox 11"/>
          <p:cNvSpPr txBox="1"/>
          <p:nvPr/>
        </p:nvSpPr>
        <p:spPr>
          <a:xfrm>
            <a:off x="3469997" y="52148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3" name="Rectangle 12"/>
          <p:cNvSpPr/>
          <p:nvPr/>
        </p:nvSpPr>
        <p:spPr bwMode="auto">
          <a:xfrm>
            <a:off x="499532"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c</a:t>
            </a:r>
          </a:p>
        </p:txBody>
      </p:sp>
      <p:sp>
        <p:nvSpPr>
          <p:cNvPr id="14" name="TextBox 13"/>
          <p:cNvSpPr txBox="1"/>
          <p:nvPr/>
        </p:nvSpPr>
        <p:spPr>
          <a:xfrm>
            <a:off x="1765782" y="5105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6" name="Rectangle 15"/>
          <p:cNvSpPr/>
          <p:nvPr/>
        </p:nvSpPr>
        <p:spPr bwMode="auto">
          <a:xfrm>
            <a:off x="1143000" y="5588001"/>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7" name="Rectangle 16"/>
          <p:cNvSpPr/>
          <p:nvPr/>
        </p:nvSpPr>
        <p:spPr bwMode="auto">
          <a:xfrm>
            <a:off x="5528732"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c</a:t>
            </a:r>
          </a:p>
        </p:txBody>
      </p:sp>
      <p:sp>
        <p:nvSpPr>
          <p:cNvPr id="18" name="TextBox 17"/>
          <p:cNvSpPr txBox="1"/>
          <p:nvPr/>
        </p:nvSpPr>
        <p:spPr>
          <a:xfrm>
            <a:off x="5113864" y="5105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9" name="Rectangle 18"/>
          <p:cNvSpPr/>
          <p:nvPr/>
        </p:nvSpPr>
        <p:spPr bwMode="auto">
          <a:xfrm>
            <a:off x="2284665" y="55626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0" name="Rectangle 19"/>
          <p:cNvSpPr/>
          <p:nvPr/>
        </p:nvSpPr>
        <p:spPr bwMode="auto">
          <a:xfrm rot="5400000">
            <a:off x="3996268" y="52578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23" name="Straight Connector 22"/>
          <p:cNvCxnSpPr/>
          <p:nvPr/>
        </p:nvCxnSpPr>
        <p:spPr bwMode="auto">
          <a:xfrm rot="5400000">
            <a:off x="2848242" y="5667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rot="5400000">
            <a:off x="3085309" y="5667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5" name="Straight Connector 24"/>
          <p:cNvCxnSpPr/>
          <p:nvPr/>
        </p:nvCxnSpPr>
        <p:spPr bwMode="auto">
          <a:xfrm rot="5400000">
            <a:off x="2384163" y="5667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6" name="Straight Connector 25"/>
          <p:cNvCxnSpPr/>
          <p:nvPr/>
        </p:nvCxnSpPr>
        <p:spPr bwMode="auto">
          <a:xfrm rot="5400000">
            <a:off x="2612763" y="5667639"/>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3" name="Group 30"/>
          <p:cNvGrpSpPr/>
          <p:nvPr/>
        </p:nvGrpSpPr>
        <p:grpSpPr>
          <a:xfrm rot="5400000">
            <a:off x="4207934" y="5266267"/>
            <a:ext cx="702734" cy="228600"/>
            <a:chOff x="2650069" y="6316133"/>
            <a:chExt cx="702734" cy="228600"/>
          </a:xfrm>
        </p:grpSpPr>
        <p:cxnSp>
          <p:nvCxnSpPr>
            <p:cNvPr id="27" name="Straight Connector 26"/>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8" name="Straight Connector 27"/>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0" name="Straight Connector 29"/>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32" name="TextBox 31"/>
          <p:cNvSpPr txBox="1"/>
          <p:nvPr/>
        </p:nvSpPr>
        <p:spPr>
          <a:xfrm>
            <a:off x="3756917" y="6324600"/>
            <a:ext cx="1627882" cy="369332"/>
          </a:xfrm>
          <a:prstGeom prst="rect">
            <a:avLst/>
          </a:prstGeom>
          <a:noFill/>
        </p:spPr>
        <p:txBody>
          <a:bodyPr wrap="none" rtlCol="0">
            <a:spAutoFit/>
          </a:bodyPr>
          <a:lstStyle/>
          <a:p>
            <a:r>
              <a:rPr lang="en-US" sz="1800" dirty="0" smtClean="0">
                <a:solidFill>
                  <a:schemeClr val="tx1">
                    <a:lumMod val="65000"/>
                    <a:lumOff val="35000"/>
                  </a:schemeClr>
                </a:solidFill>
                <a:latin typeface="Calibri" pitchFamily="34" charset="0"/>
              </a:rPr>
              <a:t>Block size B x B</a:t>
            </a:r>
          </a:p>
        </p:txBody>
      </p:sp>
      <p:cxnSp>
        <p:nvCxnSpPr>
          <p:cNvPr id="34" name="Straight Arrow Connector 33"/>
          <p:cNvCxnSpPr>
            <a:stCxn id="32" idx="0"/>
            <a:endCxn id="20" idx="3"/>
          </p:cNvCxnSpPr>
          <p:nvPr/>
        </p:nvCxnSpPr>
        <p:spPr bwMode="auto">
          <a:xfrm rot="16200000" flipV="1">
            <a:off x="4378813" y="6132555"/>
            <a:ext cx="381000" cy="3090"/>
          </a:xfrm>
          <a:prstGeom prst="straightConnector1">
            <a:avLst/>
          </a:prstGeom>
          <a:noFill/>
          <a:ln w="25400"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3057525"/>
          </a:xfrm>
        </p:spPr>
        <p:txBody>
          <a:bodyPr/>
          <a:lstStyle/>
          <a:p>
            <a:r>
              <a:rPr lang="en-US" dirty="0" smtClean="0"/>
              <a:t>Assume: </a:t>
            </a:r>
          </a:p>
          <a:p>
            <a:pPr lvl="1"/>
            <a:r>
              <a:rPr lang="en-US" dirty="0" smtClean="0"/>
              <a:t>Cache block = 8 doubles</a:t>
            </a:r>
          </a:p>
          <a:p>
            <a:pPr lvl="1"/>
            <a:r>
              <a:rPr lang="en-US" dirty="0" smtClean="0"/>
              <a:t>Cache size C &lt;&lt; n (much smaller than n)</a:t>
            </a:r>
          </a:p>
          <a:p>
            <a:pPr lvl="1"/>
            <a:r>
              <a:rPr lang="en-US" dirty="0" smtClean="0"/>
              <a:t>Three blocks       fit into cache: 3B</a:t>
            </a:r>
            <a:r>
              <a:rPr lang="en-US" baseline="30000" dirty="0" smtClean="0"/>
              <a:t>2</a:t>
            </a:r>
            <a:r>
              <a:rPr lang="en-US" dirty="0" smtClean="0"/>
              <a:t> &lt; C</a:t>
            </a:r>
          </a:p>
          <a:p>
            <a:endParaRPr lang="en-US" dirty="0" smtClean="0"/>
          </a:p>
          <a:p>
            <a:r>
              <a:rPr lang="en-US" dirty="0" smtClean="0"/>
              <a:t>First (block) iteration:</a:t>
            </a:r>
          </a:p>
          <a:p>
            <a:pPr lvl="1"/>
            <a:r>
              <a:rPr lang="en-US" dirty="0" smtClean="0"/>
              <a:t>B</a:t>
            </a:r>
            <a:r>
              <a:rPr lang="en-US" baseline="30000" dirty="0" smtClean="0"/>
              <a:t>2</a:t>
            </a:r>
            <a:r>
              <a:rPr lang="en-US" dirty="0" smtClean="0"/>
              <a:t>/8 misses for each block</a:t>
            </a:r>
          </a:p>
          <a:p>
            <a:pPr lvl="1"/>
            <a:r>
              <a:rPr lang="en-US" dirty="0" smtClean="0"/>
              <a:t>2n/B * B</a:t>
            </a:r>
            <a:r>
              <a:rPr lang="en-US" baseline="30000" dirty="0" smtClean="0"/>
              <a:t>2</a:t>
            </a:r>
            <a:r>
              <a:rPr lang="en-US" dirty="0" smtClean="0"/>
              <a:t>/8 = </a:t>
            </a:r>
            <a:r>
              <a:rPr lang="en-US" dirty="0" err="1" smtClean="0"/>
              <a:t>nB</a:t>
            </a:r>
            <a:r>
              <a:rPr lang="en-US" dirty="0" smtClean="0"/>
              <a:t>/4</a:t>
            </a:r>
            <a:br>
              <a:rPr lang="en-US" dirty="0" smtClean="0"/>
            </a:br>
            <a:r>
              <a:rPr lang="en-US" dirty="0" smtClean="0"/>
              <a:t>(omitting matrix c)</a:t>
            </a:r>
          </a:p>
          <a:p>
            <a:pPr lvl="1"/>
            <a:endParaRPr lang="en-US" dirty="0" smtClean="0"/>
          </a:p>
          <a:p>
            <a:pPr lvl="1"/>
            <a:endParaRPr lang="en-US" dirty="0" smtClean="0"/>
          </a:p>
          <a:p>
            <a:pPr lvl="1"/>
            <a:r>
              <a:rPr lang="en-US" dirty="0" smtClean="0"/>
              <a:t>Afterwards in cache</a:t>
            </a:r>
            <a:br>
              <a:rPr lang="en-US" dirty="0" smtClean="0"/>
            </a:br>
            <a:r>
              <a:rPr lang="en-US" dirty="0" smtClean="0"/>
              <a:t>(schematic)</a:t>
            </a:r>
          </a:p>
        </p:txBody>
      </p:sp>
      <p:sp>
        <p:nvSpPr>
          <p:cNvPr id="25" name="Rectangle 24"/>
          <p:cNvSpPr/>
          <p:nvPr/>
        </p:nvSpPr>
        <p:spPr bwMode="auto">
          <a:xfrm>
            <a:off x="5899933"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8" name="Rectangle 27"/>
          <p:cNvSpPr/>
          <p:nvPr/>
        </p:nvSpPr>
        <p:spPr bwMode="auto">
          <a:xfrm>
            <a:off x="7500133"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1" name="TextBox 30"/>
          <p:cNvSpPr txBox="1"/>
          <p:nvPr/>
        </p:nvSpPr>
        <p:spPr>
          <a:xfrm>
            <a:off x="7085265" y="59768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2" name="Rectangle 31"/>
          <p:cNvSpPr/>
          <p:nvPr/>
        </p:nvSpPr>
        <p:spPr bwMode="auto">
          <a:xfrm>
            <a:off x="4114800"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3" name="TextBox 32"/>
          <p:cNvSpPr txBox="1"/>
          <p:nvPr/>
        </p:nvSpPr>
        <p:spPr>
          <a:xfrm>
            <a:off x="5381050" y="5867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4" name="Rectangle 33"/>
          <p:cNvSpPr/>
          <p:nvPr/>
        </p:nvSpPr>
        <p:spPr bwMode="auto">
          <a:xfrm>
            <a:off x="4114800" y="55626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7" name="Rectangle 36"/>
          <p:cNvSpPr/>
          <p:nvPr/>
        </p:nvSpPr>
        <p:spPr bwMode="auto">
          <a:xfrm>
            <a:off x="5899933" y="5560734"/>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8" name="Rectangle 37"/>
          <p:cNvSpPr/>
          <p:nvPr/>
        </p:nvSpPr>
        <p:spPr bwMode="auto">
          <a:xfrm rot="5400000">
            <a:off x="7029618" y="60198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39" name="Straight Connector 38"/>
          <p:cNvCxnSpPr/>
          <p:nvPr/>
        </p:nvCxnSpPr>
        <p:spPr bwMode="auto">
          <a:xfrm rot="5400000">
            <a:off x="6463510"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0" name="Straight Connector 39"/>
          <p:cNvCxnSpPr/>
          <p:nvPr/>
        </p:nvCxnSpPr>
        <p:spPr bwMode="auto">
          <a:xfrm rot="5400000">
            <a:off x="6700577"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p:nvCxnSpPr>
        <p:spPr bwMode="auto">
          <a:xfrm rot="5400000">
            <a:off x="5999431"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p:cNvCxnSpPr/>
          <p:nvPr/>
        </p:nvCxnSpPr>
        <p:spPr bwMode="auto">
          <a:xfrm rot="5400000">
            <a:off x="6228031" y="5665773"/>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4" name="Group 30"/>
          <p:cNvGrpSpPr/>
          <p:nvPr/>
        </p:nvGrpSpPr>
        <p:grpSpPr>
          <a:xfrm rot="5400000">
            <a:off x="7241284" y="6028267"/>
            <a:ext cx="702734" cy="228600"/>
            <a:chOff x="2650069" y="6316133"/>
            <a:chExt cx="702734" cy="228600"/>
          </a:xfrm>
        </p:grpSpPr>
        <p:cxnSp>
          <p:nvCxnSpPr>
            <p:cNvPr id="44" name="Straight Connector 43"/>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5" name="Straight Connector 44"/>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6" name="Straight Connector 45"/>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7" name="Straight Connector 46"/>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50" name="Rectangle 49"/>
          <p:cNvSpPr/>
          <p:nvPr/>
        </p:nvSpPr>
        <p:spPr bwMode="auto">
          <a:xfrm>
            <a:off x="2650066" y="2480732"/>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3" name="Rectangle 52"/>
          <p:cNvSpPr/>
          <p:nvPr/>
        </p:nvSpPr>
        <p:spPr bwMode="auto">
          <a:xfrm>
            <a:off x="6578604" y="5562441"/>
            <a:ext cx="464329"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4" name="Rectangle 53"/>
          <p:cNvSpPr/>
          <p:nvPr/>
        </p:nvSpPr>
        <p:spPr bwMode="auto">
          <a:xfrm rot="5400000">
            <a:off x="7367522" y="6359989"/>
            <a:ext cx="464329"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5" name="Rectangle 54"/>
          <p:cNvSpPr/>
          <p:nvPr/>
        </p:nvSpPr>
        <p:spPr bwMode="auto">
          <a:xfrm>
            <a:off x="58999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6" name="Rectangle 55"/>
          <p:cNvSpPr/>
          <p:nvPr/>
        </p:nvSpPr>
        <p:spPr bwMode="auto">
          <a:xfrm>
            <a:off x="75001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7" name="TextBox 56"/>
          <p:cNvSpPr txBox="1"/>
          <p:nvPr/>
        </p:nvSpPr>
        <p:spPr>
          <a:xfrm>
            <a:off x="7085265" y="41480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58" name="Rectangle 57"/>
          <p:cNvSpPr/>
          <p:nvPr/>
        </p:nvSpPr>
        <p:spPr bwMode="auto">
          <a:xfrm>
            <a:off x="4114800"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9" name="TextBox 58"/>
          <p:cNvSpPr txBox="1"/>
          <p:nvPr/>
        </p:nvSpPr>
        <p:spPr>
          <a:xfrm>
            <a:off x="5381050" y="40386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60" name="Rectangle 59"/>
          <p:cNvSpPr/>
          <p:nvPr/>
        </p:nvSpPr>
        <p:spPr bwMode="auto">
          <a:xfrm>
            <a:off x="4114800" y="37338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61" name="Rectangle 60"/>
          <p:cNvSpPr/>
          <p:nvPr/>
        </p:nvSpPr>
        <p:spPr bwMode="auto">
          <a:xfrm>
            <a:off x="5899933" y="3731934"/>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62" name="Rectangle 61"/>
          <p:cNvSpPr/>
          <p:nvPr/>
        </p:nvSpPr>
        <p:spPr bwMode="auto">
          <a:xfrm rot="5400000">
            <a:off x="7042933" y="41910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63" name="Straight Connector 62"/>
          <p:cNvCxnSpPr/>
          <p:nvPr/>
        </p:nvCxnSpPr>
        <p:spPr bwMode="auto">
          <a:xfrm rot="5400000">
            <a:off x="6463510"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4" name="Straight Connector 63"/>
          <p:cNvCxnSpPr/>
          <p:nvPr/>
        </p:nvCxnSpPr>
        <p:spPr bwMode="auto">
          <a:xfrm rot="5400000">
            <a:off x="6700577"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5" name="Straight Connector 64"/>
          <p:cNvCxnSpPr/>
          <p:nvPr/>
        </p:nvCxnSpPr>
        <p:spPr bwMode="auto">
          <a:xfrm rot="5400000">
            <a:off x="5999431"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6" name="Straight Connector 65"/>
          <p:cNvCxnSpPr/>
          <p:nvPr/>
        </p:nvCxnSpPr>
        <p:spPr bwMode="auto">
          <a:xfrm rot="5400000">
            <a:off x="6228031" y="3836973"/>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5" name="Group 30"/>
          <p:cNvGrpSpPr/>
          <p:nvPr/>
        </p:nvGrpSpPr>
        <p:grpSpPr>
          <a:xfrm rot="5400000">
            <a:off x="7247467" y="4189135"/>
            <a:ext cx="702734" cy="228600"/>
            <a:chOff x="2650069" y="6316133"/>
            <a:chExt cx="702734" cy="228600"/>
          </a:xfrm>
        </p:grpSpPr>
        <p:cxnSp>
          <p:nvCxnSpPr>
            <p:cNvPr id="68" name="Straight Connector 67"/>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9" name="Straight Connector 68"/>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70" name="Straight Connector 69"/>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71" name="Straight Connector 70"/>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72" name="TextBox 71"/>
          <p:cNvSpPr txBox="1"/>
          <p:nvPr/>
        </p:nvSpPr>
        <p:spPr>
          <a:xfrm>
            <a:off x="7058918" y="5252534"/>
            <a:ext cx="1627882" cy="369332"/>
          </a:xfrm>
          <a:prstGeom prst="rect">
            <a:avLst/>
          </a:prstGeom>
          <a:noFill/>
        </p:spPr>
        <p:txBody>
          <a:bodyPr wrap="none" rtlCol="0">
            <a:spAutoFit/>
          </a:bodyPr>
          <a:lstStyle/>
          <a:p>
            <a:r>
              <a:rPr lang="en-US" sz="1800" dirty="0" smtClean="0">
                <a:solidFill>
                  <a:schemeClr val="tx1">
                    <a:lumMod val="65000"/>
                    <a:lumOff val="35000"/>
                  </a:schemeClr>
                </a:solidFill>
                <a:latin typeface="Calibri" pitchFamily="34" charset="0"/>
              </a:rPr>
              <a:t>Block size B x B</a:t>
            </a:r>
          </a:p>
        </p:txBody>
      </p:sp>
      <p:cxnSp>
        <p:nvCxnSpPr>
          <p:cNvPr id="73" name="Straight Arrow Connector 72"/>
          <p:cNvCxnSpPr>
            <a:stCxn id="72" idx="0"/>
          </p:cNvCxnSpPr>
          <p:nvPr/>
        </p:nvCxnSpPr>
        <p:spPr bwMode="auto">
          <a:xfrm rot="16200000" flipV="1">
            <a:off x="7680814" y="5060489"/>
            <a:ext cx="381000" cy="3090"/>
          </a:xfrm>
          <a:prstGeom prst="straightConnector1">
            <a:avLst/>
          </a:prstGeom>
          <a:noFill/>
          <a:ln w="25400" cap="flat" cmpd="sng" algn="ctr">
            <a:solidFill>
              <a:schemeClr val="tx1"/>
            </a:solidFill>
            <a:prstDash val="solid"/>
            <a:round/>
            <a:headEnd type="none" w="med" len="med"/>
            <a:tailEnd type="arrow"/>
          </a:ln>
          <a:effectLst/>
        </p:spPr>
      </p:cxnSp>
      <p:sp>
        <p:nvSpPr>
          <p:cNvPr id="74" name="AutoShape 16"/>
          <p:cNvSpPr>
            <a:spLocks/>
          </p:cNvSpPr>
          <p:nvPr/>
        </p:nvSpPr>
        <p:spPr bwMode="auto">
          <a:xfrm rot="5400000" flipV="1">
            <a:off x="7941734" y="2960132"/>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75" name="TextBox 74"/>
          <p:cNvSpPr txBox="1"/>
          <p:nvPr/>
        </p:nvSpPr>
        <p:spPr>
          <a:xfrm>
            <a:off x="7823199" y="3048000"/>
            <a:ext cx="1189428" cy="369332"/>
          </a:xfrm>
          <a:prstGeom prst="rect">
            <a:avLst/>
          </a:prstGeom>
          <a:noFill/>
        </p:spPr>
        <p:txBody>
          <a:bodyPr wrap="none" rtlCol="0">
            <a:spAutoFit/>
          </a:bodyPr>
          <a:lstStyle/>
          <a:p>
            <a:r>
              <a:rPr lang="en-US" sz="1800" dirty="0" smtClean="0">
                <a:latin typeface="Calibri" pitchFamily="34" charset="0"/>
              </a:rPr>
              <a:t>n/B blocks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31" grpId="0"/>
      <p:bldP spid="32" grpId="0" animBg="1"/>
      <p:bldP spid="33" grpId="0"/>
      <p:bldP spid="34" grpId="0" animBg="1"/>
      <p:bldP spid="37" grpId="0" animBg="1"/>
      <p:bldP spid="38" grpId="0" animBg="1"/>
      <p:bldP spid="53" grpId="0" animBg="1"/>
      <p:bldP spid="54"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5343525"/>
          </a:xfrm>
        </p:spPr>
        <p:txBody>
          <a:bodyPr/>
          <a:lstStyle/>
          <a:p>
            <a:r>
              <a:rPr lang="en-US" dirty="0" smtClean="0"/>
              <a:t>Assume: </a:t>
            </a:r>
          </a:p>
          <a:p>
            <a:pPr lvl="1"/>
            <a:r>
              <a:rPr lang="en-US" dirty="0" smtClean="0"/>
              <a:t>Cache block = 8 doubles</a:t>
            </a:r>
          </a:p>
          <a:p>
            <a:pPr lvl="1"/>
            <a:r>
              <a:rPr lang="en-US" dirty="0" smtClean="0"/>
              <a:t>Cache size C &lt;&lt; n (much smaller than n)</a:t>
            </a:r>
          </a:p>
          <a:p>
            <a:pPr lvl="1"/>
            <a:r>
              <a:rPr lang="en-US" dirty="0" smtClean="0"/>
              <a:t>Three blocks       fit into cache: 3B</a:t>
            </a:r>
            <a:r>
              <a:rPr lang="en-US" baseline="30000" dirty="0" smtClean="0"/>
              <a:t>2</a:t>
            </a:r>
            <a:r>
              <a:rPr lang="en-US" dirty="0" smtClean="0"/>
              <a:t> &lt; C</a:t>
            </a:r>
          </a:p>
          <a:p>
            <a:endParaRPr lang="en-US" dirty="0" smtClean="0"/>
          </a:p>
          <a:p>
            <a:r>
              <a:rPr lang="en-US" dirty="0" smtClean="0"/>
              <a:t>Second (block) iteration:</a:t>
            </a:r>
          </a:p>
          <a:p>
            <a:pPr lvl="1"/>
            <a:r>
              <a:rPr lang="en-US" dirty="0" smtClean="0"/>
              <a:t>Same as first iteration</a:t>
            </a:r>
          </a:p>
          <a:p>
            <a:pPr lvl="1"/>
            <a:r>
              <a:rPr lang="en-US" dirty="0" smtClean="0"/>
              <a:t>2n/B * B</a:t>
            </a:r>
            <a:r>
              <a:rPr lang="en-US" baseline="30000" dirty="0" smtClean="0"/>
              <a:t>2</a:t>
            </a:r>
            <a:r>
              <a:rPr lang="en-US" dirty="0" smtClean="0"/>
              <a:t>/8 = </a:t>
            </a:r>
            <a:r>
              <a:rPr lang="en-US" dirty="0" err="1" smtClean="0"/>
              <a:t>nB</a:t>
            </a:r>
            <a:r>
              <a:rPr lang="en-US" dirty="0" smtClean="0"/>
              <a:t>/4</a:t>
            </a:r>
          </a:p>
          <a:p>
            <a:pPr lvl="1"/>
            <a:endParaRPr lang="en-US" dirty="0" smtClean="0"/>
          </a:p>
          <a:p>
            <a:pPr lvl="1">
              <a:buNone/>
            </a:pPr>
            <a:endParaRPr lang="en-US" dirty="0" smtClean="0"/>
          </a:p>
          <a:p>
            <a:r>
              <a:rPr lang="en-US" dirty="0" smtClean="0"/>
              <a:t>Total misses:</a:t>
            </a:r>
          </a:p>
          <a:p>
            <a:pPr lvl="1"/>
            <a:r>
              <a:rPr lang="en-US" dirty="0" err="1" smtClean="0"/>
              <a:t>nB</a:t>
            </a:r>
            <a:r>
              <a:rPr lang="en-US" dirty="0" smtClean="0"/>
              <a:t>/4 * (n/B)</a:t>
            </a:r>
            <a:r>
              <a:rPr lang="en-US" baseline="30000" dirty="0" smtClean="0"/>
              <a:t>2</a:t>
            </a:r>
            <a:r>
              <a:rPr lang="en-US" dirty="0" smtClean="0"/>
              <a:t> = n</a:t>
            </a:r>
            <a:r>
              <a:rPr lang="en-US" baseline="30000" dirty="0" smtClean="0"/>
              <a:t>3</a:t>
            </a:r>
            <a:r>
              <a:rPr lang="en-US" dirty="0" smtClean="0"/>
              <a:t>/(4B)</a:t>
            </a:r>
          </a:p>
        </p:txBody>
      </p:sp>
      <p:sp>
        <p:nvSpPr>
          <p:cNvPr id="25" name="Rectangle 24"/>
          <p:cNvSpPr/>
          <p:nvPr/>
        </p:nvSpPr>
        <p:spPr bwMode="auto">
          <a:xfrm>
            <a:off x="58999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8" name="Rectangle 27"/>
          <p:cNvSpPr/>
          <p:nvPr/>
        </p:nvSpPr>
        <p:spPr bwMode="auto">
          <a:xfrm>
            <a:off x="75001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1" name="TextBox 30"/>
          <p:cNvSpPr txBox="1"/>
          <p:nvPr/>
        </p:nvSpPr>
        <p:spPr>
          <a:xfrm>
            <a:off x="7085265" y="41480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2" name="Rectangle 31"/>
          <p:cNvSpPr/>
          <p:nvPr/>
        </p:nvSpPr>
        <p:spPr bwMode="auto">
          <a:xfrm>
            <a:off x="4114800"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3" name="TextBox 32"/>
          <p:cNvSpPr txBox="1"/>
          <p:nvPr/>
        </p:nvSpPr>
        <p:spPr>
          <a:xfrm>
            <a:off x="5381050" y="40386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4" name="Rectangle 33"/>
          <p:cNvSpPr/>
          <p:nvPr/>
        </p:nvSpPr>
        <p:spPr bwMode="auto">
          <a:xfrm>
            <a:off x="4114800" y="37338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7" name="Rectangle 36"/>
          <p:cNvSpPr/>
          <p:nvPr/>
        </p:nvSpPr>
        <p:spPr bwMode="auto">
          <a:xfrm>
            <a:off x="5899933" y="374056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8" name="Rectangle 37"/>
          <p:cNvSpPr/>
          <p:nvPr/>
        </p:nvSpPr>
        <p:spPr bwMode="auto">
          <a:xfrm rot="5400000">
            <a:off x="7264401" y="41910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39" name="Straight Connector 38"/>
          <p:cNvCxnSpPr/>
          <p:nvPr/>
        </p:nvCxnSpPr>
        <p:spPr bwMode="auto">
          <a:xfrm rot="5400000">
            <a:off x="6463510"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0" name="Straight Connector 39"/>
          <p:cNvCxnSpPr/>
          <p:nvPr/>
        </p:nvCxnSpPr>
        <p:spPr bwMode="auto">
          <a:xfrm rot="5400000">
            <a:off x="6700577"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p:nvCxnSpPr>
        <p:spPr bwMode="auto">
          <a:xfrm rot="5400000">
            <a:off x="5999431"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p:cNvCxnSpPr/>
          <p:nvPr/>
        </p:nvCxnSpPr>
        <p:spPr bwMode="auto">
          <a:xfrm rot="5400000">
            <a:off x="6228031" y="3845599"/>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4" name="Group 30"/>
          <p:cNvGrpSpPr/>
          <p:nvPr/>
        </p:nvGrpSpPr>
        <p:grpSpPr>
          <a:xfrm rot="5400000">
            <a:off x="7476067" y="4199467"/>
            <a:ext cx="702734" cy="228600"/>
            <a:chOff x="2650069" y="6316133"/>
            <a:chExt cx="702734" cy="228600"/>
          </a:xfrm>
        </p:grpSpPr>
        <p:cxnSp>
          <p:nvCxnSpPr>
            <p:cNvPr id="44" name="Straight Connector 43"/>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5" name="Straight Connector 44"/>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6" name="Straight Connector 45"/>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7" name="Straight Connector 46"/>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48" name="TextBox 47"/>
          <p:cNvSpPr txBox="1"/>
          <p:nvPr/>
        </p:nvSpPr>
        <p:spPr>
          <a:xfrm>
            <a:off x="7016583" y="5252534"/>
            <a:ext cx="1627882" cy="369332"/>
          </a:xfrm>
          <a:prstGeom prst="rect">
            <a:avLst/>
          </a:prstGeom>
          <a:noFill/>
        </p:spPr>
        <p:txBody>
          <a:bodyPr wrap="none" rtlCol="0">
            <a:spAutoFit/>
          </a:bodyPr>
          <a:lstStyle/>
          <a:p>
            <a:r>
              <a:rPr lang="en-US" sz="1800" dirty="0" smtClean="0">
                <a:solidFill>
                  <a:schemeClr val="tx1">
                    <a:lumMod val="65000"/>
                    <a:lumOff val="35000"/>
                  </a:schemeClr>
                </a:solidFill>
                <a:latin typeface="Calibri" pitchFamily="34" charset="0"/>
              </a:rPr>
              <a:t>Block size B x B</a:t>
            </a:r>
          </a:p>
        </p:txBody>
      </p:sp>
      <p:cxnSp>
        <p:nvCxnSpPr>
          <p:cNvPr id="49" name="Straight Arrow Connector 48"/>
          <p:cNvCxnSpPr>
            <a:stCxn id="48" idx="0"/>
          </p:cNvCxnSpPr>
          <p:nvPr/>
        </p:nvCxnSpPr>
        <p:spPr bwMode="auto">
          <a:xfrm rot="16200000" flipV="1">
            <a:off x="7638479" y="5060489"/>
            <a:ext cx="381000" cy="3090"/>
          </a:xfrm>
          <a:prstGeom prst="straightConnector1">
            <a:avLst/>
          </a:prstGeom>
          <a:noFill/>
          <a:ln w="25400" cap="flat" cmpd="sng" algn="ctr">
            <a:solidFill>
              <a:schemeClr val="tx1"/>
            </a:solidFill>
            <a:prstDash val="solid"/>
            <a:round/>
            <a:headEnd type="none" w="med" len="med"/>
            <a:tailEnd type="arrow"/>
          </a:ln>
          <a:effectLst/>
        </p:spPr>
      </p:cxnSp>
      <p:sp>
        <p:nvSpPr>
          <p:cNvPr id="50" name="Rectangle 49"/>
          <p:cNvSpPr/>
          <p:nvPr/>
        </p:nvSpPr>
        <p:spPr bwMode="auto">
          <a:xfrm>
            <a:off x="2650066" y="2480732"/>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1" name="AutoShape 16"/>
          <p:cNvSpPr>
            <a:spLocks/>
          </p:cNvSpPr>
          <p:nvPr/>
        </p:nvSpPr>
        <p:spPr bwMode="auto">
          <a:xfrm rot="5400000" flipV="1">
            <a:off x="7941734" y="2960132"/>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52" name="TextBox 51"/>
          <p:cNvSpPr txBox="1"/>
          <p:nvPr/>
        </p:nvSpPr>
        <p:spPr>
          <a:xfrm>
            <a:off x="7823199" y="3048000"/>
            <a:ext cx="1189428" cy="369332"/>
          </a:xfrm>
          <a:prstGeom prst="rect">
            <a:avLst/>
          </a:prstGeom>
          <a:noFill/>
        </p:spPr>
        <p:txBody>
          <a:bodyPr wrap="none" rtlCol="0">
            <a:spAutoFit/>
          </a:bodyPr>
          <a:lstStyle/>
          <a:p>
            <a:r>
              <a:rPr lang="en-US" sz="1800" dirty="0" smtClean="0">
                <a:latin typeface="Calibri" pitchFamily="34" charset="0"/>
              </a:rPr>
              <a:t>n/B blocks</a:t>
            </a:r>
          </a:p>
        </p:txBody>
      </p:sp>
      <p:sp>
        <p:nvSpPr>
          <p:cNvPr id="26" name="Rectangle 25"/>
          <p:cNvSpPr/>
          <p:nvPr/>
        </p:nvSpPr>
        <p:spPr bwMode="auto">
          <a:xfrm>
            <a:off x="6578604" y="3742267"/>
            <a:ext cx="464329"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7" name="Rectangle 26"/>
          <p:cNvSpPr/>
          <p:nvPr/>
        </p:nvSpPr>
        <p:spPr bwMode="auto">
          <a:xfrm rot="5400000">
            <a:off x="7604590" y="4522722"/>
            <a:ext cx="464329"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No blocking: (9/8) * n</a:t>
            </a:r>
            <a:r>
              <a:rPr lang="en-US" baseline="30000" dirty="0" smtClean="0"/>
              <a:t>3</a:t>
            </a:r>
          </a:p>
          <a:p>
            <a:r>
              <a:rPr lang="en-US" dirty="0" smtClean="0"/>
              <a:t>Blocking: 1/(4B) * n</a:t>
            </a:r>
            <a:r>
              <a:rPr lang="en-US" baseline="30000" dirty="0" smtClean="0"/>
              <a:t>3</a:t>
            </a:r>
            <a:endParaRPr lang="en-US" dirty="0" smtClean="0"/>
          </a:p>
          <a:p>
            <a:endParaRPr lang="en-US" dirty="0" smtClean="0"/>
          </a:p>
          <a:p>
            <a:r>
              <a:rPr lang="en-US" dirty="0" smtClean="0"/>
              <a:t>Suggest largest possible block size B, but limit 3B</a:t>
            </a:r>
            <a:r>
              <a:rPr lang="en-US" baseline="30000" dirty="0" smtClean="0"/>
              <a:t>2</a:t>
            </a:r>
            <a:r>
              <a:rPr lang="en-US" dirty="0" smtClean="0"/>
              <a:t> &lt; C!</a:t>
            </a:r>
            <a:endParaRPr lang="en-US" sz="2000" b="0" dirty="0" smtClean="0"/>
          </a:p>
          <a:p>
            <a:endParaRPr lang="en-US" dirty="0" smtClean="0"/>
          </a:p>
          <a:p>
            <a:r>
              <a:rPr lang="en-US" dirty="0" smtClean="0"/>
              <a:t>Reason for dramatic difference:</a:t>
            </a:r>
          </a:p>
          <a:p>
            <a:pPr lvl="1"/>
            <a:r>
              <a:rPr lang="en-US" dirty="0" smtClean="0"/>
              <a:t>Matrix multiplication has inherent temporal locality:</a:t>
            </a:r>
          </a:p>
          <a:p>
            <a:pPr lvl="2"/>
            <a:r>
              <a:rPr lang="en-US" dirty="0" smtClean="0"/>
              <a:t>Input data: 3n</a:t>
            </a:r>
            <a:r>
              <a:rPr lang="en-US" baseline="30000" dirty="0" smtClean="0"/>
              <a:t>2</a:t>
            </a:r>
            <a:r>
              <a:rPr lang="en-US" dirty="0" smtClean="0"/>
              <a:t>, computation 2n</a:t>
            </a:r>
            <a:r>
              <a:rPr lang="en-US" baseline="30000" dirty="0" smtClean="0"/>
              <a:t>3</a:t>
            </a:r>
          </a:p>
          <a:p>
            <a:pPr lvl="2"/>
            <a:r>
              <a:rPr lang="en-US" dirty="0" smtClean="0"/>
              <a:t>Every array elements used O(n) times!</a:t>
            </a:r>
          </a:p>
          <a:p>
            <a:pPr lvl="1"/>
            <a:r>
              <a:rPr lang="en-US" dirty="0" smtClean="0"/>
              <a:t>But program has to be written properly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300" name="Rectangle 4"/>
          <p:cNvSpPr>
            <a:spLocks noGrp="1" noChangeArrowheads="1"/>
          </p:cNvSpPr>
          <p:nvPr>
            <p:ph type="title"/>
          </p:nvPr>
        </p:nvSpPr>
        <p:spPr/>
        <p:txBody>
          <a:bodyPr/>
          <a:lstStyle/>
          <a:p>
            <a:r>
              <a:rPr lang="en-US"/>
              <a:t>Concluding Observations</a:t>
            </a:r>
          </a:p>
        </p:txBody>
      </p:sp>
      <p:sp>
        <p:nvSpPr>
          <p:cNvPr id="183301" name="Rectangle 5"/>
          <p:cNvSpPr>
            <a:spLocks noGrp="1" noChangeArrowheads="1"/>
          </p:cNvSpPr>
          <p:nvPr>
            <p:ph type="body" idx="1"/>
          </p:nvPr>
        </p:nvSpPr>
        <p:spPr/>
        <p:txBody>
          <a:bodyPr/>
          <a:lstStyle/>
          <a:p>
            <a:r>
              <a:rPr lang="en-US" dirty="0"/>
              <a:t>Programmer can optimize for cache performance</a:t>
            </a:r>
          </a:p>
          <a:p>
            <a:pPr lvl="1"/>
            <a:r>
              <a:rPr lang="en-US" dirty="0"/>
              <a:t>How data structures are organized</a:t>
            </a:r>
          </a:p>
          <a:p>
            <a:pPr lvl="1"/>
            <a:r>
              <a:rPr lang="en-US" dirty="0"/>
              <a:t>How data are accessed</a:t>
            </a:r>
          </a:p>
          <a:p>
            <a:pPr lvl="2"/>
            <a:r>
              <a:rPr lang="en-US" dirty="0"/>
              <a:t>Nested loop structure</a:t>
            </a:r>
          </a:p>
          <a:p>
            <a:pPr lvl="2"/>
            <a:r>
              <a:rPr lang="en-US" dirty="0"/>
              <a:t>Blocking is a general technique</a:t>
            </a:r>
          </a:p>
          <a:p>
            <a:r>
              <a:rPr lang="en-US" dirty="0"/>
              <a:t>All systems favor “cache friendly code”</a:t>
            </a:r>
          </a:p>
          <a:p>
            <a:pPr lvl="1"/>
            <a:r>
              <a:rPr lang="en-US" dirty="0"/>
              <a:t>Getting absolute optimum performance is very platform specific</a:t>
            </a:r>
          </a:p>
          <a:p>
            <a:pPr lvl="2"/>
            <a:r>
              <a:rPr lang="en-US" dirty="0"/>
              <a:t>Cache sizes, line sizes, </a:t>
            </a:r>
            <a:r>
              <a:rPr lang="en-US" dirty="0" err="1"/>
              <a:t>associativities</a:t>
            </a:r>
            <a:r>
              <a:rPr lang="en-US" dirty="0"/>
              <a:t>, etc.</a:t>
            </a:r>
          </a:p>
          <a:p>
            <a:pPr lvl="1"/>
            <a:r>
              <a:rPr lang="en-US" dirty="0"/>
              <a:t>Can get most of the advantage with generic code</a:t>
            </a:r>
          </a:p>
          <a:p>
            <a:pPr lvl="2"/>
            <a:r>
              <a:rPr lang="en-US" dirty="0"/>
              <a:t>Keep working set reasonably small (temporal locality)</a:t>
            </a:r>
          </a:p>
          <a:p>
            <a:pPr lvl="2"/>
            <a:r>
              <a:rPr lang="en-US" dirty="0"/>
              <a:t>Use small strides (spatial locality)</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r>
              <a:rPr lang="en-US"/>
              <a:t>Locality Example</a:t>
            </a:r>
          </a:p>
        </p:txBody>
      </p:sp>
      <p:sp>
        <p:nvSpPr>
          <p:cNvPr id="133126" name="Rectangle 6"/>
          <p:cNvSpPr>
            <a:spLocks noGrp="1" noChangeArrowheads="1"/>
          </p:cNvSpPr>
          <p:nvPr>
            <p:ph type="body" idx="1"/>
          </p:nvPr>
        </p:nvSpPr>
        <p:spPr/>
        <p:txBody>
          <a:bodyPr/>
          <a:lstStyle/>
          <a:p>
            <a:r>
              <a:rPr lang="en-US" dirty="0">
                <a:solidFill>
                  <a:srgbClr val="FF0000"/>
                </a:solidFill>
              </a:rPr>
              <a:t>Question:</a:t>
            </a:r>
            <a:r>
              <a:rPr lang="en-US" dirty="0"/>
              <a:t> Does this function have good </a:t>
            </a:r>
            <a:r>
              <a:rPr lang="en-US" dirty="0" smtClean="0"/>
              <a:t>locality with respect to array </a:t>
            </a:r>
            <a:r>
              <a:rPr lang="en-US" b="0" dirty="0" smtClean="0">
                <a:latin typeface="Courier New"/>
                <a:cs typeface="Courier New"/>
              </a:rPr>
              <a:t>a</a:t>
            </a:r>
            <a:r>
              <a:rPr lang="en-US" dirty="0" smtClean="0"/>
              <a:t>?</a:t>
            </a:r>
            <a:endParaRPr lang="en-US" dirty="0"/>
          </a:p>
        </p:txBody>
      </p:sp>
      <p:sp>
        <p:nvSpPr>
          <p:cNvPr id="133124" name="Text Box 4"/>
          <p:cNvSpPr txBox="1">
            <a:spLocks noChangeArrowheads="1"/>
          </p:cNvSpPr>
          <p:nvPr/>
        </p:nvSpPr>
        <p:spPr bwMode="auto">
          <a:xfrm>
            <a:off x="1817688" y="2484438"/>
            <a:ext cx="4441825" cy="2589212"/>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sum_array_cols(int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404813" y="247650"/>
            <a:ext cx="8716962" cy="78263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An Example Memory Hierarchy</a:t>
            </a:r>
          </a:p>
        </p:txBody>
      </p:sp>
      <p:sp>
        <p:nvSpPr>
          <p:cNvPr id="35843" name="AutoShape 2"/>
          <p:cNvSpPr>
            <a:spLocks noChangeArrowheads="1"/>
          </p:cNvSpPr>
          <p:nvPr/>
        </p:nvSpPr>
        <p:spPr bwMode="auto">
          <a:xfrm>
            <a:off x="1147763" y="1009650"/>
            <a:ext cx="6242050" cy="5391150"/>
          </a:xfrm>
          <a:prstGeom prst="triangle">
            <a:avLst>
              <a:gd name="adj" fmla="val 50000"/>
            </a:avLst>
          </a:prstGeom>
          <a:gradFill>
            <a:gsLst>
              <a:gs pos="0">
                <a:schemeClr val="accent2">
                  <a:lumMod val="20000"/>
                  <a:lumOff val="80000"/>
                </a:schemeClr>
              </a:gs>
              <a:gs pos="49000">
                <a:schemeClr val="accent2">
                  <a:lumMod val="20000"/>
                  <a:lumOff val="80000"/>
                </a:schemeClr>
              </a:gs>
              <a:gs pos="100000">
                <a:schemeClr val="bg1"/>
              </a:gs>
            </a:gsLst>
            <a:lin ang="5400000" scaled="0"/>
          </a:gradFill>
          <a:ln w="28575">
            <a:solidFill>
              <a:schemeClr val="tx1"/>
            </a:solidFill>
            <a:miter lim="800000"/>
            <a:headEnd/>
            <a:tailEnd/>
          </a:ln>
        </p:spPr>
        <p:txBody>
          <a:bodyPr wrap="none" anchor="ctr"/>
          <a:lstStyle/>
          <a:p>
            <a:endParaRPr lang="en-US"/>
          </a:p>
        </p:txBody>
      </p:sp>
      <p:sp>
        <p:nvSpPr>
          <p:cNvPr id="35844" name="Text Box 3"/>
          <p:cNvSpPr txBox="1">
            <a:spLocks noChangeArrowheads="1"/>
          </p:cNvSpPr>
          <p:nvPr/>
        </p:nvSpPr>
        <p:spPr bwMode="auto">
          <a:xfrm>
            <a:off x="3790061" y="1568034"/>
            <a:ext cx="948995" cy="33663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R</a:t>
            </a:r>
            <a:r>
              <a:rPr lang="en-GB" sz="1600" b="1" dirty="0" smtClean="0">
                <a:latin typeface="Calibri" pitchFamily="34" charset="0"/>
              </a:rPr>
              <a:t>egisters</a:t>
            </a:r>
            <a:endParaRPr lang="en-GB" sz="1600" b="1" dirty="0">
              <a:latin typeface="Calibri" pitchFamily="34" charset="0"/>
            </a:endParaRPr>
          </a:p>
        </p:txBody>
      </p:sp>
      <p:sp>
        <p:nvSpPr>
          <p:cNvPr id="35845" name="Text Box 4"/>
          <p:cNvSpPr txBox="1">
            <a:spLocks noChangeArrowheads="1"/>
          </p:cNvSpPr>
          <p:nvPr/>
        </p:nvSpPr>
        <p:spPr bwMode="auto">
          <a:xfrm>
            <a:off x="3812500" y="2044099"/>
            <a:ext cx="904111"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L1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 </a:t>
            </a:r>
            <a:r>
              <a:rPr lang="en-GB" sz="1600" b="1" dirty="0">
                <a:latin typeface="Calibri" pitchFamily="34" charset="0"/>
              </a:rPr>
              <a:t>(SRAM)</a:t>
            </a:r>
          </a:p>
        </p:txBody>
      </p:sp>
      <p:sp>
        <p:nvSpPr>
          <p:cNvPr id="35846" name="Text Box 5"/>
          <p:cNvSpPr txBox="1">
            <a:spLocks noChangeArrowheads="1"/>
          </p:cNvSpPr>
          <p:nvPr/>
        </p:nvSpPr>
        <p:spPr bwMode="auto">
          <a:xfrm>
            <a:off x="3576913" y="3753440"/>
            <a:ext cx="1375290" cy="57708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Main </a:t>
            </a:r>
            <a:r>
              <a:rPr lang="en-GB" sz="1600" b="1" dirty="0">
                <a:latin typeface="Calibri" pitchFamily="34" charset="0"/>
              </a:rPr>
              <a:t>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(DRAM)</a:t>
            </a:r>
          </a:p>
        </p:txBody>
      </p:sp>
      <p:sp>
        <p:nvSpPr>
          <p:cNvPr id="35847" name="Text Box 6"/>
          <p:cNvSpPr txBox="1">
            <a:spLocks noChangeArrowheads="1"/>
          </p:cNvSpPr>
          <p:nvPr/>
        </p:nvSpPr>
        <p:spPr bwMode="auto">
          <a:xfrm>
            <a:off x="3160581" y="4604095"/>
            <a:ext cx="2207954"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L</a:t>
            </a:r>
            <a:r>
              <a:rPr lang="en-GB" sz="1600" b="1" dirty="0" smtClean="0">
                <a:latin typeface="Calibri" pitchFamily="34" charset="0"/>
              </a:rPr>
              <a:t>ocal </a:t>
            </a:r>
            <a:r>
              <a:rPr lang="en-GB" sz="1600" b="1" dirty="0">
                <a:latin typeface="Calibri" pitchFamily="34" charset="0"/>
              </a:rPr>
              <a:t>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(local disks)</a:t>
            </a:r>
          </a:p>
        </p:txBody>
      </p:sp>
      <p:sp>
        <p:nvSpPr>
          <p:cNvPr id="35848" name="Line 7"/>
          <p:cNvSpPr>
            <a:spLocks noChangeShapeType="1"/>
          </p:cNvSpPr>
          <p:nvPr/>
        </p:nvSpPr>
        <p:spPr bwMode="auto">
          <a:xfrm>
            <a:off x="3736976" y="1931988"/>
            <a:ext cx="1063625" cy="1587"/>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a:p>
        </p:txBody>
      </p:sp>
      <p:sp>
        <p:nvSpPr>
          <p:cNvPr id="35850" name="Line 9"/>
          <p:cNvSpPr>
            <a:spLocks noChangeShapeType="1"/>
          </p:cNvSpPr>
          <p:nvPr/>
        </p:nvSpPr>
        <p:spPr bwMode="auto">
          <a:xfrm>
            <a:off x="2992438" y="3634582"/>
            <a:ext cx="2552700" cy="1587"/>
          </a:xfrm>
          <a:prstGeom prst="line">
            <a:avLst/>
          </a:prstGeom>
          <a:noFill/>
          <a:ln w="12600">
            <a:solidFill>
              <a:srgbClr val="000066"/>
            </a:solidFill>
            <a:miter lim="800000"/>
            <a:headEnd/>
            <a:tailEnd/>
          </a:ln>
        </p:spPr>
        <p:txBody>
          <a:bodyPr/>
          <a:lstStyle/>
          <a:p>
            <a:endParaRPr lang="en-US"/>
          </a:p>
        </p:txBody>
      </p:sp>
      <p:sp>
        <p:nvSpPr>
          <p:cNvPr id="35851" name="Line 10"/>
          <p:cNvSpPr>
            <a:spLocks noChangeShapeType="1"/>
          </p:cNvSpPr>
          <p:nvPr/>
        </p:nvSpPr>
        <p:spPr bwMode="auto">
          <a:xfrm>
            <a:off x="441325" y="3943350"/>
            <a:ext cx="1588" cy="2344738"/>
          </a:xfrm>
          <a:prstGeom prst="line">
            <a:avLst/>
          </a:prstGeom>
          <a:noFill/>
          <a:ln w="38160">
            <a:solidFill>
              <a:srgbClr val="000066"/>
            </a:solidFill>
            <a:miter lim="800000"/>
            <a:headEnd/>
            <a:tailEnd type="triangle" w="med" len="med"/>
          </a:ln>
        </p:spPr>
        <p:txBody>
          <a:bodyPr/>
          <a:lstStyle/>
          <a:p>
            <a:endParaRPr lang="en-US"/>
          </a:p>
        </p:txBody>
      </p:sp>
      <p:sp>
        <p:nvSpPr>
          <p:cNvPr id="35852" name="Text Box 11"/>
          <p:cNvSpPr txBox="1">
            <a:spLocks noChangeArrowheads="1"/>
          </p:cNvSpPr>
          <p:nvPr/>
        </p:nvSpPr>
        <p:spPr bwMode="auto">
          <a:xfrm>
            <a:off x="455667" y="3829317"/>
            <a:ext cx="915933" cy="1059650"/>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slower,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cheaper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per byte</a:t>
            </a:r>
            <a:endParaRPr lang="en-GB" sz="1600" b="1" dirty="0">
              <a:latin typeface="Calibri" pitchFamily="34" charset="0"/>
            </a:endParaRPr>
          </a:p>
        </p:txBody>
      </p:sp>
      <p:sp>
        <p:nvSpPr>
          <p:cNvPr id="35854" name="Text Box 13"/>
          <p:cNvSpPr txBox="1">
            <a:spLocks noChangeArrowheads="1"/>
          </p:cNvSpPr>
          <p:nvPr/>
        </p:nvSpPr>
        <p:spPr bwMode="auto">
          <a:xfrm>
            <a:off x="2267837" y="5562600"/>
            <a:ext cx="3993442" cy="57708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R</a:t>
            </a:r>
            <a:r>
              <a:rPr lang="en-GB" sz="1600" b="1" dirty="0" smtClean="0">
                <a:latin typeface="Calibri" pitchFamily="34" charset="0"/>
              </a:rPr>
              <a:t>emote </a:t>
            </a:r>
            <a:r>
              <a:rPr lang="en-GB" sz="1600" b="1" dirty="0">
                <a:latin typeface="Calibri" pitchFamily="34" charset="0"/>
              </a:rPr>
              <a:t>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(tapes, distributed file systems, Web servers)</a:t>
            </a:r>
          </a:p>
        </p:txBody>
      </p:sp>
      <p:sp>
        <p:nvSpPr>
          <p:cNvPr id="35878" name="Text Box 16"/>
          <p:cNvSpPr txBox="1">
            <a:spLocks noChangeArrowheads="1"/>
          </p:cNvSpPr>
          <p:nvPr/>
        </p:nvSpPr>
        <p:spPr bwMode="auto">
          <a:xfrm>
            <a:off x="6858000" y="4648200"/>
            <a:ext cx="2062162" cy="728636"/>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Local disks hold files retrieved from disks on remote network servers</a:t>
            </a:r>
          </a:p>
        </p:txBody>
      </p:sp>
      <p:sp>
        <p:nvSpPr>
          <p:cNvPr id="35876" name="Text Box 19"/>
          <p:cNvSpPr txBox="1">
            <a:spLocks noChangeArrowheads="1"/>
          </p:cNvSpPr>
          <p:nvPr/>
        </p:nvSpPr>
        <p:spPr bwMode="auto">
          <a:xfrm>
            <a:off x="6376987" y="3962400"/>
            <a:ext cx="2744787" cy="517502"/>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Main memory holds disk </a:t>
            </a:r>
            <a:r>
              <a:rPr lang="en-GB" sz="1400" b="1" dirty="0" smtClean="0">
                <a:solidFill>
                  <a:srgbClr val="C00000"/>
                </a:solidFill>
                <a:latin typeface="Calibri" pitchFamily="34" charset="0"/>
              </a:rPr>
              <a:t>blocks </a:t>
            </a:r>
            <a:r>
              <a:rPr lang="en-GB" sz="1400" b="1" dirty="0">
                <a:solidFill>
                  <a:srgbClr val="C00000"/>
                </a:solidFill>
                <a:latin typeface="Calibri" pitchFamily="34" charset="0"/>
              </a:rPr>
              <a:t>retrieved from </a:t>
            </a:r>
            <a:r>
              <a:rPr lang="en-GB" sz="1400" b="1" dirty="0" smtClean="0">
                <a:solidFill>
                  <a:srgbClr val="C00000"/>
                </a:solidFill>
                <a:latin typeface="Calibri" pitchFamily="34" charset="0"/>
              </a:rPr>
              <a:t>local disks</a:t>
            </a:r>
            <a:endParaRPr lang="en-GB" sz="1400" b="1" dirty="0">
              <a:solidFill>
                <a:srgbClr val="C00000"/>
              </a:solidFill>
              <a:latin typeface="Calibri" pitchFamily="34" charset="0"/>
            </a:endParaRPr>
          </a:p>
        </p:txBody>
      </p:sp>
      <p:sp>
        <p:nvSpPr>
          <p:cNvPr id="35857" name="Line 20"/>
          <p:cNvSpPr>
            <a:spLocks noChangeShapeType="1"/>
          </p:cNvSpPr>
          <p:nvPr/>
        </p:nvSpPr>
        <p:spPr bwMode="auto">
          <a:xfrm>
            <a:off x="1760182" y="5337175"/>
            <a:ext cx="5029200" cy="1588"/>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a:p>
        </p:txBody>
      </p:sp>
      <p:sp>
        <p:nvSpPr>
          <p:cNvPr id="35858" name="Text Box 21"/>
          <p:cNvSpPr txBox="1">
            <a:spLocks noChangeArrowheads="1"/>
          </p:cNvSpPr>
          <p:nvPr/>
        </p:nvSpPr>
        <p:spPr bwMode="auto">
          <a:xfrm>
            <a:off x="3806090" y="2895177"/>
            <a:ext cx="916935"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L2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a:t>
            </a:r>
            <a:r>
              <a:rPr lang="en-GB" sz="1600" b="1" dirty="0">
                <a:latin typeface="Calibri" pitchFamily="34" charset="0"/>
              </a:rPr>
              <a:t>SRAM)</a:t>
            </a:r>
          </a:p>
        </p:txBody>
      </p:sp>
      <p:sp>
        <p:nvSpPr>
          <p:cNvPr id="35873" name="Text Box 23"/>
          <p:cNvSpPr txBox="1">
            <a:spLocks noChangeArrowheads="1"/>
          </p:cNvSpPr>
          <p:nvPr/>
        </p:nvSpPr>
        <p:spPr bwMode="auto">
          <a:xfrm>
            <a:off x="5334000" y="2256245"/>
            <a:ext cx="2838450" cy="51750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L1 cache holds cache lines retrieved from </a:t>
            </a:r>
            <a:r>
              <a:rPr lang="en-GB" sz="1400" b="1" dirty="0" smtClean="0">
                <a:solidFill>
                  <a:srgbClr val="C00000"/>
                </a:solidFill>
                <a:latin typeface="Calibri" pitchFamily="34" charset="0"/>
              </a:rPr>
              <a:t>L2 </a:t>
            </a:r>
            <a:r>
              <a:rPr lang="en-GB" sz="1400" b="1" dirty="0">
                <a:solidFill>
                  <a:srgbClr val="C00000"/>
                </a:solidFill>
                <a:latin typeface="Calibri" pitchFamily="34" charset="0"/>
              </a:rPr>
              <a:t>cache</a:t>
            </a:r>
          </a:p>
        </p:txBody>
      </p:sp>
      <p:sp>
        <p:nvSpPr>
          <p:cNvPr id="35860" name="Text Box 25"/>
          <p:cNvSpPr txBox="1">
            <a:spLocks noChangeArrowheads="1"/>
          </p:cNvSpPr>
          <p:nvPr/>
        </p:nvSpPr>
        <p:spPr bwMode="auto">
          <a:xfrm>
            <a:off x="4876800" y="1447800"/>
            <a:ext cx="2919412" cy="517502"/>
          </a:xfrm>
          <a:prstGeom prst="rect">
            <a:avLst/>
          </a:prstGeom>
          <a:noFill/>
          <a:ln w="9525">
            <a:solidFill>
              <a:srgbClr val="DF9F98"/>
            </a:solid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CPU registers hold words retrieved </a:t>
            </a:r>
            <a:r>
              <a:rPr lang="en-GB" sz="1400" b="1" dirty="0" smtClean="0">
                <a:solidFill>
                  <a:srgbClr val="C00000"/>
                </a:solidFill>
                <a:latin typeface="Calibri" pitchFamily="34" charset="0"/>
              </a:rPr>
              <a:t>from </a:t>
            </a:r>
            <a:r>
              <a:rPr lang="en-GB" sz="1400" b="1" dirty="0">
                <a:solidFill>
                  <a:srgbClr val="C00000"/>
                </a:solidFill>
                <a:latin typeface="Calibri" pitchFamily="34" charset="0"/>
              </a:rPr>
              <a:t>L1 cache</a:t>
            </a:r>
          </a:p>
        </p:txBody>
      </p:sp>
      <p:sp>
        <p:nvSpPr>
          <p:cNvPr id="35871" name="Text Box 28"/>
          <p:cNvSpPr txBox="1">
            <a:spLocks noChangeArrowheads="1"/>
          </p:cNvSpPr>
          <p:nvPr/>
        </p:nvSpPr>
        <p:spPr bwMode="auto">
          <a:xfrm>
            <a:off x="5867400" y="3124200"/>
            <a:ext cx="2628900" cy="51750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L2 cache holds cache lines retrieved from main memory</a:t>
            </a:r>
          </a:p>
        </p:txBody>
      </p:sp>
      <p:sp>
        <p:nvSpPr>
          <p:cNvPr id="35863" name="Text Box 30"/>
          <p:cNvSpPr txBox="1">
            <a:spLocks noChangeArrowheads="1"/>
          </p:cNvSpPr>
          <p:nvPr/>
        </p:nvSpPr>
        <p:spPr bwMode="auto">
          <a:xfrm>
            <a:off x="3530600" y="1331913"/>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L0:</a:t>
            </a:r>
          </a:p>
        </p:txBody>
      </p:sp>
      <p:sp>
        <p:nvSpPr>
          <p:cNvPr id="35864" name="Text Box 31"/>
          <p:cNvSpPr txBox="1">
            <a:spLocks noChangeArrowheads="1"/>
          </p:cNvSpPr>
          <p:nvPr/>
        </p:nvSpPr>
        <p:spPr bwMode="auto">
          <a:xfrm>
            <a:off x="3152775" y="2041525"/>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L1:</a:t>
            </a:r>
          </a:p>
        </p:txBody>
      </p:sp>
      <p:sp>
        <p:nvSpPr>
          <p:cNvPr id="35865" name="Text Box 32"/>
          <p:cNvSpPr txBox="1">
            <a:spLocks noChangeArrowheads="1"/>
          </p:cNvSpPr>
          <p:nvPr/>
        </p:nvSpPr>
        <p:spPr bwMode="auto">
          <a:xfrm>
            <a:off x="2714625" y="2738438"/>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L2:</a:t>
            </a:r>
          </a:p>
        </p:txBody>
      </p:sp>
      <p:sp>
        <p:nvSpPr>
          <p:cNvPr id="35866" name="Text Box 33"/>
          <p:cNvSpPr txBox="1">
            <a:spLocks noChangeArrowheads="1"/>
          </p:cNvSpPr>
          <p:nvPr/>
        </p:nvSpPr>
        <p:spPr bwMode="auto">
          <a:xfrm>
            <a:off x="2241550" y="3541713"/>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L3:</a:t>
            </a:r>
          </a:p>
        </p:txBody>
      </p:sp>
      <p:sp>
        <p:nvSpPr>
          <p:cNvPr id="35867" name="Text Box 34"/>
          <p:cNvSpPr txBox="1">
            <a:spLocks noChangeArrowheads="1"/>
          </p:cNvSpPr>
          <p:nvPr/>
        </p:nvSpPr>
        <p:spPr bwMode="auto">
          <a:xfrm>
            <a:off x="1639888" y="4606925"/>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L4:</a:t>
            </a:r>
          </a:p>
        </p:txBody>
      </p:sp>
      <p:sp>
        <p:nvSpPr>
          <p:cNvPr id="35868" name="Text Box 35"/>
          <p:cNvSpPr txBox="1">
            <a:spLocks noChangeArrowheads="1"/>
          </p:cNvSpPr>
          <p:nvPr/>
        </p:nvSpPr>
        <p:spPr bwMode="auto">
          <a:xfrm>
            <a:off x="1000125" y="5703888"/>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L5:</a:t>
            </a:r>
          </a:p>
        </p:txBody>
      </p:sp>
      <p:sp>
        <p:nvSpPr>
          <p:cNvPr id="35869" name="Text Box 36"/>
          <p:cNvSpPr txBox="1">
            <a:spLocks noChangeArrowheads="1"/>
          </p:cNvSpPr>
          <p:nvPr/>
        </p:nvSpPr>
        <p:spPr bwMode="auto">
          <a:xfrm>
            <a:off x="457200" y="2312467"/>
            <a:ext cx="894132" cy="1059650"/>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faster</a:t>
            </a:r>
            <a:r>
              <a:rPr lang="en-GB" sz="1600" b="1" dirty="0" smtClean="0">
                <a:latin typeface="Calibri" pitchFamily="34" charset="0"/>
              </a:rPr>
              <a:t>,</a:t>
            </a:r>
            <a:endParaRPr lang="en-GB" sz="1600" b="1" dirty="0">
              <a:latin typeface="Calibri" pitchFamily="34"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costlier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per byte</a:t>
            </a:r>
            <a:endParaRPr lang="en-GB" sz="1600" b="1" dirty="0">
              <a:latin typeface="Calibri" pitchFamily="34" charset="0"/>
            </a:endParaRPr>
          </a:p>
        </p:txBody>
      </p:sp>
      <p:sp>
        <p:nvSpPr>
          <p:cNvPr id="35870" name="Line 37"/>
          <p:cNvSpPr>
            <a:spLocks noChangeShapeType="1"/>
          </p:cNvSpPr>
          <p:nvPr/>
        </p:nvSpPr>
        <p:spPr bwMode="auto">
          <a:xfrm flipV="1">
            <a:off x="455613" y="1143000"/>
            <a:ext cx="1587" cy="2157413"/>
          </a:xfrm>
          <a:prstGeom prst="line">
            <a:avLst/>
          </a:prstGeom>
          <a:noFill/>
          <a:ln w="38160">
            <a:solidFill>
              <a:srgbClr val="000066"/>
            </a:solidFill>
            <a:miter lim="800000"/>
            <a:headEnd/>
            <a:tailEnd type="triangle" w="med" len="med"/>
          </a:ln>
        </p:spPr>
        <p:txBody>
          <a:bodyPr/>
          <a:lstStyle/>
          <a:p>
            <a:endParaRPr lang="en-US"/>
          </a:p>
        </p:txBody>
      </p:sp>
      <p:cxnSp>
        <p:nvCxnSpPr>
          <p:cNvPr id="40" name="Straight Connector 39"/>
          <p:cNvCxnSpPr/>
          <p:nvPr/>
        </p:nvCxnSpPr>
        <p:spPr bwMode="auto">
          <a:xfrm>
            <a:off x="2267306" y="4463813"/>
            <a:ext cx="4006851" cy="1588"/>
          </a:xfrm>
          <a:prstGeom prst="line">
            <a:avLst/>
          </a:prstGeom>
          <a:noFill/>
          <a:ln w="2540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2756078" y="3634582"/>
            <a:ext cx="3017520" cy="1588"/>
          </a:xfrm>
          <a:prstGeom prst="line">
            <a:avLst/>
          </a:prstGeom>
          <a:noFill/>
          <a:ln w="25400"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3263722" y="2741612"/>
            <a:ext cx="2011680" cy="1588"/>
          </a:xfrm>
          <a:prstGeom prst="line">
            <a:avLst/>
          </a:prstGeom>
          <a:noFill/>
          <a:ln w="25400" cap="flat" cmpd="sng" algn="ctr">
            <a:solidFill>
              <a:schemeClr val="tx1"/>
            </a:solidFill>
            <a:prstDash val="solid"/>
            <a:round/>
            <a:headEnd type="none" w="med" len="med"/>
            <a:tailEnd type="none" w="med" len="med"/>
          </a:ln>
          <a:effectLst/>
        </p:spPr>
      </p:cxn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r>
              <a:rPr lang="en-US" dirty="0" smtClean="0"/>
              <a:t>Caches</a:t>
            </a:r>
            <a:endParaRPr lang="en-US" dirty="0"/>
          </a:p>
        </p:txBody>
      </p:sp>
      <p:sp>
        <p:nvSpPr>
          <p:cNvPr id="136199" name="Rectangle 7"/>
          <p:cNvSpPr>
            <a:spLocks noGrp="1" noChangeArrowheads="1"/>
          </p:cNvSpPr>
          <p:nvPr>
            <p:ph type="body" idx="1"/>
          </p:nvPr>
        </p:nvSpPr>
        <p:spPr>
          <a:xfrm>
            <a:off x="396875" y="1362075"/>
            <a:ext cx="8442325" cy="4972050"/>
          </a:xfrm>
        </p:spPr>
        <p:txBody>
          <a:bodyPr/>
          <a:lstStyle/>
          <a:p>
            <a:r>
              <a:rPr lang="en-US" i="1" dirty="0" smtClean="0">
                <a:solidFill>
                  <a:srgbClr val="FF0000"/>
                </a:solidFill>
              </a:rPr>
              <a:t>Cache:</a:t>
            </a:r>
            <a:r>
              <a:rPr lang="en-US" i="1" dirty="0" smtClean="0"/>
              <a:t> </a:t>
            </a:r>
            <a:r>
              <a:rPr lang="en-US" dirty="0" smtClean="0"/>
              <a:t>A smaller, faster storage device that acts as a staging area for a subset of the data in a larger, slower device.</a:t>
            </a:r>
          </a:p>
          <a:p>
            <a:r>
              <a:rPr lang="en-US" dirty="0" smtClean="0"/>
              <a:t>Fundamental idea of a memory hierarchy:</a:t>
            </a:r>
          </a:p>
          <a:p>
            <a:pPr lvl="1"/>
            <a:r>
              <a:rPr lang="en-US" dirty="0" smtClean="0"/>
              <a:t>For each </a:t>
            </a:r>
            <a:r>
              <a:rPr lang="en-US" dirty="0" err="1" smtClean="0"/>
              <a:t>k</a:t>
            </a:r>
            <a:r>
              <a:rPr lang="en-US" dirty="0" smtClean="0"/>
              <a:t>, the faster, smaller device at level </a:t>
            </a:r>
            <a:r>
              <a:rPr lang="en-US" dirty="0" err="1" smtClean="0"/>
              <a:t>k</a:t>
            </a:r>
            <a:r>
              <a:rPr lang="en-US" dirty="0" smtClean="0"/>
              <a:t> serves as a cache for the larger, slower device at level k+1.</a:t>
            </a:r>
          </a:p>
          <a:p>
            <a:r>
              <a:rPr lang="en-US" dirty="0" smtClean="0"/>
              <a:t>Why do memory hierarchies work?</a:t>
            </a:r>
          </a:p>
          <a:p>
            <a:pPr lvl="1"/>
            <a:r>
              <a:rPr lang="en-US" dirty="0" smtClean="0"/>
              <a:t>Because of locality, programs tend to access the data at level </a:t>
            </a:r>
            <a:r>
              <a:rPr lang="en-US" dirty="0" err="1" smtClean="0"/>
              <a:t>k</a:t>
            </a:r>
            <a:r>
              <a:rPr lang="en-US" dirty="0" smtClean="0"/>
              <a:t> more often than they access the data at level k+1. </a:t>
            </a:r>
          </a:p>
          <a:p>
            <a:pPr lvl="1"/>
            <a:r>
              <a:rPr lang="en-US" dirty="0" smtClean="0"/>
              <a:t>Thus, the storage at level k+1 can be slower, and thus larger and cheaper per bit.</a:t>
            </a:r>
          </a:p>
          <a:p>
            <a:r>
              <a:rPr lang="en-US" i="1" dirty="0" smtClean="0">
                <a:solidFill>
                  <a:srgbClr val="FF0000"/>
                </a:solidFill>
              </a:rPr>
              <a:t>Big Idea:  </a:t>
            </a:r>
            <a:r>
              <a:rPr lang="en-US" dirty="0" smtClean="0"/>
              <a:t>The memory hierarchy creates a large pool of storage that costs as much as the cheap storage near the bottom, but that serves data to programs at the rate of the fast storage near the top.</a:t>
            </a:r>
          </a:p>
          <a:p>
            <a:pPr lvl="1"/>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a:t>
            </a:r>
            <a:endParaRPr lang="en-US" dirty="0"/>
          </a:p>
        </p:txBody>
      </p:sp>
      <p:sp>
        <p:nvSpPr>
          <p:cNvPr id="3" name="Rectangle 2"/>
          <p:cNvSpPr/>
          <p:nvPr/>
        </p:nvSpPr>
        <p:spPr bwMode="auto">
          <a:xfrm>
            <a:off x="1905000" y="4267200"/>
            <a:ext cx="3581400" cy="2057400"/>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32" name="Text Box 19"/>
          <p:cNvSpPr txBox="1">
            <a:spLocks noChangeArrowheads="1"/>
          </p:cNvSpPr>
          <p:nvPr/>
        </p:nvSpPr>
        <p:spPr bwMode="auto">
          <a:xfrm>
            <a:off x="5635242" y="4147318"/>
            <a:ext cx="3199956" cy="5770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slower, cheaper 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v</a:t>
            </a:r>
            <a:r>
              <a:rPr lang="en-GB" sz="1600" b="1" dirty="0" smtClean="0">
                <a:latin typeface="Calibri" pitchFamily="34" charset="0"/>
              </a:rPr>
              <a:t>iewed as partitioned </a:t>
            </a:r>
            <a:r>
              <a:rPr lang="en-GB" sz="1600" b="1" dirty="0">
                <a:latin typeface="Calibri" pitchFamily="34" charset="0"/>
              </a:rPr>
              <a:t>into “blocks”</a:t>
            </a:r>
          </a:p>
        </p:txBody>
      </p:sp>
      <p:sp>
        <p:nvSpPr>
          <p:cNvPr id="33" name="Text Box 22"/>
          <p:cNvSpPr txBox="1">
            <a:spLocks noChangeArrowheads="1"/>
          </p:cNvSpPr>
          <p:nvPr/>
        </p:nvSpPr>
        <p:spPr bwMode="auto">
          <a:xfrm>
            <a:off x="3942800" y="3232918"/>
            <a:ext cx="2839000" cy="57708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 is copied </a:t>
            </a:r>
            <a:r>
              <a:rPr lang="en-GB" sz="1600" b="1" dirty="0" smtClean="0">
                <a:latin typeface="Calibri" pitchFamily="34" charset="0"/>
              </a:rPr>
              <a:t>in </a:t>
            </a:r>
            <a:r>
              <a:rPr lang="en-GB" sz="1600" b="1" dirty="0">
                <a:latin typeface="Calibri" pitchFamily="34" charset="0"/>
              </a:rPr>
              <a:t>block-sized transfer units</a:t>
            </a:r>
          </a:p>
        </p:txBody>
      </p:sp>
      <p:sp>
        <p:nvSpPr>
          <p:cNvPr id="34" name="Text Box 29"/>
          <p:cNvSpPr txBox="1">
            <a:spLocks noChangeArrowheads="1"/>
          </p:cNvSpPr>
          <p:nvPr/>
        </p:nvSpPr>
        <p:spPr bwMode="auto">
          <a:xfrm>
            <a:off x="5562600" y="2166311"/>
            <a:ext cx="2930908" cy="818367"/>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 faster, more expensive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memory caches a  subset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the blocks</a:t>
            </a:r>
          </a:p>
        </p:txBody>
      </p:sp>
      <p:sp>
        <p:nvSpPr>
          <p:cNvPr id="37" name="Rectangle 36"/>
          <p:cNvSpPr/>
          <p:nvPr/>
        </p:nvSpPr>
        <p:spPr bwMode="auto">
          <a:xfrm>
            <a:off x="2057400" y="4800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39" name="Rectangle 38"/>
          <p:cNvSpPr/>
          <p:nvPr/>
        </p:nvSpPr>
        <p:spPr bwMode="auto">
          <a:xfrm>
            <a:off x="2057400" y="2424791"/>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40" name="Rectangle 39"/>
          <p:cNvSpPr/>
          <p:nvPr/>
        </p:nvSpPr>
        <p:spPr bwMode="auto">
          <a:xfrm>
            <a:off x="3733800" y="51816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41" name="Rectangle 40"/>
          <p:cNvSpPr/>
          <p:nvPr/>
        </p:nvSpPr>
        <p:spPr bwMode="auto">
          <a:xfrm>
            <a:off x="2590800" y="34290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42" name="Rectangle 41"/>
          <p:cNvSpPr/>
          <p:nvPr/>
        </p:nvSpPr>
        <p:spPr bwMode="auto">
          <a:xfrm>
            <a:off x="3733800" y="2424791"/>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 Hit</a:t>
            </a:r>
            <a:endParaRPr lang="en-US" dirty="0"/>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Data in block b is needed</a:t>
            </a:r>
            <a:endParaRPr lang="en-GB" sz="2000" b="1" i="1" dirty="0">
              <a:latin typeface="Calibri" pitchFamily="34" charset="0"/>
            </a:endParaRPr>
          </a:p>
        </p:txBody>
      </p:sp>
      <p:sp>
        <p:nvSpPr>
          <p:cNvPr id="46" name="Rectangle 45"/>
          <p:cNvSpPr/>
          <p:nvPr/>
        </p:nvSpPr>
        <p:spPr>
          <a:xfrm>
            <a:off x="3997173" y="1619517"/>
            <a:ext cx="1184427" cy="338554"/>
          </a:xfrm>
          <a:prstGeom prst="rect">
            <a:avLst/>
          </a:prstGeom>
        </p:spPr>
        <p:txBody>
          <a:bodyPr wrap="none">
            <a:spAutoFit/>
          </a:bodyPr>
          <a:lstStyle/>
          <a:p>
            <a:pPr algn="ctr"/>
            <a:r>
              <a:rPr lang="en-US" sz="1600" dirty="0" smtClean="0">
                <a:latin typeface="Calibri" pitchFamily="34" charset="0"/>
              </a:rPr>
              <a:t>Request: 14</a:t>
            </a:r>
          </a:p>
        </p:txBody>
      </p:sp>
      <p:sp>
        <p:nvSpPr>
          <p:cNvPr id="47" name="Rectangle 46"/>
          <p:cNvSpPr/>
          <p:nvPr/>
        </p:nvSpPr>
        <p:spPr bwMode="auto">
          <a:xfrm>
            <a:off x="37338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48" name="Text Box 29"/>
          <p:cNvSpPr txBox="1">
            <a:spLocks noChangeArrowheads="1"/>
          </p:cNvSpPr>
          <p:nvPr/>
        </p:nvSpPr>
        <p:spPr bwMode="auto">
          <a:xfrm>
            <a:off x="5936094" y="2209800"/>
            <a:ext cx="2154670"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smtClean="0">
                <a:solidFill>
                  <a:srgbClr val="C00000"/>
                </a:solidFill>
                <a:latin typeface="Calibri" pitchFamily="34" charset="0"/>
              </a:rPr>
              <a:t>Hit!</a:t>
            </a:r>
            <a:endParaRPr lang="en-GB" sz="2000" b="1" i="1" dirty="0">
              <a:solidFill>
                <a:srgbClr val="C00000"/>
              </a:solidFill>
              <a:latin typeface="Calibri"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10331</TotalTime>
  <Words>4187</Words>
  <Application>Microsoft Macintosh PowerPoint</Application>
  <PresentationFormat>On-screen Show (4:3)</PresentationFormat>
  <Paragraphs>1054</Paragraphs>
  <Slides>45</Slides>
  <Notes>34</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template2007</vt:lpstr>
      <vt:lpstr>1. Caching   2. Cache-based code optimization  </vt:lpstr>
      <vt:lpstr>Locality</vt:lpstr>
      <vt:lpstr>Locality Example</vt:lpstr>
      <vt:lpstr>Qualitative Estimates of Locality</vt:lpstr>
      <vt:lpstr>Locality Example</vt:lpstr>
      <vt:lpstr>An Example Memory Hierarchy</vt:lpstr>
      <vt:lpstr>Caches</vt:lpstr>
      <vt:lpstr>General Cache Concepts</vt:lpstr>
      <vt:lpstr>General Cache Concepts: Hit</vt:lpstr>
      <vt:lpstr>General Cache Concepts: Miss</vt:lpstr>
      <vt:lpstr>Cache Memories</vt:lpstr>
      <vt:lpstr>General Cache Organization (S, E, B)</vt:lpstr>
      <vt:lpstr>Cache Read</vt:lpstr>
      <vt:lpstr>Example: Direct Mapped Cache (E = 1)</vt:lpstr>
      <vt:lpstr>Example: Direct Mapped Cache (E = 1)</vt:lpstr>
      <vt:lpstr>Example: Direct Mapped Cache (E = 1)</vt:lpstr>
      <vt:lpstr>Direct-Mapped Cache Simulation</vt:lpstr>
      <vt:lpstr>A Higher Level Example</vt:lpstr>
      <vt:lpstr>E-way Set Associative Cache (Here: E = 2)</vt:lpstr>
      <vt:lpstr>E-way Set Associative Cache (Here: E = 2)</vt:lpstr>
      <vt:lpstr>E-way Set Associative Cache (Here: E = 2)</vt:lpstr>
      <vt:lpstr>2-Way Set Associative Cache Simulation</vt:lpstr>
      <vt:lpstr>A Higher Level Example</vt:lpstr>
      <vt:lpstr>What about writes?</vt:lpstr>
      <vt:lpstr>Intel Core i7 Cache Hierarchy</vt:lpstr>
      <vt:lpstr>Cache Performance Metrics</vt:lpstr>
      <vt:lpstr>Writing Cache Friendly Code</vt:lpstr>
      <vt:lpstr>Miss Rate Analysis for Matrix Multiply</vt:lpstr>
      <vt:lpstr>Matrix Multiplication Example</vt:lpstr>
      <vt:lpstr>Layout of C Arrays in Memory (review)</vt:lpstr>
      <vt:lpstr>Matrix Multiplication (ijk)</vt:lpstr>
      <vt:lpstr>Matrix Multiplication (jik)</vt:lpstr>
      <vt:lpstr>Matrix Multiplication (kij)</vt:lpstr>
      <vt:lpstr>Matrix Multiplication (ikj)</vt:lpstr>
      <vt:lpstr>Matrix Multiplication (jki)</vt:lpstr>
      <vt:lpstr>Matrix Multiplication (kji)</vt:lpstr>
      <vt:lpstr>Summary of Matrix Multiplication</vt:lpstr>
      <vt:lpstr>Core i7 Matrix Multiply Performance</vt:lpstr>
      <vt:lpstr>Cache Miss Analysis</vt:lpstr>
      <vt:lpstr>Cache Miss Analysis</vt:lpstr>
      <vt:lpstr>Blocked Matrix Multiplication</vt:lpstr>
      <vt:lpstr>Cache Miss Analysis</vt:lpstr>
      <vt:lpstr>Cache Miss Analysis</vt:lpstr>
      <vt:lpstr>Summary</vt:lpstr>
      <vt:lpstr>Concluding Observations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Ljubomir Perkovic</cp:lastModifiedBy>
  <cp:revision>480</cp:revision>
  <cp:lastPrinted>1999-09-20T15:19:18Z</cp:lastPrinted>
  <dcterms:created xsi:type="dcterms:W3CDTF">2013-03-31T04:24:12Z</dcterms:created>
  <dcterms:modified xsi:type="dcterms:W3CDTF">2016-01-11T21:02:46Z</dcterms:modified>
</cp:coreProperties>
</file>