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96"/>
  </p:notesMasterIdLst>
  <p:handoutMasterIdLst>
    <p:handoutMasterId r:id="rId97"/>
  </p:handoutMasterIdLst>
  <p:sldIdLst>
    <p:sldId id="1344" r:id="rId3"/>
    <p:sldId id="1443" r:id="rId4"/>
    <p:sldId id="1444" r:id="rId5"/>
    <p:sldId id="1445" r:id="rId6"/>
    <p:sldId id="1446" r:id="rId7"/>
    <p:sldId id="1447" r:id="rId8"/>
    <p:sldId id="1448" r:id="rId9"/>
    <p:sldId id="1449" r:id="rId10"/>
    <p:sldId id="1450" r:id="rId11"/>
    <p:sldId id="1451" r:id="rId12"/>
    <p:sldId id="1452" r:id="rId13"/>
    <p:sldId id="1453" r:id="rId14"/>
    <p:sldId id="1454" r:id="rId15"/>
    <p:sldId id="1455" r:id="rId16"/>
    <p:sldId id="1456" r:id="rId17"/>
    <p:sldId id="1457" r:id="rId18"/>
    <p:sldId id="1458" r:id="rId19"/>
    <p:sldId id="1459" r:id="rId20"/>
    <p:sldId id="1460" r:id="rId21"/>
    <p:sldId id="1461" r:id="rId22"/>
    <p:sldId id="1462" r:id="rId23"/>
    <p:sldId id="1466" r:id="rId24"/>
    <p:sldId id="1467" r:id="rId25"/>
    <p:sldId id="1468" r:id="rId26"/>
    <p:sldId id="1469" r:id="rId27"/>
    <p:sldId id="1470" r:id="rId28"/>
    <p:sldId id="1471" r:id="rId29"/>
    <p:sldId id="1472" r:id="rId30"/>
    <p:sldId id="1473" r:id="rId31"/>
    <p:sldId id="1474" r:id="rId32"/>
    <p:sldId id="1475" r:id="rId33"/>
    <p:sldId id="1430" r:id="rId34"/>
    <p:sldId id="1431" r:id="rId35"/>
    <p:sldId id="1432" r:id="rId36"/>
    <p:sldId id="1433" r:id="rId37"/>
    <p:sldId id="1434" r:id="rId38"/>
    <p:sldId id="1435" r:id="rId39"/>
    <p:sldId id="1436" r:id="rId40"/>
    <p:sldId id="1437" r:id="rId41"/>
    <p:sldId id="1438" r:id="rId42"/>
    <p:sldId id="1439" r:id="rId43"/>
    <p:sldId id="1440" r:id="rId44"/>
    <p:sldId id="1441" r:id="rId45"/>
    <p:sldId id="1442" r:id="rId46"/>
    <p:sldId id="1327" r:id="rId47"/>
    <p:sldId id="1328" r:id="rId48"/>
    <p:sldId id="1329" r:id="rId49"/>
    <p:sldId id="1330" r:id="rId50"/>
    <p:sldId id="1331" r:id="rId51"/>
    <p:sldId id="1332" r:id="rId52"/>
    <p:sldId id="1333" r:id="rId53"/>
    <p:sldId id="1334" r:id="rId54"/>
    <p:sldId id="1335" r:id="rId55"/>
    <p:sldId id="1336" r:id="rId56"/>
    <p:sldId id="1337" r:id="rId57"/>
    <p:sldId id="1338" r:id="rId58"/>
    <p:sldId id="1339" r:id="rId59"/>
    <p:sldId id="1340" r:id="rId60"/>
    <p:sldId id="1341" r:id="rId61"/>
    <p:sldId id="1342" r:id="rId62"/>
    <p:sldId id="1343" r:id="rId63"/>
    <p:sldId id="1318" r:id="rId64"/>
    <p:sldId id="1319" r:id="rId65"/>
    <p:sldId id="1320" r:id="rId66"/>
    <p:sldId id="1429" r:id="rId67"/>
    <p:sldId id="1321" r:id="rId68"/>
    <p:sldId id="1322" r:id="rId69"/>
    <p:sldId id="1323" r:id="rId70"/>
    <p:sldId id="1346" r:id="rId71"/>
    <p:sldId id="1348" r:id="rId72"/>
    <p:sldId id="1349" r:id="rId73"/>
    <p:sldId id="1350" r:id="rId74"/>
    <p:sldId id="1351" r:id="rId75"/>
    <p:sldId id="1352" r:id="rId76"/>
    <p:sldId id="1353" r:id="rId77"/>
    <p:sldId id="1385" r:id="rId78"/>
    <p:sldId id="1355" r:id="rId79"/>
    <p:sldId id="1356" r:id="rId80"/>
    <p:sldId id="1357" r:id="rId81"/>
    <p:sldId id="1358" r:id="rId82"/>
    <p:sldId id="1359" r:id="rId83"/>
    <p:sldId id="1360" r:id="rId84"/>
    <p:sldId id="1361" r:id="rId85"/>
    <p:sldId id="1362" r:id="rId86"/>
    <p:sldId id="1363" r:id="rId87"/>
    <p:sldId id="1364" r:id="rId88"/>
    <p:sldId id="1365" r:id="rId89"/>
    <p:sldId id="1366" r:id="rId90"/>
    <p:sldId id="1367" r:id="rId91"/>
    <p:sldId id="1368" r:id="rId92"/>
    <p:sldId id="1374" r:id="rId93"/>
    <p:sldId id="1375" r:id="rId94"/>
    <p:sldId id="1384" r:id="rId95"/>
  </p:sldIdLst>
  <p:sldSz cx="9144000" cy="6858000" type="screen4x3"/>
  <p:notesSz cx="7302500" cy="9586913"/>
  <p:custDataLst>
    <p:tags r:id="rId9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FFFF"/>
    <a:srgbClr val="FCFCFC"/>
    <a:srgbClr val="DF9F98"/>
    <a:srgbClr val="D6CDEE"/>
    <a:srgbClr val="F7F5CD"/>
    <a:srgbClr val="FFABAA"/>
    <a:srgbClr val="000000"/>
    <a:srgbClr val="B2E6B2"/>
    <a:srgbClr val="DE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75" autoAdjust="0"/>
    <p:restoredTop sz="94649" autoAdjust="0"/>
  </p:normalViewPr>
  <p:slideViewPr>
    <p:cSldViewPr snapToObjects="1">
      <p:cViewPr varScale="1">
        <p:scale>
          <a:sx n="84" d="100"/>
          <a:sy n="84" d="100"/>
        </p:scale>
        <p:origin x="-576" y="-10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notesMaster" Target="notesMasters/notesMaster1.xml"/><Relationship Id="rId97" Type="http://schemas.openxmlformats.org/officeDocument/2006/relationships/handoutMaster" Target="handoutMasters/handoutMaster1.xml"/><Relationship Id="rId98" Type="http://schemas.openxmlformats.org/officeDocument/2006/relationships/printerSettings" Target="printerSettings/printerSettings1.bin"/><Relationship Id="rId99" Type="http://schemas.openxmlformats.org/officeDocument/2006/relationships/tags" Target="tags/tag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presProps" Target="presProps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6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2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4035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3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C07E77-5360-6D43-8AEB-E24B08212AFE}" type="slidenum">
              <a:rPr lang="en-GB" b="0">
                <a:solidFill>
                  <a:srgbClr val="000066"/>
                </a:solidFill>
                <a:latin typeface="Times New Roman" charset="0"/>
              </a:rPr>
              <a:pPr algn="ctr" defTabSz="457200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b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b="0">
                <a:solidFill>
                  <a:srgbClr val="660033"/>
                </a:solidFill>
                <a:latin typeface="Helvetica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000" b="1">
          <a:solidFill>
            <a:srgbClr val="000066"/>
          </a:solidFill>
          <a:latin typeface="+mn-lt"/>
          <a:ea typeface="ＭＳ Ｐゴシック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charset="2"/>
        <a:buChar char=""/>
        <a:defRPr b="1">
          <a:solidFill>
            <a:srgbClr val="000099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b="1">
          <a:solidFill>
            <a:srgbClr val="000066"/>
          </a:solidFill>
          <a:latin typeface="+mn-lt"/>
          <a:ea typeface="ＭＳ Ｐゴシック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5pPr>
      <a:lvl6pPr marL="29067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6pPr>
      <a:lvl7pPr marL="33639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7pPr>
      <a:lvl8pPr marL="38211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8pPr>
      <a:lvl9pPr marL="42783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wnload.intel.com/design/processor/manuals/253665.pdf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1. Linking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Exceptions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Signals</a:t>
            </a:r>
            <a:endParaRPr lang="en-US" sz="2000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r>
              <a:rPr lang="en-US" dirty="0" smtClean="0"/>
              <a:t>Originally proposed by AT&amp;T System V Unix</a:t>
            </a:r>
          </a:p>
          <a:p>
            <a:pPr lvl="1"/>
            <a:r>
              <a:rPr lang="en-US" dirty="0" smtClean="0"/>
              <a:t>Later adopted by BSD Unix variants and Linux</a:t>
            </a:r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err="1" smtClean="0"/>
              <a:t>Relocatable</a:t>
            </a:r>
            <a:r>
              <a:rPr lang="en-US" dirty="0" smtClean="0"/>
              <a:t> object files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23637424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29272414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  <p:extLst>
      <p:ext uri="{BB962C8B-B14F-4D97-AF65-F5344CB8AC3E}">
        <p14:creationId xmlns:p14="http://schemas.microsoft.com/office/powerpoint/2010/main" val="28250665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Resolving Symbols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979613"/>
            <a:ext cx="2938923" cy="192136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buf[2]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494953" y="3582986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1981200"/>
            <a:ext cx="3076781" cy="3739999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solidFill>
                <a:srgbClr val="DBF2DA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37664" y="541866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swap.c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1" y="12699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1109131" y="1811075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1032137" y="2056607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36599" y="4219602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6200000" flipV="1">
            <a:off x="752737" y="3766869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74266" y="1269999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6021388" y="1827213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391400" y="1269999"/>
            <a:ext cx="67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Local</a:t>
            </a:r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 rot="5400000">
            <a:off x="6645720" y="1738402"/>
            <a:ext cx="1180069" cy="981927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967371" y="326445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 bwMode="auto">
          <a:xfrm rot="10800000" flipV="1">
            <a:off x="6080623" y="3449121"/>
            <a:ext cx="886749" cy="527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71474" y="4267200"/>
            <a:ext cx="173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Linker knows</a:t>
            </a:r>
          </a:p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nothing of temp</a:t>
            </a:r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 bwMode="auto">
          <a:xfrm flipV="1">
            <a:off x="4101819" y="4114800"/>
            <a:ext cx="1384581" cy="47556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38371" y="141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H="1">
            <a:off x="3903125" y="1845730"/>
            <a:ext cx="729739" cy="608011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578619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18" grpId="0"/>
      <p:bldP spid="23" grpId="0"/>
      <p:bldP spid="28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Relocating Code and Data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174" y="5565775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97934" y="4738689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swap.o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31591" y="47863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231591" y="2309813"/>
            <a:ext cx="2422525" cy="3190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231591" y="29575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31591" y="34909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48237" y="2136774"/>
            <a:ext cx="30956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31591" y="5003800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231591" y="40243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More system code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231591" y="45577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05400" y="1306513"/>
            <a:ext cx="299586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730316" y="2309813"/>
            <a:ext cx="304800" cy="2247900"/>
          </a:xfrm>
          <a:prstGeom prst="rightBrace">
            <a:avLst>
              <a:gd name="adj1" fmla="val 5976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068413" y="3224742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778299" y="5464175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231591" y="5414963"/>
            <a:ext cx="2422525" cy="6858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.symtab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730316" y="4557713"/>
            <a:ext cx="3048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068413" y="4696354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231591" y="5233988"/>
            <a:ext cx="24225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8068413" y="5140854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4038600" y="4106070"/>
            <a:ext cx="836613" cy="1587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4038600" y="2971800"/>
            <a:ext cx="836613" cy="392113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4038600" y="4849813"/>
            <a:ext cx="836613" cy="409575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231591" y="2633663"/>
            <a:ext cx="2422525" cy="319087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727141" y="5249863"/>
            <a:ext cx="304800" cy="2206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174" y="5819081"/>
            <a:ext cx="22701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static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b="1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19400" y="5791200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 bwMode="auto">
          <a:xfrm rot="10800000">
            <a:off x="2819400" y="5968654"/>
            <a:ext cx="829948" cy="50834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615969" y="6292335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Even though private to swap, requires allocation in .</a:t>
            </a:r>
            <a:r>
              <a:rPr lang="en-US" sz="1800" dirty="0" err="1" smtClean="0">
                <a:latin typeface="Calibri" pitchFamily="34" charset="0"/>
              </a:rPr>
              <a:t>bss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440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40" grpId="0" animBg="1"/>
      <p:bldP spid="18441" grpId="0" animBg="1"/>
      <p:bldP spid="18442" grpId="0" animBg="1"/>
      <p:bldP spid="18443" grpId="0"/>
      <p:bldP spid="18445" grpId="0" animBg="1"/>
      <p:bldP spid="18448" grpId="0" animBg="1"/>
      <p:bldP spid="18450" grpId="0" animBg="1"/>
      <p:bldP spid="18452" grpId="0"/>
      <p:bldP spid="18453" grpId="0" animBg="1"/>
      <p:bldP spid="18454" grpId="0"/>
      <p:bldP spid="18462" grpId="0" animBg="1"/>
      <p:bldP spid="18463" grpId="0" animBg="1"/>
      <p:bldP spid="18464" grpId="0"/>
      <p:bldP spid="18465" grpId="0" animBg="1"/>
      <p:bldP spid="18466" grpId="0"/>
      <p:bldP spid="18467" grpId="0" animBg="1"/>
      <p:bldP spid="18468" grpId="0" animBg="1"/>
      <p:bldP spid="18469" grpId="0" animBg="1"/>
      <p:bldP spid="18470" grpId="0" animBg="1"/>
      <p:bldP spid="18471" grpId="0" animBg="1"/>
      <p:bldP spid="41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1524000"/>
            <a:ext cx="1836057" cy="21817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[2]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=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{1,2};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Info (main)</a:t>
            </a:r>
            <a:endParaRPr lang="en-GB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24200" y="5638800"/>
            <a:ext cx="4008126" cy="1024064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00000000 &lt;buf&gt;: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  0:   01 00 00 00 02 00 00 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2426" y="6107113"/>
            <a:ext cx="24679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–r -d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022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219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38400" y="1524000"/>
            <a:ext cx="6659493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8d 4c 24 04      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4:	83 e4 f0         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a:	55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89 e5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d:	51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19:	31 c0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1b:	59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20:	c3               ret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513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81000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</a:t>
            </a:r>
            <a:r>
              <a:rPr lang="en-GB" dirty="0" smtClean="0">
                <a:latin typeface="Courier New" pitchFamily="49" charset="0"/>
              </a:rPr>
              <a:t>.text</a:t>
            </a:r>
            <a:r>
              <a:rPr lang="en-GB" dirty="0"/>
              <a:t>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" y="1634065"/>
            <a:ext cx="2819400" cy="4260783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endParaRPr lang="en-GB" sz="18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 *bufp0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=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buf[0];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n>
                <a:solidFill>
                  <a:srgbClr val="F7F5CD"/>
                </a:solidFill>
              </a:ln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185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851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95600" y="1634065"/>
            <a:ext cx="6172200" cy="44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.text: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00000000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18:	8b 08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1a:	89 10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    	pop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46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.</a:t>
            </a:r>
            <a:r>
              <a:rPr lang="en-GB" dirty="0" smtClean="0">
                <a:latin typeface="Courier New" pitchFamily="49" charset="0"/>
              </a:rPr>
              <a:t>data</a:t>
            </a:r>
            <a:r>
              <a:rPr lang="en-GB" dirty="0"/>
              <a:t>)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75100" y="1804988"/>
            <a:ext cx="4787900" cy="1704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00000000 &lt;bufp0&gt;: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0:  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0: R_386_32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16466" y="1808163"/>
            <a:ext cx="3200400" cy="400039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        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985" y="14594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570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187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Executable </a:t>
            </a:r>
            <a:r>
              <a:rPr lang="en-GB" dirty="0" smtClean="0"/>
              <a:t>Before/After </a:t>
            </a:r>
            <a:r>
              <a:rPr lang="en-GB" dirty="0"/>
              <a:t>Relocation (.</a:t>
            </a:r>
            <a:r>
              <a:rPr lang="en-GB" dirty="0">
                <a:latin typeface="Courier New" pitchFamily="49" charset="0"/>
              </a:rPr>
              <a:t>text</a:t>
            </a:r>
            <a:r>
              <a:rPr lang="en-GB" dirty="0"/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4759" y="2819400"/>
            <a:ext cx="8254481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08048380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8048380:	8d 4c 24 04          	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8048384:	83 e4 f0             	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804838a: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804838b: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804838d:	51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    	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8048391:	e8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1a 00 00 00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	call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80483b0 &lt;swap&gt;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8048396:	83 c4 04             	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8048399:	31 c0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804839b:	59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80483a0:	c3                   	ret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44759" y="990600"/>
            <a:ext cx="5795474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. . .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286933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0x8048396 + 0x1a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0x80483b0</a:t>
            </a:r>
          </a:p>
        </p:txBody>
      </p:sp>
    </p:spTree>
    <p:extLst>
      <p:ext uri="{BB962C8B-B14F-4D97-AF65-F5344CB8AC3E}">
        <p14:creationId xmlns:p14="http://schemas.microsoft.com/office/powerpoint/2010/main" val="1936088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Linking</a:t>
            </a:r>
            <a:br>
              <a:rPr lang="en-US" dirty="0" smtClean="0"/>
            </a:b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9349269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3810000"/>
            <a:ext cx="8131050" cy="2872198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080483b0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30 96 04 08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$0x8049624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0x8049630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96 04 08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80483c8:	8b 08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80483ca:	89 10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80483cd:	89 0d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%ecx,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80483d3:	c3                   	ret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0" y="533400"/>
            <a:ext cx="6172200" cy="3103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87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74637"/>
            <a:ext cx="8691562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Executable After Relocation (.</a:t>
            </a:r>
            <a:r>
              <a:rPr lang="en-GB">
                <a:latin typeface="Courier New" pitchFamily="49" charset="0"/>
              </a:rPr>
              <a:t>data</a:t>
            </a:r>
            <a:r>
              <a:rPr lang="en-GB"/>
              <a:t>)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3400" y="1722437"/>
            <a:ext cx="5181600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08049620 &lt;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:       01 00 00 00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08049628 &lt;bufp0&gt;: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8049628:   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763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34977571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04938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5147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749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8 MB archive of </a:t>
            </a:r>
            <a:r>
              <a:rPr lang="en-GB" sz="1800" dirty="0" smtClean="0"/>
              <a:t>1392 </a:t>
            </a:r>
            <a:r>
              <a:rPr lang="en-GB" sz="1800" dirty="0"/>
              <a:t>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1 MB archive of </a:t>
            </a:r>
            <a:r>
              <a:rPr lang="en-GB" sz="1800" dirty="0" smtClean="0"/>
              <a:t>401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5138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usr/lib/libc.a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98108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4765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797300" y="5518150"/>
            <a:ext cx="457475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289425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3588" y="2286000"/>
            <a:ext cx="32857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libri" pitchFamily="34" charset="0"/>
              </a:rPr>
              <a:t>gcc</a:t>
            </a:r>
            <a:r>
              <a:rPr lang="en-US" sz="1600" dirty="0" smtClean="0">
                <a:latin typeface="Calibri" pitchFamily="34" charset="0"/>
              </a:rPr>
              <a:t> -</a:t>
            </a:r>
            <a:r>
              <a:rPr lang="en-US" sz="1600" dirty="0" err="1" smtClean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addvec.c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multvec.c</a:t>
            </a:r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err="1" smtClean="0">
                <a:latin typeface="Calibri" pitchFamily="34" charset="0"/>
              </a:rPr>
              <a:t>ar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rcs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libvector.a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addvec.o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multvec.o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2988" y="2992438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libri" pitchFamily="34" charset="0"/>
              </a:rPr>
              <a:t>gcc</a:t>
            </a:r>
            <a:r>
              <a:rPr lang="en-US" sz="1600" dirty="0" smtClean="0">
                <a:latin typeface="Calibri" pitchFamily="34" charset="0"/>
              </a:rPr>
              <a:t> -O2 -</a:t>
            </a:r>
            <a:r>
              <a:rPr lang="en-US" sz="1600" dirty="0" err="1" smtClean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 main2.c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68938" y="4708637"/>
            <a:ext cx="3315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libri" pitchFamily="34" charset="0"/>
              </a:rPr>
              <a:t>gcc</a:t>
            </a:r>
            <a:r>
              <a:rPr lang="en-US" sz="1600" dirty="0" smtClean="0">
                <a:latin typeface="Calibri" pitchFamily="34" charset="0"/>
              </a:rPr>
              <a:t> -static -</a:t>
            </a:r>
            <a:r>
              <a:rPr lang="en-US" sz="1600" dirty="0" err="1" smtClean="0">
                <a:latin typeface="Calibri" pitchFamily="34" charset="0"/>
              </a:rPr>
              <a:t>o</a:t>
            </a:r>
            <a:r>
              <a:rPr lang="en-US" sz="1600" dirty="0" smtClean="0">
                <a:latin typeface="Calibri" pitchFamily="34" charset="0"/>
              </a:rPr>
              <a:t> p2 main2.o ./</a:t>
            </a:r>
            <a:r>
              <a:rPr lang="en-US" sz="1600" dirty="0" err="1" smtClean="0">
                <a:latin typeface="Calibri" pitchFamily="34" charset="0"/>
              </a:rPr>
              <a:t>libvector.a</a:t>
            </a:r>
            <a:endParaRPr lang="en-US" sz="16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96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67640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5210085"/>
            <a:ext cx="632584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[</a:t>
            </a:r>
            <a:r>
              <a:rPr lang="en-US" sz="1800" dirty="0" err="1" smtClean="0">
                <a:latin typeface="Calibri" pitchFamily="34" charset="0"/>
              </a:rPr>
              <a:t>lperkovic@cdmlinux</a:t>
            </a:r>
            <a:r>
              <a:rPr lang="en-US" sz="1800" dirty="0" smtClean="0">
                <a:latin typeface="Calibri" pitchFamily="34" charset="0"/>
              </a:rPr>
              <a:t> link]$ </a:t>
            </a:r>
            <a:r>
              <a:rPr lang="en-US" sz="1800" dirty="0" err="1" smtClean="0">
                <a:latin typeface="Calibri" pitchFamily="34" charset="0"/>
              </a:rPr>
              <a:t>gcc</a:t>
            </a:r>
            <a:r>
              <a:rPr lang="en-US" sz="1800" dirty="0" smtClean="0">
                <a:latin typeface="Calibri" pitchFamily="34" charset="0"/>
              </a:rPr>
              <a:t> -static -op2 ./</a:t>
            </a:r>
            <a:r>
              <a:rPr lang="en-US" sz="1800" dirty="0" err="1" smtClean="0">
                <a:latin typeface="Calibri" pitchFamily="34" charset="0"/>
              </a:rPr>
              <a:t>libvector.a</a:t>
            </a:r>
            <a:r>
              <a:rPr lang="en-US" sz="1800" dirty="0" smtClean="0">
                <a:latin typeface="Calibri" pitchFamily="34" charset="0"/>
              </a:rPr>
              <a:t> main2.o</a:t>
            </a:r>
          </a:p>
          <a:p>
            <a:r>
              <a:rPr lang="en-US" sz="1800" dirty="0" smtClean="0">
                <a:latin typeface="Calibri" pitchFamily="34" charset="0"/>
              </a:rPr>
              <a:t>main2.o: In function `main':</a:t>
            </a:r>
          </a:p>
          <a:p>
            <a:r>
              <a:rPr lang="en-US" sz="1800" dirty="0" smtClean="0">
                <a:latin typeface="Calibri" pitchFamily="34" charset="0"/>
              </a:rPr>
              <a:t>main2.c:(.text+0x31): undefined reference to `</a:t>
            </a:r>
            <a:r>
              <a:rPr lang="en-US" sz="1800" dirty="0" err="1" smtClean="0">
                <a:latin typeface="Calibri" pitchFamily="34" charset="0"/>
              </a:rPr>
              <a:t>addvec</a:t>
            </a:r>
            <a:r>
              <a:rPr lang="en-US" sz="1800" dirty="0" smtClean="0">
                <a:latin typeface="Calibri" pitchFamily="34" charset="0"/>
              </a:rPr>
              <a:t>'</a:t>
            </a:r>
          </a:p>
          <a:p>
            <a:r>
              <a:rPr lang="en-US" sz="1800" dirty="0" smtClean="0">
                <a:latin typeface="Calibri" pitchFamily="34" charset="0"/>
              </a:rPr>
              <a:t>collect2: ld returned 1 exit status</a:t>
            </a:r>
          </a:p>
        </p:txBody>
      </p:sp>
    </p:spTree>
    <p:extLst>
      <p:ext uri="{BB962C8B-B14F-4D97-AF65-F5344CB8AC3E}">
        <p14:creationId xmlns:p14="http://schemas.microsoft.com/office/powerpoint/2010/main" val="26683680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076950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66377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outside 32-bit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address space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505200" y="1595216"/>
            <a:ext cx="1204474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0x100000000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567113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94100" y="3498907"/>
            <a:ext cx="1111500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0xf7e9ddc0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55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 std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77621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 Program</a:t>
            </a:r>
            <a:endParaRPr lang="en-US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928813"/>
            <a:ext cx="2955106" cy="203132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buf[2] = {1, 2};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main() 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swap();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 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447800"/>
            <a:ext cx="1305666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648200" y="1447800"/>
            <a:ext cx="1292842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swap.c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3079689" cy="397031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buf</a:t>
            </a:r>
            <a:r>
              <a:rPr lang="en-US" sz="1800" dirty="0">
                <a:latin typeface="Courier New"/>
                <a:cs typeface="Courier New"/>
              </a:rPr>
              <a:t>[];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*bufp0 = &amp;buf[0];</a:t>
            </a:r>
          </a:p>
          <a:p>
            <a:r>
              <a:rPr lang="en-US" sz="1800" dirty="0">
                <a:latin typeface="Courier New"/>
                <a:cs typeface="Courier New"/>
              </a:rPr>
              <a:t>static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*bufp1;</a:t>
            </a:r>
          </a:p>
          <a:p>
            <a:endParaRPr lang="en-US" sz="1800" dirty="0">
              <a:solidFill>
                <a:srgbClr val="F7F5CD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swap()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temp;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bufp1 = &amp;buf[1];</a:t>
            </a:r>
          </a:p>
          <a:p>
            <a:r>
              <a:rPr lang="en-US" sz="1800" dirty="0">
                <a:latin typeface="Courier New"/>
                <a:cs typeface="Courier New"/>
              </a:rPr>
              <a:t>  temp = *bufp0;</a:t>
            </a:r>
          </a:p>
          <a:p>
            <a:r>
              <a:rPr lang="en-US" sz="1800" dirty="0">
                <a:latin typeface="Courier New"/>
                <a:cs typeface="Courier New"/>
              </a:rPr>
              <a:t>  *bufp0 = *bufp1;</a:t>
            </a:r>
          </a:p>
          <a:p>
            <a:r>
              <a:rPr lang="en-US" sz="1800" dirty="0">
                <a:latin typeface="Courier New"/>
                <a:cs typeface="Courier New"/>
              </a:rPr>
              <a:t>  *bufp1 = temp;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169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 smtClean="0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latin typeface="Calibri"/>
                <a:cs typeface="Calibri"/>
              </a:rPr>
              <a:t>Distributing software updates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  <a:endParaRPr lang="en-GB" dirty="0" smtClean="0"/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Shared </a:t>
            </a:r>
            <a:r>
              <a:rPr lang="en-GB" dirty="0"/>
              <a:t>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9935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1650" y="3974825"/>
            <a:ext cx="42862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01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Exceptions</a:t>
            </a:r>
            <a:endParaRPr lang="en-US" sz="2000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81000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324485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7199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96240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Both react 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</a:t>
            </a:r>
            <a:endParaRPr lang="en-US" dirty="0"/>
          </a:p>
          <a:p>
            <a:pPr lvl="2"/>
            <a:r>
              <a:rPr lang="en-US" dirty="0"/>
              <a:t>change 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/>
              <a:t>Process context switch</a:t>
            </a:r>
          </a:p>
          <a:p>
            <a:pPr lvl="1"/>
            <a:r>
              <a:rPr lang="en-US" dirty="0"/>
              <a:t>Signals</a:t>
            </a:r>
            <a:endParaRPr lang="en-US" dirty="0" smtClean="0"/>
          </a:p>
          <a:p>
            <a:pPr lvl="1"/>
            <a:r>
              <a:rPr lang="en-US" dirty="0" smtClean="0"/>
              <a:t>Implemented by OS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23622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09855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Examples: </a:t>
            </a:r>
            <a:br>
              <a:rPr lang="en-US" sz="2000" dirty="0" smtClean="0"/>
            </a:br>
            <a:r>
              <a:rPr lang="en-US" sz="2000" b="0" dirty="0" smtClean="0"/>
              <a:t>div by 0, arithmetic overflow, page fault, I/O request completes, Ctrl-C</a:t>
            </a:r>
            <a:endParaRPr lang="en-US" sz="2000" b="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19350" y="2433638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724525" y="2433638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29559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35607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35671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36306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36576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3233738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35067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4073994"/>
            <a:ext cx="204394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return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32923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33291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35345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34778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Vectors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410200" y="2340138"/>
            <a:ext cx="3581400" cy="2589213"/>
          </a:xfrm>
        </p:spPr>
        <p:txBody>
          <a:bodyPr/>
          <a:lstStyle/>
          <a:p>
            <a:r>
              <a:rPr lang="en-US" sz="1800" dirty="0"/>
              <a:t>Each </a:t>
            </a:r>
            <a:r>
              <a:rPr lang="en-US" sz="1800" dirty="0" smtClean="0"/>
              <a:t>type </a:t>
            </a:r>
            <a:r>
              <a:rPr lang="en-US" sz="1800" dirty="0"/>
              <a:t>of event has a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 </a:t>
            </a:r>
            <a:r>
              <a:rPr lang="en-US" sz="1800" dirty="0"/>
              <a:t>exception number k</a:t>
            </a:r>
          </a:p>
          <a:p>
            <a:endParaRPr lang="en-US" sz="1800" dirty="0" smtClean="0"/>
          </a:p>
          <a:p>
            <a:r>
              <a:rPr lang="en-US" sz="1800" dirty="0" smtClean="0"/>
              <a:t>k = index </a:t>
            </a:r>
            <a:r>
              <a:rPr lang="en-US" sz="1800" dirty="0"/>
              <a:t>into </a:t>
            </a:r>
            <a:r>
              <a:rPr lang="en-US" sz="1800" dirty="0" smtClean="0"/>
              <a:t>exception table 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/>
              <a:t>a.k.a</a:t>
            </a:r>
            <a:r>
              <a:rPr lang="en-US" sz="1800" dirty="0" smtClean="0"/>
              <a:t>. </a:t>
            </a:r>
            <a:r>
              <a:rPr lang="en-US" sz="1800" dirty="0"/>
              <a:t>interrupt vector)</a:t>
            </a:r>
          </a:p>
          <a:p>
            <a:endParaRPr lang="en-US" sz="1800" dirty="0" smtClean="0"/>
          </a:p>
          <a:p>
            <a:r>
              <a:rPr lang="en-US" sz="1800" dirty="0" smtClean="0"/>
              <a:t>Handler </a:t>
            </a:r>
            <a:r>
              <a:rPr lang="en-US" sz="1800" dirty="0"/>
              <a:t>k is called each time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exception </a:t>
            </a:r>
            <a:r>
              <a:rPr lang="en-US" sz="18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I/O interrupts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  <a:p>
            <a:pPr lvl="1"/>
            <a:r>
              <a:rPr lang="en-US" dirty="0"/>
              <a:t>Hard reset interrupt</a:t>
            </a:r>
          </a:p>
          <a:p>
            <a:pPr lvl="2"/>
            <a:r>
              <a:rPr lang="en-US" dirty="0"/>
              <a:t>hitting the reset button</a:t>
            </a:r>
          </a:p>
          <a:p>
            <a:pPr lvl="1"/>
            <a:r>
              <a:rPr lang="en-US" dirty="0"/>
              <a:t>Soft reset interrupt</a:t>
            </a:r>
          </a:p>
          <a:p>
            <a:pPr lvl="2"/>
            <a:r>
              <a:rPr lang="en-US" dirty="0"/>
              <a:t>hitting Ctrl-Alt-Delete on a PC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-O2 -</a:t>
            </a:r>
            <a:r>
              <a:rPr lang="en-US" sz="1800" i="1" dirty="0" err="1">
                <a:latin typeface="Courier New" charset="0"/>
              </a:rPr>
              <a:t>g</a:t>
            </a:r>
            <a:r>
              <a:rPr lang="en-US" sz="1800" i="1" dirty="0">
                <a:latin typeface="Courier New" charset="0"/>
              </a:rPr>
              <a:t> -</a:t>
            </a:r>
            <a:r>
              <a:rPr lang="en-US" sz="1800" i="1" dirty="0" err="1">
                <a:latin typeface="Courier New" charset="0"/>
              </a:rPr>
              <a:t>o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p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swap.c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>
                <a:latin typeface="Courier New" charset="0"/>
              </a:rPr>
              <a:t>p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swap.c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199039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ourier New"/>
                <a:cs typeface="Courier New"/>
              </a:rPr>
              <a:t>swap.o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413125" y="5789613"/>
            <a:ext cx="3231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dirty="0" err="1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886200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and </a:t>
            </a:r>
            <a:r>
              <a:rPr lang="en-US" sz="1800" i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swap.c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50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838200" y="36576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527675" cy="573088"/>
          </a:xfrm>
          <a:noFill/>
          <a:ln/>
        </p:spPr>
        <p:txBody>
          <a:bodyPr/>
          <a:lstStyle/>
          <a:p>
            <a:r>
              <a:rPr lang="en-US" dirty="0"/>
              <a:t>Trap </a:t>
            </a:r>
            <a:r>
              <a:rPr lang="en-US" dirty="0" smtClean="0"/>
              <a:t>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8366125" cy="5486400"/>
          </a:xfrm>
        </p:spPr>
        <p:txBody>
          <a:bodyPr/>
          <a:lstStyle/>
          <a:p>
            <a:r>
              <a:rPr lang="en-US" sz="2000" b="0" dirty="0" smtClean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b="0" dirty="0"/>
          </a:p>
          <a:p>
            <a:r>
              <a:rPr lang="en-US" sz="2000" b="0" dirty="0"/>
              <a:t>Function 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executes </a:t>
            </a:r>
            <a:r>
              <a:rPr lang="en-US" sz="2000" b="0" dirty="0"/>
              <a:t>system call instruction </a:t>
            </a:r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r>
              <a:rPr lang="en-US" sz="2000" b="0" dirty="0" smtClean="0"/>
              <a:t>OS </a:t>
            </a:r>
            <a:r>
              <a:rPr lang="en-US" sz="2000" b="0" dirty="0"/>
              <a:t>must find or create file, get it ready for reading or writing</a:t>
            </a:r>
          </a:p>
          <a:p>
            <a:r>
              <a:rPr lang="en-US" sz="2000" b="0" dirty="0"/>
              <a:t>Returns integer file descriptor</a:t>
            </a:r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838200" y="2133600"/>
            <a:ext cx="6295699" cy="1339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0804d070 &lt;__libc_open&gt;: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804d082:	cd 80                	</a:t>
            </a:r>
            <a:r>
              <a:rPr lang="en-US" sz="1600" i="1">
                <a:latin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</a:rPr>
              <a:t>    $0x80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804d084:	5b                   	pop    %ebx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39582" y="3657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244757" y="3657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753970" y="4179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760320" y="4784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73370" y="4791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747620" y="48545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747620" y="48815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622332" y="4419600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603532" y="48768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open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622332" y="5186362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327763" y="4553113"/>
            <a:ext cx="38016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239534" y="4758472"/>
            <a:ext cx="46839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pop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914400" y="30480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31242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000" b="0" dirty="0" smtClean="0"/>
          </a:p>
          <a:p>
            <a:r>
              <a:rPr lang="en-US" sz="2000" b="0" dirty="0" smtClean="0"/>
              <a:t>Page </a:t>
            </a:r>
            <a:r>
              <a:rPr lang="en-US" sz="2000" b="0" dirty="0"/>
              <a:t>handler must load page into physical memory</a:t>
            </a:r>
          </a:p>
          <a:p>
            <a:r>
              <a:rPr lang="en-US" sz="2000" b="0" dirty="0"/>
              <a:t>Returns to faulting instruction</a:t>
            </a:r>
          </a:p>
          <a:p>
            <a:r>
              <a:rPr lang="en-US" sz="2000" b="0" dirty="0"/>
              <a:t>Successful on second try</a:t>
            </a:r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990600" y="3100551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295775" y="3100551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804988" y="36228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811338" y="42276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624388" y="42340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798637" y="42340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798638" y="43245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277364" y="3862551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654550" y="42067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Create page and </a:t>
            </a:r>
          </a:p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load into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673350" y="4548351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250732" y="40622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1255985"/>
          </a:xfrm>
        </p:spPr>
        <p:txBody>
          <a:bodyPr/>
          <a:lstStyle/>
          <a:p>
            <a:r>
              <a:rPr lang="en-US" sz="2000" b="0" dirty="0" smtClean="0"/>
              <a:t>Page </a:t>
            </a:r>
            <a:r>
              <a:rPr lang="en-US" sz="2000" b="0" dirty="0"/>
              <a:t>handler detects invalid address</a:t>
            </a:r>
          </a:p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65625" y="3276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detect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signal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 IA32 (Excerpt)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640840"/>
          <a:ext cx="7086600" cy="2966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62200"/>
                <a:gridCol w="25908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</a:t>
                      </a:r>
                      <a:r>
                        <a:rPr lang="en-US" i="1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 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 Class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Divide error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General protection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Page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18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Machine check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Abort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32-127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128 (0x80)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call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129-255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54102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Check Table 6-1:</a:t>
            </a:r>
            <a:endParaRPr lang="en-US" sz="1800" dirty="0" smtClean="0">
              <a:latin typeface="Calibri" pitchFamily="34" charset="0"/>
              <a:hlinkClick r:id="rId2"/>
            </a:endParaRPr>
          </a:p>
          <a:p>
            <a:r>
              <a:rPr lang="en-US" sz="1800" dirty="0" smtClean="0">
                <a:latin typeface="Calibri" pitchFamily="34" charset="0"/>
                <a:hlinkClick r:id="rId2"/>
              </a:rPr>
              <a:t>http://download.intel.com/design/processor/manuals/253665.pdf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Processes</a:t>
            </a:r>
            <a:endParaRPr lang="en-US" sz="2000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8624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“processor”</a:t>
            </a:r>
          </a:p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smtClean="0"/>
              <a:t>virtual address </a:t>
            </a:r>
            <a:r>
              <a:rPr lang="en-US" dirty="0"/>
              <a:t>space</a:t>
            </a:r>
          </a:p>
          <a:p>
            <a:pPr lvl="2"/>
            <a:r>
              <a:rPr lang="en-US" dirty="0"/>
              <a:t>Each program seems to have exclusive use of main </a:t>
            </a:r>
            <a:r>
              <a:rPr lang="en-US" dirty="0" smtClean="0"/>
              <a:t>memory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are these Illusions maintained?</a:t>
            </a:r>
          </a:p>
          <a:p>
            <a:pPr lvl="1"/>
            <a:r>
              <a:rPr lang="en-US" dirty="0"/>
              <a:t>Process executions interleaved (multitasking</a:t>
            </a:r>
            <a:r>
              <a:rPr lang="en-US" dirty="0" smtClean="0"/>
              <a:t>) or run on separate cores</a:t>
            </a:r>
            <a:endParaRPr lang="en-US" dirty="0"/>
          </a:p>
          <a:p>
            <a:pPr lvl="1"/>
            <a:r>
              <a:rPr lang="en-US" dirty="0"/>
              <a:t>Address spaces managed by virtual memory system</a:t>
            </a:r>
          </a:p>
          <a:p>
            <a:pPr lvl="2"/>
            <a:r>
              <a:rPr lang="en-US" dirty="0" smtClean="0"/>
              <a:t>we’ll </a:t>
            </a:r>
            <a:r>
              <a:rPr lang="en-US" dirty="0"/>
              <a:t>talk about this</a:t>
            </a:r>
            <a:r>
              <a:rPr lang="en-US" dirty="0" smtClean="0"/>
              <a:t> next week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39624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39624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39624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48723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4958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 are 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OS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user process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fork</a:t>
            </a:r>
            <a:r>
              <a:rPr lang="en-US"/>
              <a:t>: Creating New 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423356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creates a new process (child process) that is identical to the calling process (parent process)</a:t>
            </a:r>
          </a:p>
          <a:p>
            <a:pPr lvl="1"/>
            <a:r>
              <a:rPr lang="en-US" dirty="0"/>
              <a:t>returns 0 to the child process</a:t>
            </a:r>
          </a:p>
          <a:p>
            <a:pPr lvl="1"/>
            <a:r>
              <a:rPr lang="en-US" dirty="0"/>
              <a:t>returns child’s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to the parent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Fork is interesting (and often confusing) because </a:t>
            </a:r>
            <a:br>
              <a:rPr lang="en-US" dirty="0" smtClean="0"/>
            </a:br>
            <a:r>
              <a:rPr lang="en-US" dirty="0" smtClean="0"/>
              <a:t>it is called </a:t>
            </a:r>
            <a:r>
              <a:rPr lang="en-US" i="1" dirty="0" smtClean="0">
                <a:solidFill>
                  <a:srgbClr val="C00000"/>
                </a:solidFill>
              </a:rPr>
              <a:t>once</a:t>
            </a:r>
            <a:r>
              <a:rPr lang="en-US" i="1" dirty="0" smtClean="0"/>
              <a:t> </a:t>
            </a:r>
            <a:r>
              <a:rPr lang="en-US" dirty="0" smtClean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</a:p>
          <a:p>
            <a:endParaRPr lang="en-US" dirty="0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946150" y="3332162"/>
            <a:ext cx="4733988" cy="175432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pid_t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1: Modularity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Program can be written as a collection of smaller source files, rather than one monolithic mass.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build libraries of common functions (more on this later)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8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5857" y="15885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529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1561121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6494" y="1590259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4166" y="1220927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Child Process m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799237" y="1562848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5857" y="31887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28600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1902" y="358312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m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86494" y="3188732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799237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8735" y="358312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4494" y="4802327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27237" y="564052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186494" y="4802327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799237" y="521663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95400" y="6290846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parent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993834" y="629084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child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6277408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Which one is first?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/>
              <a:t>Fork Example #1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439429" y="3523833"/>
            <a:ext cx="7713971" cy="280076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pid_t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 fork();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== 0)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("Child has x = %d\n", ++x);</a:t>
            </a:r>
          </a:p>
          <a:p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("Parent has x = %d\n", --x);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("Bye from process %d with x = %d\n", </a:t>
            </a:r>
            <a:r>
              <a:rPr lang="en-US" sz="1600" dirty="0" err="1">
                <a:latin typeface="Courier New" pitchFamily="49" charset="0"/>
              </a:rPr>
              <a:t>getpid</a:t>
            </a:r>
            <a:r>
              <a:rPr lang="en-US" sz="1600" dirty="0">
                <a:latin typeface="Courier New" pitchFamily="49" charset="0"/>
              </a:rPr>
              <a:t>(), x);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6257" y="1219200"/>
            <a:ext cx="8307387" cy="2438400"/>
          </a:xfrm>
        </p:spPr>
        <p:txBody>
          <a:bodyPr/>
          <a:lstStyle/>
          <a:p>
            <a:r>
              <a:rPr lang="en-US" dirty="0" smtClean="0"/>
              <a:t>Parent </a:t>
            </a:r>
            <a:r>
              <a:rPr lang="en-US" dirty="0"/>
              <a:t>and child both run same code</a:t>
            </a:r>
          </a:p>
          <a:p>
            <a:pPr lvl="1"/>
            <a:r>
              <a:rPr lang="en-US" dirty="0"/>
              <a:t>Distinguish parent from child by return value from </a:t>
            </a:r>
            <a:r>
              <a:rPr lang="en-US" b="1" dirty="0">
                <a:latin typeface="Courier New" pitchFamily="49" charset="0"/>
              </a:rPr>
              <a:t>fork</a:t>
            </a:r>
          </a:p>
          <a:p>
            <a:r>
              <a:rPr lang="en-US" dirty="0"/>
              <a:t>Start with same state, but each has private copy</a:t>
            </a:r>
          </a:p>
          <a:p>
            <a:pPr lvl="1"/>
            <a:r>
              <a:rPr lang="en-US" dirty="0"/>
              <a:t>Including shared output file descriptor</a:t>
            </a:r>
          </a:p>
          <a:p>
            <a:pPr lvl="1"/>
            <a:r>
              <a:rPr lang="en-US" dirty="0"/>
              <a:t>Relative ordering of their print statements undefined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/>
              <a:t>Fork Example #2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838200" y="1990626"/>
            <a:ext cx="3355406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fork2()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697537" y="3505200"/>
            <a:ext cx="457200" cy="336550"/>
            <a:chOff x="3072" y="3120"/>
            <a:chExt cx="288" cy="212"/>
          </a:xfrm>
        </p:grpSpPr>
        <p:sp>
          <p:nvSpPr>
            <p:cNvPr id="491527" name="Line 7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28" name="Text Box 8"/>
            <p:cNvSpPr txBox="1">
              <a:spLocks noChangeArrowheads="1"/>
            </p:cNvSpPr>
            <p:nvPr/>
          </p:nvSpPr>
          <p:spPr bwMode="auto">
            <a:xfrm>
              <a:off x="307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4737" y="2819400"/>
            <a:ext cx="533400" cy="1022350"/>
            <a:chOff x="3360" y="2688"/>
            <a:chExt cx="336" cy="644"/>
          </a:xfrm>
        </p:grpSpPr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60" y="2688"/>
              <a:ext cx="336" cy="644"/>
              <a:chOff x="3360" y="2688"/>
              <a:chExt cx="336" cy="644"/>
            </a:xfrm>
          </p:grpSpPr>
          <p:sp>
            <p:nvSpPr>
              <p:cNvPr id="491529" name="Line 9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9153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3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41" name="Line 21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688137" y="2514600"/>
            <a:ext cx="627063" cy="1327150"/>
            <a:chOff x="3696" y="2496"/>
            <a:chExt cx="395" cy="836"/>
          </a:xfrm>
        </p:grpSpPr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7" name="Text Box 17"/>
            <p:cNvSpPr txBox="1">
              <a:spLocks noChangeArrowheads="1"/>
            </p:cNvSpPr>
            <p:nvPr/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8" name="Text Box 18"/>
            <p:cNvSpPr txBox="1">
              <a:spLocks noChangeArrowheads="1"/>
            </p:cNvSpPr>
            <p:nvPr/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9" name="Text Box 19"/>
            <p:cNvSpPr txBox="1">
              <a:spLocks noChangeArrowheads="1"/>
            </p:cNvSpPr>
            <p:nvPr/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42" name="Line 22"/>
            <p:cNvSpPr>
              <a:spLocks noChangeShapeType="1"/>
            </p:cNvSpPr>
            <p:nvPr/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44" name="Line 24"/>
            <p:cNvSpPr>
              <a:spLocks noChangeShapeType="1"/>
            </p:cNvSpPr>
            <p:nvPr/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335540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fork3()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("L2\n");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0" y="1949450"/>
            <a:ext cx="2074863" cy="2622550"/>
            <a:chOff x="3552" y="1680"/>
            <a:chExt cx="1307" cy="165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3552" y="3312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8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128" y="288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128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4464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4464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4464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464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512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4512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512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4512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V="1">
              <a:off x="4128" y="206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3840" y="249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840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4128" y="20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128" y="1872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V="1">
              <a:off x="446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4464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4464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4464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4512" y="230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4512" y="211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512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4512" y="168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355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fork4()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r>
              <a:rPr lang="en-US" sz="1800" dirty="0">
                <a:latin typeface="Courier New" pitchFamily="49" charset="0"/>
              </a:rPr>
              <a:t>    if (fork() != 0) {</a:t>
            </a:r>
          </a:p>
          <a:p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r>
              <a:rPr lang="en-US" sz="1800" dirty="0">
                <a:latin typeface="Courier New" pitchFamily="49" charset="0"/>
              </a:rPr>
              <a:t>	if (fork() != 0) {</a:t>
            </a:r>
          </a:p>
          <a:p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r>
              <a:rPr lang="en-US" sz="1800" dirty="0">
                <a:latin typeface="Courier New" pitchFamily="49" charset="0"/>
              </a:rPr>
              <a:t>	}</a:t>
            </a:r>
          </a:p>
          <a:p>
            <a:r>
              <a:rPr lang="en-US" sz="1800" dirty="0">
                <a:latin typeface="Courier New" pitchFamily="49" charset="0"/>
              </a:rPr>
              <a:t>    }</a:t>
            </a:r>
          </a:p>
          <a:p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257800" y="2863850"/>
            <a:ext cx="2074863" cy="1631950"/>
            <a:chOff x="5257800" y="2863850"/>
            <a:chExt cx="2074863" cy="1631950"/>
          </a:xfrm>
        </p:grpSpPr>
        <p:sp>
          <p:nvSpPr>
            <p:cNvPr id="59" name="Line 6"/>
            <p:cNvSpPr>
              <a:spLocks noChangeShapeType="1"/>
            </p:cNvSpPr>
            <p:nvPr/>
          </p:nvSpPr>
          <p:spPr bwMode="auto">
            <a:xfrm flipV="1">
              <a:off x="6172200" y="377825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2" name="Group 24"/>
            <p:cNvGrpSpPr>
              <a:grpSpLocks/>
            </p:cNvGrpSpPr>
            <p:nvPr/>
          </p:nvGrpSpPr>
          <p:grpSpPr bwMode="auto">
            <a:xfrm>
              <a:off x="5257800" y="4159250"/>
              <a:ext cx="457200" cy="336550"/>
              <a:chOff x="3360" y="3024"/>
              <a:chExt cx="288" cy="212"/>
            </a:xfrm>
          </p:grpSpPr>
          <p:sp>
            <p:nvSpPr>
              <p:cNvPr id="61" name="Line 7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3360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L0</a:t>
                </a:r>
              </a:p>
            </p:txBody>
          </p:sp>
        </p:grp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5715000" y="2863850"/>
              <a:ext cx="1617663" cy="1631950"/>
              <a:chOff x="3648" y="2208"/>
              <a:chExt cx="1019" cy="1028"/>
            </a:xfrm>
          </p:grpSpPr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3648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4320" y="2208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67" name="Line 18"/>
              <p:cNvSpPr>
                <a:spLocks noChangeShapeType="1"/>
              </p:cNvSpPr>
              <p:nvPr/>
            </p:nvSpPr>
            <p:spPr bwMode="auto">
              <a:xfrm flipV="1">
                <a:off x="3648" y="2400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3648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6172200" y="3473450"/>
              <a:ext cx="1160463" cy="1022350"/>
              <a:chOff x="3936" y="2592"/>
              <a:chExt cx="731" cy="644"/>
            </a:xfrm>
          </p:grpSpPr>
          <p:sp>
            <p:nvSpPr>
              <p:cNvPr id="70" name="Line 9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3936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L2</a:t>
                </a:r>
              </a:p>
            </p:txBody>
          </p:sp>
          <p:sp>
            <p:nvSpPr>
              <p:cNvPr id="72" name="Text Box 15"/>
              <p:cNvSpPr txBox="1">
                <a:spLocks noChangeArrowheads="1"/>
              </p:cNvSpPr>
              <p:nvPr/>
            </p:nvSpPr>
            <p:spPr bwMode="auto">
              <a:xfrm>
                <a:off x="4320" y="2592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3936" y="32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6705600" y="3854450"/>
              <a:ext cx="627063" cy="641350"/>
              <a:chOff x="4272" y="2832"/>
              <a:chExt cx="395" cy="404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V="1">
                <a:off x="4272" y="302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7" name="Text Box 13"/>
              <p:cNvSpPr txBox="1">
                <a:spLocks noChangeArrowheads="1"/>
              </p:cNvSpPr>
              <p:nvPr/>
            </p:nvSpPr>
            <p:spPr bwMode="auto">
              <a:xfrm>
                <a:off x="4320" y="3024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8" name="Text Box 14"/>
              <p:cNvSpPr txBox="1">
                <a:spLocks noChangeArrowheads="1"/>
              </p:cNvSpPr>
              <p:nvPr/>
            </p:nvSpPr>
            <p:spPr bwMode="auto">
              <a:xfrm>
                <a:off x="4320" y="2832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dirty="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9" name="Line 23"/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fork5()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410200" y="4006850"/>
            <a:ext cx="457200" cy="336550"/>
            <a:chOff x="3408" y="2976"/>
            <a:chExt cx="288" cy="21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408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408" y="297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867400" y="3625850"/>
            <a:ext cx="627063" cy="717550"/>
            <a:chOff x="3696" y="2736"/>
            <a:chExt cx="395" cy="452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744" y="297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696" y="292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3696" y="273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3696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781800" y="2863850"/>
            <a:ext cx="627063" cy="717550"/>
            <a:chOff x="4272" y="2256"/>
            <a:chExt cx="395" cy="452"/>
          </a:xfrm>
        </p:grpSpPr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V="1">
              <a:off x="4272" y="244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320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4272" y="2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4309" y="225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4272" y="26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324600" y="3244850"/>
            <a:ext cx="627063" cy="717550"/>
            <a:chOff x="3984" y="2496"/>
            <a:chExt cx="395" cy="452"/>
          </a:xfrm>
        </p:grpSpPr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V="1">
              <a:off x="398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032" y="273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398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984" y="249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3984" y="292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0259" y="457200"/>
            <a:ext cx="66198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exit</a:t>
            </a:r>
            <a:r>
              <a:rPr lang="en-US"/>
              <a:t>: Ending a process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766" y="1143000"/>
            <a:ext cx="8255000" cy="17526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exit(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status)</a:t>
            </a:r>
            <a:endParaRPr lang="en-US" dirty="0"/>
          </a:p>
          <a:p>
            <a:pPr lvl="1"/>
            <a:r>
              <a:rPr lang="en-US" dirty="0"/>
              <a:t>exits a process</a:t>
            </a:r>
          </a:p>
          <a:p>
            <a:pPr lvl="2"/>
            <a:r>
              <a:rPr lang="en-US" dirty="0"/>
              <a:t>Normally return with status 0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atexit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registers functions to be executed upon exit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990600" y="3113544"/>
            <a:ext cx="3906839" cy="267765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cleanup(void) {</a:t>
            </a:r>
          </a:p>
          <a:p>
            <a:r>
              <a:rPr lang="en-US" sz="1800" dirty="0">
                <a:latin typeface="Courier New" pitchFamily="49" charset="0"/>
              </a:rPr>
              <a:t>   printf("cleaning up\n");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fork6() {</a:t>
            </a:r>
          </a:p>
          <a:p>
            <a:r>
              <a:rPr lang="en-US" sz="1800" dirty="0">
                <a:latin typeface="Courier New" pitchFamily="49" charset="0"/>
              </a:rPr>
              <a:t>   atexit(cleanup);</a:t>
            </a:r>
          </a:p>
          <a:p>
            <a:r>
              <a:rPr lang="en-US" sz="1800" dirty="0">
                <a:latin typeface="Courier New" pitchFamily="49" charset="0"/>
              </a:rPr>
              <a:t>   fork();</a:t>
            </a:r>
          </a:p>
          <a:p>
            <a:r>
              <a:rPr lang="en-US" sz="1800" dirty="0">
                <a:latin typeface="Courier New" pitchFamily="49" charset="0"/>
              </a:rPr>
              <a:t>   exit(0);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2006600" cy="573088"/>
          </a:xfrm>
        </p:spPr>
        <p:txBody>
          <a:bodyPr/>
          <a:lstStyle/>
          <a:p>
            <a:r>
              <a:rPr lang="en-US"/>
              <a:t>Zombies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still consumes system resources</a:t>
            </a:r>
          </a:p>
          <a:p>
            <a:pPr lvl="2"/>
            <a:r>
              <a:rPr lang="en-US" dirty="0"/>
              <a:t>Various tables maintained by OS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discards process</a:t>
            </a:r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then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6641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</a:t>
            </a:r>
            <a:r>
              <a:rPr lang="en-US" sz="1600" i="1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6642 ttyp9    00:00:00 ps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3817938" y="549057"/>
            <a:ext cx="52966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fork7()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printf("Terminating Child,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exit(0);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printf("Running Parent,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6677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6678 ttyp9    00:00:00 ps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err="1" smtClean="0"/>
              <a:t>Nonterminating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explicitly,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733800" y="381000"/>
            <a:ext cx="54040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void fork8()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400" dirty="0">
                <a:latin typeface="Courier New" pitchFamily="49" charset="0"/>
              </a:rPr>
              <a:t>	printf("Running Child,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r>
              <a:rPr lang="en-US" sz="1400" dirty="0">
                <a:latin typeface="Courier New" pitchFamily="49" charset="0"/>
              </a:rPr>
              <a:t>	printf("Terminating Parent,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exit(0);</a:t>
            </a:r>
          </a:p>
          <a:p>
            <a:r>
              <a:rPr lang="en-US" sz="1400" dirty="0">
                <a:latin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2: Efficiency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dirty="0" smtClean="0"/>
              <a:t>Change one source file, compile, and then </a:t>
            </a:r>
            <a:r>
              <a:rPr lang="en-US" dirty="0" err="1" smtClean="0"/>
              <a:t>relink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need to recompile other source files.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Space: Libraries </a:t>
            </a:r>
          </a:p>
          <a:p>
            <a:pPr lvl="2"/>
            <a:r>
              <a:rPr lang="en-US" dirty="0" smtClean="0"/>
              <a:t>Common functions can be aggregated into a single file...</a:t>
            </a:r>
          </a:p>
          <a:p>
            <a:pPr lvl="2"/>
            <a:r>
              <a:rPr lang="en-US" dirty="0" smtClean="0"/>
              <a:t>Yet executable files and running memory images contain only code for the functions they actually use.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53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31242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wait(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object it points to will be set to  a status indicating why the child process terminated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451391" y="1413570"/>
            <a:ext cx="5492209" cy="353943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fork9()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int child_status;  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if (fork() ==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printf("HC: hello from child\n");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else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printf("HP: hello from parent\n");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wait(&amp;child_status);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printf("CT: child has terminated\n");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printf("Bye\n");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6248400" y="34734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629400" y="2482850"/>
            <a:ext cx="428625" cy="1022350"/>
            <a:chOff x="4224" y="2688"/>
            <a:chExt cx="270" cy="644"/>
          </a:xfrm>
        </p:grpSpPr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8" name="Line 8"/>
            <p:cNvSpPr>
              <a:spLocks noChangeShapeType="1"/>
            </p:cNvSpPr>
            <p:nvPr/>
          </p:nvSpPr>
          <p:spPr bwMode="auto">
            <a:xfrm>
              <a:off x="4224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9" name="Text Box 9"/>
            <p:cNvSpPr txBox="1">
              <a:spLocks noChangeArrowheads="1"/>
            </p:cNvSpPr>
            <p:nvPr/>
          </p:nvSpPr>
          <p:spPr bwMode="auto">
            <a:xfrm>
              <a:off x="4224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HP</a:t>
              </a:r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4224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HC</a:t>
              </a:r>
            </a:p>
          </p:txBody>
        </p:sp>
        <p:sp>
          <p:nvSpPr>
            <p:cNvPr id="506896" name="Line 16"/>
            <p:cNvSpPr>
              <a:spLocks noChangeShapeType="1"/>
            </p:cNvSpPr>
            <p:nvPr/>
          </p:nvSpPr>
          <p:spPr bwMode="auto">
            <a:xfrm>
              <a:off x="4224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10400" y="2482850"/>
            <a:ext cx="550863" cy="990600"/>
            <a:chOff x="4464" y="2688"/>
            <a:chExt cx="347" cy="624"/>
          </a:xfrm>
        </p:grpSpPr>
        <p:sp>
          <p:nvSpPr>
            <p:cNvPr id="506892" name="Text Box 12"/>
            <p:cNvSpPr txBox="1">
              <a:spLocks noChangeArrowheads="1"/>
            </p:cNvSpPr>
            <p:nvPr/>
          </p:nvSpPr>
          <p:spPr bwMode="auto">
            <a:xfrm>
              <a:off x="446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897" name="Line 17"/>
            <p:cNvSpPr>
              <a:spLocks noChangeShapeType="1"/>
            </p:cNvSpPr>
            <p:nvPr/>
          </p:nvSpPr>
          <p:spPr bwMode="auto">
            <a:xfrm>
              <a:off x="4464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>
              <a:off x="446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543800" y="2787650"/>
            <a:ext cx="381000" cy="685800"/>
            <a:chOff x="4800" y="2880"/>
            <a:chExt cx="240" cy="432"/>
          </a:xfrm>
        </p:grpSpPr>
        <p:sp>
          <p:nvSpPr>
            <p:cNvPr id="506893" name="Line 13"/>
            <p:cNvSpPr>
              <a:spLocks noChangeShapeType="1"/>
            </p:cNvSpPr>
            <p:nvPr/>
          </p:nvSpPr>
          <p:spPr bwMode="auto">
            <a:xfrm>
              <a:off x="4800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5" name="Line 15"/>
            <p:cNvSpPr>
              <a:spLocks noChangeShapeType="1"/>
            </p:cNvSpPr>
            <p:nvPr/>
          </p:nvSpPr>
          <p:spPr bwMode="auto">
            <a:xfrm>
              <a:off x="504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9" name="Line 19"/>
            <p:cNvSpPr>
              <a:spLocks noChangeShapeType="1"/>
            </p:cNvSpPr>
            <p:nvPr/>
          </p:nvSpPr>
          <p:spPr bwMode="auto">
            <a:xfrm>
              <a:off x="480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924800" y="3168650"/>
            <a:ext cx="428625" cy="336550"/>
            <a:chOff x="5040" y="3120"/>
            <a:chExt cx="270" cy="212"/>
          </a:xfrm>
        </p:grpSpPr>
        <p:sp>
          <p:nvSpPr>
            <p:cNvPr id="506894" name="Text Box 14"/>
            <p:cNvSpPr txBox="1">
              <a:spLocks noChangeArrowheads="1"/>
            </p:cNvSpPr>
            <p:nvPr/>
          </p:nvSpPr>
          <p:spPr bwMode="auto">
            <a:xfrm>
              <a:off x="50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CT</a:t>
              </a:r>
            </a:p>
          </p:txBody>
        </p:sp>
        <p:sp>
          <p:nvSpPr>
            <p:cNvPr id="506900" name="Line 20"/>
            <p:cNvSpPr>
              <a:spLocks noChangeShapeType="1"/>
            </p:cNvSpPr>
            <p:nvPr/>
          </p:nvSpPr>
          <p:spPr bwMode="auto">
            <a:xfrm>
              <a:off x="504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8305800" y="3168650"/>
            <a:ext cx="550863" cy="336550"/>
            <a:chOff x="5280" y="3120"/>
            <a:chExt cx="347" cy="212"/>
          </a:xfrm>
        </p:grpSpPr>
        <p:sp>
          <p:nvSpPr>
            <p:cNvPr id="506891" name="Text Box 11"/>
            <p:cNvSpPr txBox="1">
              <a:spLocks noChangeArrowheads="1"/>
            </p:cNvSpPr>
            <p:nvPr/>
          </p:nvSpPr>
          <p:spPr bwMode="auto">
            <a:xfrm>
              <a:off x="5280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901" name="Line 21"/>
            <p:cNvSpPr>
              <a:spLocks noChangeShapeType="1"/>
            </p:cNvSpPr>
            <p:nvPr/>
          </p:nvSpPr>
          <p:spPr bwMode="auto">
            <a:xfrm>
              <a:off x="5280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9784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wait()</a:t>
            </a:r>
            <a:r>
              <a:rPr lang="en-US"/>
              <a:t> 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fork10()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r>
              <a:rPr lang="en-US" sz="1600" dirty="0">
                <a:latin typeface="Courier New" pitchFamily="49" charset="0"/>
              </a:rPr>
              <a:t>	pid_t wpid = wait(&amp;child_status);</a:t>
            </a:r>
          </a:p>
          <a:p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 abnormally\n", wpid);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>
                <a:latin typeface="Courier New" pitchFamily="49" charset="0"/>
              </a:rPr>
              <a:t>waitpid()</a:t>
            </a:r>
            <a:r>
              <a:rPr lang="en-US" sz="3400"/>
              <a:t>: Waiting for a Specific Process</a:t>
            </a:r>
            <a:endParaRPr lang="en-US" sz="340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307387" cy="16891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waitpid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pid</a:t>
            </a:r>
            <a:r>
              <a:rPr lang="en-US" dirty="0">
                <a:latin typeface="Courier New" pitchFamily="49" charset="0"/>
              </a:rPr>
              <a:t>, &amp;status,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7441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fork11()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N-1;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&gt;=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--)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pid_t wpid = waitpid(pid[i], &amp;child_status, 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else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abnormally\n", wpid);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334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*filename,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[]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current process:</a:t>
            </a:r>
          </a:p>
          <a:p>
            <a:pPr lvl="1"/>
            <a:r>
              <a:rPr lang="en-US" dirty="0" smtClean="0"/>
              <a:t>Executable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1"/>
            <a:r>
              <a:rPr lang="en-US" dirty="0" smtClean="0"/>
              <a:t>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1"/>
            <a:r>
              <a:rPr lang="en-US" dirty="0" smtClean="0"/>
              <a:t>And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Does not return (unless error)</a:t>
            </a: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keeps </a:t>
            </a:r>
            <a:r>
              <a:rPr lang="en-US" dirty="0" err="1" smtClean="0"/>
              <a:t>pid</a:t>
            </a:r>
            <a:r>
              <a:rPr lang="en-US" dirty="0" smtClean="0"/>
              <a:t>, open files and signal context</a:t>
            </a:r>
          </a:p>
          <a:p>
            <a:r>
              <a:rPr lang="en-US" dirty="0" smtClean="0"/>
              <a:t>Environment variables:</a:t>
            </a:r>
          </a:p>
          <a:p>
            <a:pPr lvl="1"/>
            <a:r>
              <a:rPr lang="en-US" dirty="0" smtClean="0"/>
              <a:t>“name=value” strings</a:t>
            </a: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5589917" y="990600"/>
            <a:ext cx="1797050" cy="6096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600" b="0" dirty="0" err="1" smtClean="0">
                <a:latin typeface="Calibri" pitchFamily="34" charset="0"/>
              </a:rPr>
              <a:t>env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var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5589917" y="22098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589917" y="1600200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/>
            <a:r>
              <a:rPr lang="en-US" sz="1600" b="0" dirty="0" err="1" smtClean="0">
                <a:latin typeface="Calibri" pitchFamily="34" charset="0"/>
              </a:rPr>
              <a:t>cmd</a:t>
            </a:r>
            <a:r>
              <a:rPr lang="en-US" sz="1600" b="0" dirty="0" smtClean="0">
                <a:latin typeface="Calibri" pitchFamily="34" charset="0"/>
              </a:rPr>
              <a:t> line </a:t>
            </a:r>
            <a:r>
              <a:rPr lang="en-US" sz="1600" b="0" dirty="0" err="1" smtClean="0">
                <a:latin typeface="Calibri" pitchFamily="34" charset="0"/>
              </a:rPr>
              <a:t>arg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5589917" y="25146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envp[n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589917" y="28194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589917" y="34290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589917" y="31242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589917" y="49530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Linker </a:t>
            </a:r>
            <a:r>
              <a:rPr lang="en-US" sz="1800" b="0" dirty="0" err="1" smtClean="0">
                <a:latin typeface="Calibri" pitchFamily="34" charset="0"/>
              </a:rPr>
              <a:t>vars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589917" y="3733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argv[argc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589917" y="4038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589917" y="4648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589917" y="4343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589917" y="52578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89917" y="58674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argc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589917" y="55626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6404" y="838200"/>
            <a:ext cx="150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bottom</a:t>
            </a:r>
          </a:p>
        </p:txBody>
      </p:sp>
      <p:sp>
        <p:nvSpPr>
          <p:cNvPr id="42" name="Freeform 41"/>
          <p:cNvSpPr/>
          <p:nvPr/>
        </p:nvSpPr>
        <p:spPr bwMode="auto">
          <a:xfrm>
            <a:off x="5263551" y="4875362"/>
            <a:ext cx="324928" cy="836763"/>
          </a:xfrm>
          <a:custGeom>
            <a:avLst/>
            <a:gdLst>
              <a:gd name="connsiteX0" fmla="*/ 324928 w 324928"/>
              <a:gd name="connsiteY0" fmla="*/ 836763 h 836763"/>
              <a:gd name="connsiteX1" fmla="*/ 5751 w 324928"/>
              <a:gd name="connsiteY1" fmla="*/ 353683 h 836763"/>
              <a:gd name="connsiteX2" fmla="*/ 290423 w 324928"/>
              <a:gd name="connsiteY2" fmla="*/ 0 h 8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28" h="836763">
                <a:moveTo>
                  <a:pt x="324928" y="836763"/>
                </a:moveTo>
                <a:cubicBezTo>
                  <a:pt x="168215" y="664953"/>
                  <a:pt x="11502" y="493144"/>
                  <a:pt x="5751" y="353683"/>
                </a:cubicBezTo>
                <a:cubicBezTo>
                  <a:pt x="0" y="214222"/>
                  <a:pt x="145211" y="107111"/>
                  <a:pt x="290423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5029200" y="2209800"/>
            <a:ext cx="542026" cy="2631056"/>
          </a:xfrm>
          <a:custGeom>
            <a:avLst/>
            <a:gdLst>
              <a:gd name="connsiteX0" fmla="*/ 770626 w 770626"/>
              <a:gd name="connsiteY0" fmla="*/ 2631056 h 2631056"/>
              <a:gd name="connsiteX1" fmla="*/ 2875 w 770626"/>
              <a:gd name="connsiteY1" fmla="*/ 992037 h 2631056"/>
              <a:gd name="connsiteX2" fmla="*/ 753374 w 770626"/>
              <a:gd name="connsiteY2" fmla="*/ 0 h 263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626" h="2631056">
                <a:moveTo>
                  <a:pt x="770626" y="2631056"/>
                </a:moveTo>
                <a:cubicBezTo>
                  <a:pt x="388188" y="2030801"/>
                  <a:pt x="5750" y="1430546"/>
                  <a:pt x="2875" y="992037"/>
                </a:cubicBezTo>
                <a:cubicBezTo>
                  <a:pt x="0" y="553528"/>
                  <a:pt x="376687" y="276764"/>
                  <a:pt x="753374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7382774" y="3641785"/>
            <a:ext cx="503207" cy="1777041"/>
          </a:xfrm>
          <a:custGeom>
            <a:avLst/>
            <a:gdLst>
              <a:gd name="connsiteX0" fmla="*/ 0 w 503207"/>
              <a:gd name="connsiteY0" fmla="*/ 1777041 h 1777041"/>
              <a:gd name="connsiteX1" fmla="*/ 500332 w 503207"/>
              <a:gd name="connsiteY1" fmla="*/ 854015 h 1777041"/>
              <a:gd name="connsiteX2" fmla="*/ 17252 w 503207"/>
              <a:gd name="connsiteY2" fmla="*/ 0 h 177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207" h="1777041">
                <a:moveTo>
                  <a:pt x="0" y="1777041"/>
                </a:moveTo>
                <a:cubicBezTo>
                  <a:pt x="248728" y="1463614"/>
                  <a:pt x="497457" y="1150188"/>
                  <a:pt x="500332" y="854015"/>
                </a:cubicBezTo>
                <a:cubicBezTo>
                  <a:pt x="503207" y="557842"/>
                  <a:pt x="260229" y="278921"/>
                  <a:pt x="17252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 bwMode="auto">
          <a:xfrm>
            <a:off x="7408653" y="1600200"/>
            <a:ext cx="631166" cy="2014268"/>
          </a:xfrm>
          <a:custGeom>
            <a:avLst/>
            <a:gdLst>
              <a:gd name="connsiteX0" fmla="*/ 0 w 631166"/>
              <a:gd name="connsiteY0" fmla="*/ 2242868 h 2242868"/>
              <a:gd name="connsiteX1" fmla="*/ 629728 w 631166"/>
              <a:gd name="connsiteY1" fmla="*/ 854015 h 2242868"/>
              <a:gd name="connsiteX2" fmla="*/ 8626 w 631166"/>
              <a:gd name="connsiteY2" fmla="*/ 0 h 22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66" h="2242868">
                <a:moveTo>
                  <a:pt x="0" y="2242868"/>
                </a:moveTo>
                <a:cubicBezTo>
                  <a:pt x="314145" y="1735347"/>
                  <a:pt x="628290" y="1227826"/>
                  <a:pt x="629728" y="854015"/>
                </a:cubicBezTo>
                <a:cubicBezTo>
                  <a:pt x="631166" y="480204"/>
                  <a:pt x="319896" y="240102"/>
                  <a:pt x="8626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589917" y="6172200"/>
            <a:ext cx="1797050" cy="6096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Stack frame for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ourier New"/>
                <a:cs typeface="Courier New"/>
              </a:rPr>
              <a:t>main</a:t>
            </a:r>
            <a:endParaRPr lang="en-US" sz="1800" b="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6404" y="6488668"/>
            <a:ext cx="112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top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77200" y="342900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7408654" y="3656798"/>
            <a:ext cx="668547" cy="8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printArgs.c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printN.c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runls.c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prog.c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prog2.c</a:t>
            </a:r>
          </a:p>
          <a:p>
            <a:pPr>
              <a:buNone/>
            </a:pPr>
            <a:r>
              <a:rPr lang="en-US" dirty="0" err="1" smtClean="0"/>
              <a:t>progExec.c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57018" y="1362075"/>
            <a:ext cx="7896225" cy="1990725"/>
          </a:xfr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if ((</a:t>
            </a:r>
            <a:r>
              <a:rPr lang="en-US" sz="1800" dirty="0" err="1" smtClean="0">
                <a:latin typeface="Courier New"/>
                <a:cs typeface="Courier New"/>
              </a:rPr>
              <a:t>pid</a:t>
            </a:r>
            <a:r>
              <a:rPr lang="en-US" sz="1800" dirty="0" smtClean="0">
                <a:latin typeface="Courier New"/>
                <a:cs typeface="Courier New"/>
              </a:rPr>
              <a:t> = Fork()) == 0) { /* Child runs user job */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if (execve(argv[0], </a:t>
            </a:r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r>
              <a:rPr lang="en-US" sz="1800" dirty="0" smtClean="0">
                <a:latin typeface="Courier New"/>
                <a:cs typeface="Courier New"/>
              </a:rPr>
              <a:t>, environ) &lt; 0) {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</a:t>
            </a:r>
            <a:r>
              <a:rPr lang="en-US" sz="1800" dirty="0" err="1" smtClean="0">
                <a:latin typeface="Courier New"/>
                <a:cs typeface="Courier New"/>
              </a:rPr>
              <a:t>printf("%s</a:t>
            </a:r>
            <a:r>
              <a:rPr lang="en-US" sz="1800" dirty="0" smtClean="0">
                <a:latin typeface="Courier New"/>
                <a:cs typeface="Courier New"/>
              </a:rPr>
              <a:t>: Command not found.\</a:t>
            </a:r>
            <a:r>
              <a:rPr lang="en-US" sz="1800" dirty="0" err="1" smtClean="0">
                <a:latin typeface="Courier New"/>
                <a:cs typeface="Courier New"/>
              </a:rPr>
              <a:t>n</a:t>
            </a:r>
            <a:r>
              <a:rPr lang="en-US" sz="1800" dirty="0" smtClean="0">
                <a:latin typeface="Courier New"/>
                <a:cs typeface="Courier New"/>
              </a:rPr>
              <a:t>", argv[0]);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exit(0);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}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800" y="53887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800" y="56935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800" y="63031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800" y="59983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800" y="37007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</a:t>
            </a:r>
            <a:r>
              <a:rPr lang="en-US" sz="1800" b="0" dirty="0" err="1" smtClean="0">
                <a:latin typeface="Calibri" pitchFamily="34" charset="0"/>
              </a:rPr>
              <a:t>argc</a:t>
            </a:r>
            <a:r>
              <a:rPr lang="en-US" sz="1800" b="0" dirty="0" smtClean="0">
                <a:latin typeface="Calibri" pitchFamily="34" charset="0"/>
              </a:rPr>
              <a:t>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40055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46151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43103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4583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5400" y="42745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4319" y="39740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/include”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627012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“USER=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05400" y="597475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“PRINTER=iron”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56621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“PWD=/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cxnSp>
        <p:nvCxnSpPr>
          <p:cNvPr id="37" name="Straight Arrow Connector 36"/>
          <p:cNvCxnSpPr>
            <a:stCxn id="21" idx="3"/>
            <a:endCxn id="28" idx="1"/>
          </p:cNvCxnSpPr>
          <p:nvPr/>
        </p:nvCxnSpPr>
        <p:spPr bwMode="auto">
          <a:xfrm>
            <a:off x="4387850" y="47675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2" idx="3"/>
            <a:endCxn id="31" idx="1"/>
          </p:cNvCxnSpPr>
          <p:nvPr/>
        </p:nvCxnSpPr>
        <p:spPr bwMode="auto">
          <a:xfrm flipV="1">
            <a:off x="4387850" y="44592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0" idx="3"/>
            <a:endCxn id="32" idx="1"/>
          </p:cNvCxnSpPr>
          <p:nvPr/>
        </p:nvCxnSpPr>
        <p:spPr bwMode="auto">
          <a:xfrm>
            <a:off x="4387850" y="41579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3"/>
            <a:endCxn id="33" idx="1"/>
          </p:cNvCxnSpPr>
          <p:nvPr/>
        </p:nvCxnSpPr>
        <p:spPr bwMode="auto">
          <a:xfrm flipV="1">
            <a:off x="4387850" y="6454794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17" idx="3"/>
            <a:endCxn id="34" idx="1"/>
          </p:cNvCxnSpPr>
          <p:nvPr/>
        </p:nvCxnSpPr>
        <p:spPr bwMode="auto">
          <a:xfrm>
            <a:off x="4387850" y="6150798"/>
            <a:ext cx="717550" cy="862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5" idx="3"/>
            <a:endCxn id="35" idx="1"/>
          </p:cNvCxnSpPr>
          <p:nvPr/>
        </p:nvCxnSpPr>
        <p:spPr bwMode="auto">
          <a:xfrm>
            <a:off x="4387850" y="5845998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64124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65963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101366" y="47360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49199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 single core, though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 smtClean="0"/>
              <a:t>System runs many processes concurrently</a:t>
            </a:r>
          </a:p>
          <a:p>
            <a:endParaRPr lang="en-US" dirty="0" smtClean="0"/>
          </a:p>
          <a:p>
            <a:r>
              <a:rPr lang="en-US" dirty="0" smtClean="0"/>
              <a:t>Process: executing program</a:t>
            </a:r>
          </a:p>
          <a:p>
            <a:pPr lvl="1"/>
            <a:r>
              <a:rPr lang="en-US" dirty="0" smtClean="0"/>
              <a:t>State includes memory image + register values + program counter</a:t>
            </a:r>
          </a:p>
          <a:p>
            <a:endParaRPr lang="en-US" dirty="0" smtClean="0"/>
          </a:p>
          <a:p>
            <a:r>
              <a:rPr lang="en-US" dirty="0" smtClean="0"/>
              <a:t>Regularly switches from one process to another</a:t>
            </a:r>
          </a:p>
          <a:p>
            <a:pPr lvl="1"/>
            <a:r>
              <a:rPr lang="en-US" dirty="0" smtClean="0"/>
              <a:t>Suspend process when it needs I/O resource or timer event occurs</a:t>
            </a:r>
          </a:p>
          <a:p>
            <a:pPr lvl="1"/>
            <a:r>
              <a:rPr lang="en-US" dirty="0" smtClean="0"/>
              <a:t>Resume process when I/O available or given scheduling priority</a:t>
            </a:r>
          </a:p>
          <a:p>
            <a:endParaRPr lang="en-US" dirty="0" smtClean="0"/>
          </a:p>
          <a:p>
            <a:r>
              <a:rPr lang="en-US" dirty="0" smtClean="0"/>
              <a:t>Appears to </a:t>
            </a:r>
            <a:r>
              <a:rPr lang="en-US" dirty="0" err="1" smtClean="0"/>
              <a:t>user(s</a:t>
            </a:r>
            <a:r>
              <a:rPr lang="en-US" dirty="0" smtClean="0"/>
              <a:t>) as if all processes executing simultaneously</a:t>
            </a:r>
          </a:p>
          <a:p>
            <a:pPr lvl="1"/>
            <a:r>
              <a:rPr lang="en-US" dirty="0" smtClean="0"/>
              <a:t>Even though most systems can only execute one process at a time</a:t>
            </a:r>
          </a:p>
          <a:p>
            <a:pPr lvl="1"/>
            <a:r>
              <a:rPr lang="en-US" dirty="0" smtClean="0"/>
              <a:t>Except possibly with lower performance than if running alone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484812"/>
          </a:xfrm>
        </p:spPr>
        <p:txBody>
          <a:bodyPr/>
          <a:lstStyle/>
          <a:p>
            <a:r>
              <a:rPr lang="en-US" dirty="0"/>
              <a:t>Step 1.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a 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smtClean="0">
                <a:latin typeface="Courier New" charset="0"/>
              </a:rPr>
              <a:t>    /</a:t>
            </a:r>
            <a:r>
              <a:rPr lang="en-US" sz="1800" b="1" dirty="0">
                <a:latin typeface="Courier New" charset="0"/>
              </a:rPr>
              <a:t>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(by compiler)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/>
              <a:t>structs</a:t>
            </a:r>
            <a:endParaRPr lang="en-US" dirty="0"/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Linker associates each symbol reference with exactly one symbol definition.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4290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7150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6576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6002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7244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5146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971800" y="3886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029200" y="38862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4958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44958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4648200" y="4953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3429000" y="4953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2971800" y="2895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066800" y="3352800"/>
            <a:ext cx="21336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3" y="1143000"/>
            <a:ext cx="8229600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shell (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: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/>
              <a:t>enhanced </a:t>
            </a:r>
            <a:r>
              <a:rPr lang="en-US" sz="1800" dirty="0" err="1" smtClean="0">
                <a:latin typeface="Courier New"/>
                <a:cs typeface="Courier New"/>
              </a:rPr>
              <a:t>csh</a:t>
            </a:r>
            <a:r>
              <a:rPr lang="en-US" sz="1800" dirty="0" smtClean="0">
                <a:latin typeface="Courier New" pitchFamily="49" charset="0"/>
              </a:rPr>
              <a:t>)</a:t>
            </a:r>
            <a:r>
              <a:rPr lang="en-US" sz="1800" dirty="0" smtClean="0"/>
              <a:t> </a:t>
            </a:r>
            <a:endParaRPr lang="en-US" sz="1800" dirty="0"/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826402" y="3166170"/>
            <a:ext cx="4800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  char 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[MAXLINE]; </a:t>
            </a:r>
          </a:p>
          <a:p>
            <a:pPr algn="l"/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  while (1)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read 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("&gt; ");                  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Fgets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, MAXLINE, </a:t>
            </a:r>
            <a:r>
              <a:rPr lang="en-US" sz="1600" b="1" dirty="0" err="1">
                <a:latin typeface="Courier New" pitchFamily="49" charset="0"/>
              </a:rPr>
              <a:t>stdin</a:t>
            </a:r>
            <a:r>
              <a:rPr lang="en-US" sz="1600" b="1" dirty="0">
                <a:latin typeface="Courier New" pitchFamily="49" charset="0"/>
              </a:rPr>
              <a:t>);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</a:rPr>
              <a:t>feof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stdin</a:t>
            </a:r>
            <a:r>
              <a:rPr lang="en-US" sz="1600" b="1" dirty="0">
                <a:latin typeface="Courier New" pitchFamily="49" charset="0"/>
              </a:rPr>
              <a:t>))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    exit(0);</a:t>
            </a:r>
          </a:p>
          <a:p>
            <a:pPr algn="l"/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evaluate 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}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5597994" y="3048000"/>
            <a:ext cx="297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381000" y="950177"/>
            <a:ext cx="8340725" cy="5755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eval(char *cmdline)</a:t>
            </a:r>
            <a:r>
              <a:rPr lang="en-US" sz="1600" dirty="0" smtClean="0">
                <a:latin typeface="Courier New" pitchFamily="49" charset="0"/>
              </a:rPr>
              <a:t> {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char *argv[MAXARGS];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argv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execve() */</a:t>
            </a:r>
          </a:p>
          <a:p>
            <a:r>
              <a:rPr lang="en-US" sz="1600" dirty="0" err="1">
                <a:latin typeface="Courier New" pitchFamily="49" charset="0"/>
              </a:rPr>
              <a:t>    int bg;     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should the job run in bg or fg? */</a:t>
            </a:r>
          </a:p>
          <a:p>
            <a:r>
              <a:rPr lang="en-US" sz="1600" dirty="0" err="1">
                <a:latin typeface="Courier New" pitchFamily="49" charset="0"/>
              </a:rPr>
              <a:t>    pid_t pid;  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process id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bg</a:t>
            </a:r>
            <a:r>
              <a:rPr lang="en-US" sz="1600" dirty="0">
                <a:latin typeface="Courier New" pitchFamily="49" charset="0"/>
              </a:rPr>
              <a:t> = parseline(cmdline, argv); </a:t>
            </a:r>
          </a:p>
          <a:p>
            <a:r>
              <a:rPr lang="en-US" sz="1600" dirty="0" err="1">
                <a:latin typeface="Courier New" pitchFamily="49" charset="0"/>
              </a:rPr>
              <a:t>    if (!builtin_command(argv)) { </a:t>
            </a:r>
          </a:p>
          <a:p>
            <a:r>
              <a:rPr lang="en-US" sz="1600" dirty="0" err="1">
                <a:latin typeface="Courier New" pitchFamily="49" charset="0"/>
              </a:rPr>
              <a:t>	if ((pid = Fork()) == 0) {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child runs user job */</a:t>
            </a:r>
          </a:p>
          <a:p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(argv[0], argv, environ) &lt; 0) {</a:t>
            </a:r>
          </a:p>
          <a:p>
            <a:r>
              <a:rPr lang="en-US" sz="1600" dirty="0" err="1">
                <a:latin typeface="Courier New" pitchFamily="49" charset="0"/>
              </a:rPr>
              <a:t>		printf("%s: Command not found.\n", argv[0]);</a:t>
            </a:r>
          </a:p>
          <a:p>
            <a:r>
              <a:rPr lang="en-US" sz="1600" dirty="0" err="1">
                <a:latin typeface="Courier New" pitchFamily="49" charset="0"/>
              </a:rPr>
              <a:t>		exit(0);</a:t>
            </a:r>
          </a:p>
          <a:p>
            <a:r>
              <a:rPr lang="en-US" sz="1600" dirty="0" err="1">
                <a:latin typeface="Courier New" pitchFamily="49" charset="0"/>
              </a:rPr>
              <a:t>	    }</a:t>
            </a:r>
          </a:p>
          <a:p>
            <a:r>
              <a:rPr lang="en-US" sz="1600" dirty="0" err="1">
                <a:latin typeface="Courier New" pitchFamily="49" charset="0"/>
              </a:rPr>
              <a:t>	}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	if (!bg) {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parent waits for fg job to terminate */</a:t>
            </a:r>
          </a:p>
          <a:p>
            <a:r>
              <a:rPr lang="en-US" sz="1600" dirty="0" err="1">
                <a:latin typeface="Courier New" pitchFamily="49" charset="0"/>
              </a:rPr>
              <a:t>           int status;</a:t>
            </a:r>
          </a:p>
          <a:p>
            <a:pPr>
              <a:tabLst>
                <a:tab pos="1374775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waitpid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, &amp;status, 0) &lt; 0)</a:t>
            </a:r>
          </a:p>
          <a:p>
            <a:r>
              <a:rPr lang="en-US" sz="1600" dirty="0" err="1">
                <a:latin typeface="Courier New" pitchFamily="49" charset="0"/>
              </a:rPr>
              <a:t>		unix_error("waitfg: waitpid error");</a:t>
            </a:r>
          </a:p>
          <a:p>
            <a:r>
              <a:rPr lang="en-US" sz="1600" dirty="0" err="1">
                <a:latin typeface="Courier New" pitchFamily="49" charset="0"/>
              </a:rPr>
              <a:t>	}</a:t>
            </a:r>
          </a:p>
          <a:p>
            <a:r>
              <a:rPr lang="en-US" sz="1600" dirty="0" err="1">
                <a:latin typeface="Courier New" pitchFamily="49" charset="0"/>
              </a:rPr>
              <a:t>	else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otherwise, don’t wait for bg job */</a:t>
            </a:r>
          </a:p>
          <a:p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("%d %s",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, cmdline);</a:t>
            </a:r>
          </a:p>
          <a:p>
            <a:r>
              <a:rPr lang="en-US" sz="1600" dirty="0" err="1">
                <a:latin typeface="Courier New" pitchFamily="49" charset="0"/>
              </a:rPr>
              <a:t>    }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4800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What Is a “Background </a:t>
            </a:r>
            <a:r>
              <a:rPr lang="en-GB" dirty="0"/>
              <a:t>Job”?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20788"/>
            <a:ext cx="8728075" cy="5226050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Users </a:t>
            </a:r>
            <a:r>
              <a:rPr lang="en-GB" dirty="0"/>
              <a:t>generally run one command at a time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Type command, read output, type another command</a:t>
            </a:r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programs run “for a long time”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 “delete this file in two hours”</a:t>
            </a:r>
            <a:endParaRPr lang="en-GB" dirty="0" smtClean="0"/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</a:t>
            </a:r>
            <a:r>
              <a:rPr lang="en-GB" dirty="0"/>
              <a:t>“background” job is a process we don't want to wait for</a:t>
            </a:r>
            <a:endParaRPr lang="en-GB" dirty="0" smtClean="0"/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825" y="3377624"/>
            <a:ext cx="8537575" cy="86177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 sleep 7200;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forks  # shell stuck for 2 hours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825" y="4953000"/>
            <a:ext cx="8537575" cy="883346"/>
          </a:xfrm>
          <a:prstGeom prst="rect">
            <a:avLst/>
          </a:prstGeom>
          <a:solidFill>
            <a:srgbClr val="E0E0E0"/>
          </a:solidFill>
        </p:spPr>
        <p:txBody>
          <a:bodyPr wrap="square" lIns="91440" rtlCol="0">
            <a:no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 (sleep 7200;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forks) &amp;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smtClean="0">
                <a:latin typeface="Courier New" pitchFamily="49" charset="0"/>
              </a:rPr>
              <a:t>[1] 3984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 # ready for next command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memory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Modern </a:t>
            </a:r>
            <a:r>
              <a:rPr lang="en-GB" dirty="0"/>
              <a:t>Unix: once you exceed your process quota, your shell can't run any new commands for </a:t>
            </a:r>
            <a:r>
              <a:rPr lang="en-GB" dirty="0" smtClean="0"/>
              <a:t>you: fork</a:t>
            </a:r>
            <a:r>
              <a:rPr lang="en-GB" dirty="0"/>
              <a:t>() returns -</a:t>
            </a:r>
            <a:r>
              <a:rPr lang="en-GB" dirty="0" smtClean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6324600" cy="617220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>
                <a:latin typeface="Courier New" pitchFamily="49" charset="0"/>
              </a:rPr>
              <a:t>[</a:t>
            </a:r>
            <a:r>
              <a:rPr lang="en-GB" sz="1800" dirty="0" err="1" smtClean="0">
                <a:latin typeface="Courier New" pitchFamily="49" charset="0"/>
              </a:rPr>
              <a:t>lperkovic@cdmlinux</a:t>
            </a:r>
            <a:r>
              <a:rPr lang="en-GB" sz="1800" dirty="0" smtClean="0">
                <a:latin typeface="Courier New" pitchFamily="49" charset="0"/>
              </a:rPr>
              <a:t> ~]$ </a:t>
            </a:r>
            <a:r>
              <a:rPr lang="en-GB" sz="1800" dirty="0" err="1" smtClean="0">
                <a:latin typeface="Courier New" pitchFamily="49" charset="0"/>
              </a:rPr>
              <a:t>ulimit</a:t>
            </a:r>
            <a:r>
              <a:rPr lang="en-GB" sz="1800" dirty="0" smtClean="0">
                <a:latin typeface="Courier New" pitchFamily="49" charset="0"/>
              </a:rPr>
              <a:t> –u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>
                <a:latin typeface="Courier New" pitchFamily="49" charset="0"/>
              </a:rPr>
              <a:t>12288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Exception Control Flow </a:t>
            </a:r>
            <a:r>
              <a:rPr lang="en-GB" dirty="0"/>
              <a:t>to the </a:t>
            </a:r>
            <a:r>
              <a:rPr lang="en-GB" dirty="0" smtClean="0"/>
              <a:t>Rescue</a:t>
            </a:r>
            <a:endParaRPr lang="en-GB" dirty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shell doesn't know when a background job will finish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By nature, it could happen at any time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shell's regular control flow can't reap exited background processes in a timely fashion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Regular control flow is “wait until running job completes, then reap it”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Signals</a:t>
            </a:r>
            <a:endParaRPr lang="en-US" sz="2000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/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/>
                <a:gridCol w="1149468"/>
                <a:gridCol w="2052167"/>
                <a:gridCol w="412003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Interrupt (e.g.,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ctl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 from keyboard)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 &amp; Dump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smtClean="0"/>
              <a:t>Kernel </a:t>
            </a:r>
            <a:r>
              <a:rPr lang="en-US" i="1" smtClean="0">
                <a:solidFill>
                  <a:srgbClr val="C00000"/>
                </a:solidFill>
              </a:rPr>
              <a:t>sends</a:t>
            </a:r>
            <a:r>
              <a:rPr lang="en-US" smtClean="0"/>
              <a:t> (delivers) a signal to a </a:t>
            </a:r>
            <a:r>
              <a:rPr lang="en-US" i="1" smtClean="0">
                <a:solidFill>
                  <a:srgbClr val="C00000"/>
                </a:solidFill>
              </a:rPr>
              <a:t>destination process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by updating some state in the context of the destination process</a:t>
            </a:r>
          </a:p>
          <a:p>
            <a:endParaRPr lang="en-US" smtClean="0"/>
          </a:p>
          <a:p>
            <a:r>
              <a:rPr lang="en-US" smtClean="0"/>
              <a:t>Kernel sends a signal for one of the following reasons:</a:t>
            </a:r>
          </a:p>
          <a:p>
            <a:pPr lvl="1"/>
            <a:r>
              <a:rPr lang="en-US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smtClean="0"/>
              <a:t>Another process has invoked the </a:t>
            </a:r>
            <a:r>
              <a:rPr lang="en-US" b="1" smtClean="0">
                <a:latin typeface="Courier New" pitchFamily="49" charset="0"/>
              </a:rPr>
              <a:t>kill</a:t>
            </a:r>
            <a:r>
              <a:rPr lang="en-US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interrupt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2.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Merges separate code and data sections into single sections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Updates all references to these symbols to reflect their new positions.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44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548687" cy="52244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252538"/>
            <a:ext cx="8419883" cy="5224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/>
              <a:t>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process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kill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$ 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$ 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4863631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 </a:t>
            </a:r>
            <a:r>
              <a:rPr lang="en-US" sz="1600" b="1" dirty="0" smtClean="0">
                <a:latin typeface="Courier New" pitchFamily="49" charset="0"/>
              </a:rPr>
              <a:t>.</a:t>
            </a:r>
            <a:r>
              <a:rPr lang="en-US" sz="1600" b="1" dirty="0">
                <a:latin typeface="Courier New" pitchFamily="49" charset="0"/>
              </a:rPr>
              <a:t>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endParaRPr lang="en-US" sz="1600" b="1" dirty="0" smtClean="0">
              <a:latin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 </a:t>
            </a:r>
            <a:r>
              <a:rPr lang="en-US" sz="1600" b="1" dirty="0" err="1" smtClean="0">
                <a:latin typeface="Courier New" pitchFamily="49" charset="0"/>
              </a:rPr>
              <a:t>ps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00:00:00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bash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endParaRPr lang="en-US" sz="1600" b="1" dirty="0" smtClean="0">
              <a:latin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 </a:t>
            </a:r>
            <a:r>
              <a:rPr lang="en-US" sz="1600" b="1" dirty="0" smtClean="0">
                <a:latin typeface="Courier New" pitchFamily="49" charset="0"/>
              </a:rPr>
              <a:t>kill </a:t>
            </a:r>
            <a:r>
              <a:rPr lang="en-US" sz="1600" b="1" dirty="0">
                <a:latin typeface="Courier New" pitchFamily="49" charset="0"/>
              </a:rPr>
              <a:t>-9 -24817 </a:t>
            </a:r>
            <a:endParaRPr lang="en-US" sz="1600" b="1" dirty="0" smtClean="0">
              <a:latin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 </a:t>
            </a:r>
            <a:r>
              <a:rPr lang="en-US" sz="1600" b="1" dirty="0" err="1" smtClean="0">
                <a:latin typeface="Courier New" pitchFamily="49" charset="0"/>
              </a:rPr>
              <a:t>ps</a:t>
            </a:r>
            <a:r>
              <a:rPr lang="en-US" sz="1600" b="1" dirty="0" smtClean="0">
                <a:latin typeface="Courier New" pitchFamily="49" charset="0"/>
              </a:rPr>
              <a:t> 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00:00:00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bash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Typing ctrl-c (ctrl-z) sends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 </a:t>
            </a:r>
            <a:r>
              <a:rPr lang="en-US" sz="1600" b="1" dirty="0" smtClean="0">
                <a:latin typeface="Courier New" pitchFamily="49" charset="0"/>
              </a:rPr>
              <a:t>.</a:t>
            </a:r>
            <a:r>
              <a:rPr lang="en-US" sz="1600" b="1" dirty="0">
                <a:latin typeface="Courier New" pitchFamily="49" charset="0"/>
              </a:rPr>
              <a:t>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  <a:endParaRPr lang="en-US" sz="1600" b="1" dirty="0" smtClean="0">
              <a:latin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 </a:t>
            </a:r>
            <a:r>
              <a:rPr lang="en-US" sz="1600" b="1" dirty="0" err="1" smtClean="0">
                <a:latin typeface="Courier New" pitchFamily="49" charset="0"/>
              </a:rPr>
              <a:t>ps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Ss     0:00 </a:t>
            </a:r>
            <a:r>
              <a:rPr lang="en-US" sz="1600" b="1" dirty="0" smtClean="0">
                <a:latin typeface="Courier New" pitchFamily="49" charset="0"/>
              </a:rPr>
              <a:t>-</a:t>
            </a:r>
            <a:r>
              <a:rPr lang="en-US" sz="1600" dirty="0" smtClean="0">
                <a:latin typeface="Courier New" pitchFamily="49" charset="0"/>
              </a:rPr>
              <a:t>bash</a:t>
            </a:r>
            <a:endParaRPr lang="en-US" sz="1600" b="1" dirty="0" smtClean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 smtClean="0">
              <a:latin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 </a:t>
            </a:r>
            <a:r>
              <a:rPr lang="en-US" sz="1600" b="1" dirty="0" err="1" smtClean="0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  <a:endParaRPr lang="en-US" sz="1600" b="1" dirty="0" smtClean="0">
              <a:latin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</a:rPr>
              <a:t>[</a:t>
            </a:r>
            <a:r>
              <a:rPr lang="en-GB" sz="1600" dirty="0" err="1" smtClean="0">
                <a:latin typeface="Courier New" pitchFamily="49" charset="0"/>
              </a:rPr>
              <a:t>lperkovic@cdmlinux</a:t>
            </a:r>
            <a:r>
              <a:rPr lang="en-GB" sz="1600" dirty="0" smtClean="0">
                <a:latin typeface="Courier New" pitchFamily="49" charset="0"/>
              </a:rPr>
              <a:t> ~]$ </a:t>
            </a:r>
            <a:r>
              <a:rPr lang="en-US" sz="1600" b="1" dirty="0" err="1" smtClean="0">
                <a:latin typeface="Courier New" pitchFamily="49" charset="0"/>
              </a:rPr>
              <a:t>ps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Ss     0:00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bash</a:t>
            </a:r>
            <a:endParaRPr lang="en-US" sz="1600" b="1" dirty="0" smtClean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</a:t>
            </a:r>
            <a:r>
              <a:rPr lang="en-US" sz="1600" b="1" dirty="0" smtClean="0">
                <a:latin typeface="Courier New" pitchFamily="49" charset="0"/>
              </a:rPr>
              <a:t>/9    </a:t>
            </a:r>
            <a:r>
              <a:rPr lang="en-US" sz="1600" b="1" dirty="0">
                <a:latin typeface="Courier New" pitchFamily="49" charset="0"/>
              </a:rPr>
              <a:t>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7696200" cy="52629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fork12()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while(1); /* Child infinite loop */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terminates the child processes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("Killing process %d\n",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kill(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], SIGINT);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reaps terminated children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(WIFEXITED(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with exit status %d\n",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	  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, WEXITSTATUS(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abnormally\n",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 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dirty="0"/>
              <a:t>The process terminates and dumps core</a:t>
            </a:r>
          </a:p>
          <a:p>
            <a:pPr lvl="1"/>
            <a:r>
              <a:rPr lang="en-US" dirty="0"/>
              <a:t>The 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Relocatable</a:t>
            </a:r>
            <a:r>
              <a:rPr lang="en-US" dirty="0" smtClean="0"/>
              <a:t> object file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combined with other </a:t>
            </a:r>
            <a:r>
              <a:rPr lang="en-US" dirty="0" err="1" smtClean="0"/>
              <a:t>relocatable</a:t>
            </a:r>
            <a:r>
              <a:rPr lang="en-US" dirty="0" smtClean="0"/>
              <a:t> object files to form executable object file.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endParaRPr lang="en-US" dirty="0" smtClean="0"/>
          </a:p>
          <a:p>
            <a:r>
              <a:rPr lang="en-US" dirty="0" smtClean="0"/>
              <a:t>Executable 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copied directly into memory and then executed.</a:t>
            </a:r>
          </a:p>
          <a:p>
            <a:endParaRPr lang="en-US" dirty="0" smtClean="0"/>
          </a:p>
          <a:p>
            <a:r>
              <a:rPr lang="en-US" dirty="0" smtClean="0"/>
              <a:t>Shared object file (</a:t>
            </a:r>
            <a:r>
              <a:rPr lang="en-US" dirty="0" smtClean="0">
                <a:latin typeface="Courier New"/>
                <a:cs typeface="Courier New"/>
              </a:rPr>
              <a:t>.so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Special type of </a:t>
            </a:r>
            <a:r>
              <a:rPr lang="en-US" dirty="0" err="1" smtClean="0"/>
              <a:t>relocatable</a:t>
            </a:r>
            <a:r>
              <a:rPr lang="en-US" dirty="0" smtClean="0"/>
              <a:t> object file that can be loaded into memory and linked dynamically, at either load time or run-time.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93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7239000" cy="573087"/>
          </a:xfrm>
        </p:spPr>
        <p:txBody>
          <a:bodyPr/>
          <a:lstStyle/>
          <a:p>
            <a:r>
              <a:rPr lang="en-US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398696" y="1066800"/>
            <a:ext cx="8211904" cy="569386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int_handler(int</a:t>
            </a:r>
            <a:r>
              <a:rPr lang="en-US" sz="1400" dirty="0" smtClean="0">
                <a:latin typeface="Courier New" pitchFamily="49" charset="0"/>
              </a:rPr>
              <a:t> sig)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safe_printf("Process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received signal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getpid</a:t>
            </a:r>
            <a:r>
              <a:rPr lang="en-US" sz="1400" dirty="0" smtClean="0">
                <a:latin typeface="Courier New" pitchFamily="49" charset="0"/>
              </a:rPr>
              <a:t>(), sig);</a:t>
            </a:r>
          </a:p>
          <a:p>
            <a:r>
              <a:rPr lang="en-US" sz="1400" dirty="0" smtClean="0">
                <a:latin typeface="Courier New" pitchFamily="49" charset="0"/>
              </a:rPr>
              <a:t>    exit(0);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void fork13()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pid[N</a:t>
            </a:r>
            <a:r>
              <a:rPr lang="en-US" sz="1400" dirty="0" smtClean="0">
                <a:latin typeface="Courier New" pitchFamily="49" charset="0"/>
              </a:rPr>
              <a:t>];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child_status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signal(SIGINT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int_handler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</a:rPr>
              <a:t>        if ((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 = fork()) == 0) {</a:t>
            </a:r>
          </a:p>
          <a:p>
            <a:r>
              <a:rPr lang="en-US" sz="1400" dirty="0" smtClean="0">
                <a:latin typeface="Courier New" pitchFamily="49" charset="0"/>
              </a:rPr>
              <a:t>            while(1); /* child infinite loop</a:t>
            </a:r>
          </a:p>
          <a:p>
            <a:r>
              <a:rPr lang="en-US" sz="1400" dirty="0" smtClean="0">
                <a:latin typeface="Courier New" pitchFamily="49" charset="0"/>
              </a:rPr>
              <a:t>    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printf("Killing</a:t>
            </a:r>
            <a:r>
              <a:rPr lang="en-US" sz="1400" dirty="0" smtClean="0">
                <a:latin typeface="Courier New" pitchFamily="49" charset="0"/>
              </a:rPr>
              <a:t> process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]);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kill(pid[i</a:t>
            </a:r>
            <a:r>
              <a:rPr lang="en-US" sz="1400" dirty="0" smtClean="0">
                <a:latin typeface="Courier New" pitchFamily="49" charset="0"/>
              </a:rPr>
              <a:t>], SIGINT);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wait(&amp;child_status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    if (</a:t>
            </a:r>
            <a:r>
              <a:rPr lang="en-US" sz="1400" dirty="0" err="1" smtClean="0">
                <a:latin typeface="Courier New" pitchFamily="49" charset="0"/>
              </a:rPr>
              <a:t>WIFEXITED(child_status</a:t>
            </a:r>
            <a:r>
              <a:rPr lang="en-US" sz="1400" dirty="0" smtClean="0">
                <a:latin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with exit status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WEXITSTATUS(child_status</a:t>
            </a:r>
            <a:r>
              <a:rPr lang="en-US" sz="1400" dirty="0" smtClean="0">
                <a:latin typeface="Courier New" pitchFamily="49" charset="0"/>
              </a:rPr>
              <a:t>));</a:t>
            </a:r>
          </a:p>
          <a:p>
            <a:r>
              <a:rPr lang="en-US" sz="1400" dirty="0" smtClean="0">
                <a:latin typeface="Courier New" pitchFamily="49" charset="0"/>
              </a:rPr>
              <a:t>        else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abnormally\</a:t>
            </a:r>
            <a:r>
              <a:rPr lang="en-US" sz="1400" dirty="0" err="1" smtClean="0">
                <a:latin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4114800" y="2921000"/>
            <a:ext cx="4724400" cy="38164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dirty="0" smtClean="0">
                <a:latin typeface="Courier New" pitchFamily="49" charset="0"/>
              </a:rPr>
              <a:t>[</a:t>
            </a:r>
            <a:r>
              <a:rPr lang="en-GB" sz="1400" dirty="0" err="1" smtClean="0">
                <a:latin typeface="Courier New" pitchFamily="49" charset="0"/>
              </a:rPr>
              <a:t>lperkovic@cdmlinux</a:t>
            </a:r>
            <a:r>
              <a:rPr lang="en-GB" sz="1400" dirty="0" smtClean="0">
                <a:latin typeface="Courier New" pitchFamily="49" charset="0"/>
              </a:rPr>
              <a:t> ~]$ </a:t>
            </a:r>
            <a:r>
              <a:rPr lang="en-US" sz="1400" b="1" dirty="0" smtClean="0">
                <a:latin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</a:rPr>
              <a:t>/forks 13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25417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25418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25419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25420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25421</a:t>
            </a:r>
          </a:p>
          <a:p>
            <a:r>
              <a:rPr lang="en-US" sz="1400" dirty="0" smtClean="0">
                <a:latin typeface="Courier New" pitchFamily="49" charset="0"/>
              </a:rPr>
              <a:t>Process 25417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25418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25420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25421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25419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Child 25417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25418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25420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25419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25421 terminated with exit status 0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 smtClean="0">
                <a:latin typeface="Courier New" pitchFamily="49" charset="0"/>
              </a:rPr>
              <a:t>linux</a:t>
            </a:r>
            <a:r>
              <a:rPr lang="en-US" sz="1400" b="1" dirty="0" smtClean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3820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</a:t>
            </a:r>
            <a:br>
              <a:rPr lang="en-US" dirty="0"/>
            </a:br>
            <a:r>
              <a:rPr lang="en-US" dirty="0"/>
              <a:t>Externally Generated Events </a:t>
            </a:r>
            <a:r>
              <a:rPr lang="en-US" dirty="0" smtClean="0"/>
              <a:t>(Ctrl-c</a:t>
            </a:r>
            <a:r>
              <a:rPr lang="en-US" dirty="0"/>
              <a:t>)</a:t>
            </a: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555625" y="1736725"/>
            <a:ext cx="8065028" cy="45243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signal.h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handler(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("You</a:t>
            </a:r>
            <a:r>
              <a:rPr lang="en-US" sz="1600" b="1" dirty="0">
                <a:latin typeface="Courier New" pitchFamily="49" charset="0"/>
              </a:rPr>
              <a:t> think hitting ctrl-c will stop the bomb?\n");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sleep(2);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("Well</a:t>
            </a:r>
            <a:r>
              <a:rPr lang="en-US" sz="1600" b="1" dirty="0">
                <a:latin typeface="Courier New" pitchFamily="49" charset="0"/>
              </a:rPr>
              <a:t>...");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 sleep</a:t>
            </a:r>
            <a:r>
              <a:rPr lang="en-US" sz="1600" b="1" dirty="0">
                <a:latin typeface="Courier New" pitchFamily="49" charset="0"/>
              </a:rPr>
              <a:t>(1);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("OK\n");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exit(0);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signal(SIGINT, handler);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installs 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ctl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-c handler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while(1)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648" y="6172200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external.c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581400"/>
            <a:ext cx="4572000" cy="1569660"/>
          </a:xfrm>
          <a:prstGeom prst="rect">
            <a:avLst/>
          </a:prstGeom>
          <a:solidFill>
            <a:srgbClr val="E0E0E0"/>
          </a:solidFill>
        </p:spPr>
        <p:txBody>
          <a:bodyPr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./external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&lt;ctrl-</a:t>
            </a:r>
            <a:r>
              <a:rPr lang="en-US" sz="1600" dirty="0" err="1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You think hitting ctrl-</a:t>
            </a:r>
            <a:r>
              <a:rPr lang="en-US" sz="1600" dirty="0" err="1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 will stop the bomb?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Well...OK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6827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 Internally Generated Events</a:t>
            </a:r>
          </a:p>
        </p:txBody>
      </p:sp>
      <p:sp>
        <p:nvSpPr>
          <p:cNvPr id="528387" name="Rectangle 3"/>
          <p:cNvSpPr>
            <a:spLocks noChangeArrowheads="1"/>
          </p:cNvSpPr>
          <p:nvPr/>
        </p:nvSpPr>
        <p:spPr bwMode="auto">
          <a:xfrm>
            <a:off x="480796" y="1752600"/>
            <a:ext cx="3509194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signal.h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beeps = 0;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SIGALRM handler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handler(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("BEEP\n</a:t>
            </a:r>
            <a:r>
              <a:rPr lang="en-US" sz="1600" b="1" dirty="0">
                <a:latin typeface="Courier New" pitchFamily="49" charset="0"/>
              </a:rPr>
              <a:t>");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(++beeps &lt; 5) 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alarm(1);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else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("BOOM!\n</a:t>
            </a:r>
            <a:r>
              <a:rPr lang="en-US" sz="1600" b="1" dirty="0">
                <a:latin typeface="Courier New" pitchFamily="49" charset="0"/>
              </a:rPr>
              <a:t>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exit(0);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4633912" y="1752600"/>
            <a:ext cx="3976688" cy="229552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signal(SIGALRM, handler);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alarm(1);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send SIGALRM in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              1 second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while (1)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handler returns here */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657725" y="4276725"/>
            <a:ext cx="2277887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./internal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BOOM!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bass&gt;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726668"/>
            <a:ext cx="10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internal.c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r>
              <a:rPr lang="en-US" dirty="0"/>
              <a:t>Some caveats</a:t>
            </a:r>
          </a:p>
          <a:p>
            <a:pPr lvl="1"/>
            <a:r>
              <a:rPr lang="en-US" dirty="0"/>
              <a:t>Very high overhead</a:t>
            </a:r>
          </a:p>
          <a:p>
            <a:pPr lvl="2"/>
            <a:r>
              <a:rPr lang="en-US" dirty="0" smtClean="0"/>
              <a:t>&gt;</a:t>
            </a:r>
            <a:r>
              <a:rPr lang="en-US" dirty="0"/>
              <a:t>10,000 clock cycles</a:t>
            </a:r>
          </a:p>
          <a:p>
            <a:pPr lvl="2"/>
            <a:r>
              <a:rPr lang="en-US" dirty="0"/>
              <a:t>Only use for exceptional conditions</a:t>
            </a:r>
          </a:p>
          <a:p>
            <a:pPr lvl="1"/>
            <a:r>
              <a:rPr lang="en-US" dirty="0"/>
              <a:t>Don’t have queues</a:t>
            </a:r>
          </a:p>
          <a:p>
            <a:pPr lvl="2"/>
            <a:r>
              <a:rPr lang="en-US" dirty="0"/>
              <a:t>Just one bit for each pending signal </a:t>
            </a:r>
            <a:r>
              <a:rPr lang="en-US" dirty="0" smtClean="0"/>
              <a:t>type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10455</TotalTime>
  <Words>7399</Words>
  <Application>Microsoft Macintosh PowerPoint</Application>
  <PresentationFormat>On-screen Show (4:3)</PresentationFormat>
  <Paragraphs>1714</Paragraphs>
  <Slides>93</Slides>
  <Notes>91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template2007</vt:lpstr>
      <vt:lpstr>Default Design</vt:lpstr>
      <vt:lpstr>1. Linking  2. Exceptions  3. Processes  4. Signals</vt:lpstr>
      <vt:lpstr> Linking 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Resolving Symbols</vt:lpstr>
      <vt:lpstr>Relocating Code and Data</vt:lpstr>
      <vt:lpstr>Relocation Info (main)</vt:lpstr>
      <vt:lpstr>Relocation Info (swap, .text)</vt:lpstr>
      <vt:lpstr>Relocation Info (swap, .data)</vt:lpstr>
      <vt:lpstr>Executable Before/After Relocation (.text)</vt:lpstr>
      <vt:lpstr>PowerPoint Presentation</vt:lpstr>
      <vt:lpstr>Executable After Relocation (.data)</vt:lpstr>
      <vt:lpstr>Packaging Commonly Used Functions</vt:lpstr>
      <vt:lpstr>Solution: Static Libraries</vt:lpstr>
      <vt:lpstr>Creating Static Libraries</vt:lpstr>
      <vt:lpstr>Commonly Used Libraries</vt:lpstr>
      <vt:lpstr>Linking with Static Libraries</vt:lpstr>
      <vt:lpstr>Using Static Libraries</vt:lpstr>
      <vt:lpstr>Loading Executable Object Files</vt:lpstr>
      <vt:lpstr>Shared Libraries</vt:lpstr>
      <vt:lpstr>Shared Libraries (cont.)</vt:lpstr>
      <vt:lpstr>Dynamic Linking at Load-time</vt:lpstr>
      <vt:lpstr>Exceptions</vt:lpstr>
      <vt:lpstr>Control Flow</vt:lpstr>
      <vt:lpstr>Altering the Control Flow</vt:lpstr>
      <vt:lpstr>Exceptional Control Flow</vt:lpstr>
      <vt:lpstr>Exceptions</vt:lpstr>
      <vt:lpstr>Interrupt Vectors</vt:lpstr>
      <vt:lpstr>Asynchronous Exceptions (Interrupts)</vt:lpstr>
      <vt:lpstr>Synchronous Exceptions</vt:lpstr>
      <vt:lpstr>Trap Example: Opening File</vt:lpstr>
      <vt:lpstr>Fault Example: Page Fault</vt:lpstr>
      <vt:lpstr>Fault Example: Invalid Memory Reference</vt:lpstr>
      <vt:lpstr>Exception Table IA32 (Excerpt)</vt:lpstr>
      <vt:lpstr>Processes</vt:lpstr>
      <vt:lpstr>Processes</vt:lpstr>
      <vt:lpstr>Concurrent Processes</vt:lpstr>
      <vt:lpstr>User View of Concurrent Processes</vt:lpstr>
      <vt:lpstr>Context Switching</vt:lpstr>
      <vt:lpstr>fork: Creating New Processes</vt:lpstr>
      <vt:lpstr>Understanding fork</vt:lpstr>
      <vt:lpstr>Fork Example #1</vt:lpstr>
      <vt:lpstr>Fork Example #2</vt:lpstr>
      <vt:lpstr>Fork Example #3</vt:lpstr>
      <vt:lpstr>Fork Example #4</vt:lpstr>
      <vt:lpstr>Fork Example #5</vt:lpstr>
      <vt:lpstr>exit: Ending a process</vt:lpstr>
      <vt:lpstr>Zombies</vt:lpstr>
      <vt:lpstr>Zombie Example</vt:lpstr>
      <vt:lpstr>Nonterminating Child Example</vt:lpstr>
      <vt:lpstr>wait: Synchronizing with Children</vt:lpstr>
      <vt:lpstr>wait: Synchronizing with Children</vt:lpstr>
      <vt:lpstr>wait() Example</vt:lpstr>
      <vt:lpstr>waitpid(): Waiting for a Specific Process</vt:lpstr>
      <vt:lpstr>execve: Loading and Running Programs</vt:lpstr>
      <vt:lpstr>Examples</vt:lpstr>
      <vt:lpstr>execve Example</vt:lpstr>
      <vt:lpstr>Summary</vt:lpstr>
      <vt:lpstr>Summary (cont.)</vt:lpstr>
      <vt:lpstr>Multitasking</vt:lpstr>
      <vt:lpstr>Unix Process Hierarchy</vt:lpstr>
      <vt:lpstr>Shell Programs</vt:lpstr>
      <vt:lpstr>Simple Shell eval Function</vt:lpstr>
      <vt:lpstr>What Is a “Background Job”?</vt:lpstr>
      <vt:lpstr>Problem with Simple Shell Example</vt:lpstr>
      <vt:lpstr>Exception Control Flow to the Rescue</vt:lpstr>
      <vt:lpstr>Signals</vt:lpstr>
      <vt:lpstr>Signals</vt:lpstr>
      <vt:lpstr>Sending a Signal</vt:lpstr>
      <vt:lpstr>Receiving a Signal</vt:lpstr>
      <vt:lpstr>Pending and Blocked Signals</vt:lpstr>
      <vt:lpstr>Signal Concepts </vt:lpstr>
      <vt:lpstr>Process Groups</vt:lpstr>
      <vt:lpstr>Sending Signals with kill Program</vt:lpstr>
      <vt:lpstr>Sending Signals from the Keyboard</vt:lpstr>
      <vt:lpstr>Example of ctrl-c and ctrl-z</vt:lpstr>
      <vt:lpstr>Sending Signals with kill Function</vt:lpstr>
      <vt:lpstr>Receiving Signals</vt:lpstr>
      <vt:lpstr>Default Actions</vt:lpstr>
      <vt:lpstr>Installing Signal Handlers</vt:lpstr>
      <vt:lpstr>Signal Handling Example</vt:lpstr>
      <vt:lpstr>A Program That Reacts to Externally Generated Events (Ctrl-c)</vt:lpstr>
      <vt:lpstr>A Program That Reacts to Internally Generated Events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Ljubomir Perkovic</cp:lastModifiedBy>
  <cp:revision>503</cp:revision>
  <cp:lastPrinted>1999-09-20T15:19:18Z</cp:lastPrinted>
  <dcterms:created xsi:type="dcterms:W3CDTF">2013-04-15T18:48:13Z</dcterms:created>
  <dcterms:modified xsi:type="dcterms:W3CDTF">2016-01-25T21:58:16Z</dcterms:modified>
</cp:coreProperties>
</file>