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78"/>
  </p:notesMasterIdLst>
  <p:handoutMasterIdLst>
    <p:handoutMasterId r:id="rId79"/>
  </p:handoutMasterIdLst>
  <p:sldIdLst>
    <p:sldId id="1421" r:id="rId3"/>
    <p:sldId id="1473" r:id="rId4"/>
    <p:sldId id="1474" r:id="rId5"/>
    <p:sldId id="1475" r:id="rId6"/>
    <p:sldId id="1476" r:id="rId7"/>
    <p:sldId id="1477" r:id="rId8"/>
    <p:sldId id="1478" r:id="rId9"/>
    <p:sldId id="1479" r:id="rId10"/>
    <p:sldId id="1480" r:id="rId11"/>
    <p:sldId id="1481" r:id="rId12"/>
    <p:sldId id="1482" r:id="rId13"/>
    <p:sldId id="1483" r:id="rId14"/>
    <p:sldId id="1496" r:id="rId15"/>
    <p:sldId id="1497" r:id="rId16"/>
    <p:sldId id="1498" r:id="rId17"/>
    <p:sldId id="1499" r:id="rId18"/>
    <p:sldId id="1500" r:id="rId19"/>
    <p:sldId id="1501" r:id="rId20"/>
    <p:sldId id="1502" r:id="rId21"/>
    <p:sldId id="1503" r:id="rId22"/>
    <p:sldId id="1504" r:id="rId23"/>
    <p:sldId id="1505" r:id="rId24"/>
    <p:sldId id="1506" r:id="rId25"/>
    <p:sldId id="1507" r:id="rId26"/>
    <p:sldId id="1509" r:id="rId27"/>
    <p:sldId id="1510" r:id="rId28"/>
    <p:sldId id="1511" r:id="rId29"/>
    <p:sldId id="1512" r:id="rId30"/>
    <p:sldId id="1513" r:id="rId31"/>
    <p:sldId id="1514" r:id="rId32"/>
    <p:sldId id="1515" r:id="rId33"/>
    <p:sldId id="1516" r:id="rId34"/>
    <p:sldId id="1517" r:id="rId35"/>
    <p:sldId id="1518" r:id="rId36"/>
    <p:sldId id="1519" r:id="rId37"/>
    <p:sldId id="1520" r:id="rId38"/>
    <p:sldId id="1521" r:id="rId39"/>
    <p:sldId id="1522" r:id="rId40"/>
    <p:sldId id="1523" r:id="rId41"/>
    <p:sldId id="1524" r:id="rId42"/>
    <p:sldId id="1525" r:id="rId43"/>
    <p:sldId id="1526" r:id="rId44"/>
    <p:sldId id="1527" r:id="rId45"/>
    <p:sldId id="1528" r:id="rId46"/>
    <p:sldId id="1530" r:id="rId47"/>
    <p:sldId id="1531" r:id="rId48"/>
    <p:sldId id="1532" r:id="rId49"/>
    <p:sldId id="1533" r:id="rId50"/>
    <p:sldId id="1534" r:id="rId51"/>
    <p:sldId id="1535" r:id="rId52"/>
    <p:sldId id="1536" r:id="rId53"/>
    <p:sldId id="1537" r:id="rId54"/>
    <p:sldId id="1538" r:id="rId55"/>
    <p:sldId id="1539" r:id="rId56"/>
    <p:sldId id="1540" r:id="rId57"/>
    <p:sldId id="1541" r:id="rId58"/>
    <p:sldId id="1542" r:id="rId59"/>
    <p:sldId id="1543" r:id="rId60"/>
    <p:sldId id="1544" r:id="rId61"/>
    <p:sldId id="1545" r:id="rId62"/>
    <p:sldId id="1546" r:id="rId63"/>
    <p:sldId id="1547" r:id="rId64"/>
    <p:sldId id="1548" r:id="rId65"/>
    <p:sldId id="1549" r:id="rId66"/>
    <p:sldId id="1550" r:id="rId67"/>
    <p:sldId id="1551" r:id="rId68"/>
    <p:sldId id="1552" r:id="rId69"/>
    <p:sldId id="1553" r:id="rId70"/>
    <p:sldId id="1554" r:id="rId71"/>
    <p:sldId id="1555" r:id="rId72"/>
    <p:sldId id="1556" r:id="rId73"/>
    <p:sldId id="1557" r:id="rId74"/>
    <p:sldId id="1558" r:id="rId75"/>
    <p:sldId id="1559" r:id="rId76"/>
    <p:sldId id="1560" r:id="rId77"/>
  </p:sldIdLst>
  <p:sldSz cx="9144000" cy="6858000" type="screen4x3"/>
  <p:notesSz cx="7302500" cy="9586913"/>
  <p:custDataLst>
    <p:tags r:id="rId8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1" autoAdjust="0"/>
    <p:restoredTop sz="94649" autoAdjust="0"/>
  </p:normalViewPr>
  <p:slideViewPr>
    <p:cSldViewPr snapToObjects="1">
      <p:cViewPr varScale="1">
        <p:scale>
          <a:sx n="88" d="100"/>
          <a:sy n="88" d="100"/>
        </p:scale>
        <p:origin x="-112" y="-24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tags" Target="tags/tag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1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1. I/O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Networks and the Internet</a:t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610600" cy="5410200"/>
          </a:xfrm>
        </p:spPr>
        <p:txBody>
          <a:bodyPr/>
          <a:lstStyle/>
          <a:p>
            <a:r>
              <a:rPr lang="en-US" dirty="0"/>
              <a:t>Copying standard in to standard out, one byte at a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04443" y="1905000"/>
            <a:ext cx="6510757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 smtClean="0">
                <a:latin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main(void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while(Read(STDIN_FILENO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 != 0)</a:t>
            </a:r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Write(STDOUT_FILENO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</a:rPr>
              <a:t>, 1);</a:t>
            </a:r>
          </a:p>
          <a:p>
            <a:r>
              <a:rPr lang="en-US" sz="1600" dirty="0" smtClean="0">
                <a:latin typeface="Courier New" pitchFamily="49" charset="0"/>
              </a:rPr>
              <a:t>    exit(0);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921" y="4876800"/>
            <a:ext cx="7806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Note the use of error handling wrappers for read and write (Appendix A).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3836" y="409021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cpstdin.c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Dealing </a:t>
            </a:r>
            <a:r>
              <a:rPr lang="en-US" dirty="0" smtClean="0"/>
              <a:t>with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way to deal with short counts in your code:</a:t>
            </a:r>
          </a:p>
          <a:p>
            <a:pPr lvl="1"/>
            <a:r>
              <a:rPr lang="en-US" dirty="0"/>
              <a:t>Use the RIO (Robust I/O) package from your textbook’s </a:t>
            </a:r>
            <a:r>
              <a:rPr lang="en-US" b="1" dirty="0" err="1">
                <a:latin typeface="Courier New" pitchFamily="49" charset="0"/>
              </a:rPr>
              <a:t>csapp.c</a:t>
            </a:r>
            <a:r>
              <a:rPr lang="en-US" b="1" dirty="0"/>
              <a:t> </a:t>
            </a:r>
            <a:r>
              <a:rPr lang="en-US" dirty="0"/>
              <a:t>file (Appendix 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RIO Package</a:t>
            </a:r>
            <a:endParaRPr 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binary data and text lines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</a:t>
            </a:r>
            <a:r>
              <a:rPr lang="en-US" dirty="0" smtClean="0"/>
              <a:t>descriptor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805807" y="2146518"/>
            <a:ext cx="774506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81914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st_dev;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mode_t        st_mode;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nlink_t       st_nlink;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uid_t         st_uid;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gid_t         st_gid;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dev_t         st_rdev;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device type (if inode device)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off_t         st_size;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st_blksize;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blocksize for filesystem I/O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unsigned long st_blocks;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time_t        st_atime;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457200" y="1026378"/>
            <a:ext cx="8153400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statcheck.c - Querying and manipulating a file’s meta data */</a:t>
            </a:r>
          </a:p>
          <a:p>
            <a:r>
              <a:rPr lang="en-US" sz="1600" dirty="0" err="1">
                <a:latin typeface="Courier New" pitchFamily="49" charset="0"/>
              </a:rPr>
              <a:t>#include "csapp.h"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 main (int argc, char **argv) 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struct stat stat;</a:t>
            </a:r>
          </a:p>
          <a:p>
            <a:r>
              <a:rPr lang="en-US" sz="1600" dirty="0" err="1">
                <a:latin typeface="Courier New" pitchFamily="49" charset="0"/>
              </a:rPr>
              <a:t>    char *type, *readok;</a:t>
            </a:r>
          </a:p>
          <a:p>
            <a:r>
              <a:rPr lang="en-US" sz="1600" dirty="0" err="1">
                <a:latin typeface="Courier New" pitchFamily="49" charset="0"/>
              </a:rPr>
              <a:t>    </a:t>
            </a:r>
          </a:p>
          <a:p>
            <a:r>
              <a:rPr lang="en-US" sz="1600" dirty="0" err="1">
                <a:latin typeface="Courier New" pitchFamily="49" charset="0"/>
              </a:rPr>
              <a:t>    Stat(argv[1], &amp;stat);</a:t>
            </a:r>
          </a:p>
          <a:p>
            <a:r>
              <a:rPr lang="en-US" sz="1600" dirty="0" err="1">
                <a:latin typeface="Courier New" pitchFamily="49" charset="0"/>
              </a:rPr>
              <a:t>    if (S_ISREG(stat.st_mode))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"regular";</a:t>
            </a:r>
          </a:p>
          <a:p>
            <a:r>
              <a:rPr lang="en-US" sz="1600" dirty="0" err="1">
                <a:latin typeface="Courier New" pitchFamily="49" charset="0"/>
              </a:rPr>
              <a:t>    else if (S_ISDIR(stat.st_mode))</a:t>
            </a:r>
          </a:p>
          <a:p>
            <a:r>
              <a:rPr lang="en-US" sz="1600" dirty="0" err="1">
                <a:latin typeface="Courier New" pitchFamily="49" charset="0"/>
              </a:rPr>
              <a:t>	type = "directory";</a:t>
            </a:r>
          </a:p>
          <a:p>
            <a:r>
              <a:rPr lang="en-US" sz="1600" dirty="0" err="1">
                <a:latin typeface="Courier New" pitchFamily="49" charset="0"/>
              </a:rPr>
              <a:t>    else </a:t>
            </a:r>
          </a:p>
          <a:p>
            <a:r>
              <a:rPr lang="en-US" sz="1600" dirty="0" err="1">
                <a:latin typeface="Courier New" pitchFamily="49" charset="0"/>
              </a:rPr>
              <a:t>	type = "other";</a:t>
            </a:r>
          </a:p>
          <a:p>
            <a:r>
              <a:rPr lang="en-US" sz="1600" dirty="0" err="1">
                <a:latin typeface="Courier New" pitchFamily="49" charset="0"/>
              </a:rPr>
              <a:t>    if ((stat.st_mode &amp; S_IRUSR))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OK to read?*/</a:t>
            </a:r>
          </a:p>
          <a:p>
            <a:r>
              <a:rPr lang="en-US" sz="1600" dirty="0" err="1">
                <a:latin typeface="Courier New" pitchFamily="49" charset="0"/>
              </a:rPr>
              <a:t>	readok = "yes";</a:t>
            </a:r>
          </a:p>
          <a:p>
            <a:r>
              <a:rPr lang="en-US" sz="1600" dirty="0" err="1">
                <a:latin typeface="Courier New" pitchFamily="49" charset="0"/>
              </a:rPr>
              <a:t>    else</a:t>
            </a:r>
          </a:p>
          <a:p>
            <a:r>
              <a:rPr lang="en-US" sz="1600" dirty="0" err="1">
                <a:latin typeface="Courier New" pitchFamily="49" charset="0"/>
              </a:rPr>
              <a:t>	readok = "no";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    printf("type: %s, read: %s\n", type, readok);</a:t>
            </a:r>
          </a:p>
          <a:p>
            <a:r>
              <a:rPr lang="en-US" sz="1600" dirty="0" err="1">
                <a:latin typeface="Courier New" pitchFamily="49" charset="0"/>
              </a:rPr>
              <a:t>    exit(0);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257800" y="1501676"/>
            <a:ext cx="364966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unix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/dev/</a:t>
            </a:r>
            <a:r>
              <a:rPr lang="en-US" sz="1600" dirty="0" err="1">
                <a:latin typeface="Courier New" pitchFamily="49" charset="0"/>
              </a:rPr>
              <a:t>kmem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other,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2192" y="6412468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disk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Fork()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0668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fork()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Fork()</a:t>
            </a:r>
            <a:endParaRPr lang="en-US" sz="34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fork():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 pitchFamily="49" charset="0"/>
              </a:rPr>
              <a:t>dup2(</a:t>
            </a:r>
            <a:r>
              <a:rPr lang="en-US" dirty="0" err="1">
                <a:latin typeface="Courier New" pitchFamily="49" charset="0"/>
              </a:rPr>
              <a:t>oldfd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newfd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5208673" y="4602162"/>
            <a:ext cx="1836737" cy="1722438"/>
            <a:chOff x="5241625" y="4267200"/>
            <a:chExt cx="1836737" cy="1722438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8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645150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81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82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83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84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85" name="Rectangle 61"/>
            <p:cNvSpPr>
              <a:spLocks noChangeAspect="1" noChangeArrowheads="1"/>
            </p:cNvSpPr>
            <p:nvPr/>
          </p:nvSpPr>
          <p:spPr bwMode="auto">
            <a:xfrm>
              <a:off x="5241625" y="5645150"/>
              <a:ext cx="917575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86" name="Text Box 62"/>
          <p:cNvSpPr txBox="1">
            <a:spLocks noChangeAspect="1" noChangeArrowheads="1"/>
          </p:cNvSpPr>
          <p:nvPr/>
        </p:nvSpPr>
        <p:spPr bwMode="auto">
          <a:xfrm>
            <a:off x="5462973" y="3611562"/>
            <a:ext cx="252921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 pitchFamily="49" charset="0"/>
              </a:rPr>
              <a:t>dup2(4,1)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648" y="5059362"/>
            <a:ext cx="1295400" cy="59213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2514600" cy="573087"/>
          </a:xfrm>
        </p:spPr>
        <p:txBody>
          <a:bodyPr/>
          <a:lstStyle/>
          <a:p>
            <a:r>
              <a:rPr lang="en-US"/>
              <a:t>Unix Files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</a:t>
            </a:r>
            <a:r>
              <a:rPr lang="en-US" b="1" dirty="0" err="1">
                <a:latin typeface="Courier New" pitchFamily="49" charset="0"/>
              </a:rPr>
              <a:t>kmem</a:t>
            </a: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(</a:t>
            </a:r>
            <a:r>
              <a:rPr lang="en-US" dirty="0"/>
              <a:t>kernel memory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K&amp;R.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memory.</a:t>
            </a:r>
          </a:p>
          <a:p>
            <a:pPr lvl="1"/>
            <a:r>
              <a:rPr lang="en-US" dirty="0"/>
              <a:t>Similar to buffered </a:t>
            </a:r>
            <a:r>
              <a:rPr lang="en-US" dirty="0" smtClean="0"/>
              <a:t>RIO </a:t>
            </a:r>
          </a:p>
          <a:p>
            <a:r>
              <a:rPr lang="en-US" dirty="0"/>
              <a:t>C 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“\n”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call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Unix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545198"/>
            <a:ext cx="5824538" cy="573088"/>
          </a:xfrm>
        </p:spPr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486400"/>
          </a:xfrm>
        </p:spPr>
        <p:txBody>
          <a:bodyPr/>
          <a:lstStyle/>
          <a:p>
            <a:r>
              <a:rPr lang="en-US" dirty="0"/>
              <a:t>Regular file</a:t>
            </a:r>
          </a:p>
          <a:p>
            <a:pPr lvl="1"/>
            <a:r>
              <a:rPr lang="en-US" dirty="0"/>
              <a:t>File containing user/app data (binary, text, whatever)</a:t>
            </a:r>
          </a:p>
          <a:p>
            <a:pPr lvl="1"/>
            <a:r>
              <a:rPr lang="en-US" dirty="0"/>
              <a:t>OS does not know anything about the format</a:t>
            </a:r>
          </a:p>
          <a:p>
            <a:pPr lvl="2"/>
            <a:r>
              <a:rPr lang="en-US" dirty="0"/>
              <a:t>other than “sequence of bytes”, akin to main memory</a:t>
            </a:r>
          </a:p>
          <a:p>
            <a:r>
              <a:rPr lang="en-US" dirty="0"/>
              <a:t>Directory file</a:t>
            </a:r>
          </a:p>
          <a:p>
            <a:pPr lvl="1"/>
            <a:r>
              <a:rPr lang="en-US" dirty="0"/>
              <a:t>A file that contains the names and locations of other files</a:t>
            </a:r>
          </a:p>
          <a:p>
            <a:r>
              <a:rPr lang="en-US" dirty="0"/>
              <a:t>Character special and block special files</a:t>
            </a:r>
          </a:p>
          <a:p>
            <a:pPr lvl="1"/>
            <a:r>
              <a:rPr lang="en-US" dirty="0"/>
              <a:t>Terminals (character special) and disks </a:t>
            </a:r>
            <a:r>
              <a:rPr lang="en-US" dirty="0" smtClean="0"/>
              <a:t>(block </a:t>
            </a:r>
            <a:r>
              <a:rPr lang="en-US" dirty="0"/>
              <a:t>special)</a:t>
            </a:r>
          </a:p>
          <a:p>
            <a:r>
              <a:rPr lang="en-US" dirty="0"/>
              <a:t>FIFO (named pipe)</a:t>
            </a:r>
          </a:p>
          <a:p>
            <a:pPr lvl="1"/>
            <a:r>
              <a:rPr lang="en-US" dirty="0"/>
              <a:t>A file type used for inter-process communication</a:t>
            </a:r>
          </a:p>
          <a:p>
            <a:r>
              <a:rPr lang="en-US" dirty="0"/>
              <a:t>Socket</a:t>
            </a:r>
          </a:p>
          <a:p>
            <a:pPr lvl="1"/>
            <a:r>
              <a:rPr lang="en-US" dirty="0"/>
              <a:t>A file type used for network </a:t>
            </a:r>
            <a:r>
              <a:rPr lang="en-US" dirty="0" smtClean="0"/>
              <a:t>communication </a:t>
            </a:r>
            <a:r>
              <a:rPr lang="en-US" dirty="0"/>
              <a:t>between processes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476" y="1220788"/>
            <a:ext cx="8307387" cy="5256212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Unix 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handlers. 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and RIO packages.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(CS:APP2e, Sec 10.9)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-signal-safe.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performance.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sockets.</a:t>
            </a:r>
          </a:p>
          <a:p>
            <a:pPr lvl="1"/>
            <a:r>
              <a:rPr lang="en-US" dirty="0" smtClean="0"/>
              <a:t>Avoid using standard I/O on sockets.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Networks and the Internet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65821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6" name="Line 4"/>
          <p:cNvSpPr>
            <a:spLocks noChangeShapeType="1"/>
          </p:cNvSpPr>
          <p:nvPr/>
        </p:nvSpPr>
        <p:spPr bwMode="auto">
          <a:xfrm flipH="1">
            <a:off x="2689225" y="17577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811645" y="1403727"/>
            <a:ext cx="23294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1. Client sends request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219825" y="2164139"/>
            <a:ext cx="10779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2. Server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>
            <a:off x="2701925" y="22022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805295" y="2214939"/>
            <a:ext cx="25287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3. Server sends response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21546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>
            <a:off x="6380162" y="1976814"/>
            <a:ext cx="83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16736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4267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33160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187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1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16963" cy="781050"/>
          </a:xfrm>
        </p:spPr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22350"/>
            <a:ext cx="8307387" cy="55308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Elegant mapping of files to devices allows kernel to export simple interface called Unix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Important idea: All input and output is handled in a consistent and uniform </a:t>
            </a:r>
            <a:r>
              <a:rPr lang="en-US" dirty="0" smtClean="0"/>
              <a:t>way</a:t>
            </a:r>
            <a:endParaRPr lang="en-US" dirty="0"/>
          </a:p>
          <a:p>
            <a:r>
              <a:rPr lang="en-US" dirty="0"/>
              <a:t>Basic Unix I/O operations (system calls):  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3048000" y="5561999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on their way out. Bridges (switches, routers) became cheap enough to replace them (means no more broadcasting)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7045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9080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4693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86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Ethernet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Wifi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926512" y="3727744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813860" y="3733800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7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3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protocol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err="1" smtClean="0"/>
              <a:t>smooths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an internet protocol (i.e., set of </a:t>
            </a:r>
            <a:r>
              <a:rPr lang="en-US" dirty="0" smtClean="0"/>
              <a:t>rules)</a:t>
            </a:r>
          </a:p>
          <a:p>
            <a:pPr lvl="1"/>
            <a:r>
              <a:rPr lang="en-US" dirty="0" smtClean="0"/>
              <a:t>governs </a:t>
            </a:r>
            <a:r>
              <a:rPr lang="en-US" dirty="0"/>
              <a:t>how hosts and routers should cooperate when they transfer data from network to </a:t>
            </a:r>
            <a:r>
              <a:rPr lang="en-US" dirty="0" smtClean="0"/>
              <a:t>network</a:t>
            </a:r>
            <a:endParaRPr lang="en-US" dirty="0"/>
          </a:p>
          <a:p>
            <a:pPr lvl="1"/>
            <a:r>
              <a:rPr lang="en-US" dirty="0"/>
              <a:t>TCP/IP is the protocol for the global IP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2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65886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38600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932738" cy="573087"/>
          </a:xfrm>
        </p:spPr>
        <p:txBody>
          <a:bodyPr/>
          <a:lstStyle/>
          <a:p>
            <a:r>
              <a:rPr lang="en-US"/>
              <a:t>Transferring Data Over an internet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53754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65886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2440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24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228600" y="2070100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2038350" y="5410200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6751638" y="4343400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6751638" y="2090352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75"/>
          <p:cNvGrpSpPr/>
          <p:nvPr/>
        </p:nvGrpSpPr>
        <p:grpSpPr>
          <a:xfrm>
            <a:off x="5603274" y="4992472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43600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22124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" name="Group 73"/>
          <p:cNvGrpSpPr/>
          <p:nvPr/>
        </p:nvGrpSpPr>
        <p:grpSpPr>
          <a:xfrm>
            <a:off x="228600" y="4343400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8" name="Group 72"/>
          <p:cNvGrpSpPr/>
          <p:nvPr/>
        </p:nvGrpSpPr>
        <p:grpSpPr>
          <a:xfrm>
            <a:off x="228600" y="2794000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6751638" y="3200400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53754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73225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266587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612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/>
              <a:t>Global IP Internet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C0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C00000"/>
                </a:solidFill>
              </a:rPr>
              <a:t>delivery capability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dirty="0" smtClean="0"/>
              <a:t>host-to-host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unreliable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C00000"/>
                </a:solidFill>
              </a:rPr>
              <a:t>process-to-process</a:t>
            </a:r>
            <a:endParaRPr lang="en-US" i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C00000"/>
                </a:solidFill>
              </a:rPr>
              <a:t>reliable</a:t>
            </a:r>
            <a:r>
              <a:rPr lang="en-US" dirty="0"/>
              <a:t> byte streams from process-to-process over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C00000"/>
                </a:solidFill>
              </a:rPr>
              <a:t>sockets </a:t>
            </a:r>
            <a:r>
              <a:rPr lang="en-US" i="1" dirty="0" smtClean="0">
                <a:solidFill>
                  <a:srgbClr val="C00000"/>
                </a:solidFill>
              </a:rPr>
              <a:t>interface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1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Unix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1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140.192.36.43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</a:p>
          <a:p>
            <a:pPr lvl="1"/>
            <a:r>
              <a:rPr lang="en-US" dirty="0" smtClean="0"/>
              <a:t>140.192.36.43 is </a:t>
            </a:r>
            <a:r>
              <a:rPr lang="en-US" dirty="0"/>
              <a:t>mapped to </a:t>
            </a:r>
            <a:r>
              <a:rPr lang="en-US" dirty="0" smtClean="0"/>
              <a:t> </a:t>
            </a:r>
            <a:r>
              <a:rPr lang="en-US" dirty="0" err="1" smtClean="0"/>
              <a:t>cdmlinux.cdm.depaul.edu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C00000"/>
                </a:solidFill>
              </a:rPr>
              <a:t>IP address </a:t>
            </a:r>
            <a:r>
              <a:rPr lang="en-US" i="1" dirty="0" err="1">
                <a:solidFill>
                  <a:srgbClr val="C00000"/>
                </a:solidFill>
              </a:rPr>
              <a:t>struct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IP addresses are always stored in memory in 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837402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0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0x8002C2F2 = 128.2.194.242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for converting between binary IP addresses and dotted decimal strings: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inet_aton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dotted </a:t>
            </a:r>
            <a:r>
              <a:rPr lang="en-US" dirty="0"/>
              <a:t>decimal string </a:t>
            </a:r>
            <a:r>
              <a:rPr lang="en-US" dirty="0" smtClean="0"/>
              <a:t>→ IP </a:t>
            </a:r>
            <a:r>
              <a:rPr lang="en-US" dirty="0"/>
              <a:t>address in network byte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inet_ntoa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IP </a:t>
            </a:r>
            <a:r>
              <a:rPr lang="en-US" dirty="0"/>
              <a:t>address in network </a:t>
            </a:r>
            <a:r>
              <a:rPr lang="en-US" dirty="0" smtClean="0"/>
              <a:t>byte </a:t>
            </a:r>
            <a:r>
              <a:rPr lang="en-US" dirty="0"/>
              <a:t>order </a:t>
            </a:r>
            <a:r>
              <a:rPr lang="en-US" dirty="0" smtClean="0"/>
              <a:t>→ dotted </a:t>
            </a:r>
            <a:r>
              <a:rPr lang="en-US" dirty="0"/>
              <a:t>decimal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n” denotes network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“a</a:t>
            </a:r>
            <a:r>
              <a:rPr lang="en-US" dirty="0"/>
              <a:t>” denotes application </a:t>
            </a:r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115266" y="2984500"/>
            <a:ext cx="91626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depaul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338201" y="2984500"/>
            <a:ext cx="78514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smith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592331" y="3913188"/>
            <a:ext cx="44212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cti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35227" y="5762625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ctilinux3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140.192.36.43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664335" y="4841875"/>
            <a:ext cx="82080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cstsis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1831016" y="4918814"/>
            <a:ext cx="148398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reed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140.192.32.110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243548" y="3926576"/>
            <a:ext cx="158797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207.171.166.252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58137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745524" y="3099486"/>
            <a:ext cx="7742238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58019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/>
              <a:t>Properties of DNS Host Entries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Each host entry is an equivalence class of domain names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 addresses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Different kinds of mappings are possible:</a:t>
            </a:r>
          </a:p>
          <a:p>
            <a:pPr lvl="1"/>
            <a:r>
              <a:rPr lang="en-US" dirty="0"/>
              <a:t>Simple 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 lvl="2"/>
            <a:r>
              <a:rPr lang="en-US" sz="1600" b="1" dirty="0" err="1" smtClean="0">
                <a:latin typeface="Courier New" pitchFamily="49" charset="0"/>
              </a:rPr>
              <a:t>reed.cs.depaul.edu</a:t>
            </a:r>
            <a:r>
              <a:rPr lang="en-US" sz="1600" dirty="0" smtClean="0"/>
              <a:t>   </a:t>
            </a:r>
            <a:r>
              <a:rPr lang="en-US" sz="1600" dirty="0"/>
              <a:t>maps </a:t>
            </a:r>
            <a:r>
              <a:rPr lang="en-US" sz="1600" dirty="0" smtClean="0"/>
              <a:t>to</a:t>
            </a:r>
            <a:r>
              <a:rPr lang="en-US" sz="1600" b="1" dirty="0" smtClean="0">
                <a:latin typeface="Courier New" pitchFamily="49" charset="0"/>
              </a:rPr>
              <a:t> 140.192.32.110</a:t>
            </a:r>
            <a:endParaRPr lang="en-US" sz="1600" b="1" dirty="0" smtClean="0"/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eecs.mit.edu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/>
              <a:t>and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latin typeface="Arial" charset="0"/>
              </a:rPr>
              <a:t>both map to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18.62.1.6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 lvl="2"/>
            <a:r>
              <a:rPr lang="en-US" sz="1600" b="1" dirty="0" smtClean="0">
                <a:latin typeface="Courier New" pitchFamily="49" charset="0"/>
              </a:rPr>
              <a:t>google.com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/>
              <a:t>maps </a:t>
            </a:r>
            <a:r>
              <a:rPr lang="en-US" sz="1600" dirty="0"/>
              <a:t>to multiple IP </a:t>
            </a:r>
            <a:r>
              <a:rPr lang="en-US" sz="1600" dirty="0" smtClean="0"/>
              <a:t>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90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424248" y="1241425"/>
            <a:ext cx="8207696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inet_aton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33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914400" y="1524000"/>
            <a:ext cx="69342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reed.cs.depaul.edu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reed.cti.depaul.edu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alias: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reed.cs.depaul.edu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140.192.39.42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140.192.39.42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reed.cti.depaul.edu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140.192.39.42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www.google.com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www.google.com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173.194.73.105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173.194.73.147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173.194.73.106</a:t>
            </a:r>
          </a:p>
        </p:txBody>
      </p:sp>
    </p:spTree>
    <p:extLst>
      <p:ext uri="{BB962C8B-B14F-4D97-AF65-F5344CB8AC3E}">
        <p14:creationId xmlns:p14="http://schemas.microsoft.com/office/powerpoint/2010/main" val="4163224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533399" y="2514600"/>
            <a:ext cx="7415711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dig +short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reed.cs.depaul.edu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reed.cti.depaul.edu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140.192.39.42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dig +short 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140.192.39.42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reed.cti.depaul.edu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baf346.cstcis.cti.depaul.edu.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 dig +short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www.google.com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173.194.73.147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173.194.73.106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173.194.73.105</a:t>
            </a:r>
          </a:p>
        </p:txBody>
      </p:sp>
    </p:spTree>
    <p:extLst>
      <p:ext uri="{BB962C8B-B14F-4D97-AF65-F5344CB8AC3E}">
        <p14:creationId xmlns:p14="http://schemas.microsoft.com/office/powerpoint/2010/main" val="3245816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Point-to-point, full-duplex (2-way communication), and reliable.</a:t>
            </a:r>
          </a:p>
          <a:p>
            <a:pPr>
              <a:lnSpc>
                <a:spcPct val="85000"/>
              </a:lnSpc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address 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on client when client makes a connection request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service provided by a server (e.g., port 80 is associated with Web servers)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dirty="0"/>
              <a:t>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8" name="Rectangle 16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047038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</a:t>
            </a:r>
            <a:br>
              <a:rPr lang="en-US" dirty="0"/>
            </a:br>
            <a:r>
              <a:rPr lang="en-US" dirty="0"/>
              <a:t>Anatomy of an Internet Connection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2503488" y="3479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67881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704517" name="Oval 5"/>
          <p:cNvSpPr>
            <a:spLocks noChangeArrowheads="1"/>
          </p:cNvSpPr>
          <p:nvPr/>
        </p:nvSpPr>
        <p:spPr bwMode="auto">
          <a:xfrm>
            <a:off x="9334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704518" name="Line 6"/>
          <p:cNvSpPr>
            <a:spLocks noChangeShapeType="1"/>
          </p:cNvSpPr>
          <p:nvPr/>
        </p:nvSpPr>
        <p:spPr bwMode="auto">
          <a:xfrm>
            <a:off x="2278063" y="3517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9" name="Oval 7"/>
          <p:cNvSpPr>
            <a:spLocks noChangeAspect="1" noChangeArrowheads="1"/>
          </p:cNvSpPr>
          <p:nvPr/>
        </p:nvSpPr>
        <p:spPr bwMode="auto">
          <a:xfrm>
            <a:off x="2149475" y="3453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0" name="Oval 8"/>
          <p:cNvSpPr>
            <a:spLocks noChangeAspect="1" noChangeArrowheads="1"/>
          </p:cNvSpPr>
          <p:nvPr/>
        </p:nvSpPr>
        <p:spPr bwMode="auto">
          <a:xfrm>
            <a:off x="6729413" y="3453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1473200" y="2238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157788" y="2238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 flipH="1">
            <a:off x="2278063" y="2819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593725" y="4143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6453188" y="4143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</p:spTree>
    <p:extLst>
      <p:ext uri="{BB962C8B-B14F-4D97-AF65-F5344CB8AC3E}">
        <p14:creationId xmlns:p14="http://schemas.microsoft.com/office/powerpoint/2010/main" val="357297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245" y="1220788"/>
            <a:ext cx="8307387" cy="5408612"/>
          </a:xfrm>
        </p:spPr>
        <p:txBody>
          <a:bodyPr/>
          <a:lstStyle/>
          <a:p>
            <a:r>
              <a:rPr lang="en-US" dirty="0"/>
              <a:t>Examples of client programs</a:t>
            </a:r>
          </a:p>
          <a:p>
            <a:pPr lvl="1"/>
            <a:r>
              <a:rPr lang="en-US" dirty="0"/>
              <a:t>Web browsers, </a:t>
            </a:r>
            <a:r>
              <a:rPr lang="en-US" b="1" dirty="0">
                <a:latin typeface="Courier New" pitchFamily="49" charset="0"/>
              </a:rPr>
              <a:t>ftp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telnet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ssh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find the server?</a:t>
            </a:r>
          </a:p>
          <a:p>
            <a:pPr lvl="1"/>
            <a:r>
              <a:rPr lang="en-US" dirty="0"/>
              <a:t>The IP address in the server socket address identifies the host</a:t>
            </a:r>
            <a:r>
              <a:rPr lang="en-US" i="1" dirty="0"/>
              <a:t>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(</a:t>
            </a:r>
            <a:r>
              <a:rPr lang="en-US" dirty="0"/>
              <a:t>more precisely, an adapter on the host)</a:t>
            </a:r>
          </a:p>
          <a:p>
            <a:pPr lvl="1"/>
            <a:r>
              <a:rPr lang="en-US" dirty="0"/>
              <a:t>The (well-known) port in the server socket address identifies the service, and thus implicitly identifies the server process that performs that service.</a:t>
            </a:r>
          </a:p>
          <a:p>
            <a:pPr lvl="1"/>
            <a:r>
              <a:rPr lang="en-US" dirty="0"/>
              <a:t>Examples of well know ports</a:t>
            </a:r>
          </a:p>
          <a:p>
            <a:pPr lvl="2"/>
            <a:r>
              <a:rPr lang="en-US" dirty="0"/>
              <a:t>Port 7: Echo server</a:t>
            </a:r>
          </a:p>
          <a:p>
            <a:pPr lvl="2"/>
            <a:r>
              <a:rPr lang="en-US" dirty="0"/>
              <a:t>Port 23: Telnet server</a:t>
            </a:r>
          </a:p>
          <a:p>
            <a:pPr lvl="2"/>
            <a:r>
              <a:rPr lang="en-US" dirty="0"/>
              <a:t>Port 25: Mail server</a:t>
            </a:r>
          </a:p>
          <a:p>
            <a:pPr lvl="2"/>
            <a:r>
              <a:rPr lang="en-US" dirty="0"/>
              <a:t>Port 80: Web server</a:t>
            </a:r>
          </a:p>
        </p:txBody>
      </p:sp>
    </p:spTree>
    <p:extLst>
      <p:ext uri="{BB962C8B-B14F-4D97-AF65-F5344CB8AC3E}">
        <p14:creationId xmlns:p14="http://schemas.microsoft.com/office/powerpoint/2010/main" val="8464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915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489" y="1220788"/>
            <a:ext cx="8420511" cy="5224462"/>
          </a:xfrm>
        </p:spPr>
        <p:txBody>
          <a:bodyPr/>
          <a:lstStyle/>
          <a:p>
            <a:r>
              <a:rPr lang="en-US" dirty="0"/>
              <a:t>Servers are long-running processes (daemons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Created at boot-time (typically) by the init process (process 1)</a:t>
            </a:r>
          </a:p>
          <a:p>
            <a:pPr lvl="1"/>
            <a:r>
              <a:rPr lang="en-US" dirty="0"/>
              <a:t>Run continuously until the machine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server waits for requests to arrive on a well-known port associated with a particular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Port 7: echo server</a:t>
            </a:r>
          </a:p>
          <a:p>
            <a:pPr lvl="1"/>
            <a:r>
              <a:rPr lang="en-US" dirty="0"/>
              <a:t>Port 23: telnet server</a:t>
            </a:r>
          </a:p>
          <a:p>
            <a:pPr lvl="1"/>
            <a:r>
              <a:rPr lang="en-US" dirty="0"/>
              <a:t>Port 25: mail server</a:t>
            </a:r>
          </a:p>
          <a:p>
            <a:pPr lvl="1"/>
            <a:r>
              <a:rPr lang="en-US" dirty="0"/>
              <a:t>Port 80: HTTP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 that runs a server process is also </a:t>
            </a:r>
            <a:r>
              <a:rPr lang="en-US" dirty="0" smtClean="0"/>
              <a:t>often </a:t>
            </a:r>
            <a:r>
              <a:rPr lang="en-US" dirty="0"/>
              <a:t>referred to as a “</a:t>
            </a:r>
            <a:r>
              <a:rPr lang="en-US" dirty="0" smtClean="0"/>
              <a:t>server”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1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Examples</a:t>
            </a:r>
          </a:p>
        </p:txBody>
      </p:sp>
      <p:sp>
        <p:nvSpPr>
          <p:cNvPr id="715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539" y="1225551"/>
            <a:ext cx="8326261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Web server (port 80)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files/compute cycles (CGI programs)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retrieves files and runs CGI programs on behalf of the client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FTP </a:t>
            </a:r>
            <a:r>
              <a:rPr lang="en-US" dirty="0"/>
              <a:t>server (20, 21)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and retrieve files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Telnet </a:t>
            </a:r>
            <a:r>
              <a:rPr lang="en-US" dirty="0"/>
              <a:t>server (23)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terminal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proxies a terminal on the server machine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Mail </a:t>
            </a:r>
            <a:r>
              <a:rPr lang="en-US" dirty="0"/>
              <a:t>server (25)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email “spool”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mail messages in spool file 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5715000" y="2759075"/>
            <a:ext cx="3124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See </a:t>
            </a:r>
            <a:r>
              <a:rPr lang="en-US" sz="1800" dirty="0">
                <a:latin typeface="Courier New" pitchFamily="49" charset="0"/>
              </a:rPr>
              <a:t>/etc/services</a:t>
            </a:r>
            <a:r>
              <a:rPr lang="en-US" sz="1800" dirty="0">
                <a:latin typeface="Calibri" pitchFamily="34" charset="0"/>
              </a:rPr>
              <a:t> for a comprehensive list of the </a:t>
            </a:r>
            <a:r>
              <a:rPr lang="en-US" sz="1800" dirty="0" smtClean="0">
                <a:latin typeface="Calibri" pitchFamily="34" charset="0"/>
              </a:rPr>
              <a:t>port mappings on </a:t>
            </a:r>
            <a:r>
              <a:rPr lang="en-US" sz="1800" dirty="0">
                <a:latin typeface="Calibri" pitchFamily="34" charset="0"/>
              </a:rPr>
              <a:t>a Linux </a:t>
            </a:r>
            <a:r>
              <a:rPr lang="en-US" sz="1800" dirty="0" smtClean="0">
                <a:latin typeface="Calibri" pitchFamily="34" charset="0"/>
              </a:rPr>
              <a:t>machine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0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9849</TotalTime>
  <Words>6566</Words>
  <Application>Microsoft Macintosh PowerPoint</Application>
  <PresentationFormat>On-screen Show (4:3)</PresentationFormat>
  <Paragraphs>1309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template2007</vt:lpstr>
      <vt:lpstr>Default Design</vt:lpstr>
      <vt:lpstr>1. I/O  2. Networks and the Internet </vt:lpstr>
      <vt:lpstr>I/O</vt:lpstr>
      <vt:lpstr>Unix Files</vt:lpstr>
      <vt:lpstr>Unix File Types</vt:lpstr>
      <vt:lpstr>Unix I/O</vt:lpstr>
      <vt:lpstr>Opening Files</vt:lpstr>
      <vt:lpstr>Closing Files</vt:lpstr>
      <vt:lpstr>Reading Files</vt:lpstr>
      <vt:lpstr>Writing Files</vt:lpstr>
      <vt:lpstr>Simple Unix I/O example</vt:lpstr>
      <vt:lpstr>Dealing with Short Counts</vt:lpstr>
      <vt:lpstr>I/O</vt:lpstr>
      <vt:lpstr>The RIO Package</vt:lpstr>
      <vt:lpstr>Unbuffered RIO Input and Output</vt:lpstr>
      <vt:lpstr>Implementation of rio_readn</vt:lpstr>
      <vt:lpstr>Buffered I/O: Motivation</vt:lpstr>
      <vt:lpstr>Buffered I/O: Implementation</vt:lpstr>
      <vt:lpstr>Buffered I/O: Declaration</vt:lpstr>
      <vt:lpstr>Buffered RIO Input Functions</vt:lpstr>
      <vt:lpstr>Buffered RIO Input Functions (cont)</vt:lpstr>
      <vt:lpstr>RIO Example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Fork()</vt:lpstr>
      <vt:lpstr>How Processes Share Files: Fork()</vt:lpstr>
      <vt:lpstr>I/O Redirection</vt:lpstr>
      <vt:lpstr>I/O Redirection Example</vt:lpstr>
      <vt:lpstr>I/O Redirection Example (cont.)</vt:lpstr>
      <vt:lpstr>Fun with File Descriptors (1)</vt:lpstr>
      <vt:lpstr>Fun with File Descriptors (2)</vt:lpstr>
      <vt:lpstr>Fun with File Descriptors (3)</vt:lpstr>
      <vt:lpstr>I/O</vt:lpstr>
      <vt:lpstr>Standard I/O Functions</vt:lpstr>
      <vt:lpstr>Standard I/O Streams</vt:lpstr>
      <vt:lpstr>Buffering in Standard I/O</vt:lpstr>
      <vt:lpstr>Standard I/O Buffering in Action</vt:lpstr>
      <vt:lpstr>I/O</vt:lpstr>
      <vt:lpstr>Unix I/O vs. Standard I/O vs. RIO</vt:lpstr>
      <vt:lpstr>Pros and Cons of Unix I/O</vt:lpstr>
      <vt:lpstr>Pros and Cons of Standard I/O</vt:lpstr>
      <vt:lpstr>Choosing I/O Functions</vt:lpstr>
      <vt:lpstr>For Further Information</vt:lpstr>
      <vt:lpstr>Networks and the Internet  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Data Over an internet</vt:lpstr>
      <vt:lpstr>Other Issues</vt:lpstr>
      <vt:lpstr>Global IP Internet</vt:lpstr>
      <vt:lpstr>Hardware and Software Organization  of an Internet Application</vt:lpstr>
      <vt:lpstr>A Programmer’s View of the Internet</vt:lpstr>
      <vt:lpstr>IP Addresses</vt:lpstr>
      <vt:lpstr>Dotted Decimal Notation</vt:lpstr>
      <vt:lpstr>Internet Domain Names</vt:lpstr>
      <vt:lpstr>Domain Naming System (DNS)</vt:lpstr>
      <vt:lpstr>Properties of DNS Host Entries</vt:lpstr>
      <vt:lpstr>A Program That Queries DNS</vt:lpstr>
      <vt:lpstr>Using DNS Program</vt:lpstr>
      <vt:lpstr>Querying DIG</vt:lpstr>
      <vt:lpstr>Internet Connections</vt:lpstr>
      <vt:lpstr>Putting it all Together:  Anatomy of an Internet Connection</vt:lpstr>
      <vt:lpstr>Clients</vt:lpstr>
      <vt:lpstr>Using Ports to Identify Services</vt:lpstr>
      <vt:lpstr>Servers</vt:lpstr>
      <vt:lpstr>Server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509</cp:revision>
  <cp:lastPrinted>1999-09-20T15:19:18Z</cp:lastPrinted>
  <dcterms:created xsi:type="dcterms:W3CDTF">2011-05-10T03:10:00Z</dcterms:created>
  <dcterms:modified xsi:type="dcterms:W3CDTF">2016-02-15T20:35:49Z</dcterms:modified>
</cp:coreProperties>
</file>