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00"/>
  </p:notesMasterIdLst>
  <p:handoutMasterIdLst>
    <p:handoutMasterId r:id="rId101"/>
  </p:handoutMasterIdLst>
  <p:sldIdLst>
    <p:sldId id="1421" r:id="rId3"/>
    <p:sldId id="1532" r:id="rId4"/>
    <p:sldId id="1533" r:id="rId5"/>
    <p:sldId id="1534" r:id="rId6"/>
    <p:sldId id="1535" r:id="rId7"/>
    <p:sldId id="1536" r:id="rId8"/>
    <p:sldId id="1537" r:id="rId9"/>
    <p:sldId id="1538" r:id="rId10"/>
    <p:sldId id="1539" r:id="rId11"/>
    <p:sldId id="1540" r:id="rId12"/>
    <p:sldId id="1541" r:id="rId13"/>
    <p:sldId id="1542" r:id="rId14"/>
    <p:sldId id="1556" r:id="rId15"/>
    <p:sldId id="1557" r:id="rId16"/>
    <p:sldId id="1558" r:id="rId17"/>
    <p:sldId id="1568" r:id="rId18"/>
    <p:sldId id="1543" r:id="rId19"/>
    <p:sldId id="1544" r:id="rId20"/>
    <p:sldId id="1546" r:id="rId21"/>
    <p:sldId id="1547" r:id="rId22"/>
    <p:sldId id="1548" r:id="rId23"/>
    <p:sldId id="1549" r:id="rId24"/>
    <p:sldId id="1550" r:id="rId25"/>
    <p:sldId id="1551" r:id="rId26"/>
    <p:sldId id="1553" r:id="rId27"/>
    <p:sldId id="1554" r:id="rId28"/>
    <p:sldId id="1574" r:id="rId29"/>
    <p:sldId id="1575" r:id="rId30"/>
    <p:sldId id="1576" r:id="rId31"/>
    <p:sldId id="1577" r:id="rId32"/>
    <p:sldId id="1578" r:id="rId33"/>
    <p:sldId id="1579" r:id="rId34"/>
    <p:sldId id="1580" r:id="rId35"/>
    <p:sldId id="1583" r:id="rId36"/>
    <p:sldId id="1584" r:id="rId37"/>
    <p:sldId id="1585" r:id="rId38"/>
    <p:sldId id="1586" r:id="rId39"/>
    <p:sldId id="1587" r:id="rId40"/>
    <p:sldId id="1588" r:id="rId41"/>
    <p:sldId id="1589" r:id="rId42"/>
    <p:sldId id="1590" r:id="rId43"/>
    <p:sldId id="1593" r:id="rId44"/>
    <p:sldId id="1594" r:id="rId45"/>
    <p:sldId id="1595" r:id="rId46"/>
    <p:sldId id="1596" r:id="rId47"/>
    <p:sldId id="1597" r:id="rId48"/>
    <p:sldId id="1598" r:id="rId49"/>
    <p:sldId id="1599" r:id="rId50"/>
    <p:sldId id="1600" r:id="rId51"/>
    <p:sldId id="1601" r:id="rId52"/>
    <p:sldId id="1602" r:id="rId53"/>
    <p:sldId id="1603" r:id="rId54"/>
    <p:sldId id="1604" r:id="rId55"/>
    <p:sldId id="1605" r:id="rId56"/>
    <p:sldId id="1606" r:id="rId57"/>
    <p:sldId id="1607" r:id="rId58"/>
    <p:sldId id="1608" r:id="rId59"/>
    <p:sldId id="1609" r:id="rId60"/>
    <p:sldId id="1614" r:id="rId61"/>
    <p:sldId id="1615" r:id="rId62"/>
    <p:sldId id="1612" r:id="rId63"/>
    <p:sldId id="1616" r:id="rId64"/>
    <p:sldId id="1617" r:id="rId65"/>
    <p:sldId id="1618" r:id="rId66"/>
    <p:sldId id="1619" r:id="rId67"/>
    <p:sldId id="1620" r:id="rId68"/>
    <p:sldId id="1621" r:id="rId69"/>
    <p:sldId id="1622" r:id="rId70"/>
    <p:sldId id="1623" r:id="rId71"/>
    <p:sldId id="1624" r:id="rId72"/>
    <p:sldId id="1625" r:id="rId73"/>
    <p:sldId id="1626" r:id="rId74"/>
    <p:sldId id="1627" r:id="rId75"/>
    <p:sldId id="1628" r:id="rId76"/>
    <p:sldId id="1629" r:id="rId77"/>
    <p:sldId id="1630" r:id="rId78"/>
    <p:sldId id="1631" r:id="rId79"/>
    <p:sldId id="1632" r:id="rId80"/>
    <p:sldId id="1633" r:id="rId81"/>
    <p:sldId id="1634" r:id="rId82"/>
    <p:sldId id="1635" r:id="rId83"/>
    <p:sldId id="1636" r:id="rId84"/>
    <p:sldId id="1637" r:id="rId85"/>
    <p:sldId id="1638" r:id="rId86"/>
    <p:sldId id="1639" r:id="rId87"/>
    <p:sldId id="1640" r:id="rId88"/>
    <p:sldId id="1641" r:id="rId89"/>
    <p:sldId id="1642" r:id="rId90"/>
    <p:sldId id="1643" r:id="rId91"/>
    <p:sldId id="1644" r:id="rId92"/>
    <p:sldId id="1645" r:id="rId93"/>
    <p:sldId id="1646" r:id="rId94"/>
    <p:sldId id="1647" r:id="rId95"/>
    <p:sldId id="1648" r:id="rId96"/>
    <p:sldId id="1649" r:id="rId97"/>
    <p:sldId id="1650" r:id="rId98"/>
    <p:sldId id="1651" r:id="rId99"/>
  </p:sldIdLst>
  <p:sldSz cx="9144000" cy="6858000" type="screen4x3"/>
  <p:notesSz cx="7302500" cy="9586913"/>
  <p:custDataLst>
    <p:tags r:id="rId10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  <a:srgbClr val="B2E6B2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5" autoAdjust="0"/>
    <p:restoredTop sz="94649" autoAdjust="0"/>
  </p:normalViewPr>
  <p:slideViewPr>
    <p:cSldViewPr snapToObjects="1">
      <p:cViewPr varScale="1">
        <p:scale>
          <a:sx n="90" d="100"/>
          <a:sy n="90" d="100"/>
        </p:scale>
        <p:origin x="-96" y="-200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handoutMaster" Target="handoutMasters/handoutMaster1.xml"/><Relationship Id="rId102" Type="http://schemas.openxmlformats.org/officeDocument/2006/relationships/printerSettings" Target="printerSettings/printerSettings1.bin"/><Relationship Id="rId103" Type="http://schemas.openxmlformats.org/officeDocument/2006/relationships/tags" Target="tags/tag1.xml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16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www.cmu.edu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Networks and the Internet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Network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smtClean="0"/>
              <a:t>Web 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</a:t>
            </a:r>
            <a:endParaRPr lang="en-US" dirty="0" smtClean="0"/>
          </a:p>
          <a:p>
            <a:pPr lvl="1"/>
            <a:r>
              <a:rPr lang="en-US" dirty="0" smtClean="0"/>
              <a:t>protocol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err="1" smtClean="0"/>
              <a:t>smooths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an internet protocol (i.e., set of </a:t>
            </a:r>
            <a:r>
              <a:rPr lang="en-US" dirty="0" smtClean="0"/>
              <a:t>rules)</a:t>
            </a:r>
          </a:p>
          <a:p>
            <a:pPr lvl="1"/>
            <a:r>
              <a:rPr lang="en-US" dirty="0" smtClean="0"/>
              <a:t>governs </a:t>
            </a:r>
            <a:r>
              <a:rPr lang="en-US" dirty="0"/>
              <a:t>how hosts and routers should cooperate when they transfer data from network to </a:t>
            </a:r>
            <a:r>
              <a:rPr lang="en-US" dirty="0" smtClean="0"/>
              <a:t>network</a:t>
            </a:r>
            <a:endParaRPr lang="en-US" dirty="0"/>
          </a:p>
          <a:p>
            <a:pPr lvl="1"/>
            <a:r>
              <a:rPr lang="en-US" dirty="0"/>
              <a:t>TCP/IP is the protocol for the global IP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65886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38600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932738" cy="573087"/>
          </a:xfrm>
        </p:spPr>
        <p:txBody>
          <a:bodyPr/>
          <a:lstStyle/>
          <a:p>
            <a:r>
              <a:rPr lang="en-US"/>
              <a:t>Transferring Data Over an internet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53754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65886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24400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24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228600" y="2070100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3" name="Group 74"/>
          <p:cNvGrpSpPr/>
          <p:nvPr/>
        </p:nvGrpSpPr>
        <p:grpSpPr>
          <a:xfrm>
            <a:off x="2038350" y="5410200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6751638" y="4343400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6751638" y="2090352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75"/>
          <p:cNvGrpSpPr/>
          <p:nvPr/>
        </p:nvGrpSpPr>
        <p:grpSpPr>
          <a:xfrm>
            <a:off x="5603274" y="4992472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43600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22124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" name="Group 73"/>
          <p:cNvGrpSpPr/>
          <p:nvPr/>
        </p:nvGrpSpPr>
        <p:grpSpPr>
          <a:xfrm>
            <a:off x="228600" y="4343400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8" name="Group 72"/>
          <p:cNvGrpSpPr/>
          <p:nvPr/>
        </p:nvGrpSpPr>
        <p:grpSpPr>
          <a:xfrm>
            <a:off x="228600" y="2794000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6751638" y="3200400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53754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73225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/>
              <a:t>Global IP Internet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C0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C00000"/>
                </a:solidFill>
              </a:rPr>
              <a:t>delivery capability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dirty="0" smtClean="0"/>
              <a:t>host-to-host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unreliable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C00000"/>
                </a:solidFill>
              </a:rPr>
              <a:t>process-to-process</a:t>
            </a:r>
            <a:endParaRPr lang="en-US" i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C00000"/>
                </a:solidFill>
              </a:rPr>
              <a:t>reliable</a:t>
            </a:r>
            <a:r>
              <a:rPr lang="en-US" dirty="0"/>
              <a:t> byte streams from process-to-process over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C00000"/>
                </a:solidFill>
              </a:rPr>
              <a:t>sockets </a:t>
            </a:r>
            <a:r>
              <a:rPr lang="en-US" i="1" dirty="0" smtClean="0">
                <a:solidFill>
                  <a:srgbClr val="C00000"/>
                </a:solidFill>
              </a:rPr>
              <a:t>interface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140.192.36.43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</a:p>
          <a:p>
            <a:pPr lvl="1"/>
            <a:r>
              <a:rPr lang="en-US" dirty="0" smtClean="0"/>
              <a:t>140.192.36.43 is </a:t>
            </a:r>
            <a:r>
              <a:rPr lang="en-US" dirty="0"/>
              <a:t>mapped to </a:t>
            </a:r>
            <a:r>
              <a:rPr lang="en-US" dirty="0" smtClean="0"/>
              <a:t> </a:t>
            </a:r>
            <a:r>
              <a:rPr lang="en-US" dirty="0" err="1" smtClean="0"/>
              <a:t>cdmlinux.cdm.depaul.edu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C00000"/>
                </a:solidFill>
              </a:rPr>
              <a:t>IP address </a:t>
            </a:r>
            <a:r>
              <a:rPr lang="en-US" i="1" dirty="0" err="1">
                <a:solidFill>
                  <a:srgbClr val="C00000"/>
                </a:solidFill>
              </a:rPr>
              <a:t>struct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IP addresses are always stored in memory in 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837402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0x8002C2F2 = 128.2.194.242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for converting between binary IP addresses and dotted decimal strings: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inet_aton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dotted </a:t>
            </a:r>
            <a:r>
              <a:rPr lang="en-US" dirty="0"/>
              <a:t>decimal string </a:t>
            </a:r>
            <a:r>
              <a:rPr lang="en-US" dirty="0" smtClean="0"/>
              <a:t>→ IP </a:t>
            </a:r>
            <a:r>
              <a:rPr lang="en-US" dirty="0"/>
              <a:t>address in network byte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inet_ntoa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IP </a:t>
            </a:r>
            <a:r>
              <a:rPr lang="en-US" dirty="0"/>
              <a:t>address in network </a:t>
            </a:r>
            <a:r>
              <a:rPr lang="en-US" dirty="0" smtClean="0"/>
              <a:t>byte </a:t>
            </a:r>
            <a:r>
              <a:rPr lang="en-US" dirty="0"/>
              <a:t>order </a:t>
            </a:r>
            <a:r>
              <a:rPr lang="en-US" dirty="0" smtClean="0"/>
              <a:t>→ dotted </a:t>
            </a:r>
            <a:r>
              <a:rPr lang="en-US" dirty="0"/>
              <a:t>decimal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n” denotes network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“a</a:t>
            </a:r>
            <a:r>
              <a:rPr lang="en-US" dirty="0"/>
              <a:t>” denotes application </a:t>
            </a:r>
            <a:r>
              <a:rPr lang="en-US" dirty="0" smtClean="0"/>
              <a:t>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115266" y="2984500"/>
            <a:ext cx="91626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depaul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338201" y="2984500"/>
            <a:ext cx="78514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smith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592331" y="3913188"/>
            <a:ext cx="44212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cti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35227" y="5762625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ctilinux3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140.192.36.43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664335" y="4841875"/>
            <a:ext cx="82080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cstsis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1831016" y="4918814"/>
            <a:ext cx="148398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reed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140.192.32.110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243548" y="3926576"/>
            <a:ext cx="158797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207.171.166.252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6" name="Line 4"/>
          <p:cNvSpPr>
            <a:spLocks noChangeShapeType="1"/>
          </p:cNvSpPr>
          <p:nvPr/>
        </p:nvSpPr>
        <p:spPr bwMode="auto">
          <a:xfrm flipH="1">
            <a:off x="2689225" y="17577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2811645" y="1403727"/>
            <a:ext cx="23294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1. Client sends request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6219825" y="2164139"/>
            <a:ext cx="107798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2. Server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request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>
            <a:off x="2701925" y="22022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2805295" y="2214939"/>
            <a:ext cx="25287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3. Server sends response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21546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sp>
        <p:nvSpPr>
          <p:cNvPr id="678923" name="Line 11"/>
          <p:cNvSpPr>
            <a:spLocks noChangeShapeType="1"/>
          </p:cNvSpPr>
          <p:nvPr/>
        </p:nvSpPr>
        <p:spPr bwMode="auto">
          <a:xfrm>
            <a:off x="6380162" y="1976814"/>
            <a:ext cx="836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16736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4267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33160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745524" y="3099486"/>
            <a:ext cx="7742238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/>
              <a:t>Properties of DNS Host Entries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Each host entry is an equivalence class of domain names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 addresses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Different kinds of mappings are possible:</a:t>
            </a:r>
          </a:p>
          <a:p>
            <a:pPr lvl="1"/>
            <a:r>
              <a:rPr lang="en-US" dirty="0"/>
              <a:t>Simple 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 lvl="2"/>
            <a:r>
              <a:rPr lang="en-US" sz="1600" b="1" dirty="0" err="1" smtClean="0">
                <a:latin typeface="Courier New" pitchFamily="49" charset="0"/>
              </a:rPr>
              <a:t>reed.cs.depaul.edu</a:t>
            </a:r>
            <a:r>
              <a:rPr lang="en-US" sz="1600" dirty="0" smtClean="0"/>
              <a:t>   </a:t>
            </a:r>
            <a:r>
              <a:rPr lang="en-US" sz="1600" dirty="0"/>
              <a:t>maps </a:t>
            </a:r>
            <a:r>
              <a:rPr lang="en-US" sz="1600" dirty="0" smtClean="0"/>
              <a:t>to</a:t>
            </a:r>
            <a:r>
              <a:rPr lang="en-US" sz="1600" b="1" dirty="0" smtClean="0">
                <a:latin typeface="Courier New" pitchFamily="49" charset="0"/>
              </a:rPr>
              <a:t> 140.192.32.110</a:t>
            </a:r>
            <a:endParaRPr lang="en-US" sz="1600" b="1" dirty="0" smtClean="0"/>
          </a:p>
          <a:p>
            <a:pPr lvl="1"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eecs.mit.edu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/>
              <a:t>and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cs.mit.edu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latin typeface="Arial" charset="0"/>
              </a:rPr>
              <a:t>both map to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18.62.1.6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 lvl="2"/>
            <a:r>
              <a:rPr lang="en-US" sz="1600" b="1" dirty="0" smtClean="0">
                <a:latin typeface="Courier New" pitchFamily="49" charset="0"/>
              </a:rPr>
              <a:t>google.com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/>
              <a:t>maps </a:t>
            </a:r>
            <a:r>
              <a:rPr lang="en-US" sz="1600" dirty="0"/>
              <a:t>to multiple IP </a:t>
            </a:r>
            <a:r>
              <a:rPr lang="en-US" sz="1600" dirty="0" smtClean="0"/>
              <a:t>addresses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/>
              <a:t>A Program That Queries DNS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424248" y="1241425"/>
            <a:ext cx="8207696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inet_aton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Program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914400" y="1524000"/>
            <a:ext cx="693420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$ ./</a:t>
            </a:r>
            <a:r>
              <a:rPr lang="en-US" sz="1800" dirty="0" err="1" smtClean="0">
                <a:latin typeface="Courier New"/>
                <a:cs typeface="Courier New"/>
              </a:rPr>
              <a:t>hostinfo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reed.cs.depaul.edu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official hostname: </a:t>
            </a:r>
            <a:r>
              <a:rPr lang="en-US" sz="1800" dirty="0" err="1" smtClean="0">
                <a:latin typeface="Courier New"/>
                <a:cs typeface="Courier New"/>
              </a:rPr>
              <a:t>reed.cti.depaul.edu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alias: </a:t>
            </a:r>
            <a:r>
              <a:rPr lang="en-US" sz="1800" dirty="0" err="1" smtClean="0">
                <a:latin typeface="Courier New"/>
                <a:cs typeface="Courier New"/>
              </a:rPr>
              <a:t>reed.cs.depaul.edu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address: 140.192.39.29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$ ./</a:t>
            </a:r>
            <a:r>
              <a:rPr lang="en-US" sz="1800" dirty="0" err="1" smtClean="0">
                <a:latin typeface="Courier New"/>
                <a:cs typeface="Courier New"/>
              </a:rPr>
              <a:t>hostinfo</a:t>
            </a:r>
            <a:r>
              <a:rPr lang="en-US" sz="1800" dirty="0" smtClean="0">
                <a:latin typeface="Courier New"/>
                <a:cs typeface="Courier New"/>
              </a:rPr>
              <a:t> 140.192.39.29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official hostname: </a:t>
            </a:r>
            <a:r>
              <a:rPr lang="en-US" sz="1800" dirty="0" err="1" smtClean="0">
                <a:latin typeface="Courier New"/>
                <a:cs typeface="Courier New"/>
              </a:rPr>
              <a:t>reed.cti.depaul.edu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address: 140.192.39.29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$ ./</a:t>
            </a:r>
            <a:r>
              <a:rPr lang="en-US" sz="1800" dirty="0" err="1" smtClean="0">
                <a:latin typeface="Courier New"/>
                <a:cs typeface="Courier New"/>
              </a:rPr>
              <a:t>hostinfo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www.google.com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official hostname: </a:t>
            </a:r>
            <a:r>
              <a:rPr lang="en-US" sz="1800" dirty="0" err="1" smtClean="0">
                <a:latin typeface="Courier New"/>
                <a:cs typeface="Courier New"/>
              </a:rPr>
              <a:t>www.google.com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address: 74.125.225.20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74.125.225.17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74.125.225.18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74.125.225.19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74.125.225.16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533399" y="2514600"/>
            <a:ext cx="7415711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$ dig +short </a:t>
            </a:r>
            <a:r>
              <a:rPr lang="en-US" sz="1800" dirty="0" err="1" smtClean="0">
                <a:latin typeface="Courier New"/>
                <a:cs typeface="Courier New"/>
              </a:rPr>
              <a:t>reed.cs.depaul.edu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reed.cti.depaul.edu</a:t>
            </a:r>
            <a:r>
              <a:rPr lang="en-US" sz="1800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140.192.39.29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$ dig +short -x 140.192.39.29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ipdstdwkr.cstcis.cti.depaul.edu</a:t>
            </a:r>
            <a:r>
              <a:rPr lang="en-US" sz="1800" dirty="0">
                <a:latin typeface="Courier New"/>
                <a:cs typeface="Courier New"/>
              </a:rPr>
              <a:t>.</a:t>
            </a:r>
          </a:p>
          <a:p>
            <a:r>
              <a:rPr lang="en-US" sz="1800" dirty="0" err="1">
                <a:latin typeface="Courier New"/>
                <a:cs typeface="Courier New"/>
              </a:rPr>
              <a:t>reed.cti.depaul.edu</a:t>
            </a:r>
            <a:r>
              <a:rPr lang="en-US" sz="1800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$ dig +short </a:t>
            </a:r>
            <a:r>
              <a:rPr lang="en-US" sz="1800" dirty="0" err="1" smtClean="0">
                <a:latin typeface="Courier New"/>
                <a:cs typeface="Courier New"/>
              </a:rPr>
              <a:t>www.google.com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hr-HR" sz="1800" dirty="0">
                <a:latin typeface="Courier New"/>
                <a:cs typeface="Courier New"/>
              </a:rPr>
              <a:t>74.125.225.19</a:t>
            </a:r>
          </a:p>
          <a:p>
            <a:r>
              <a:rPr lang="hr-HR" sz="1800" dirty="0">
                <a:latin typeface="Courier New"/>
                <a:cs typeface="Courier New"/>
              </a:rPr>
              <a:t>74.125.225.16</a:t>
            </a:r>
          </a:p>
          <a:p>
            <a:r>
              <a:rPr lang="hr-HR" sz="1800" dirty="0">
                <a:latin typeface="Courier New"/>
                <a:cs typeface="Courier New"/>
              </a:rPr>
              <a:t>74.125.225.20</a:t>
            </a:r>
          </a:p>
          <a:p>
            <a:r>
              <a:rPr lang="hr-HR" sz="1800" dirty="0">
                <a:latin typeface="Courier New"/>
                <a:cs typeface="Courier New"/>
              </a:rPr>
              <a:t>74.125.225.17</a:t>
            </a:r>
          </a:p>
          <a:p>
            <a:r>
              <a:rPr lang="hr-HR" sz="1800" dirty="0">
                <a:latin typeface="Courier New"/>
                <a:cs typeface="Courier New"/>
              </a:rPr>
              <a:t>74.125.225.18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770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Point-to-point, full-duplex (2-way communication), and reliable.</a:t>
            </a:r>
          </a:p>
          <a:p>
            <a:pPr>
              <a:lnSpc>
                <a:spcPct val="85000"/>
              </a:lnSpc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address 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on client when client makes a connection request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service provided by a server (e.g., port 80 is associated with Web servers)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dirty="0"/>
              <a:t>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8" name="Rectangle 16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047038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</a:t>
            </a:r>
            <a:br>
              <a:rPr lang="en-US" dirty="0"/>
            </a:br>
            <a:r>
              <a:rPr lang="en-US" dirty="0"/>
              <a:t>Anatomy of an Internet Connection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2503488" y="3479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67881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704517" name="Oval 5"/>
          <p:cNvSpPr>
            <a:spLocks noChangeArrowheads="1"/>
          </p:cNvSpPr>
          <p:nvPr/>
        </p:nvSpPr>
        <p:spPr bwMode="auto">
          <a:xfrm>
            <a:off x="9334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704518" name="Line 6"/>
          <p:cNvSpPr>
            <a:spLocks noChangeShapeType="1"/>
          </p:cNvSpPr>
          <p:nvPr/>
        </p:nvSpPr>
        <p:spPr bwMode="auto">
          <a:xfrm>
            <a:off x="2278063" y="3517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9" name="Oval 7"/>
          <p:cNvSpPr>
            <a:spLocks noChangeAspect="1" noChangeArrowheads="1"/>
          </p:cNvSpPr>
          <p:nvPr/>
        </p:nvSpPr>
        <p:spPr bwMode="auto">
          <a:xfrm>
            <a:off x="2149475" y="3453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0" name="Oval 8"/>
          <p:cNvSpPr>
            <a:spLocks noChangeAspect="1" noChangeArrowheads="1"/>
          </p:cNvSpPr>
          <p:nvPr/>
        </p:nvSpPr>
        <p:spPr bwMode="auto">
          <a:xfrm>
            <a:off x="6729413" y="3453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1473200" y="2238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157788" y="2238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 flipH="1">
            <a:off x="2278063" y="2819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593725" y="4143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6453188" y="4143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245" y="1220788"/>
            <a:ext cx="8307387" cy="5408612"/>
          </a:xfrm>
        </p:spPr>
        <p:txBody>
          <a:bodyPr/>
          <a:lstStyle/>
          <a:p>
            <a:r>
              <a:rPr lang="en-US" dirty="0"/>
              <a:t>Examples of client programs</a:t>
            </a:r>
          </a:p>
          <a:p>
            <a:pPr lvl="1"/>
            <a:r>
              <a:rPr lang="en-US" dirty="0"/>
              <a:t>Web browsers, </a:t>
            </a:r>
            <a:r>
              <a:rPr lang="en-US" b="1" dirty="0">
                <a:latin typeface="Courier New" pitchFamily="49" charset="0"/>
              </a:rPr>
              <a:t>ftp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telnet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ssh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find the server?</a:t>
            </a:r>
          </a:p>
          <a:p>
            <a:pPr lvl="1"/>
            <a:r>
              <a:rPr lang="en-US" dirty="0"/>
              <a:t>The IP address in the server socket address identifies the host</a:t>
            </a:r>
            <a:r>
              <a:rPr lang="en-US" i="1" dirty="0"/>
              <a:t> 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(</a:t>
            </a:r>
            <a:r>
              <a:rPr lang="en-US" dirty="0"/>
              <a:t>more precisely, an adapter on the host)</a:t>
            </a:r>
          </a:p>
          <a:p>
            <a:pPr lvl="1"/>
            <a:r>
              <a:rPr lang="en-US" dirty="0"/>
              <a:t>The (well-known) port in the server socket address identifies the service, and thus implicitly identifies the server process that performs that service.</a:t>
            </a:r>
          </a:p>
          <a:p>
            <a:pPr lvl="1"/>
            <a:r>
              <a:rPr lang="en-US" dirty="0"/>
              <a:t>Examples of well know ports</a:t>
            </a:r>
          </a:p>
          <a:p>
            <a:pPr lvl="2"/>
            <a:r>
              <a:rPr lang="en-US" dirty="0"/>
              <a:t>Port 7: Echo server</a:t>
            </a:r>
          </a:p>
          <a:p>
            <a:pPr lvl="2"/>
            <a:r>
              <a:rPr lang="en-US" dirty="0"/>
              <a:t>Port 23: Telnet server</a:t>
            </a:r>
          </a:p>
          <a:p>
            <a:pPr lvl="2"/>
            <a:r>
              <a:rPr lang="en-US" dirty="0"/>
              <a:t>Port 25: Mail server</a:t>
            </a:r>
          </a:p>
          <a:p>
            <a:pPr lvl="2"/>
            <a:r>
              <a:rPr lang="en-US" dirty="0"/>
              <a:t>Port 80: Web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489" y="1220788"/>
            <a:ext cx="8420511" cy="5224462"/>
          </a:xfrm>
        </p:spPr>
        <p:txBody>
          <a:bodyPr/>
          <a:lstStyle/>
          <a:p>
            <a:r>
              <a:rPr lang="en-US" dirty="0"/>
              <a:t>Servers are long-running processes (daemons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Created at boot-time (typically) by the init process (process 1)</a:t>
            </a:r>
          </a:p>
          <a:p>
            <a:pPr lvl="1"/>
            <a:r>
              <a:rPr lang="en-US" dirty="0"/>
              <a:t>Run continuously until the machine is turned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server waits for requests to arrive on a well-known port associated with a particular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Port 7: echo server</a:t>
            </a:r>
          </a:p>
          <a:p>
            <a:pPr lvl="1"/>
            <a:r>
              <a:rPr lang="en-US" dirty="0"/>
              <a:t>Port 23: telnet server</a:t>
            </a:r>
          </a:p>
          <a:p>
            <a:pPr lvl="1"/>
            <a:r>
              <a:rPr lang="en-US" dirty="0"/>
              <a:t>Port 25: mail server</a:t>
            </a:r>
          </a:p>
          <a:p>
            <a:pPr lvl="1"/>
            <a:r>
              <a:rPr lang="en-US" dirty="0"/>
              <a:t>Port 80: HTTP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machine that runs a server process is also </a:t>
            </a:r>
            <a:r>
              <a:rPr lang="en-US" dirty="0" smtClean="0"/>
              <a:t>often </a:t>
            </a:r>
            <a:r>
              <a:rPr lang="en-US" dirty="0"/>
              <a:t>referred to as a “</a:t>
            </a:r>
            <a:r>
              <a:rPr lang="en-US" dirty="0" smtClean="0"/>
              <a:t>server”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Examples</a:t>
            </a:r>
          </a:p>
        </p:txBody>
      </p:sp>
      <p:sp>
        <p:nvSpPr>
          <p:cNvPr id="715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0539" y="1225551"/>
            <a:ext cx="8326261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Web server (port 80)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files/compute cycles (CGI programs)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retrieves files and runs CGI programs on behalf of the client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FTP </a:t>
            </a:r>
            <a:r>
              <a:rPr lang="en-US" dirty="0"/>
              <a:t>server (20, 21)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and retrieve files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Telnet </a:t>
            </a:r>
            <a:r>
              <a:rPr lang="en-US" dirty="0"/>
              <a:t>server (23)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terminal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proxies a terminal on the server machine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Mail </a:t>
            </a:r>
            <a:r>
              <a:rPr lang="en-US" dirty="0"/>
              <a:t>server (25)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email “spool”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mail messages in spool file </a:t>
            </a: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5715000" y="2759075"/>
            <a:ext cx="3124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See </a:t>
            </a:r>
            <a:r>
              <a:rPr lang="en-US" sz="1800" dirty="0">
                <a:latin typeface="Courier New" pitchFamily="49" charset="0"/>
              </a:rPr>
              <a:t>/etc/services</a:t>
            </a:r>
            <a:r>
              <a:rPr lang="en-US" sz="1800" dirty="0">
                <a:latin typeface="Calibri" pitchFamily="34" charset="0"/>
              </a:rPr>
              <a:t> for a comprehensive list of the </a:t>
            </a:r>
            <a:r>
              <a:rPr lang="en-US" sz="1800" dirty="0" smtClean="0">
                <a:latin typeface="Calibri" pitchFamily="34" charset="0"/>
              </a:rPr>
              <a:t>port mappings on </a:t>
            </a:r>
            <a:r>
              <a:rPr lang="en-US" sz="1800" dirty="0">
                <a:latin typeface="Calibri" pitchFamily="34" charset="0"/>
              </a:rPr>
              <a:t>a Linux </a:t>
            </a:r>
            <a:r>
              <a:rPr lang="en-US" sz="1800" dirty="0" smtClean="0">
                <a:latin typeface="Calibri" pitchFamily="34" charset="0"/>
              </a:rPr>
              <a:t>machine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Created in the early 80’s as part of the original Berkeley distribution of Unix that contained an early version of the Internet </a:t>
            </a:r>
            <a:r>
              <a:rPr lang="en-US" dirty="0" smtClean="0"/>
              <a:t>protocols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Provides a user-level interface to the </a:t>
            </a:r>
            <a:r>
              <a:rPr lang="en-US" dirty="0" smtClean="0"/>
              <a:t>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Underlying basis for all Internet </a:t>
            </a:r>
            <a:r>
              <a:rPr lang="en-US" dirty="0" smtClean="0"/>
              <a:t>applications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Based on client/server programming </a:t>
            </a:r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497205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a socket is a file descriptor that lets the application read/write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reading from and writing to socket </a:t>
            </a:r>
            <a:r>
              <a:rPr lang="en-US" dirty="0" smtClean="0"/>
              <a:t>descriptors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how the application “opens” the socket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209800" y="44291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5189538" y="44291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5132937" y="48180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378199" y="4876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203418" y="48053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05800" cy="573087"/>
          </a:xfrm>
        </p:spPr>
        <p:txBody>
          <a:bodyPr/>
          <a:lstStyle/>
          <a:p>
            <a:r>
              <a:rPr lang="en-US"/>
              <a:t>Example: Echo Client and Server</a:t>
            </a: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4648200" y="1680865"/>
            <a:ext cx="43434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</a:rPr>
              <a:t>echoserveri</a:t>
            </a:r>
            <a:r>
              <a:rPr lang="en-US" sz="1600" dirty="0" smtClean="0">
                <a:latin typeface="Courier New" pitchFamily="49" charset="0"/>
              </a:rPr>
              <a:t> 28888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7391400" y="1219200"/>
            <a:ext cx="14476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On Server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152400" y="1219200"/>
            <a:ext cx="1366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On Client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8200" y="4843046"/>
            <a:ext cx="43434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48200" y="3700046"/>
            <a:ext cx="43434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48200" y="2557046"/>
            <a:ext cx="4343400" cy="5671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connected to </a:t>
            </a:r>
            <a:r>
              <a:rPr lang="en-US" sz="1600" i="1" dirty="0" err="1" smtClean="0">
                <a:latin typeface="Courier New" pitchFamily="49" charset="0"/>
              </a:rPr>
              <a:t>localhost.localdomain</a:t>
            </a:r>
            <a:r>
              <a:rPr lang="en-US" sz="1600" i="1" dirty="0" smtClean="0">
                <a:latin typeface="Courier New" pitchFamily="49" charset="0"/>
              </a:rPr>
              <a:t> (127.0.0.1)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4104382"/>
            <a:ext cx="4114800" cy="584775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echo: hello there</a:t>
            </a:r>
          </a:p>
          <a:p>
            <a:r>
              <a:rPr lang="en-US" sz="1600" dirty="0" smtClean="0">
                <a:latin typeface="Courier New" pitchFamily="49" charset="0"/>
              </a:rPr>
              <a:t>type: ^D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2400" y="3247132"/>
            <a:ext cx="4114800" cy="33855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type: hello there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2400" y="2133600"/>
            <a:ext cx="4114800" cy="33855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</a:rPr>
              <a:t>echoclient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localhost</a:t>
            </a:r>
            <a:r>
              <a:rPr lang="en-US" sz="1600" dirty="0" smtClean="0">
                <a:latin typeface="Courier New" pitchFamily="49" charset="0"/>
              </a:rPr>
              <a:t> 28888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457200" y="4132968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Overview of the 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00600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032125"/>
            <a:ext cx="6797675" cy="10826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unsigned short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4953000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6164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592613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198119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Internet-specific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b="1" dirty="0" err="1" smtClean="0">
                <a:latin typeface="Courier New" pitchFamily="49" charset="0"/>
              </a:rPr>
              <a:t>sockaddr_in</a:t>
            </a:r>
            <a:r>
              <a:rPr lang="en-US" b="1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b="1" dirty="0" err="1" smtClean="0">
                <a:latin typeface="Courier New" pitchFamily="49" charset="0"/>
              </a:rPr>
              <a:t>sockaddr</a:t>
            </a:r>
            <a:r>
              <a:rPr lang="en-US" b="1" dirty="0" smtClean="0">
                <a:latin typeface="Courier New" pitchFamily="49" charset="0"/>
              </a:rPr>
              <a:t> *</a:t>
            </a:r>
            <a:r>
              <a:rPr lang="en-US" dirty="0" smtClean="0"/>
              <a:t>) for </a:t>
            </a:r>
            <a:r>
              <a:rPr lang="en-US" b="1" dirty="0" smtClean="0">
                <a:latin typeface="Courier New" pitchFamily="49" charset="0"/>
              </a:rPr>
              <a:t>connect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bind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495300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495300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495300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495300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495300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495300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495300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495300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495300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41020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592613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198119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81000" y="2621340"/>
            <a:ext cx="8701421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 err="1">
                <a:latin typeface="Courier New" pitchFamily="49" charset="0"/>
              </a:rPr>
              <a:t>  unsigned short  sin_family;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address family (always AF_INET) */ </a:t>
            </a:r>
          </a:p>
          <a:p>
            <a:r>
              <a:rPr lang="en-US" sz="1600" dirty="0" err="1">
                <a:latin typeface="Courier New" pitchFamily="49" charset="0"/>
              </a:rPr>
              <a:t>  unsigned short  sin_port;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port num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unsigned char   sin_zero[8];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pad to sizeof(struct sockaddr)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61645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01714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61444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75945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/>
              <a:t>Echo Client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509713" y="1066800"/>
            <a:ext cx="6186487" cy="5483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usage: ./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echoclient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host port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 **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port; </a:t>
            </a:r>
          </a:p>
          <a:p>
            <a:r>
              <a:rPr lang="en-US" sz="1600" dirty="0">
                <a:latin typeface="Courier New" pitchFamily="49" charset="0"/>
              </a:rPr>
              <a:t>    char *host,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[MAXLINE];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r>
              <a:rPr lang="en-US" sz="1600" dirty="0">
                <a:latin typeface="Courier New" pitchFamily="49" charset="0"/>
              </a:rPr>
              <a:t>    host =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[1];  port = </a:t>
            </a:r>
            <a:r>
              <a:rPr lang="en-US" sz="1600" dirty="0" err="1">
                <a:latin typeface="Courier New" pitchFamily="49" charset="0"/>
              </a:rPr>
              <a:t>atoi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[2]);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Open_clientfd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(host, port);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rio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("type:");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Fgets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, MAXLINE,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stdin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!= NULL) { 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Rio_writen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clientfd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strlen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));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Rio_readlineb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rio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CC0000"/>
                </a:solidFill>
                <a:latin typeface="Courier New" pitchFamily="49" charset="0"/>
              </a:rPr>
              <a:t>, MAXLINE);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("echo</a:t>
            </a:r>
            <a:r>
              <a:rPr lang="en-US" sz="1600" dirty="0">
                <a:latin typeface="Courier New" pitchFamily="49" charset="0"/>
              </a:rPr>
              <a:t>:");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Fputs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stdout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("type:");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 </a:t>
            </a:r>
          </a:p>
          <a:p>
            <a:r>
              <a:rPr lang="en-US" sz="1600" dirty="0">
                <a:latin typeface="Courier New" pitchFamily="49" charset="0"/>
              </a:rPr>
              <a:t>    Close(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latin typeface="Courier New" pitchFamily="49" charset="0"/>
              </a:rPr>
              <a:t>    exit(0);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1295400" y="4166780"/>
            <a:ext cx="1219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228600" y="3785780"/>
            <a:ext cx="15240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Send line to server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6096000" y="2667000"/>
            <a:ext cx="2057400" cy="134738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" y="4347751"/>
            <a:ext cx="2362200" cy="581025"/>
            <a:chOff x="816" y="3168"/>
            <a:chExt cx="1488" cy="366"/>
          </a:xfrm>
        </p:grpSpPr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 flipV="1">
              <a:off x="1632" y="336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25001" name="Text Box 9"/>
            <p:cNvSpPr txBox="1">
              <a:spLocks noChangeArrowheads="1"/>
            </p:cNvSpPr>
            <p:nvPr/>
          </p:nvSpPr>
          <p:spPr bwMode="auto">
            <a:xfrm>
              <a:off x="816" y="3168"/>
              <a:ext cx="960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Receive line from server</a:t>
              </a: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96200" y="2158425"/>
            <a:ext cx="1295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Read input</a:t>
            </a:r>
          </a:p>
          <a:p>
            <a:r>
              <a:rPr lang="en-US" sz="1600" dirty="0" smtClean="0">
                <a:latin typeface="Calibri" pitchFamily="34" charset="0"/>
              </a:rPr>
              <a:t>line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029200" y="4928776"/>
            <a:ext cx="2743200" cy="176624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772400" y="4652551"/>
            <a:ext cx="1295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Print server</a:t>
            </a:r>
          </a:p>
          <a:p>
            <a:r>
              <a:rPr lang="en-US" sz="1600" dirty="0" smtClean="0">
                <a:latin typeface="Calibri" pitchFamily="34" charset="0"/>
              </a:rPr>
              <a:t>response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1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592093" cy="762000"/>
          </a:xfrm>
        </p:spPr>
        <p:txBody>
          <a:bodyPr/>
          <a:lstStyle/>
          <a:p>
            <a:r>
              <a:rPr lang="en-US"/>
              <a:t>Overview of the Sockets Interface</a:t>
            </a:r>
          </a:p>
        </p:txBody>
      </p:sp>
      <p:sp>
        <p:nvSpPr>
          <p:cNvPr id="805902" name="Text Box 14"/>
          <p:cNvSpPr txBox="1">
            <a:spLocks noChangeArrowheads="1"/>
          </p:cNvSpPr>
          <p:nvPr/>
        </p:nvSpPr>
        <p:spPr bwMode="auto">
          <a:xfrm>
            <a:off x="2356144" y="12954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5135680" y="12954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2819400" y="2209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5638800" y="2149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5638800" y="2835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5638800" y="3521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8" name="Line 20"/>
          <p:cNvSpPr>
            <a:spLocks noChangeShapeType="1"/>
          </p:cNvSpPr>
          <p:nvPr/>
        </p:nvSpPr>
        <p:spPr bwMode="auto">
          <a:xfrm>
            <a:off x="3048000" y="4038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9" name="Rectangle 21"/>
          <p:cNvSpPr>
            <a:spLocks noChangeArrowheads="1"/>
          </p:cNvSpPr>
          <p:nvPr/>
        </p:nvSpPr>
        <p:spPr bwMode="auto">
          <a:xfrm>
            <a:off x="2057400" y="18113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805910" name="Rectangle 22"/>
          <p:cNvSpPr>
            <a:spLocks noChangeArrowheads="1"/>
          </p:cNvSpPr>
          <p:nvPr/>
        </p:nvSpPr>
        <p:spPr bwMode="auto">
          <a:xfrm>
            <a:off x="4876800" y="18113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4876800" y="24860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4876800" y="31607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sp>
        <p:nvSpPr>
          <p:cNvPr id="805924" name="Text Box 36"/>
          <p:cNvSpPr txBox="1">
            <a:spLocks noChangeArrowheads="1"/>
          </p:cNvSpPr>
          <p:nvPr/>
        </p:nvSpPr>
        <p:spPr bwMode="auto">
          <a:xfrm>
            <a:off x="3632402" y="345382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805938" name="AutoShape 50"/>
          <p:cNvSpPr>
            <a:spLocks/>
          </p:cNvSpPr>
          <p:nvPr/>
        </p:nvSpPr>
        <p:spPr bwMode="auto">
          <a:xfrm>
            <a:off x="6477000" y="18288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39" name="Text Box 51"/>
          <p:cNvSpPr txBox="1">
            <a:spLocks noChangeArrowheads="1"/>
          </p:cNvSpPr>
          <p:nvPr/>
        </p:nvSpPr>
        <p:spPr bwMode="auto">
          <a:xfrm>
            <a:off x="6629400" y="25146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805940" name="AutoShape 52"/>
          <p:cNvSpPr>
            <a:spLocks/>
          </p:cNvSpPr>
          <p:nvPr/>
        </p:nvSpPr>
        <p:spPr bwMode="auto">
          <a:xfrm>
            <a:off x="1752600" y="18288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41" name="Text Box 53"/>
          <p:cNvSpPr txBox="1">
            <a:spLocks noChangeArrowheads="1"/>
          </p:cNvSpPr>
          <p:nvPr/>
        </p:nvSpPr>
        <p:spPr bwMode="auto">
          <a:xfrm>
            <a:off x="0" y="28638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805942" name="Rectangle 54"/>
          <p:cNvSpPr>
            <a:spLocks noChangeArrowheads="1"/>
          </p:cNvSpPr>
          <p:nvPr/>
        </p:nvSpPr>
        <p:spPr bwMode="auto">
          <a:xfrm>
            <a:off x="4876800" y="3868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805943" name="Rectangle 55"/>
          <p:cNvSpPr>
            <a:spLocks noChangeArrowheads="1"/>
          </p:cNvSpPr>
          <p:nvPr/>
        </p:nvSpPr>
        <p:spPr bwMode="auto">
          <a:xfrm>
            <a:off x="2057400" y="3868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320" y="387232"/>
            <a:ext cx="8534400" cy="573088"/>
          </a:xfrm>
        </p:spPr>
        <p:txBody>
          <a:bodyPr/>
          <a:lstStyle/>
          <a:p>
            <a:r>
              <a:rPr lang="en-US"/>
              <a:t>Echo Client: </a:t>
            </a:r>
            <a:r>
              <a:rPr lang="en-US">
                <a:latin typeface="Courier New" pitchFamily="49" charset="0"/>
              </a:rPr>
              <a:t>open_clientfd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317283" y="990600"/>
            <a:ext cx="7399337" cy="57277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open_clientfd(char *hostname, int port) { </a:t>
            </a:r>
          </a:p>
          <a:p>
            <a:r>
              <a:rPr lang="en-US" sz="1600" dirty="0">
                <a:latin typeface="Courier New" pitchFamily="49" charset="0"/>
              </a:rPr>
              <a:t>  int clientfd; </a:t>
            </a:r>
          </a:p>
          <a:p>
            <a:r>
              <a:rPr lang="en-US" sz="1600" dirty="0">
                <a:latin typeface="Courier New" pitchFamily="49" charset="0"/>
              </a:rPr>
              <a:t>  struct hostent *hp; </a:t>
            </a:r>
          </a:p>
          <a:p>
            <a:r>
              <a:rPr lang="en-US" sz="1600" dirty="0">
                <a:latin typeface="Courier New" pitchFamily="49" charset="0"/>
              </a:rPr>
              <a:t>  struct sockaddr_in serveraddr;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if ((clientfd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socket</a:t>
            </a:r>
            <a:r>
              <a:rPr lang="en-US" sz="1600" dirty="0">
                <a:latin typeface="Courier New" pitchFamily="49" charset="0"/>
              </a:rPr>
              <a:t>(AF_INET, SOCK_STREAM, 0)) &lt; 0) </a:t>
            </a:r>
          </a:p>
          <a:p>
            <a:r>
              <a:rPr lang="en-US" sz="1600" dirty="0">
                <a:latin typeface="Courier New" pitchFamily="49" charset="0"/>
              </a:rPr>
              <a:t>    return -1; /* check errno for cause of error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Fill in the server's IP address and port */ </a:t>
            </a:r>
          </a:p>
          <a:p>
            <a:r>
              <a:rPr lang="en-US" sz="1600" dirty="0">
                <a:latin typeface="Courier New" pitchFamily="49" charset="0"/>
              </a:rPr>
              <a:t>  if ((hp = gethostbyname(hostname)) == NULL) </a:t>
            </a:r>
          </a:p>
          <a:p>
            <a:r>
              <a:rPr lang="en-US" sz="1600" dirty="0">
                <a:latin typeface="Courier New" pitchFamily="49" charset="0"/>
              </a:rPr>
              <a:t>    return -2; /* check h_errno for cause of error */ </a:t>
            </a:r>
          </a:p>
          <a:p>
            <a:r>
              <a:rPr lang="en-US" sz="1600" dirty="0">
                <a:latin typeface="Courier New" pitchFamily="49" charset="0"/>
              </a:rPr>
              <a:t>  bzero((char *) &amp;serveraddr, sizeof(serveraddr)); </a:t>
            </a:r>
          </a:p>
          <a:p>
            <a:r>
              <a:rPr lang="en-US" sz="1600" dirty="0">
                <a:latin typeface="Courier New" pitchFamily="49" charset="0"/>
              </a:rPr>
              <a:t>  serveraddr.sin_family = AF_INET; </a:t>
            </a:r>
          </a:p>
          <a:p>
            <a:r>
              <a:rPr lang="en-US" sz="1600" dirty="0">
                <a:latin typeface="Courier New" pitchFamily="49" charset="0"/>
              </a:rPr>
              <a:t>  bcopy((char *)hp-&gt;h_addr_list[0],  </a:t>
            </a:r>
          </a:p>
          <a:p>
            <a:r>
              <a:rPr lang="en-US" sz="1600" dirty="0">
                <a:latin typeface="Courier New" pitchFamily="49" charset="0"/>
              </a:rPr>
              <a:t>        (char *)&amp;serveraddr.sin_addr.s_addr, hp-&gt;h_length); </a:t>
            </a:r>
          </a:p>
          <a:p>
            <a:r>
              <a:rPr lang="en-US" sz="1600" dirty="0">
                <a:latin typeface="Courier New" pitchFamily="49" charset="0"/>
              </a:rPr>
              <a:t>  serveraddr.sin_port = htons(port);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Establish a connection with the server */ </a:t>
            </a:r>
          </a:p>
          <a:p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connect</a:t>
            </a:r>
            <a:r>
              <a:rPr lang="en-US" sz="1600" dirty="0">
                <a:latin typeface="Courier New" pitchFamily="49" charset="0"/>
              </a:rPr>
              <a:t>(clientfd, (SA *) &amp;serveraddr,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serveraddr</a:t>
            </a:r>
            <a:r>
              <a:rPr lang="en-US" sz="1600" dirty="0">
                <a:latin typeface="Courier New" pitchFamily="49" charset="0"/>
              </a:rPr>
              <a:t>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  <a:p>
            <a:r>
              <a:rPr lang="en-US" sz="1600" dirty="0">
                <a:latin typeface="Courier New" pitchFamily="49" charset="0"/>
              </a:rPr>
              <a:t>  return clientfd;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5811620" y="1295400"/>
            <a:ext cx="32766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This function opens a connection from the client to the server at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hostname:port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26025" name="Text Box 9"/>
          <p:cNvSpPr txBox="1">
            <a:spLocks noChangeArrowheads="1"/>
          </p:cNvSpPr>
          <p:nvPr/>
        </p:nvSpPr>
        <p:spPr bwMode="auto">
          <a:xfrm>
            <a:off x="7975500" y="2197579"/>
            <a:ext cx="80554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Create</a:t>
            </a:r>
          </a:p>
          <a:p>
            <a:r>
              <a:rPr lang="en-US" sz="1800" dirty="0">
                <a:latin typeface="Calibri" pitchFamily="34" charset="0"/>
              </a:rPr>
              <a:t>socket</a:t>
            </a:r>
          </a:p>
        </p:txBody>
      </p: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7975500" y="3581400"/>
            <a:ext cx="9226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Create</a:t>
            </a:r>
          </a:p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726027" name="Text Box 11"/>
          <p:cNvSpPr txBox="1">
            <a:spLocks noChangeArrowheads="1"/>
          </p:cNvSpPr>
          <p:nvPr/>
        </p:nvSpPr>
        <p:spPr bwMode="auto">
          <a:xfrm>
            <a:off x="7975500" y="5528792"/>
            <a:ext cx="12447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Establish</a:t>
            </a:r>
          </a:p>
          <a:p>
            <a:r>
              <a:rPr lang="en-US" sz="1800" dirty="0">
                <a:latin typeface="Calibri" pitchFamily="34" charset="0"/>
              </a:rPr>
              <a:t>connection</a:t>
            </a:r>
          </a:p>
        </p:txBody>
      </p:sp>
      <p:sp>
        <p:nvSpPr>
          <p:cNvPr id="11" name="AutoShape 50"/>
          <p:cNvSpPr>
            <a:spLocks/>
          </p:cNvSpPr>
          <p:nvPr/>
        </p:nvSpPr>
        <p:spPr bwMode="auto">
          <a:xfrm>
            <a:off x="7792820" y="2197579"/>
            <a:ext cx="228600" cy="646331"/>
          </a:xfrm>
          <a:prstGeom prst="rightBrace">
            <a:avLst>
              <a:gd name="adj1" fmla="val 9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AutoShape 50"/>
          <p:cNvSpPr>
            <a:spLocks/>
          </p:cNvSpPr>
          <p:nvPr/>
        </p:nvSpPr>
        <p:spPr bwMode="auto">
          <a:xfrm>
            <a:off x="7792820" y="3011269"/>
            <a:ext cx="228600" cy="1789331"/>
          </a:xfrm>
          <a:prstGeom prst="rightBrace">
            <a:avLst>
              <a:gd name="adj1" fmla="val 9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AutoShape 50"/>
          <p:cNvSpPr>
            <a:spLocks/>
          </p:cNvSpPr>
          <p:nvPr/>
        </p:nvSpPr>
        <p:spPr bwMode="auto">
          <a:xfrm>
            <a:off x="7792820" y="5221069"/>
            <a:ext cx="228600" cy="1255931"/>
          </a:xfrm>
          <a:prstGeom prst="rightBrace">
            <a:avLst>
              <a:gd name="adj1" fmla="val 9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Echo Client: </a:t>
            </a:r>
            <a:r>
              <a:rPr lang="en-US" dirty="0" err="1">
                <a:latin typeface="Courier New" pitchFamily="49" charset="0"/>
              </a:rPr>
              <a:t>open_clientfd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socket)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6797675" cy="15716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clientfd;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socket descriptor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if ((clientfd = socket(AF_INET, SOCK_STREAM, 0))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check errno for cause of error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&lt;more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381000" y="1820863"/>
            <a:ext cx="8763000" cy="176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7338" indent="-246063" eaLnBrk="1" hangingPunct="1">
              <a:lnSpc>
                <a:spcPct val="85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latin typeface="Courier New" pitchFamily="49" charset="0"/>
              </a:rPr>
              <a:t>socket</a:t>
            </a:r>
            <a:r>
              <a:rPr lang="en-US" dirty="0">
                <a:latin typeface="Calibri" pitchFamily="34" charset="0"/>
              </a:rPr>
              <a:t> creates a socket descriptor on the client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itchFamily="34" charset="0"/>
              </a:rPr>
              <a:t>Just allocates &amp; initializes some internal data structures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AF_INET</a:t>
            </a:r>
            <a:r>
              <a:rPr lang="en-US" sz="2000" b="0" dirty="0">
                <a:latin typeface="Calibri" pitchFamily="34" charset="0"/>
              </a:rPr>
              <a:t>: indicates that the socket is associated with Internet </a:t>
            </a:r>
            <a:r>
              <a:rPr lang="en-US" sz="2000" b="0" dirty="0" smtClean="0">
                <a:latin typeface="Calibri" pitchFamily="34" charset="0"/>
              </a:rPr>
              <a:t>protocols</a:t>
            </a:r>
            <a:endParaRPr lang="en-US" sz="2000" b="0" dirty="0">
              <a:latin typeface="Calibri" pitchFamily="34" charset="0"/>
            </a:endParaRP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SOCK_STREAM</a:t>
            </a:r>
            <a:r>
              <a:rPr lang="en-US" sz="2000" b="0" dirty="0">
                <a:latin typeface="Calibri" pitchFamily="34" charset="0"/>
              </a:rPr>
              <a:t>: selects a reliable byte stream </a:t>
            </a:r>
            <a:r>
              <a:rPr lang="en-US" sz="2000" b="0" dirty="0" smtClean="0">
                <a:latin typeface="Calibri" pitchFamily="34" charset="0"/>
              </a:rPr>
              <a:t>connection</a:t>
            </a:r>
          </a:p>
          <a:p>
            <a:pPr marL="1200150" lvl="2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 smtClean="0">
                <a:latin typeface="Calibri" pitchFamily="34" charset="0"/>
              </a:rPr>
              <a:t>provided by TCP</a:t>
            </a:r>
            <a:endParaRPr lang="en-US" sz="20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153400" cy="1095375"/>
          </a:xfrm>
        </p:spPr>
        <p:txBody>
          <a:bodyPr/>
          <a:lstStyle/>
          <a:p>
            <a:pPr marL="0" indent="0"/>
            <a:r>
              <a:rPr lang="en-US" dirty="0"/>
              <a:t>Echo Client: </a:t>
            </a:r>
            <a:r>
              <a:rPr lang="en-US" dirty="0" err="1">
                <a:latin typeface="Courier New" pitchFamily="49" charset="0"/>
              </a:rPr>
              <a:t>open_clientfd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2800" dirty="0" err="1">
                <a:solidFill>
                  <a:srgbClr val="990000"/>
                </a:solidFill>
                <a:latin typeface="Courier New" pitchFamily="49" charset="0"/>
              </a:rPr>
              <a:t>gethostbyname</a:t>
            </a: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680" y="1744662"/>
            <a:ext cx="8255000" cy="617538"/>
          </a:xfrm>
        </p:spPr>
        <p:txBody>
          <a:bodyPr/>
          <a:lstStyle/>
          <a:p>
            <a:r>
              <a:rPr lang="en-US" dirty="0"/>
              <a:t>The client then builds the server’s Internet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749888" y="2476500"/>
            <a:ext cx="7286625" cy="37719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clientfd;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socket descriptor */</a:t>
            </a:r>
          </a:p>
          <a:p>
            <a:r>
              <a:rPr lang="en-US" sz="1600" dirty="0">
                <a:latin typeface="Courier New" pitchFamily="49" charset="0"/>
              </a:rPr>
              <a:t>struct hostent *hp;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DNS host entry */</a:t>
            </a:r>
          </a:p>
          <a:p>
            <a:r>
              <a:rPr lang="en-US" sz="1600" dirty="0">
                <a:latin typeface="Courier New" pitchFamily="49" charset="0"/>
              </a:rPr>
              <a:t>struct sockaddr_in serveraddr;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server’s IP address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...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fill in the server's IP address and port */</a:t>
            </a:r>
          </a:p>
          <a:p>
            <a:r>
              <a:rPr lang="en-US" sz="1600" dirty="0">
                <a:latin typeface="Courier New" pitchFamily="49" charset="0"/>
              </a:rPr>
              <a:t>if ((hp = gethostbyname(hostname)) == NULL) </a:t>
            </a:r>
          </a:p>
          <a:p>
            <a:r>
              <a:rPr lang="en-US" sz="1600" dirty="0">
                <a:latin typeface="Courier New" pitchFamily="49" charset="0"/>
              </a:rPr>
              <a:t>    return -2;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check h_errno for cause of error */ </a:t>
            </a:r>
          </a:p>
          <a:p>
            <a:r>
              <a:rPr lang="en-US" sz="1600" dirty="0">
                <a:latin typeface="Courier New" pitchFamily="49" charset="0"/>
              </a:rPr>
              <a:t>bzero((char *) &amp;serveraddr, sizeof(serveraddr)); </a:t>
            </a:r>
          </a:p>
          <a:p>
            <a:r>
              <a:rPr lang="en-US" sz="1600" dirty="0">
                <a:latin typeface="Courier New" pitchFamily="49" charset="0"/>
              </a:rPr>
              <a:t>serveraddr.sin_family = AF_INET; </a:t>
            </a:r>
          </a:p>
          <a:p>
            <a:r>
              <a:rPr lang="en-US" sz="1600" dirty="0">
                <a:latin typeface="Courier New" pitchFamily="49" charset="0"/>
              </a:rPr>
              <a:t>serveraddr.sin_port = htons(port); </a:t>
            </a:r>
          </a:p>
          <a:p>
            <a:r>
              <a:rPr lang="en-US" sz="1600" dirty="0">
                <a:latin typeface="Courier New" pitchFamily="49" charset="0"/>
              </a:rPr>
              <a:t>bcopy((char *)hp-&gt;h_addr_list[0],  </a:t>
            </a:r>
          </a:p>
          <a:p>
            <a:r>
              <a:rPr lang="en-US" sz="1600" dirty="0">
                <a:latin typeface="Courier New" pitchFamily="49" charset="0"/>
              </a:rPr>
              <a:t>      (char *)&amp;serveraddr.sin_addr.s_addr, hp-&gt;h_length);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4825"/>
            <a:ext cx="7759700" cy="1095375"/>
          </a:xfrm>
        </p:spPr>
        <p:txBody>
          <a:bodyPr/>
          <a:lstStyle/>
          <a:p>
            <a:pPr marL="0" indent="0"/>
            <a:r>
              <a:rPr lang="en-US" dirty="0"/>
              <a:t>Echo Client: </a:t>
            </a:r>
            <a:r>
              <a:rPr lang="en-US" dirty="0" err="1">
                <a:latin typeface="Courier New" pitchFamily="49" charset="0"/>
              </a:rPr>
              <a:t>open_clientfd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(connect)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880" y="1752600"/>
            <a:ext cx="8915400" cy="1676400"/>
          </a:xfrm>
        </p:spPr>
        <p:txBody>
          <a:bodyPr/>
          <a:lstStyle/>
          <a:p>
            <a:r>
              <a:rPr lang="en-US" dirty="0"/>
              <a:t>Finally the client creates a connection with 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/>
              <a:t>Client process suspends (blocks) until the connection is </a:t>
            </a:r>
            <a:r>
              <a:rPr lang="en-US" dirty="0" smtClean="0"/>
              <a:t>created</a:t>
            </a:r>
            <a:endParaRPr lang="en-US" dirty="0"/>
          </a:p>
          <a:p>
            <a:pPr lvl="1"/>
            <a:r>
              <a:rPr lang="en-US" dirty="0"/>
              <a:t>After resuming, the client is ready to begin exchanging messages with the server via Unix I/O calls on descriptor </a:t>
            </a:r>
            <a:r>
              <a:rPr lang="en-US" b="1" dirty="0" err="1" smtClean="0">
                <a:latin typeface="Courier New" pitchFamily="49" charset="0"/>
              </a:rPr>
              <a:t>clientfd</a:t>
            </a:r>
            <a:endParaRPr lang="en-US" b="1" dirty="0"/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362832" y="3638550"/>
            <a:ext cx="8509000" cy="23050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int clientfd;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socket descriptor */</a:t>
            </a:r>
          </a:p>
          <a:p>
            <a:r>
              <a:rPr lang="en-US" sz="1600" dirty="0">
                <a:latin typeface="Courier New" pitchFamily="49" charset="0"/>
              </a:rPr>
              <a:t>  struct sockaddr_in serveraddr;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server address */</a:t>
            </a:r>
          </a:p>
          <a:p>
            <a:r>
              <a:rPr lang="en-US" sz="1600" dirty="0">
                <a:latin typeface="Courier New" pitchFamily="49" charset="0"/>
              </a:rPr>
              <a:t>  typedef struct sockaddr SA;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generic sockaddr */</a:t>
            </a:r>
          </a:p>
          <a:p>
            <a:r>
              <a:rPr lang="en-US" sz="1600" dirty="0">
                <a:latin typeface="Courier New" pitchFamily="49" charset="0"/>
              </a:rPr>
              <a:t>...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Establish a connection with the server */ </a:t>
            </a:r>
          </a:p>
          <a:p>
            <a:r>
              <a:rPr lang="en-US" sz="1600" dirty="0">
                <a:latin typeface="Courier New" pitchFamily="49" charset="0"/>
              </a:rPr>
              <a:t>  if (connect(clientfd, (SA *)&amp;serveraddr, sizeof(serveraddr))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  <a:p>
            <a:r>
              <a:rPr lang="en-US" sz="1600" dirty="0">
                <a:latin typeface="Courier New" pitchFamily="49" charset="0"/>
              </a:rPr>
              <a:t>  return clientfd;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40712" y="228600"/>
            <a:ext cx="7592093" cy="762000"/>
          </a:xfrm>
        </p:spPr>
        <p:txBody>
          <a:bodyPr/>
          <a:lstStyle/>
          <a:p>
            <a:r>
              <a:rPr lang="en-US" dirty="0"/>
              <a:t>Echo Server: Main Routine</a:t>
            </a:r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360362" y="856357"/>
            <a:ext cx="8631238" cy="600164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main(int argc, char **argv) {</a:t>
            </a:r>
          </a:p>
          <a:p>
            <a:r>
              <a:rPr lang="en-US" sz="1600" dirty="0">
                <a:latin typeface="Courier New" pitchFamily="49" charset="0"/>
              </a:rPr>
              <a:t>    int listenfd, connfd, port, clientlen;</a:t>
            </a:r>
          </a:p>
          <a:p>
            <a:r>
              <a:rPr lang="en-US" sz="1600" dirty="0">
                <a:latin typeface="Courier New" pitchFamily="49" charset="0"/>
              </a:rPr>
              <a:t>    struct sockaddr_in clientaddr;</a:t>
            </a:r>
          </a:p>
          <a:p>
            <a:r>
              <a:rPr lang="en-US" sz="1600" dirty="0">
                <a:latin typeface="Courier New" pitchFamily="49" charset="0"/>
              </a:rPr>
              <a:t>    struct hostent *hp;</a:t>
            </a:r>
          </a:p>
          <a:p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haddrp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unsigned short </a:t>
            </a:r>
            <a:r>
              <a:rPr lang="en-US" sz="1600" dirty="0" err="1" smtClean="0">
                <a:latin typeface="Courier New" pitchFamily="49" charset="0"/>
              </a:rPr>
              <a:t>client_port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port = atoi(argv[1]);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the server listens on a port passed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                        on the command line */</a:t>
            </a:r>
          </a:p>
          <a:p>
            <a:r>
              <a:rPr lang="en-US" sz="1600" dirty="0">
                <a:latin typeface="Courier New" pitchFamily="49" charset="0"/>
              </a:rPr>
              <a:t>    listenfd = open_listenfd(port);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r>
              <a:rPr lang="en-US" sz="1600" dirty="0">
                <a:latin typeface="Courier New" pitchFamily="49" charset="0"/>
              </a:rPr>
              <a:t>        clientlen = sizeof(clientaddr); </a:t>
            </a:r>
          </a:p>
          <a:p>
            <a:r>
              <a:rPr lang="en-US" sz="1600" dirty="0">
                <a:latin typeface="Courier New" pitchFamily="49" charset="0"/>
              </a:rPr>
              <a:t>        connfd = Accept(listenfd, (SA *)&amp;clientaddr, &amp;clientlen);</a:t>
            </a:r>
          </a:p>
          <a:p>
            <a:r>
              <a:rPr lang="en-US" sz="1600" dirty="0">
                <a:latin typeface="Courier New" pitchFamily="49" charset="0"/>
              </a:rPr>
              <a:t>        hp = Gethostbyaddr((const char *)&amp;clientaddr.sin_addr.s_addr,</a:t>
            </a:r>
          </a:p>
          <a:p>
            <a:r>
              <a:rPr lang="en-US" sz="1600" dirty="0">
                <a:latin typeface="Courier New" pitchFamily="49" charset="0"/>
              </a:rPr>
              <a:t>                        sizeof(clientaddr.sin_addr.s_addr), AF_INET);</a:t>
            </a:r>
          </a:p>
          <a:p>
            <a:r>
              <a:rPr lang="en-US" sz="1600" dirty="0">
                <a:latin typeface="Courier New" pitchFamily="49" charset="0"/>
              </a:rPr>
              <a:t>        haddrp = </a:t>
            </a:r>
            <a:r>
              <a:rPr lang="en-US" sz="1600" dirty="0" err="1">
                <a:latin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clientaddr.sin_addr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client_port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ntohs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clientaddr.sin_port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printf("server connected to %s (%s</a:t>
            </a:r>
            <a:r>
              <a:rPr lang="en-US" sz="1600" dirty="0" smtClean="0">
                <a:latin typeface="Courier New" pitchFamily="49" charset="0"/>
              </a:rPr>
              <a:t>), port %u\n",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hp-</a:t>
            </a:r>
            <a:r>
              <a:rPr lang="en-US" sz="1600" dirty="0">
                <a:latin typeface="Courier New" pitchFamily="49" charset="0"/>
              </a:rPr>
              <a:t>&gt;h_name, </a:t>
            </a:r>
            <a:r>
              <a:rPr lang="en-US" sz="1600" dirty="0" err="1" smtClean="0">
                <a:latin typeface="Courier New" pitchFamily="49" charset="0"/>
              </a:rPr>
              <a:t>haddrp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client_port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echo(connfd);</a:t>
            </a:r>
          </a:p>
          <a:p>
            <a:r>
              <a:rPr lang="en-US" sz="1600" dirty="0">
                <a:latin typeface="Courier New" pitchFamily="49" charset="0"/>
              </a:rPr>
              <a:t>        Close(connfd);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Sockets Interface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96875" y="4571999"/>
            <a:ext cx="8366125" cy="1762125"/>
          </a:xfrm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 smtClean="0"/>
              <a:t>Office Telephone Analogy for Server</a:t>
            </a:r>
          </a:p>
          <a:p>
            <a:pPr lvl="1">
              <a:tabLst>
                <a:tab pos="1828800" algn="l"/>
              </a:tabLst>
            </a:pPr>
            <a:r>
              <a:rPr lang="en-US" dirty="0" smtClean="0"/>
              <a:t>Socket: 	Buy a phone</a:t>
            </a:r>
          </a:p>
          <a:p>
            <a:pPr lvl="1">
              <a:tabLst>
                <a:tab pos="1828800" algn="l"/>
              </a:tabLst>
            </a:pPr>
            <a:r>
              <a:rPr lang="en-US" dirty="0" smtClean="0"/>
              <a:t>Bind: 	Tell the local administrator what number you want to use</a:t>
            </a:r>
          </a:p>
          <a:p>
            <a:pPr lvl="1">
              <a:tabLst>
                <a:tab pos="1828800" algn="l"/>
              </a:tabLst>
            </a:pPr>
            <a:r>
              <a:rPr lang="en-US" dirty="0" smtClean="0"/>
              <a:t>Listen: 	Plug the phone in</a:t>
            </a:r>
          </a:p>
          <a:p>
            <a:pPr lvl="1">
              <a:tabLst>
                <a:tab pos="1828800" algn="l"/>
              </a:tabLst>
            </a:pPr>
            <a:r>
              <a:rPr lang="en-US" dirty="0" smtClean="0"/>
              <a:t>Accept: 	Answer the phone when it rings</a:t>
            </a:r>
            <a:endParaRPr lang="en-US" dirty="0"/>
          </a:p>
        </p:txBody>
      </p:sp>
      <p:sp>
        <p:nvSpPr>
          <p:cNvPr id="805902" name="Text Box 14"/>
          <p:cNvSpPr txBox="1">
            <a:spLocks noChangeArrowheads="1"/>
          </p:cNvSpPr>
          <p:nvPr/>
        </p:nvSpPr>
        <p:spPr bwMode="auto">
          <a:xfrm>
            <a:off x="2356144" y="12954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5135680" y="12954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2819400" y="2209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5638800" y="2149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5638800" y="2835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5638800" y="3521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8" name="Line 20"/>
          <p:cNvSpPr>
            <a:spLocks noChangeShapeType="1"/>
          </p:cNvSpPr>
          <p:nvPr/>
        </p:nvSpPr>
        <p:spPr bwMode="auto">
          <a:xfrm>
            <a:off x="3048000" y="4038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09" name="Rectangle 21"/>
          <p:cNvSpPr>
            <a:spLocks noChangeArrowheads="1"/>
          </p:cNvSpPr>
          <p:nvPr/>
        </p:nvSpPr>
        <p:spPr bwMode="auto">
          <a:xfrm>
            <a:off x="2057400" y="18113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805910" name="Rectangle 22"/>
          <p:cNvSpPr>
            <a:spLocks noChangeArrowheads="1"/>
          </p:cNvSpPr>
          <p:nvPr/>
        </p:nvSpPr>
        <p:spPr bwMode="auto">
          <a:xfrm>
            <a:off x="4876800" y="18113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4876800" y="24860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4876800" y="31607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sp>
        <p:nvSpPr>
          <p:cNvPr id="805924" name="Text Box 36"/>
          <p:cNvSpPr txBox="1">
            <a:spLocks noChangeArrowheads="1"/>
          </p:cNvSpPr>
          <p:nvPr/>
        </p:nvSpPr>
        <p:spPr bwMode="auto">
          <a:xfrm>
            <a:off x="3632402" y="345382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805938" name="AutoShape 50"/>
          <p:cNvSpPr>
            <a:spLocks/>
          </p:cNvSpPr>
          <p:nvPr/>
        </p:nvSpPr>
        <p:spPr bwMode="auto">
          <a:xfrm>
            <a:off x="6477000" y="18288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39" name="Text Box 51"/>
          <p:cNvSpPr txBox="1">
            <a:spLocks noChangeArrowheads="1"/>
          </p:cNvSpPr>
          <p:nvPr/>
        </p:nvSpPr>
        <p:spPr bwMode="auto">
          <a:xfrm>
            <a:off x="6629400" y="25146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805940" name="AutoShape 52"/>
          <p:cNvSpPr>
            <a:spLocks/>
          </p:cNvSpPr>
          <p:nvPr/>
        </p:nvSpPr>
        <p:spPr bwMode="auto">
          <a:xfrm>
            <a:off x="1752600" y="18288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5941" name="Text Box 53"/>
          <p:cNvSpPr txBox="1">
            <a:spLocks noChangeArrowheads="1"/>
          </p:cNvSpPr>
          <p:nvPr/>
        </p:nvSpPr>
        <p:spPr bwMode="auto">
          <a:xfrm>
            <a:off x="0" y="28638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805942" name="Rectangle 54"/>
          <p:cNvSpPr>
            <a:spLocks noChangeArrowheads="1"/>
          </p:cNvSpPr>
          <p:nvPr/>
        </p:nvSpPr>
        <p:spPr bwMode="auto">
          <a:xfrm>
            <a:off x="4876800" y="3868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805943" name="Rectangle 55"/>
          <p:cNvSpPr>
            <a:spLocks noChangeArrowheads="1"/>
          </p:cNvSpPr>
          <p:nvPr/>
        </p:nvSpPr>
        <p:spPr bwMode="auto">
          <a:xfrm>
            <a:off x="2057400" y="3868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350962" y="457200"/>
            <a:ext cx="7592093" cy="762000"/>
          </a:xfrm>
        </p:spPr>
        <p:txBody>
          <a:bodyPr/>
          <a:lstStyle/>
          <a:p>
            <a:r>
              <a:rPr lang="en-US"/>
              <a:t>Echo Server: </a:t>
            </a:r>
            <a:r>
              <a:rPr lang="en-US">
                <a:latin typeface="Courier New" pitchFamily="49" charset="0"/>
              </a:rPr>
              <a:t>open_listenfd</a:t>
            </a:r>
            <a:endParaRPr lang="en-US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457200" y="1333500"/>
            <a:ext cx="7897813" cy="37719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open_listenfd(int port) 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int listenfd, optval=1; </a:t>
            </a:r>
          </a:p>
          <a:p>
            <a:r>
              <a:rPr lang="en-US" sz="1600" dirty="0">
                <a:latin typeface="Courier New" pitchFamily="49" charset="0"/>
              </a:rPr>
              <a:t>    struct sockaddr_in serveraddr; 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Create a socket descriptor */ </a:t>
            </a:r>
          </a:p>
          <a:p>
            <a:r>
              <a:rPr lang="en-US" sz="1600" dirty="0">
                <a:latin typeface="Courier New" pitchFamily="49" charset="0"/>
              </a:rPr>
              <a:t>    if ((listenfd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socket</a:t>
            </a:r>
            <a:r>
              <a:rPr lang="en-US" sz="1600" dirty="0">
                <a:latin typeface="Courier New" pitchFamily="49" charset="0"/>
              </a:rPr>
              <a:t>(AF_INET, SOCK_STREAM, 0)) &lt; 0) </a:t>
            </a:r>
          </a:p>
          <a:p>
            <a:r>
              <a:rPr lang="en-US" sz="1600" dirty="0">
                <a:latin typeface="Courier New" pitchFamily="49" charset="0"/>
              </a:rPr>
              <a:t>        return -1;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Eliminates "Address already in use" error from bind. */ </a:t>
            </a:r>
          </a:p>
          <a:p>
            <a:r>
              <a:rPr lang="en-US" sz="1600" dirty="0">
                <a:latin typeface="Courier New" pitchFamily="49" charset="0"/>
              </a:rPr>
              <a:t>    if (setsockopt(listenfd, SOL_SOCKET, SO_REUSEADDR,  </a:t>
            </a:r>
          </a:p>
          <a:p>
            <a:r>
              <a:rPr lang="en-US" sz="1600" dirty="0">
                <a:latin typeface="Courier New" pitchFamily="49" charset="0"/>
              </a:rPr>
              <a:t>                   (const void *)&amp;optval , sizeof(int)) &lt; 0) </a:t>
            </a:r>
          </a:p>
          <a:p>
            <a:r>
              <a:rPr lang="en-US" sz="1600" dirty="0">
                <a:latin typeface="Courier New" pitchFamily="49" charset="0"/>
              </a:rPr>
              <a:t>        return -1;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&lt;more&gt;  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2"/>
            <a:ext cx="8534400" cy="960438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 err="1">
                <a:latin typeface="Courier New" pitchFamily="49" charset="0"/>
              </a:rPr>
              <a:t>open_listenfd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(</a:t>
            </a:r>
            <a:r>
              <a:rPr lang="en-US" dirty="0" smtClean="0"/>
              <a:t>cont.)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417336" y="1438275"/>
            <a:ext cx="8386763" cy="4505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/* Listenfd will be an endpoint for all requests to port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  on any IP address for this host */ </a:t>
            </a:r>
          </a:p>
          <a:p>
            <a:r>
              <a:rPr lang="en-US" sz="1600" dirty="0">
                <a:latin typeface="Courier New" pitchFamily="49" charset="0"/>
              </a:rPr>
              <a:t>    bzero((char *) &amp;serveraddr, sizeof(serveraddr)); </a:t>
            </a:r>
          </a:p>
          <a:p>
            <a:r>
              <a:rPr lang="en-US" sz="1600" dirty="0">
                <a:latin typeface="Courier New" pitchFamily="49" charset="0"/>
              </a:rPr>
              <a:t>    serveraddr.sin_family = AF_INET;  </a:t>
            </a:r>
          </a:p>
          <a:p>
            <a:r>
              <a:rPr lang="en-US" sz="1600" dirty="0">
                <a:latin typeface="Courier New" pitchFamily="49" charset="0"/>
              </a:rPr>
              <a:t>    serveraddr.sin_addr.s_addr = htonl(INADDR_ANY);  </a:t>
            </a:r>
          </a:p>
          <a:p>
            <a:r>
              <a:rPr lang="en-US" sz="1600" dirty="0">
                <a:latin typeface="Courier New" pitchFamily="49" charset="0"/>
              </a:rPr>
              <a:t>    serveraddr.sin_port = htons((unsigned short)port);  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bind</a:t>
            </a:r>
            <a:r>
              <a:rPr lang="en-US" sz="1600" dirty="0">
                <a:latin typeface="Courier New" pitchFamily="49" charset="0"/>
              </a:rPr>
              <a:t>(listenfd, (SA *)&amp;serveraddr, sizeof(serveraddr)) &lt; 0) </a:t>
            </a:r>
          </a:p>
          <a:p>
            <a:r>
              <a:rPr lang="en-US" sz="1600" dirty="0">
                <a:latin typeface="Courier New" pitchFamily="49" charset="0"/>
              </a:rPr>
              <a:t>        return -1;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/* Make it a listening socket ready to accept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  connection requests */ 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listen</a:t>
            </a:r>
            <a:r>
              <a:rPr lang="en-US" sz="1600" dirty="0">
                <a:latin typeface="Courier New" pitchFamily="49" charset="0"/>
              </a:rPr>
              <a:t>(listenfd, LISTENQ) &lt; 0) </a:t>
            </a:r>
          </a:p>
          <a:p>
            <a:r>
              <a:rPr lang="en-US" sz="1600" dirty="0">
                <a:latin typeface="Courier New" pitchFamily="49" charset="0"/>
              </a:rPr>
              <a:t>        return -1;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return listenfd;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820863"/>
            <a:ext cx="8763000" cy="1455737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 dirty="0">
                <a:latin typeface="Courier New" pitchFamily="49" charset="0"/>
              </a:rPr>
              <a:t>socket</a:t>
            </a:r>
            <a:r>
              <a:rPr lang="en-US" dirty="0"/>
              <a:t> creates a socket descriptor on the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AF_INET</a:t>
            </a:r>
            <a:r>
              <a:rPr lang="en-US" dirty="0"/>
              <a:t>: indicates that the socket is associated with Internet </a:t>
            </a:r>
            <a:r>
              <a:rPr lang="en-US" dirty="0" smtClean="0"/>
              <a:t>protocols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SOCK_STREAM</a:t>
            </a:r>
            <a:r>
              <a:rPr lang="en-US" dirty="0"/>
              <a:t>: selects a reliable byte stream connection (TCP)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504825"/>
            <a:ext cx="7785100" cy="1095375"/>
          </a:xfrm>
        </p:spPr>
        <p:txBody>
          <a:bodyPr/>
          <a:lstStyle/>
          <a:p>
            <a:pPr marL="0" indent="0"/>
            <a:r>
              <a:rPr lang="en-US" dirty="0"/>
              <a:t>Echo Server: </a:t>
            </a:r>
            <a:r>
              <a:rPr lang="en-US" dirty="0" err="1">
                <a:latin typeface="Courier New" pitchFamily="49" charset="0"/>
              </a:rPr>
              <a:t>open_listenfd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(socket)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822325" y="3200400"/>
            <a:ext cx="6797675" cy="1327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listenfd;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listening socket descriptor */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Create a socket descriptor */ </a:t>
            </a:r>
          </a:p>
          <a:p>
            <a:r>
              <a:rPr lang="en-US" sz="1600" dirty="0">
                <a:latin typeface="Courier New" pitchFamily="49" charset="0"/>
              </a:rPr>
              <a:t>if ((listenfd = socket(AF_INET, SOCK_STREAM, 0))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7848600" cy="1095375"/>
          </a:xfrm>
        </p:spPr>
        <p:txBody>
          <a:bodyPr/>
          <a:lstStyle/>
          <a:p>
            <a:pPr marL="0" indent="0"/>
            <a:r>
              <a:rPr lang="en-US" dirty="0"/>
              <a:t>Echo Server: </a:t>
            </a:r>
            <a:r>
              <a:rPr lang="en-US" dirty="0" err="1">
                <a:latin typeface="Courier New" pitchFamily="49" charset="0"/>
              </a:rPr>
              <a:t>open_listenfd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2800" dirty="0" err="1">
                <a:solidFill>
                  <a:srgbClr val="990000"/>
                </a:solidFill>
                <a:latin typeface="Courier New" pitchFamily="49" charset="0"/>
              </a:rPr>
              <a:t>setsockopt</a:t>
            </a: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7388" cy="4876800"/>
          </a:xfrm>
        </p:spPr>
        <p:txBody>
          <a:bodyPr/>
          <a:lstStyle/>
          <a:p>
            <a:r>
              <a:rPr lang="en-US" dirty="0"/>
              <a:t>The socket can be given some </a:t>
            </a:r>
            <a:r>
              <a:rPr lang="en-US" dirty="0" smtClean="0"/>
              <a:t>attributes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Handy </a:t>
            </a:r>
            <a:r>
              <a:rPr lang="en-US" dirty="0"/>
              <a:t>trick that allows us to rerun the server immediately after we kill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/>
              <a:t>Otherwise we would have to wait about 15 </a:t>
            </a:r>
            <a:r>
              <a:rPr lang="en-US" dirty="0" smtClean="0"/>
              <a:t>seconds</a:t>
            </a:r>
            <a:endParaRPr lang="en-US" dirty="0"/>
          </a:p>
          <a:p>
            <a:pPr lvl="1"/>
            <a:r>
              <a:rPr lang="en-US" dirty="0"/>
              <a:t>Eliminates “Address already in use” error from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/>
          </a:p>
          <a:p>
            <a:r>
              <a:rPr lang="en-US" dirty="0"/>
              <a:t>Strongly suggest you do this for all your servers to simplify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826088" y="2254250"/>
            <a:ext cx="7653338" cy="1327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Eliminates "Address already in use" error from bind(). */ </a:t>
            </a:r>
          </a:p>
          <a:p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setsockopt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SOL_SOCKET, SO_REUSEADDR,  </a:t>
            </a:r>
          </a:p>
          <a:p>
            <a:r>
              <a:rPr lang="en-US" sz="1600" dirty="0">
                <a:latin typeface="Courier New" pitchFamily="49" charset="0"/>
              </a:rPr>
              <a:t>              (const void *)&amp;</a:t>
            </a:r>
            <a:r>
              <a:rPr lang="en-US" sz="1600" dirty="0" err="1">
                <a:latin typeface="Courier New" pitchFamily="49" charset="0"/>
              </a:rPr>
              <a:t>optval</a:t>
            </a:r>
            <a:r>
              <a:rPr lang="en-US" sz="1600" dirty="0">
                <a:latin typeface="Courier New" pitchFamily="49" charset="0"/>
              </a:rPr>
              <a:t> ,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056" y="393112"/>
            <a:ext cx="7847013" cy="1095375"/>
          </a:xfrm>
        </p:spPr>
        <p:txBody>
          <a:bodyPr/>
          <a:lstStyle/>
          <a:p>
            <a:pPr marL="0" indent="0"/>
            <a:r>
              <a:rPr lang="en-US" dirty="0"/>
              <a:t>Echo Server: </a:t>
            </a:r>
            <a:r>
              <a:rPr lang="en-US" dirty="0" err="1">
                <a:latin typeface="Courier New" pitchFamily="49" charset="0"/>
              </a:rPr>
              <a:t>open_listenfd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</a:rPr>
            </a:br>
            <a:r>
              <a:rPr lang="en-US" sz="2800" dirty="0" smtClean="0">
                <a:solidFill>
                  <a:srgbClr val="990000"/>
                </a:solidFill>
              </a:rPr>
              <a:t>(</a:t>
            </a:r>
            <a:r>
              <a:rPr lang="en-US" sz="2800" dirty="0">
                <a:solidFill>
                  <a:srgbClr val="990000"/>
                </a:solidFill>
              </a:rPr>
              <a:t>initialize socket address)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108" y="1658880"/>
            <a:ext cx="8699500" cy="9191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Initialize socket with server port number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Accept </a:t>
            </a:r>
            <a:r>
              <a:rPr lang="en-US" dirty="0"/>
              <a:t>connection from any IP address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 lvl="1">
              <a:lnSpc>
                <a:spcPct val="85000"/>
              </a:lnSpc>
              <a:buNone/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 and port stored in network (big-endian) byte order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848489" y="2486848"/>
            <a:ext cx="7408863" cy="20605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struct sockaddr_in serveraddr;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server's socket addr */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listenfd will be an endpoint for all requests to port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on any IP address for this host */</a:t>
            </a:r>
          </a:p>
          <a:p>
            <a:r>
              <a:rPr lang="en-US" sz="1600" dirty="0">
                <a:latin typeface="Courier New" pitchFamily="49" charset="0"/>
              </a:rPr>
              <a:t>  bzero((char *) &amp;serveraddr, sizeof(serveraddr));</a:t>
            </a:r>
          </a:p>
          <a:p>
            <a:r>
              <a:rPr lang="en-US" sz="1600" dirty="0">
                <a:latin typeface="Courier New" pitchFamily="49" charset="0"/>
              </a:rPr>
              <a:t>  serveraddr.sin_family = AF_INET;</a:t>
            </a:r>
          </a:p>
          <a:p>
            <a:r>
              <a:rPr lang="en-US" sz="1600" dirty="0">
                <a:latin typeface="Courier New" pitchFamily="49" charset="0"/>
              </a:rPr>
              <a:t>  serveraddr.sin_port = htons((unsigned short)port);</a:t>
            </a:r>
          </a:p>
          <a:p>
            <a:r>
              <a:rPr lang="en-US" sz="1600" dirty="0">
                <a:latin typeface="Courier New" pitchFamily="49" charset="0"/>
              </a:rPr>
              <a:t>  serveraddr.sin_addr.s_addr = htonl(INADDR_ANY);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04800" y="553085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838200" y="553085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371600" y="553085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1905000" y="553085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2438400" y="553085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2971800" y="553085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3505200" y="553085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4038600" y="553085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45720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51054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56388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61722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67056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72390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77724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8305800" y="553085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87312" y="5988050"/>
            <a:ext cx="12955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1330371" y="519430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313857" y="559499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2918459" y="519229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2801232" y="560170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INADDR_ANY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6200" y="6290846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048000"/>
            <a:ext cx="8307387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</a:t>
            </a:r>
            <a:r>
              <a:rPr lang="en-US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 smtClean="0"/>
              <a:t>Operation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</a:t>
            </a:r>
            <a:r>
              <a:rPr lang="en-US" sz="1800" dirty="0" smtClean="0"/>
              <a:t>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00:16:ea:e3:54:e6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</a:t>
            </a:r>
            <a:r>
              <a:rPr lang="en-US" sz="1800" dirty="0" smtClean="0"/>
              <a:t>port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Every </a:t>
            </a:r>
            <a:r>
              <a:rPr lang="en-US" sz="1600" dirty="0"/>
              <a:t>host sees every </a:t>
            </a:r>
            <a:r>
              <a:rPr lang="en-US" sz="1600" dirty="0" smtClean="0"/>
              <a:t>bit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Note: Hubs are on their way out. Bridges (switches, routers) became cheap enough to replace them (means no more broadcasting)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7045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59080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4927599" y="2734733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80" y="2122487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0856" y="533400"/>
            <a:ext cx="7848600" cy="1095375"/>
          </a:xfrm>
        </p:spPr>
        <p:txBody>
          <a:bodyPr/>
          <a:lstStyle/>
          <a:p>
            <a:pPr marL="0" indent="0"/>
            <a:r>
              <a:rPr lang="en-US" dirty="0"/>
              <a:t>Echo Server: </a:t>
            </a:r>
            <a:r>
              <a:rPr lang="en-US" dirty="0" err="1">
                <a:latin typeface="Courier New" pitchFamily="49" charset="0"/>
              </a:rPr>
              <a:t>open_listenfd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(bind)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17688"/>
            <a:ext cx="8307387" cy="1077912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bind </a:t>
            </a:r>
            <a:r>
              <a:rPr lang="en-US" dirty="0"/>
              <a:t>associates the socket with the socket address we just </a:t>
            </a:r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736260" name="Text Box 4"/>
          <p:cNvSpPr txBox="1">
            <a:spLocks noChangeArrowheads="1"/>
          </p:cNvSpPr>
          <p:nvPr/>
        </p:nvSpPr>
        <p:spPr bwMode="auto">
          <a:xfrm>
            <a:off x="381000" y="2968625"/>
            <a:ext cx="8305800" cy="20605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listenfd;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listening socket */</a:t>
            </a:r>
          </a:p>
          <a:p>
            <a:r>
              <a:rPr lang="en-US" sz="1600" dirty="0">
                <a:latin typeface="Courier New" pitchFamily="49" charset="0"/>
              </a:rPr>
              <a:t>struct sockaddr_in serveraddr;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server’s socket addr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/* listenfd will be an endpoint for all requests to port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on any IP address for this host */</a:t>
            </a:r>
          </a:p>
          <a:p>
            <a:r>
              <a:rPr lang="en-US" sz="1600" dirty="0">
                <a:latin typeface="Courier New" pitchFamily="49" charset="0"/>
              </a:rPr>
              <a:t>  if (bind(listenfd, (SA *)&amp;serveraddr, sizeof(serveraddr)) &lt; 0) </a:t>
            </a:r>
          </a:p>
          <a:p>
            <a:r>
              <a:rPr lang="en-US" sz="1600" dirty="0">
                <a:latin typeface="Courier New" pitchFamily="49" charset="0"/>
              </a:rPr>
              <a:t>      return -1;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4825"/>
            <a:ext cx="7572375" cy="1095375"/>
          </a:xfrm>
        </p:spPr>
        <p:txBody>
          <a:bodyPr/>
          <a:lstStyle/>
          <a:p>
            <a:pPr marL="0" indent="0"/>
            <a:r>
              <a:rPr lang="en-US" dirty="0"/>
              <a:t>Echo Server: </a:t>
            </a:r>
            <a:r>
              <a:rPr lang="en-US" dirty="0" err="1">
                <a:latin typeface="Courier New" pitchFamily="49" charset="0"/>
              </a:rPr>
              <a:t>open_listenfd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rgbClr val="990000"/>
                </a:solidFill>
                <a:latin typeface="Courier New" pitchFamily="49" charset="0"/>
              </a:rPr>
              <a:t>(listen)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44" y="1676400"/>
            <a:ext cx="8255000" cy="526573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listen</a:t>
            </a:r>
            <a:r>
              <a:rPr lang="en-US" dirty="0"/>
              <a:t> indicates that this socket will accept connection (</a:t>
            </a:r>
            <a:r>
              <a:rPr lang="en-US" dirty="0">
                <a:latin typeface="Courier New" pitchFamily="49" charset="0"/>
              </a:rPr>
              <a:t>connect</a:t>
            </a:r>
            <a:r>
              <a:rPr lang="en-US" dirty="0"/>
              <a:t>) requests from clients</a:t>
            </a:r>
          </a:p>
          <a:p>
            <a:r>
              <a:rPr lang="en-US" dirty="0">
                <a:latin typeface="Courier New" pitchFamily="49" charset="0"/>
              </a:rPr>
              <a:t>LISTENQ</a:t>
            </a:r>
            <a:r>
              <a:rPr lang="en-US" dirty="0"/>
              <a:t> is constant indicating how many pending requests allowed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We’re </a:t>
            </a:r>
            <a:r>
              <a:rPr lang="en-US" dirty="0"/>
              <a:t>finally ready to enter the main server loop that accepts and processes client connection requests.</a:t>
            </a: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02637" y="3349625"/>
            <a:ext cx="8677275" cy="20605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listening socket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...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Make it a listening socket ready to accept connection requests */ </a:t>
            </a:r>
          </a:p>
          <a:p>
            <a:r>
              <a:rPr lang="en-US" sz="1600" dirty="0">
                <a:latin typeface="Courier New" pitchFamily="49" charset="0"/>
              </a:rPr>
              <a:t>    if (listen(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LISTENQ) &lt; 0) </a:t>
            </a:r>
          </a:p>
          <a:p>
            <a:r>
              <a:rPr lang="en-US" sz="1600" dirty="0">
                <a:latin typeface="Courier New" pitchFamily="49" charset="0"/>
              </a:rPr>
              <a:t>        return -1;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r>
              <a:rPr lang="en-US" sz="1600" dirty="0">
                <a:latin typeface="Courier New" pitchFamily="49" charset="0"/>
              </a:rPr>
              <a:t>}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2" y="533400"/>
            <a:ext cx="6802438" cy="573087"/>
          </a:xfrm>
        </p:spPr>
        <p:txBody>
          <a:bodyPr/>
          <a:lstStyle/>
          <a:p>
            <a:r>
              <a:rPr lang="en-US"/>
              <a:t>Echo Server: Main Loop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595" y="1295400"/>
            <a:ext cx="7896225" cy="1219200"/>
          </a:xfrm>
        </p:spPr>
        <p:txBody>
          <a:bodyPr/>
          <a:lstStyle/>
          <a:p>
            <a:r>
              <a:rPr lang="en-US"/>
              <a:t>The server loops endlessly, waiting for connection requests, then reading input from the client, and echoing the input back to the client. </a:t>
            </a:r>
          </a:p>
        </p:txBody>
      </p:sp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457200" y="2784475"/>
            <a:ext cx="8142288" cy="25495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main() {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create and configure the listening socket </a:t>
            </a:r>
            <a:r>
              <a:rPr lang="en-US" sz="1600" dirty="0">
                <a:latin typeface="Courier New" pitchFamily="49" charset="0"/>
              </a:rPr>
              <a:t>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while(1) {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Accept(): wait for a connection request */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 /* echo(): read and echo input lines from client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til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EOF */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     /* Close(): close the connection */ </a:t>
            </a:r>
          </a:p>
          <a:p>
            <a:r>
              <a:rPr lang="en-US" sz="1600" dirty="0">
                <a:latin typeface="Courier New" pitchFamily="49" charset="0"/>
              </a:rPr>
              <a:t>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457200" y="4132968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Overview of the 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00600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444500" y="1676400"/>
            <a:ext cx="82550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85763" indent="-38576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2" y="533400"/>
            <a:ext cx="6821488" cy="573087"/>
          </a:xfrm>
        </p:spPr>
        <p:txBody>
          <a:bodyPr/>
          <a:lstStyle/>
          <a:p>
            <a:r>
              <a:rPr lang="en-US"/>
              <a:t>Echo Server: </a:t>
            </a:r>
            <a:r>
              <a:rPr lang="en-US">
                <a:latin typeface="Courier New" pitchFamily="49" charset="0"/>
              </a:rPr>
              <a:t>accept</a:t>
            </a:r>
            <a:endParaRPr lang="en-US"/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313240" cy="1816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listening descriptor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;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connected descriptor */</a:t>
            </a:r>
          </a:p>
          <a:p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sockaddr_in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;    </a:t>
            </a:r>
          </a:p>
          <a:p>
            <a:r>
              <a:rPr lang="en-US" sz="1600" dirty="0" smtClean="0">
                <a:latin typeface="Courier New" pitchFamily="49" charset="0"/>
              </a:rPr>
              <a:t> </a:t>
            </a:r>
          </a:p>
          <a:p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= Accept(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, (SA *)&amp;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4450" y="1219200"/>
            <a:ext cx="7896225" cy="5410200"/>
          </a:xfrm>
        </p:spPr>
        <p:txBody>
          <a:bodyPr/>
          <a:lstStyle/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accept()</a:t>
            </a:r>
            <a:r>
              <a:rPr lang="en-US" dirty="0" smtClean="0">
                <a:solidFill>
                  <a:schemeClr val="tx2"/>
                </a:solidFill>
              </a:rPr>
              <a:t> blocks waiting for a connection request</a:t>
            </a: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None/>
            </a:pPr>
            <a:endPara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None/>
            </a:pPr>
            <a:endPara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None/>
            </a:pPr>
            <a:endPara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None/>
            </a:pPr>
            <a:endPara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accept</a:t>
            </a:r>
            <a:r>
              <a:rPr lang="en-US" dirty="0" smtClean="0">
                <a:solidFill>
                  <a:schemeClr val="tx2"/>
                </a:solidFill>
              </a:rPr>
              <a:t> returns a </a:t>
            </a:r>
            <a:r>
              <a:rPr lang="en-US" i="1" dirty="0" smtClean="0">
                <a:solidFill>
                  <a:srgbClr val="C00000"/>
                </a:solidFill>
              </a:rPr>
              <a:t>connected descriptor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connfd</a:t>
            </a:r>
            <a:r>
              <a:rPr lang="en-US" dirty="0" smtClean="0">
                <a:solidFill>
                  <a:schemeClr val="tx2"/>
                </a:solidFill>
              </a:rPr>
              <a:t>) with the same properties as the </a:t>
            </a:r>
            <a:r>
              <a:rPr lang="en-US" i="1" dirty="0" smtClean="0">
                <a:solidFill>
                  <a:srgbClr val="C00000"/>
                </a:solidFill>
              </a:rPr>
              <a:t>listening descriptor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listenfd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744538" lvl="1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Returns when the connection between client and server is created and ready for I/O transfers</a:t>
            </a:r>
            <a:endParaRPr lang="en-US" dirty="0" smtClean="0">
              <a:latin typeface="Courier New" pitchFamily="49" charset="0"/>
            </a:endParaRPr>
          </a:p>
          <a:p>
            <a:pPr marL="744538" lvl="1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All I/O with the client will be done via the connected socket</a:t>
            </a:r>
          </a:p>
          <a:p>
            <a:pPr marL="385763" indent="-385763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accept </a:t>
            </a:r>
            <a:r>
              <a:rPr lang="en-US" dirty="0" smtClean="0">
                <a:solidFill>
                  <a:schemeClr val="tx2"/>
                </a:solidFill>
              </a:rPr>
              <a:t>also fills in client’s IP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/>
              <a:t>Echo Server: </a:t>
            </a:r>
            <a:r>
              <a:rPr lang="en-US">
                <a:latin typeface="Courier New" pitchFamily="49" charset="0"/>
              </a:rPr>
              <a:t>accept</a:t>
            </a:r>
            <a:r>
              <a:rPr lang="en-US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 smtClean="0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 smtClean="0">
                <a:latin typeface="Courier New" pitchFamily="49" charset="0"/>
              </a:rPr>
              <a:t>connect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 smtClean="0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5"/>
            <a:ext cx="78962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dirty="0" smtClean="0"/>
              <a:t>requests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Connected </a:t>
            </a:r>
            <a:r>
              <a:rPr lang="en-US" dirty="0"/>
              <a:t>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connection between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</a:t>
            </a:r>
            <a:r>
              <a:rPr lang="en-US" dirty="0" smtClean="0"/>
              <a:t>client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Why </a:t>
            </a:r>
            <a:r>
              <a:rPr lang="en-US" dirty="0"/>
              <a:t>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</a:t>
            </a:r>
            <a:r>
              <a:rPr lang="en-US" dirty="0" smtClean="0"/>
              <a:t>simultaneously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</a:t>
            </a:r>
            <a:r>
              <a:rPr lang="en-US" dirty="0" smtClean="0"/>
              <a:t>request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4255" y="533400"/>
            <a:ext cx="8382000" cy="573087"/>
          </a:xfrm>
        </p:spPr>
        <p:txBody>
          <a:bodyPr/>
          <a:lstStyle/>
          <a:p>
            <a:r>
              <a:rPr lang="en-US"/>
              <a:t>Echo Server: Identifying the Client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130" y="1295400"/>
            <a:ext cx="7896225" cy="4972050"/>
          </a:xfrm>
        </p:spPr>
        <p:txBody>
          <a:bodyPr/>
          <a:lstStyle/>
          <a:p>
            <a:r>
              <a:rPr lang="en-US" dirty="0"/>
              <a:t>The server can determine the domain </a:t>
            </a:r>
            <a:r>
              <a:rPr lang="en-US" dirty="0" smtClean="0"/>
              <a:t>name, </a:t>
            </a:r>
            <a:r>
              <a:rPr lang="en-US" dirty="0"/>
              <a:t>IP </a:t>
            </a:r>
            <a:r>
              <a:rPr lang="en-US" dirty="0" smtClean="0"/>
              <a:t>address, and port </a:t>
            </a:r>
            <a:r>
              <a:rPr lang="en-US" dirty="0"/>
              <a:t>of 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152400" y="2359025"/>
            <a:ext cx="8701421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</a:rPr>
              <a:t> *hp;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pointer to DNS host entry */</a:t>
            </a:r>
          </a:p>
          <a:p>
            <a:r>
              <a:rPr lang="en-US" sz="1600" dirty="0" smtClean="0">
                <a:latin typeface="Courier New" pitchFamily="49" charset="0"/>
              </a:rPr>
              <a:t>char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haddrp</a:t>
            </a:r>
            <a:r>
              <a:rPr lang="en-US" sz="1600" dirty="0">
                <a:latin typeface="Courier New" pitchFamily="49" charset="0"/>
              </a:rPr>
              <a:t>;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pointer to dotted decimal string */</a:t>
            </a:r>
          </a:p>
          <a:p>
            <a:r>
              <a:rPr lang="en-US" sz="1600" dirty="0" smtClean="0">
                <a:latin typeface="Courier New" pitchFamily="49" charset="0"/>
              </a:rPr>
              <a:t>unsigned short </a:t>
            </a:r>
            <a:r>
              <a:rPr lang="en-US" sz="1600" dirty="0" err="1" smtClean="0">
                <a:latin typeface="Courier New" pitchFamily="49" charset="0"/>
              </a:rPr>
              <a:t>client_port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hp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</a:rPr>
              <a:t>clientaddr.sin_addr.s_addr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</a:rPr>
              <a:t>                       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clientaddr.sin_addr.s_addr</a:t>
            </a:r>
            <a:r>
              <a:rPr lang="en-US" sz="1600" dirty="0">
                <a:latin typeface="Courier New" pitchFamily="49" charset="0"/>
              </a:rPr>
              <a:t>), AF_INET);</a:t>
            </a:r>
          </a:p>
          <a:p>
            <a:r>
              <a:rPr lang="en-US" sz="1600" dirty="0" err="1" smtClean="0">
                <a:latin typeface="Courier New" pitchFamily="49" charset="0"/>
              </a:rPr>
              <a:t>haddrp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clientaddr.sin_addr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</a:rPr>
              <a:t>client_port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ntohs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clientaddr.sin_port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("server connected to %s (%s), port %u\n",</a:t>
            </a:r>
          </a:p>
          <a:p>
            <a:r>
              <a:rPr lang="en-US" sz="1600" dirty="0" smtClean="0">
                <a:latin typeface="Courier New" pitchFamily="49" charset="0"/>
              </a:rPr>
              <a:t>	hp-&gt;</a:t>
            </a:r>
            <a:r>
              <a:rPr lang="en-US" sz="1600" dirty="0" err="1" smtClean="0">
                <a:latin typeface="Courier New" pitchFamily="49" charset="0"/>
              </a:rPr>
              <a:t>h_name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haddrp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client_port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/>
              <a:t>Echo Server: </a:t>
            </a:r>
            <a:r>
              <a:rPr lang="en-US">
                <a:latin typeface="Courier New" pitchFamily="49" charset="0"/>
              </a:rPr>
              <a:t>echo</a:t>
            </a:r>
            <a:endParaRPr lang="en-US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3041650"/>
            <a:ext cx="7286625" cy="32829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echo(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) 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n;  </a:t>
            </a:r>
          </a:p>
          <a:p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[MAXLINE];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rio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latin typeface="Courier New" pitchFamily="49" charset="0"/>
              </a:rPr>
              <a:t>    while((n =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rio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MAXLINE)) != 0) { 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upper_case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n); 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("server received %d bytes\n", n);</a:t>
            </a:r>
          </a:p>
          <a:p>
            <a:r>
              <a:rPr lang="en-US" sz="1600" dirty="0">
                <a:latin typeface="Courier New" pitchFamily="49" charset="0"/>
              </a:rPr>
              <a:t>    }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4462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is encountered.</a:t>
            </a:r>
          </a:p>
          <a:p>
            <a:pPr lvl="1"/>
            <a:r>
              <a:rPr lang="en-US" dirty="0" smtClean="0"/>
              <a:t>EOF </a:t>
            </a:r>
            <a:r>
              <a:rPr lang="en-US" dirty="0"/>
              <a:t>notification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 smtClean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277041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</a:rPr>
              <a:t>echoserveri</a:t>
            </a:r>
            <a:r>
              <a:rPr lang="en-US" sz="1600" dirty="0" smtClean="0">
                <a:latin typeface="Courier New" pitchFamily="49" charset="0"/>
              </a:rPr>
              <a:t> 28888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18954" y="3962400"/>
            <a:ext cx="338606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$ telnet </a:t>
            </a:r>
            <a:r>
              <a:rPr lang="en-US" sz="1600" dirty="0" err="1" smtClean="0">
                <a:latin typeface="Courier New" pitchFamily="49" charset="0"/>
              </a:rPr>
              <a:t>localhost</a:t>
            </a:r>
            <a:r>
              <a:rPr lang="en-US" sz="1600" dirty="0" smtClean="0">
                <a:latin typeface="Courier New" pitchFamily="49" charset="0"/>
              </a:rPr>
              <a:t> 28888</a:t>
            </a:r>
          </a:p>
          <a:p>
            <a:r>
              <a:rPr lang="en-US" sz="1600" dirty="0" smtClean="0">
                <a:latin typeface="Courier New" pitchFamily="49" charset="0"/>
              </a:rPr>
              <a:t>Trying ::1...</a:t>
            </a:r>
          </a:p>
          <a:p>
            <a:r>
              <a:rPr lang="en-US" sz="1600" dirty="0" smtClean="0">
                <a:latin typeface="Courier New" pitchFamily="49" charset="0"/>
              </a:rPr>
              <a:t>Trying 127.0.0.1...</a:t>
            </a:r>
          </a:p>
          <a:p>
            <a:r>
              <a:rPr lang="en-US" sz="1600" dirty="0" smtClean="0">
                <a:latin typeface="Courier New" pitchFamily="49" charset="0"/>
              </a:rPr>
              <a:t>Connected to </a:t>
            </a:r>
            <a:r>
              <a:rPr lang="en-US" sz="1600" dirty="0" err="1" smtClean="0">
                <a:latin typeface="Courier New" pitchFamily="49" charset="0"/>
              </a:rPr>
              <a:t>localhost</a:t>
            </a:r>
            <a:r>
              <a:rPr lang="en-US" sz="1600" dirty="0" smtClean="0">
                <a:latin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</a:rPr>
              <a:t>Escape character is '^]'.</a:t>
            </a:r>
          </a:p>
          <a:p>
            <a:r>
              <a:rPr lang="en-US" sz="1600" dirty="0" smtClean="0">
                <a:latin typeface="Courier New" pitchFamily="49" charset="0"/>
              </a:rPr>
              <a:t>Hello</a:t>
            </a:r>
          </a:p>
          <a:p>
            <a:r>
              <a:rPr lang="en-US" sz="1600" dirty="0" smtClean="0">
                <a:latin typeface="Courier New" pitchFamily="49" charset="0"/>
              </a:rPr>
              <a:t>hello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1" y="2209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Use separate SSH sessions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rot="10800000">
            <a:off x="3303811" y="1981200"/>
            <a:ext cx="2182591" cy="5517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>
            <a:off x="4588121" y="3064120"/>
            <a:ext cx="1106265" cy="6902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Stevens, “Unix Network Programming: Networking APIs: Sockets and XTI”, Volume 1, Second Edition, Prentice Hall, </a:t>
            </a:r>
            <a:r>
              <a:rPr lang="en-US" dirty="0" smtClean="0"/>
              <a:t>1998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</a:t>
            </a:r>
            <a:endParaRPr lang="en-US" dirty="0"/>
          </a:p>
          <a:p>
            <a:r>
              <a:rPr lang="en-US" dirty="0"/>
              <a:t>Unix Man Pages</a:t>
            </a:r>
          </a:p>
          <a:p>
            <a:pPr lvl="1"/>
            <a:r>
              <a:rPr lang="en-US" dirty="0"/>
              <a:t>Good for detailed information about specific </a:t>
            </a:r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073545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46482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/>
              <a:t>1989:</a:t>
            </a:r>
          </a:p>
          <a:p>
            <a:pPr lvl="1"/>
            <a:r>
              <a:rPr lang="en-US"/>
              <a:t>Tim Berners-Lee (CERN) writes internal proposal to develop a distributed hypertext system.</a:t>
            </a:r>
          </a:p>
          <a:p>
            <a:pPr lvl="2"/>
            <a:r>
              <a:rPr lang="en-US"/>
              <a:t>Connects “a web of notes with links.”</a:t>
            </a:r>
          </a:p>
          <a:p>
            <a:pPr lvl="2"/>
            <a:r>
              <a:rPr lang="en-US"/>
              <a:t>Intended to help CERN physicists in large projects share and manage information </a:t>
            </a:r>
          </a:p>
          <a:p>
            <a:r>
              <a:rPr lang="en-US"/>
              <a:t>1990:</a:t>
            </a:r>
          </a:p>
          <a:p>
            <a:pPr lvl="1"/>
            <a:r>
              <a:rPr lang="en-US"/>
              <a:t>Tim BL writes a graphical browser for Next machines.</a:t>
            </a:r>
          </a:p>
        </p:txBody>
      </p:sp>
    </p:spTree>
    <p:extLst>
      <p:ext uri="{BB962C8B-B14F-4D97-AF65-F5344CB8AC3E}">
        <p14:creationId xmlns:p14="http://schemas.microsoft.com/office/powerpoint/2010/main" val="25141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dirty="0"/>
              <a:t>NCSA server released</a:t>
            </a:r>
          </a:p>
          <a:p>
            <a:pPr lvl="1"/>
            <a:r>
              <a:rPr lang="en-US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dirty="0"/>
              <a:t>Marc Andreessen releases first version of NCSA Mosaic browser</a:t>
            </a:r>
          </a:p>
          <a:p>
            <a:pPr lvl="1"/>
            <a:r>
              <a:rPr lang="en-US" dirty="0"/>
              <a:t>Mosaic version released for (Windows, Mac, Unix).</a:t>
            </a:r>
          </a:p>
          <a:p>
            <a:pPr lvl="1"/>
            <a:r>
              <a:rPr lang="en-US" dirty="0"/>
              <a:t>Web (port 80) traffic at 1% of NSFNET backbone traffic.</a:t>
            </a:r>
          </a:p>
          <a:p>
            <a:pPr lvl="1"/>
            <a:r>
              <a:rPr lang="en-US" dirty="0"/>
              <a:t>Over 200 WWW servers worldwide.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Andreessen and colleagues leave NCSA to form “Mosaic Communications Corp” (predecessor to Netscape).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4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01000" cy="573087"/>
          </a:xfrm>
        </p:spPr>
        <p:txBody>
          <a:bodyPr lIns="91430" tIns="45716" rIns="91430" bIns="45716" anchor="t"/>
          <a:lstStyle/>
          <a:p>
            <a:r>
              <a:rPr lang="en-US"/>
              <a:t>Internet Hosts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199"/>
            <a:ext cx="6629400" cy="461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421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/>
              <a:t>Web Servers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394575" y="1223962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Web</a:t>
            </a:r>
          </a:p>
          <a:p>
            <a:pPr algn="ctr" defTabSz="912813"/>
            <a:r>
              <a:rPr lang="en-US" sz="1800"/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707063" y="1524000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629275" y="1143000"/>
            <a:ext cx="1822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HTTP 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5859463" y="2132012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637213" y="2259012"/>
            <a:ext cx="19589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HTTP response</a:t>
            </a:r>
          </a:p>
          <a:p>
            <a:pPr defTabSz="912813"/>
            <a:r>
              <a:rPr lang="en-US" sz="1800">
                <a:latin typeface="Courier New" pitchFamily="49" charset="0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1598613"/>
            <a:ext cx="3821112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</a:t>
            </a:r>
            <a:r>
              <a:rPr lang="en-US" sz="1800" dirty="0" smtClean="0"/>
              <a:t>(eventually)</a:t>
            </a:r>
            <a:endParaRPr lang="en-US" sz="1800" dirty="0"/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489450" y="1223962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Web</a:t>
            </a:r>
          </a:p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68630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text/html	</a:t>
            </a:r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text/plain	</a:t>
            </a:r>
            <a:r>
              <a:rPr lang="en-US" dirty="0" smtClean="0"/>
              <a:t>Unformatted </a:t>
            </a:r>
            <a:r>
              <a:rPr lang="en-US" dirty="0"/>
              <a:t>text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application/postscript	</a:t>
            </a:r>
            <a:r>
              <a:rPr lang="en-US" dirty="0" err="1" smtClean="0"/>
              <a:t>Postcript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image/gif	</a:t>
            </a:r>
            <a:r>
              <a:rPr lang="en-US" dirty="0" smtClean="0"/>
              <a:t>Binary </a:t>
            </a:r>
            <a:r>
              <a:rPr lang="en-US" dirty="0"/>
              <a:t>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image/jpeg</a:t>
            </a:r>
            <a:r>
              <a:rPr lang="en-US" dirty="0" smtClean="0"/>
              <a:t>	Binary </a:t>
            </a:r>
            <a:r>
              <a:rPr lang="en-US" dirty="0"/>
              <a:t>image encoded in </a:t>
            </a:r>
            <a:r>
              <a:rPr lang="en-US" dirty="0" smtClean="0"/>
              <a:t>JPEG 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/>
              <a:t>The content returned in HTTP responses can be either </a:t>
            </a:r>
            <a:r>
              <a:rPr lang="en-US" i="1">
                <a:solidFill>
                  <a:srgbClr val="FF0000"/>
                </a:solidFill>
              </a:rPr>
              <a:t>static</a:t>
            </a:r>
            <a:r>
              <a:rPr lang="en-US"/>
              <a:t> or </a:t>
            </a:r>
            <a:r>
              <a:rPr lang="en-US" i="1">
                <a:solidFill>
                  <a:srgbClr val="FF0000"/>
                </a:solidFill>
              </a:rPr>
              <a:t>dynamic</a:t>
            </a:r>
            <a:r>
              <a:rPr lang="en-US"/>
              <a:t>.</a:t>
            </a:r>
          </a:p>
          <a:p>
            <a:pPr lvl="1"/>
            <a:r>
              <a:rPr lang="en-US" i="1"/>
              <a:t>Static content</a:t>
            </a:r>
            <a:r>
              <a:rPr lang="en-US"/>
              <a:t>: content stored in files and retrieved in response to an HTTP request</a:t>
            </a:r>
          </a:p>
          <a:p>
            <a:pPr lvl="2"/>
            <a:r>
              <a:rPr lang="en-US"/>
              <a:t>Examples: HTML files, images, audio clips.</a:t>
            </a:r>
          </a:p>
          <a:p>
            <a:pPr lvl="2"/>
            <a:r>
              <a:rPr lang="en-US"/>
              <a:t>Request identifies content file</a:t>
            </a:r>
          </a:p>
          <a:p>
            <a:pPr lvl="1"/>
            <a:r>
              <a:rPr lang="en-US" i="1"/>
              <a:t>Dynamic content</a:t>
            </a:r>
            <a:r>
              <a:rPr lang="en-US"/>
              <a:t>: content produced on-the-fly in response to an HTTP request</a:t>
            </a:r>
          </a:p>
          <a:p>
            <a:pPr lvl="2"/>
            <a:r>
              <a:rPr lang="en-US"/>
              <a:t>Example: content produced by a program executed by the server on behalf of the client.</a:t>
            </a:r>
          </a:p>
          <a:p>
            <a:pPr lvl="2"/>
            <a:r>
              <a:rPr lang="en-US"/>
              <a:t>Request identifies file containing executable code</a:t>
            </a:r>
          </a:p>
          <a:p>
            <a:r>
              <a:rPr lang="en-US"/>
              <a:t>Bottom line: </a:t>
            </a:r>
            <a:r>
              <a:rPr lang="en-US" i="1"/>
              <a:t>All Web content is associated with a file that is managed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73281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657600" cy="573087"/>
          </a:xfrm>
        </p:spPr>
        <p:txBody>
          <a:bodyPr lIns="91294" tIns="45647" rIns="91294" bIns="45647" anchor="t"/>
          <a:lstStyle/>
          <a:p>
            <a:r>
              <a:rPr lang="en-US"/>
              <a:t>URLs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 lIns="91294" tIns="45647" rIns="91294" bIns="45647"/>
          <a:lstStyle/>
          <a:p>
            <a:r>
              <a:rPr lang="en-US" dirty="0"/>
              <a:t>Each file managed by a server has a unique name called a URL (Universal Resource Locator)</a:t>
            </a:r>
          </a:p>
          <a:p>
            <a:r>
              <a:rPr lang="en-US" dirty="0"/>
              <a:t>URLs for static content:</a:t>
            </a:r>
          </a:p>
          <a:p>
            <a:pPr lvl="1"/>
            <a:r>
              <a:rPr lang="en-US" dirty="0">
                <a:latin typeface="Courier New" pitchFamily="49" charset="0"/>
              </a:rPr>
              <a:t>http:/</a:t>
            </a:r>
            <a:r>
              <a:rPr lang="en-US" dirty="0" smtClean="0">
                <a:latin typeface="Courier New" pitchFamily="49" charset="0"/>
              </a:rPr>
              <a:t>/reed.cs.depaul.edu</a:t>
            </a:r>
            <a:r>
              <a:rPr lang="en-US" dirty="0">
                <a:latin typeface="Courier New" pitchFamily="49" charset="0"/>
              </a:rPr>
              <a:t>:80/index.html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http:/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reed.cs.depaul.edu</a:t>
            </a:r>
            <a:r>
              <a:rPr lang="en-US" dirty="0" err="1">
                <a:latin typeface="Courier New" pitchFamily="49" charset="0"/>
              </a:rPr>
              <a:t>/index.html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http:/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reed.cs.depaul.edu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Identifies a file called </a:t>
            </a:r>
            <a:r>
              <a:rPr lang="en-US" dirty="0">
                <a:latin typeface="Courier New" pitchFamily="49" charset="0"/>
              </a:rPr>
              <a:t>index.html,</a:t>
            </a:r>
            <a:r>
              <a:rPr lang="en-US" dirty="0"/>
              <a:t> managed by a Web server at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reed.cs.depaul.edu</a:t>
            </a:r>
            <a:r>
              <a:rPr lang="en-US" dirty="0" smtClean="0"/>
              <a:t> </a:t>
            </a:r>
            <a:r>
              <a:rPr lang="en-US" dirty="0"/>
              <a:t>that is listening on port 80.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URLs for dynamic content: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1600" dirty="0" smtClean="0">
                <a:latin typeface="Courier New"/>
                <a:cs typeface="Courier New"/>
              </a:rPr>
              <a:t>http://riely373.cdm.depaul.edu:8000/cgi-bin/adder?15000&amp;213</a:t>
            </a:r>
          </a:p>
          <a:p>
            <a:pPr lvl="2"/>
            <a:r>
              <a:rPr lang="en-US" dirty="0"/>
              <a:t>Identifies an executable file called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adder</a:t>
            </a:r>
            <a:r>
              <a:rPr lang="en-US" dirty="0" smtClean="0"/>
              <a:t>,  </a:t>
            </a:r>
            <a:r>
              <a:rPr lang="en-US" dirty="0"/>
              <a:t>managed by a Web server at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riely373.cdm.depaul.edu </a:t>
            </a:r>
            <a:r>
              <a:rPr lang="en-US" dirty="0" smtClean="0"/>
              <a:t>that </a:t>
            </a:r>
            <a:r>
              <a:rPr lang="en-US" dirty="0"/>
              <a:t>is listening on port 8000, that should be called with two argument strings: </a:t>
            </a:r>
            <a:r>
              <a:rPr lang="en-US" dirty="0">
                <a:latin typeface="Courier New" pitchFamily="49" charset="0"/>
              </a:rPr>
              <a:t>15000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213</a:t>
            </a:r>
            <a:r>
              <a:rPr lang="en-US" dirty="0"/>
              <a:t>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8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229600" cy="573087"/>
          </a:xfrm>
        </p:spPr>
        <p:txBody>
          <a:bodyPr/>
          <a:lstStyle/>
          <a:p>
            <a:r>
              <a:rPr lang="en-US"/>
              <a:t>How Clients and Servers Use URLs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Example URL: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www.depaul.edu:80</a:t>
            </a:r>
            <a:r>
              <a:rPr lang="en-US" sz="2000" dirty="0" smtClean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endParaRPr lang="en-US" sz="2000" dirty="0">
              <a:solidFill>
                <a:srgbClr val="00CC66"/>
              </a:solidFill>
              <a:latin typeface="Courier New" pitchFamily="49" charset="0"/>
            </a:endParaRP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www.depaul.edu:80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of server to contact (Web server)</a:t>
            </a:r>
          </a:p>
          <a:p>
            <a:pPr lvl="1"/>
            <a:r>
              <a:rPr lang="en-US" dirty="0"/>
              <a:t>Where the server is (</a:t>
            </a:r>
            <a:r>
              <a:rPr lang="en-US" dirty="0" err="1" smtClean="0">
                <a:latin typeface="Courier New" pitchFamily="49" charset="0"/>
              </a:rPr>
              <a:t>www.depaul.edu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sz="2000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this.</a:t>
            </a:r>
          </a:p>
          <a:p>
            <a:pPr lvl="2"/>
            <a:r>
              <a:rPr lang="en-US" dirty="0"/>
              <a:t>Convention: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system.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 all servers expand to some default home page (e.g., </a:t>
            </a:r>
            <a:r>
              <a:rPr lang="en-US" dirty="0">
                <a:latin typeface="Courier New" pitchFamily="49" charset="0"/>
              </a:rPr>
              <a:t>index.html</a:t>
            </a:r>
            <a:r>
              <a:rPr lang="en-US" dirty="0"/>
              <a:t>).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818438" cy="573087"/>
          </a:xfrm>
        </p:spPr>
        <p:txBody>
          <a:bodyPr/>
          <a:lstStyle/>
          <a:p>
            <a:r>
              <a:rPr lang="en-US"/>
              <a:t>Anatomy of an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152400" y="1206500"/>
            <a:ext cx="9469259" cy="5632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$ telnet </a:t>
            </a:r>
            <a:r>
              <a:rPr lang="en-US" sz="1800" dirty="0" err="1" smtClean="0">
                <a:latin typeface="Courier New" pitchFamily="49" charset="0"/>
              </a:rPr>
              <a:t>reed.cs.depaul.edu</a:t>
            </a:r>
            <a:r>
              <a:rPr lang="en-US" sz="1800" dirty="0" smtClean="0">
                <a:latin typeface="Courier New" pitchFamily="49" charset="0"/>
              </a:rPr>
              <a:t> 80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Trying 140.192.39.42...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Connected to </a:t>
            </a:r>
            <a:r>
              <a:rPr lang="en-US" sz="1800" dirty="0" err="1" smtClean="0">
                <a:latin typeface="Courier New" pitchFamily="49" charset="0"/>
              </a:rPr>
              <a:t>reed.cti.depaul.edu</a:t>
            </a:r>
            <a:r>
              <a:rPr lang="en-US" sz="1800" dirty="0" smtClean="0">
                <a:latin typeface="Courier New" pitchFamily="49" charset="0"/>
              </a:rPr>
              <a:t>.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Escape character is '^]'.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GET / HTTP/1.1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host: </a:t>
            </a:r>
            <a:r>
              <a:rPr lang="en-US" sz="1800" dirty="0" err="1" smtClean="0">
                <a:latin typeface="Courier New" pitchFamily="49" charset="0"/>
              </a:rPr>
              <a:t>reed.cs.depaul.edu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741863" algn="l"/>
              </a:tabLst>
            </a:pP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HTTP/1.1 200 OK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Server: Apache-Coyote/1.1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Accept-Ranges: bytes</a:t>
            </a:r>
          </a:p>
          <a:p>
            <a:pPr>
              <a:tabLst>
                <a:tab pos="4741863" algn="l"/>
              </a:tabLst>
            </a:pPr>
            <a:r>
              <a:rPr lang="en-US" sz="1800" dirty="0" err="1" smtClean="0">
                <a:latin typeface="Courier New" pitchFamily="49" charset="0"/>
              </a:rPr>
              <a:t>ETag</a:t>
            </a:r>
            <a:r>
              <a:rPr lang="en-US" sz="1800" dirty="0" smtClean="0">
                <a:latin typeface="Courier New" pitchFamily="49" charset="0"/>
              </a:rPr>
              <a:t>: W/"2285-1357855910000"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Last-Modified: Thu, 10 Jan 2013 22:11:50 GMT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Content-Type: text/html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Content-Length: 2285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Date: Mon, 04 Mar 2013 04:01:00 GMT</a:t>
            </a:r>
          </a:p>
          <a:p>
            <a:pPr>
              <a:tabLst>
                <a:tab pos="4741863" algn="l"/>
              </a:tabLst>
            </a:pP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&lt;html&gt;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&lt;head&gt;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&lt;META http-equiv="Content-Type" content="text/html; </a:t>
            </a:r>
            <a:r>
              <a:rPr lang="en-US" sz="1800" dirty="0" err="1" smtClean="0">
                <a:latin typeface="Courier New" pitchFamily="49" charset="0"/>
              </a:rPr>
              <a:t>charset</a:t>
            </a:r>
            <a:r>
              <a:rPr lang="en-US" sz="1800" dirty="0" smtClean="0">
                <a:latin typeface="Courier New" pitchFamily="49" charset="0"/>
              </a:rPr>
              <a:t>=UTF-8”&gt;</a:t>
            </a:r>
          </a:p>
          <a:p>
            <a:pPr>
              <a:tabLst>
                <a:tab pos="4741863" algn="l"/>
              </a:tabLst>
            </a:pPr>
            <a:r>
              <a:rPr lang="en-US" sz="1800" dirty="0" smtClean="0"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677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HTTP request is a </a:t>
            </a:r>
            <a:r>
              <a:rPr lang="en-US" i="1">
                <a:solidFill>
                  <a:srgbClr val="FF0000"/>
                </a:solidFill>
              </a:rPr>
              <a:t>request line</a:t>
            </a:r>
            <a:r>
              <a:rPr lang="en-US"/>
              <a:t>, followed by zero or more </a:t>
            </a:r>
            <a:r>
              <a:rPr lang="en-US" i="1">
                <a:solidFill>
                  <a:srgbClr val="FF0000"/>
                </a:solidFill>
              </a:rPr>
              <a:t>request headers</a:t>
            </a:r>
          </a:p>
          <a:p>
            <a:endParaRPr lang="en-US"/>
          </a:p>
          <a:p>
            <a:r>
              <a:rPr lang="en-US"/>
              <a:t>Request line: </a:t>
            </a:r>
            <a:r>
              <a:rPr lang="en-US">
                <a:latin typeface="Courier New" pitchFamily="49" charset="0"/>
              </a:rPr>
              <a:t>&lt;method&gt; &lt;uri&gt; &lt;version&gt;</a:t>
            </a:r>
          </a:p>
          <a:p>
            <a:pPr lvl="1"/>
            <a:r>
              <a:rPr lang="en-US">
                <a:latin typeface="Courier New" pitchFamily="49" charset="0"/>
              </a:rPr>
              <a:t>&lt;version&gt;</a:t>
            </a:r>
            <a:r>
              <a:rPr lang="en-US"/>
              <a:t> is HTTP version of request (</a:t>
            </a:r>
            <a:r>
              <a:rPr lang="en-US">
                <a:latin typeface="Courier New" pitchFamily="49" charset="0"/>
              </a:rPr>
              <a:t>HTTP/1.0</a:t>
            </a:r>
            <a:r>
              <a:rPr lang="en-US"/>
              <a:t> or </a:t>
            </a:r>
            <a:r>
              <a:rPr lang="en-US">
                <a:latin typeface="Courier New" pitchFamily="49" charset="0"/>
              </a:rPr>
              <a:t>HTTP/1.1</a:t>
            </a:r>
            <a:r>
              <a:rPr lang="en-US"/>
              <a:t>)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&lt;uri&gt;</a:t>
            </a:r>
            <a:r>
              <a:rPr lang="en-US"/>
              <a:t> is typically URL for proxies, URL suffix for servers.</a:t>
            </a:r>
          </a:p>
          <a:p>
            <a:pPr lvl="2"/>
            <a:r>
              <a:rPr lang="en-US"/>
              <a:t>A URL is a type of URI (Uniform Resource Identifier)</a:t>
            </a:r>
          </a:p>
          <a:p>
            <a:pPr lvl="2"/>
            <a:r>
              <a:rPr lang="en-US"/>
              <a:t>See http://www.ietf.org/rfc/rfc2396.txt</a:t>
            </a:r>
          </a:p>
          <a:p>
            <a:pPr lvl="1"/>
            <a:r>
              <a:rPr lang="en-US">
                <a:latin typeface="Courier New" pitchFamily="49" charset="0"/>
              </a:rPr>
              <a:t>&lt;method&gt; </a:t>
            </a:r>
            <a:r>
              <a:rPr lang="en-US"/>
              <a:t>is either</a:t>
            </a:r>
            <a:r>
              <a:rPr lang="en-US">
                <a:latin typeface="Courier New" pitchFamily="49" charset="0"/>
              </a:rPr>
              <a:t> GET, POST, OPTIONS, HEAD, PUT, DELETE, </a:t>
            </a:r>
            <a:r>
              <a:rPr lang="en-US"/>
              <a:t>or</a:t>
            </a:r>
            <a:r>
              <a:rPr lang="en-US">
                <a:latin typeface="Courier New" pitchFamily="49" charset="0"/>
              </a:rPr>
              <a:t> TRACE. </a:t>
            </a:r>
          </a:p>
        </p:txBody>
      </p:sp>
    </p:spTree>
    <p:extLst>
      <p:ext uri="{BB962C8B-B14F-4D97-AF65-F5344CB8AC3E}">
        <p14:creationId xmlns:p14="http://schemas.microsoft.com/office/powerpoint/2010/main" val="184161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Requests (cont)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332412"/>
          </a:xfrm>
        </p:spPr>
        <p:txBody>
          <a:bodyPr/>
          <a:lstStyle/>
          <a:p>
            <a:r>
              <a:rPr lang="en-US" dirty="0"/>
              <a:t>HTTP methods: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: Retrieve static or dynamic content</a:t>
            </a:r>
          </a:p>
          <a:p>
            <a:pPr lvl="2"/>
            <a:r>
              <a:rPr lang="en-US" dirty="0"/>
              <a:t>Arguments for dynamic content are in URI</a:t>
            </a:r>
          </a:p>
          <a:p>
            <a:pPr lvl="2"/>
            <a:r>
              <a:rPr lang="en-US" dirty="0"/>
              <a:t>Workhorse method (99% of requests)</a:t>
            </a:r>
          </a:p>
          <a:p>
            <a:pPr lvl="1"/>
            <a:r>
              <a:rPr lang="en-US" dirty="0">
                <a:latin typeface="Courier New" pitchFamily="49" charset="0"/>
              </a:rPr>
              <a:t>POST</a:t>
            </a:r>
            <a:r>
              <a:rPr lang="en-US" dirty="0"/>
              <a:t>: Retrieve dynamic content</a:t>
            </a:r>
          </a:p>
          <a:p>
            <a:pPr lvl="2"/>
            <a:r>
              <a:rPr lang="en-US" dirty="0"/>
              <a:t>Arguments for dynamic content are in the request body</a:t>
            </a:r>
          </a:p>
          <a:p>
            <a:pPr lvl="1"/>
            <a:r>
              <a:rPr lang="en-US" dirty="0">
                <a:latin typeface="Courier New" pitchFamily="49" charset="0"/>
              </a:rPr>
              <a:t>OPTIONS</a:t>
            </a:r>
            <a:r>
              <a:rPr lang="en-US" dirty="0"/>
              <a:t>: Get server or file attributes</a:t>
            </a:r>
          </a:p>
          <a:p>
            <a:pPr lvl="1"/>
            <a:r>
              <a:rPr lang="en-US" dirty="0">
                <a:latin typeface="Courier New" pitchFamily="49" charset="0"/>
              </a:rPr>
              <a:t>HEAD</a:t>
            </a:r>
            <a:r>
              <a:rPr lang="en-US" dirty="0"/>
              <a:t>: Like </a:t>
            </a:r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but no data in response body</a:t>
            </a:r>
          </a:p>
          <a:p>
            <a:pPr lvl="1"/>
            <a:r>
              <a:rPr lang="en-US" dirty="0">
                <a:latin typeface="Courier New" pitchFamily="49" charset="0"/>
              </a:rPr>
              <a:t>PUT</a:t>
            </a:r>
            <a:r>
              <a:rPr lang="en-US" dirty="0"/>
              <a:t>: Write a file to the server!</a:t>
            </a:r>
          </a:p>
          <a:p>
            <a:pPr lvl="1"/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: Delete a file on the server!</a:t>
            </a:r>
          </a:p>
          <a:p>
            <a:pPr lvl="1"/>
            <a:r>
              <a:rPr lang="en-US" dirty="0">
                <a:latin typeface="Courier New" pitchFamily="49" charset="0"/>
              </a:rPr>
              <a:t>TRACE</a:t>
            </a:r>
            <a:r>
              <a:rPr lang="en-US" dirty="0"/>
              <a:t>: Echo request in response body</a:t>
            </a:r>
          </a:p>
          <a:p>
            <a:pPr lvl="2"/>
            <a:r>
              <a:rPr lang="en-US" dirty="0"/>
              <a:t>Useful for debugging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Request headers: </a:t>
            </a:r>
            <a:r>
              <a:rPr lang="en-US" dirty="0" smtClean="0">
                <a:latin typeface="Courier New" pitchFamily="49" charset="0"/>
              </a:rPr>
              <a:t>&lt;header name&gt;: &lt;header data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Provide additional information to the server.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9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transaction.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  <a:hlinkClick r:id="rId3"/>
              </a:rPr>
              <a:t>www.depaul.edu</a:t>
            </a:r>
            <a:endParaRPr lang="en-US" dirty="0" smtClean="0">
              <a:latin typeface="Courier New" pitchFamily="49" charset="0"/>
            </a:endParaRP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r>
              <a:rPr lang="en-US" dirty="0"/>
              <a:t> (described later)</a:t>
            </a:r>
          </a:p>
          <a:p>
            <a:pPr lvl="2"/>
            <a:r>
              <a:rPr lang="en-US" dirty="0"/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2368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2657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.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200 	OK		Request was handled without </a:t>
            </a:r>
            <a:r>
              <a:rPr lang="en-US" dirty="0" smtClean="0"/>
              <a:t>error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301	Moved		Provide alternate URL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/>
              <a:t>403	Forbidden	Server lacks permission to access file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404	Not found	Server couldn’t find the file.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body.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body.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 smtClean="0"/>
              <a:t>Request From Chrome Browser</a:t>
            </a:r>
            <a:endParaRPr lang="en-US" dirty="0"/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703024"/>
            <a:ext cx="8839200" cy="378564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600" i="1" dirty="0" smtClean="0">
                <a:latin typeface="Courier New" pitchFamily="49" charset="0"/>
              </a:rPr>
              <a:t>GET / HTTP/1.1\r\n</a:t>
            </a: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Host: </a:t>
            </a:r>
            <a:r>
              <a:rPr lang="en-US" sz="1600" i="1" dirty="0" err="1" smtClean="0">
                <a:latin typeface="Courier New" pitchFamily="49" charset="0"/>
              </a:rPr>
              <a:t>reed.cs.depaul.edu\r\n</a:t>
            </a:r>
            <a:endParaRPr lang="en-US" sz="1600" i="1" dirty="0" smtClean="0">
              <a:latin typeface="Courier New" pitchFamily="49" charset="0"/>
            </a:endParaRP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Connection: keep-alive\</a:t>
            </a:r>
            <a:r>
              <a:rPr lang="en-US" sz="1600" i="1" dirty="0" err="1" smtClean="0">
                <a:latin typeface="Courier New" pitchFamily="49" charset="0"/>
              </a:rPr>
              <a:t>r\n</a:t>
            </a:r>
            <a:endParaRPr lang="en-US" sz="1600" i="1" dirty="0" smtClean="0">
              <a:latin typeface="Courier New" pitchFamily="49" charset="0"/>
            </a:endParaRP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Accept: text/</a:t>
            </a:r>
            <a:r>
              <a:rPr lang="en-US" sz="1600" i="1" dirty="0" err="1" smtClean="0">
                <a:latin typeface="Courier New" pitchFamily="49" charset="0"/>
              </a:rPr>
              <a:t>html,application/xhtml+xml,application/xml;q</a:t>
            </a:r>
            <a:r>
              <a:rPr lang="en-US" sz="1600" i="1" dirty="0" smtClean="0">
                <a:latin typeface="Courier New" pitchFamily="49" charset="0"/>
              </a:rPr>
              <a:t>=0.9,*/*;</a:t>
            </a:r>
            <a:r>
              <a:rPr lang="en-US" sz="1600" i="1" dirty="0" err="1" smtClean="0">
                <a:latin typeface="Courier New" pitchFamily="49" charset="0"/>
              </a:rPr>
              <a:t>q</a:t>
            </a:r>
            <a:r>
              <a:rPr lang="en-US" sz="1600" i="1" dirty="0" smtClean="0">
                <a:latin typeface="Courier New" pitchFamily="49" charset="0"/>
              </a:rPr>
              <a:t>=0.8\r\n</a:t>
            </a: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User-Agent: Mozilla/5.0 (Windows NT 6.1; WOW64) AppleWebKit/537.22 (KHTML, like Gecko) Chrome/25.0.1364.97 Safari/537.22\r\n</a:t>
            </a: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Accept-Encoding: </a:t>
            </a:r>
            <a:r>
              <a:rPr lang="en-US" sz="1600" i="1" dirty="0" err="1" smtClean="0">
                <a:latin typeface="Courier New" pitchFamily="49" charset="0"/>
              </a:rPr>
              <a:t>gzip,deflate,sdch\r\n</a:t>
            </a:r>
            <a:endParaRPr lang="en-US" sz="1600" i="1" dirty="0" smtClean="0">
              <a:latin typeface="Courier New" pitchFamily="49" charset="0"/>
            </a:endParaRP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Accept-Language: en-</a:t>
            </a:r>
            <a:r>
              <a:rPr lang="en-US" sz="1600" i="1" dirty="0" err="1" smtClean="0">
                <a:latin typeface="Courier New" pitchFamily="49" charset="0"/>
              </a:rPr>
              <a:t>US,en;q</a:t>
            </a:r>
            <a:r>
              <a:rPr lang="en-US" sz="1600" i="1" dirty="0" smtClean="0">
                <a:latin typeface="Courier New" pitchFamily="49" charset="0"/>
              </a:rPr>
              <a:t>=0.8\r\n</a:t>
            </a: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Accept-</a:t>
            </a:r>
            <a:r>
              <a:rPr lang="en-US" sz="1600" i="1" dirty="0" err="1" smtClean="0">
                <a:latin typeface="Courier New" pitchFamily="49" charset="0"/>
              </a:rPr>
              <a:t>Charset</a:t>
            </a:r>
            <a:r>
              <a:rPr lang="en-US" sz="1600" i="1" dirty="0" smtClean="0">
                <a:latin typeface="Courier New" pitchFamily="49" charset="0"/>
              </a:rPr>
              <a:t>: ISO-8859-1,utf-8;q=0.7,*;</a:t>
            </a:r>
            <a:r>
              <a:rPr lang="en-US" sz="1600" i="1" dirty="0" err="1" smtClean="0">
                <a:latin typeface="Courier New" pitchFamily="49" charset="0"/>
              </a:rPr>
              <a:t>q</a:t>
            </a:r>
            <a:r>
              <a:rPr lang="en-US" sz="1600" i="1" dirty="0" smtClean="0">
                <a:latin typeface="Courier New" pitchFamily="49" charset="0"/>
              </a:rPr>
              <a:t>=0.3\r\n</a:t>
            </a:r>
          </a:p>
          <a:p>
            <a:pPr defTabSz="912813"/>
            <a:r>
              <a:rPr lang="en-US" sz="1600" i="1" dirty="0" err="1" smtClean="0">
                <a:latin typeface="Courier New" pitchFamily="49" charset="0"/>
              </a:rPr>
              <a:t>Cookie:__utma</a:t>
            </a:r>
            <a:r>
              <a:rPr lang="en-US" sz="1600" i="1" dirty="0" smtClean="0">
                <a:latin typeface="Courier New" pitchFamily="49" charset="0"/>
              </a:rPr>
              <a:t>=114012434.756988690.1360702406.1360702406.1360874291.2; __</a:t>
            </a:r>
            <a:r>
              <a:rPr lang="en-US" sz="1600" i="1" dirty="0" err="1" smtClean="0">
                <a:latin typeface="Courier New" pitchFamily="49" charset="0"/>
              </a:rPr>
              <a:t>utmz</a:t>
            </a:r>
            <a:r>
              <a:rPr lang="en-US" sz="1600" i="1" dirty="0" smtClean="0">
                <a:latin typeface="Courier New" pitchFamily="49" charset="0"/>
              </a:rPr>
              <a:t>=114012434.1360874291.2.2.utmcsr=</a:t>
            </a:r>
            <a:r>
              <a:rPr lang="en-US" sz="1600" i="1" dirty="0" err="1" smtClean="0">
                <a:latin typeface="Courier New" pitchFamily="49" charset="0"/>
              </a:rPr>
              <a:t>cdm.depaul.edu|utmccn</a:t>
            </a:r>
            <a:r>
              <a:rPr lang="en-US" sz="1600" i="1" dirty="0" smtClean="0">
                <a:latin typeface="Courier New" pitchFamily="49" charset="0"/>
              </a:rPr>
              <a:t>=(</a:t>
            </a:r>
            <a:r>
              <a:rPr lang="en-US" sz="1600" i="1" dirty="0" err="1" smtClean="0">
                <a:latin typeface="Courier New" pitchFamily="49" charset="0"/>
              </a:rPr>
              <a:t>referral)|utmcmd</a:t>
            </a:r>
            <a:r>
              <a:rPr lang="en-US" sz="1600" i="1" dirty="0" smtClean="0">
                <a:latin typeface="Courier New" pitchFamily="49" charset="0"/>
              </a:rPr>
              <a:t>=</a:t>
            </a:r>
            <a:r>
              <a:rPr lang="en-US" sz="1600" i="1" dirty="0" err="1" smtClean="0">
                <a:latin typeface="Courier New" pitchFamily="49" charset="0"/>
              </a:rPr>
              <a:t>referral|utmcct</a:t>
            </a:r>
            <a:r>
              <a:rPr lang="en-US" sz="1600" i="1" dirty="0" smtClean="0">
                <a:latin typeface="Courier New" pitchFamily="49" charset="0"/>
              </a:rPr>
              <a:t>=/academics/Pages/bs%20computerscience%20standard.aspx\r\n</a:t>
            </a:r>
          </a:p>
          <a:p>
            <a:pPr defTabSz="912813"/>
            <a:r>
              <a:rPr lang="en-US" sz="1600" i="1" dirty="0" smtClean="0">
                <a:latin typeface="Courier New" pitchFamily="49" charset="0"/>
              </a:rPr>
              <a:t>\</a:t>
            </a:r>
            <a:r>
              <a:rPr lang="en-US" sz="1600" i="1" dirty="0" err="1" smtClean="0">
                <a:latin typeface="Courier New" pitchFamily="49" charset="0"/>
              </a:rPr>
              <a:t>r\n</a:t>
            </a:r>
            <a:endParaRPr lang="en-US" sz="1600" i="1" dirty="0" smtClean="0">
              <a:latin typeface="Courier New" pitchFamily="49" charset="0"/>
            </a:endParaRP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259876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2057400"/>
            <a:ext cx="8534400" cy="3416312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Server: Apache-Coyote/1.1\r\n</a:t>
            </a: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Accept-Ranges: bytes\</a:t>
            </a:r>
            <a:r>
              <a:rPr lang="en-US" sz="1800" dirty="0" err="1" smtClean="0">
                <a:latin typeface="Courier New" pitchFamily="49" charset="0"/>
              </a:rPr>
              <a:t>r\n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err="1" smtClean="0">
                <a:latin typeface="Courier New" pitchFamily="49" charset="0"/>
              </a:rPr>
              <a:t>ETag</a:t>
            </a:r>
            <a:r>
              <a:rPr lang="en-US" sz="1800" dirty="0" smtClean="0">
                <a:latin typeface="Courier New" pitchFamily="49" charset="0"/>
              </a:rPr>
              <a:t>: W/”2285-1357855910000”\r\n</a:t>
            </a: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Last-Modified: Thu, 10 Jan 2013 22:11:50 GMT\</a:t>
            </a:r>
            <a:r>
              <a:rPr lang="en-US" sz="1800" dirty="0" err="1" smtClean="0">
                <a:latin typeface="Courier New" pitchFamily="49" charset="0"/>
              </a:rPr>
              <a:t>r\n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Content-Type: test/html\</a:t>
            </a:r>
            <a:r>
              <a:rPr lang="en-US" sz="1800" dirty="0" err="1" smtClean="0">
                <a:latin typeface="Courier New" pitchFamily="49" charset="0"/>
              </a:rPr>
              <a:t>r\n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Content-Length: 2285\r\n</a:t>
            </a: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Date: Mon, 04 Mar 2013 04:58:40 GMT\</a:t>
            </a:r>
            <a:r>
              <a:rPr lang="en-US" sz="1800" dirty="0" err="1" smtClean="0">
                <a:latin typeface="Courier New" pitchFamily="49" charset="0"/>
              </a:rPr>
              <a:t>r\n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\</a:t>
            </a:r>
            <a:r>
              <a:rPr lang="en-US" sz="1800" dirty="0" err="1" smtClean="0">
                <a:latin typeface="Courier New" pitchFamily="49" charset="0"/>
              </a:rPr>
              <a:t>r\n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&lt;html&gt;\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&lt;head&gt;\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endParaRPr lang="en-US" sz="1800" dirty="0" smtClean="0">
              <a:latin typeface="Courier New" pitchFamily="49" charset="0"/>
            </a:endParaRPr>
          </a:p>
          <a:p>
            <a:pPr algn="l" defTabSz="912813"/>
            <a:r>
              <a:rPr lang="en-US" sz="1800" dirty="0" smtClean="0">
                <a:latin typeface="Courier New" pitchFamily="49" charset="0"/>
              </a:rPr>
              <a:t>...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3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Web server described in text</a:t>
            </a:r>
          </a:p>
          <a:p>
            <a:pPr lvl="1"/>
            <a:r>
              <a:rPr lang="en-US" dirty="0" smtClean="0"/>
              <a:t>Tiny is a sequential Web server.</a:t>
            </a:r>
          </a:p>
          <a:p>
            <a:pPr lvl="1"/>
            <a:r>
              <a:rPr lang="en-US" dirty="0" smtClean="0"/>
              <a:t>Serves static and dynamic content to real browsers.</a:t>
            </a:r>
          </a:p>
          <a:p>
            <a:pPr lvl="2"/>
            <a:r>
              <a:rPr lang="en-US" dirty="0" smtClean="0"/>
              <a:t>text files, HTML files, GIF and JPEG images.</a:t>
            </a:r>
          </a:p>
          <a:p>
            <a:pPr lvl="1"/>
            <a:r>
              <a:rPr lang="en-US" dirty="0" smtClean="0"/>
              <a:t>226 lines of commented C code.</a:t>
            </a:r>
          </a:p>
          <a:p>
            <a:pPr lvl="1"/>
            <a:r>
              <a:rPr lang="en-US" dirty="0" smtClean="0"/>
              <a:t>Not as complete or robust as a real web server</a:t>
            </a:r>
          </a:p>
        </p:txBody>
      </p:sp>
    </p:spTree>
    <p:extLst>
      <p:ext uri="{BB962C8B-B14F-4D97-AF65-F5344CB8AC3E}">
        <p14:creationId xmlns:p14="http://schemas.microsoft.com/office/powerpoint/2010/main" val="165120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request from client</a:t>
            </a:r>
          </a:p>
          <a:p>
            <a:r>
              <a:rPr lang="en-US" dirty="0" smtClean="0"/>
              <a:t>Split into method / </a:t>
            </a:r>
            <a:r>
              <a:rPr lang="en-US" dirty="0" err="1" smtClean="0"/>
              <a:t>uri</a:t>
            </a:r>
            <a:r>
              <a:rPr lang="en-US" dirty="0" smtClean="0"/>
              <a:t> / version</a:t>
            </a:r>
          </a:p>
          <a:p>
            <a:pPr lvl="1"/>
            <a:r>
              <a:rPr lang="en-US" dirty="0" smtClean="0"/>
              <a:t>If not GET, then return error</a:t>
            </a:r>
          </a:p>
          <a:p>
            <a:r>
              <a:rPr lang="en-US" dirty="0" smtClean="0"/>
              <a:t>If URI contains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 smtClean="0"/>
              <a:t>” then serve dynamic content</a:t>
            </a:r>
          </a:p>
          <a:p>
            <a:pPr lvl="1"/>
            <a:r>
              <a:rPr lang="en-US" dirty="0" smtClean="0"/>
              <a:t>Fork process to execute program</a:t>
            </a:r>
          </a:p>
          <a:p>
            <a:r>
              <a:rPr lang="en-US" dirty="0" smtClean="0"/>
              <a:t>Otherwise serve static content</a:t>
            </a:r>
          </a:p>
          <a:p>
            <a:pPr lvl="1"/>
            <a:r>
              <a:rPr lang="en-US" dirty="0" smtClean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8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Ethernet and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Wifi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926512" y="3727744"/>
            <a:ext cx="5741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AN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813860" y="3733800"/>
            <a:ext cx="5741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AN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Serving Static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5237907"/>
            <a:ext cx="7896225" cy="1096217"/>
          </a:xfrm>
        </p:spPr>
        <p:txBody>
          <a:bodyPr/>
          <a:lstStyle/>
          <a:p>
            <a:pPr lvl="1"/>
            <a:r>
              <a:rPr lang="en-US" dirty="0" smtClean="0"/>
              <a:t>Serve file specified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filename</a:t>
            </a:r>
          </a:p>
          <a:p>
            <a:pPr lvl="1"/>
            <a:r>
              <a:rPr lang="en-US" dirty="0" smtClean="0"/>
              <a:t>Use file metadata to compose header</a:t>
            </a:r>
          </a:p>
          <a:p>
            <a:pPr lvl="1"/>
            <a:r>
              <a:rPr lang="en-US" dirty="0" smtClean="0"/>
              <a:t>“Read” file via </a:t>
            </a:r>
            <a:r>
              <a:rPr lang="en-US" dirty="0" err="1" smtClean="0"/>
              <a:t>mmap</a:t>
            </a:r>
            <a:endParaRPr lang="en-US" dirty="0" smtClean="0"/>
          </a:p>
          <a:p>
            <a:pPr lvl="1"/>
            <a:r>
              <a:rPr lang="en-US" dirty="0" smtClean="0"/>
              <a:t>Write to output</a:t>
            </a:r>
            <a:endParaRPr lang="en-US" dirty="0"/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76200" y="990600"/>
            <a:ext cx="8991600" cy="4247308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/* Send response headers to client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get_filetype</a:t>
            </a:r>
            <a:r>
              <a:rPr lang="en-US" sz="1800" dirty="0" smtClean="0">
                <a:latin typeface="Courier New" pitchFamily="49" charset="0"/>
              </a:rPr>
              <a:t>(filename, </a:t>
            </a:r>
            <a:r>
              <a:rPr lang="en-US" sz="1800" dirty="0" err="1" smtClean="0">
                <a:latin typeface="Courier New" pitchFamily="49" charset="0"/>
              </a:rPr>
              <a:t>filetype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"HTTP/1.0 200 OK\r\n");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"%</a:t>
            </a:r>
            <a:r>
              <a:rPr lang="en-US" sz="1800" dirty="0" err="1" smtClean="0">
                <a:latin typeface="Courier New" pitchFamily="49" charset="0"/>
              </a:rPr>
              <a:t>sServer</a:t>
            </a:r>
            <a:r>
              <a:rPr lang="en-US" sz="1800" dirty="0" smtClean="0">
                <a:latin typeface="Courier New" pitchFamily="49" charset="0"/>
              </a:rPr>
              <a:t>: Tiny Web Server\r\n",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"%</a:t>
            </a:r>
            <a:r>
              <a:rPr lang="en-US" sz="1800" dirty="0" err="1" smtClean="0">
                <a:latin typeface="Courier New" pitchFamily="49" charset="0"/>
              </a:rPr>
              <a:t>sContent</a:t>
            </a:r>
            <a:r>
              <a:rPr lang="en-US" sz="1800" dirty="0" smtClean="0">
                <a:latin typeface="Courier New" pitchFamily="49" charset="0"/>
              </a:rPr>
              <a:t>-length: %d\r\n",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"%</a:t>
            </a:r>
            <a:r>
              <a:rPr lang="en-US" sz="1800" dirty="0" err="1" smtClean="0">
                <a:latin typeface="Courier New" pitchFamily="49" charset="0"/>
              </a:rPr>
              <a:t>sContent</a:t>
            </a:r>
            <a:r>
              <a:rPr lang="en-US" sz="1800" dirty="0" smtClean="0">
                <a:latin typeface="Courier New" pitchFamily="49" charset="0"/>
              </a:rPr>
              <a:t>-type: %s\r\n\r\n",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filetype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Rio_writen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strlen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defTabSz="912813"/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/* Send response body to client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srcfd</a:t>
            </a:r>
            <a:r>
              <a:rPr lang="en-US" sz="1800" dirty="0" smtClean="0">
                <a:latin typeface="Courier New" pitchFamily="49" charset="0"/>
              </a:rPr>
              <a:t> = Open(filename, O_RDONLY, 0);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srcp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Mmap</a:t>
            </a:r>
            <a:r>
              <a:rPr lang="en-US" sz="1800" dirty="0" smtClean="0">
                <a:latin typeface="Courier New" pitchFamily="49" charset="0"/>
              </a:rPr>
              <a:t>(0,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, PROT_READ, MAP_PRIVATE, </a:t>
            </a:r>
            <a:r>
              <a:rPr lang="en-US" sz="1800" dirty="0" err="1" smtClean="0">
                <a:latin typeface="Courier New" pitchFamily="49" charset="0"/>
              </a:rPr>
              <a:t>srcfd</a:t>
            </a:r>
            <a:r>
              <a:rPr lang="en-US" sz="1800" dirty="0" smtClean="0">
                <a:latin typeface="Courier New" pitchFamily="49" charset="0"/>
              </a:rPr>
              <a:t>, 0);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Close(</a:t>
            </a:r>
            <a:r>
              <a:rPr lang="en-US" sz="1800" dirty="0" err="1" smtClean="0">
                <a:latin typeface="Courier New" pitchFamily="49" charset="0"/>
              </a:rPr>
              <a:t>srcfd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Rio_writen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srcp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Munmap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srcp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9515" y="1013012"/>
            <a:ext cx="15604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From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tiny.c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3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 smtClean="0"/>
              <a:t>Client sends request to server.</a:t>
            </a:r>
          </a:p>
          <a:p>
            <a:r>
              <a:rPr lang="en-US" dirty="0" smtClean="0"/>
              <a:t>If request URI contains the string “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</a:t>
            </a:r>
            <a:r>
              <a:rPr lang="en-US" dirty="0" smtClean="0"/>
              <a:t>”, then the server assumes that the request is for dynamic content. </a:t>
            </a:r>
            <a:endParaRPr lang="en-US" dirty="0"/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34225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023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/>
              <a:t>The child runs and generates the dynamic content.</a:t>
            </a:r>
          </a:p>
          <a:p>
            <a:r>
              <a:rPr lang="en-US"/>
              <a:t>The server captures the content of the child and forwards it without modification to the client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6950"/>
            <a:ext cx="1047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/>
              <a:t>These issues are addressed by the </a:t>
            </a:r>
            <a:r>
              <a:rPr lang="en-US">
                <a:solidFill>
                  <a:srgbClr val="FF0000"/>
                </a:solidFill>
              </a:rPr>
              <a:t>Common Gateway Interface (CGI) </a:t>
            </a:r>
            <a:r>
              <a:rPr lang="en-US"/>
              <a:t>specification.</a:t>
            </a:r>
          </a:p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30425"/>
            <a:ext cx="1047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3225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7038"/>
            <a:ext cx="895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79173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Because many CGI programs are written in Perl, they are often called </a:t>
            </a:r>
            <a:r>
              <a:rPr lang="en-US" i="1" dirty="0">
                <a:solidFill>
                  <a:srgbClr val="FF0000"/>
                </a:solidFill>
              </a:rPr>
              <a:t>CGI scripts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</p:txBody>
      </p:sp>
    </p:spTree>
    <p:extLst>
      <p:ext uri="{BB962C8B-B14F-4D97-AF65-F5344CB8AC3E}">
        <p14:creationId xmlns:p14="http://schemas.microsoft.com/office/powerpoint/2010/main" val="122718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2-22 at 11.16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723" y="1112130"/>
            <a:ext cx="9621272" cy="5593469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cdmlinux</a:t>
            </a:r>
            <a:r>
              <a:rPr lang="en-US" dirty="0" smtClean="0"/>
              <a:t> addition portal</a:t>
            </a:r>
            <a:endParaRPr lang="en-US" dirty="0"/>
          </a:p>
        </p:txBody>
      </p:sp>
      <p:sp>
        <p:nvSpPr>
          <p:cNvPr id="778244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/>
              <a:t>input URL</a:t>
            </a:r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auto">
          <a:xfrm>
            <a:off x="2266950" y="1433513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477000" y="5684044"/>
            <a:ext cx="1530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3505199" y="3429000"/>
            <a:ext cx="297180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3217544" y="1066800"/>
            <a:ext cx="666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4181475" y="1066800"/>
            <a:ext cx="628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67250" y="1066800"/>
            <a:ext cx="1581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248400" y="1081087"/>
            <a:ext cx="666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err="1"/>
              <a:t>args</a:t>
            </a:r>
            <a:endParaRPr lang="en-US" sz="1800" dirty="0"/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3505200" y="1433513"/>
            <a:ext cx="45719" cy="595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>
            <a:off x="4541517" y="1433513"/>
            <a:ext cx="125732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>
            <a:off x="5410200" y="1317627"/>
            <a:ext cx="457200" cy="7111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>
            <a:off x="6476998" y="1471613"/>
            <a:ext cx="304801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sz="1600" dirty="0">
                <a:latin typeface="Courier New" pitchFamily="49" charset="0"/>
              </a:rPr>
              <a:t>http:/</a:t>
            </a:r>
            <a:r>
              <a:rPr lang="en-US" sz="1600" dirty="0" smtClean="0">
                <a:latin typeface="Courier New" pitchFamily="49" charset="0"/>
              </a:rPr>
              <a:t>/cdmlinux.cdm.depaul.edu/cgi-bin/adder?n1=4&amp;n2=7</a:t>
            </a:r>
          </a:p>
          <a:p>
            <a:pPr lvl="1"/>
            <a:r>
              <a:rPr lang="en-US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“?”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“&amp;”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“+” or “%20”</a:t>
            </a:r>
          </a:p>
          <a:p>
            <a:r>
              <a:rPr lang="en-US" dirty="0" smtClean="0"/>
              <a:t>URI often</a:t>
            </a:r>
            <a:r>
              <a:rPr lang="en-US" dirty="0" smtClean="0">
                <a:solidFill>
                  <a:schemeClr val="tx1"/>
                </a:solidFill>
              </a:rPr>
              <a:t> generated </a:t>
            </a:r>
            <a:r>
              <a:rPr lang="en-US" dirty="0">
                <a:solidFill>
                  <a:schemeClr val="tx1"/>
                </a:solidFill>
              </a:rPr>
              <a:t>by an HTML form</a:t>
            </a:r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805656" y="4976340"/>
            <a:ext cx="7532688" cy="1631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/>
            <a:r>
              <a:rPr lang="en-US" sz="2000" dirty="0" smtClean="0">
                <a:latin typeface="Courier New" pitchFamily="49" charset="0"/>
              </a:rPr>
              <a:t>&lt;FORM METHOD=GET ACTION="</a:t>
            </a:r>
            <a:r>
              <a:rPr lang="en-US" sz="2000" dirty="0" err="1" smtClean="0">
                <a:latin typeface="Courier New" pitchFamily="49" charset="0"/>
              </a:rPr>
              <a:t>cgi</a:t>
            </a:r>
            <a:r>
              <a:rPr lang="en-US" sz="2000" dirty="0" smtClean="0">
                <a:latin typeface="Courier New" pitchFamily="49" charset="0"/>
              </a:rPr>
              <a:t>-bin/adder"&gt;</a:t>
            </a:r>
          </a:p>
          <a:p>
            <a:pPr defTabSz="912813"/>
            <a:r>
              <a:rPr lang="en-US" sz="2000" dirty="0" smtClean="0">
                <a:latin typeface="Courier New" pitchFamily="49" charset="0"/>
              </a:rPr>
              <a:t>&lt;p&gt;X &lt;INPUT NAME="n1"&gt;</a:t>
            </a:r>
          </a:p>
          <a:p>
            <a:pPr defTabSz="912813"/>
            <a:r>
              <a:rPr lang="en-US" sz="2000" dirty="0" smtClean="0">
                <a:latin typeface="Courier New" pitchFamily="49" charset="0"/>
              </a:rPr>
              <a:t>&lt;p&gt;Y &lt;INPUT NAME="n2"&gt;</a:t>
            </a:r>
          </a:p>
          <a:p>
            <a:pPr defTabSz="912813"/>
            <a:r>
              <a:rPr lang="en-US" sz="2000" dirty="0" smtClean="0">
                <a:latin typeface="Courier New" pitchFamily="49" charset="0"/>
              </a:rPr>
              <a:t>&lt;p&gt;&lt;INPUT TYPE=submit&gt;</a:t>
            </a:r>
          </a:p>
          <a:p>
            <a:pPr defTabSz="912813"/>
            <a:r>
              <a:rPr lang="en-US" sz="2000" dirty="0" smtClean="0">
                <a:latin typeface="Courier New" pitchFamily="49" charset="0"/>
              </a:rPr>
              <a:t>&lt;/FORM&gt;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3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URL: 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cgi-bin/adder?4&amp;7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352800"/>
            <a:ext cx="7150100" cy="1508097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>
              <a:spcAft>
                <a:spcPts val="1200"/>
              </a:spcAft>
            </a:pPr>
            <a:r>
              <a:rPr lang="en-US" b="0" dirty="0" smtClean="0">
                <a:latin typeface="Times New Roman"/>
                <a:cs typeface="Times New Roman"/>
              </a:rPr>
              <a:t>Welcome to THE Internet addition portal.</a:t>
            </a:r>
          </a:p>
          <a:p>
            <a:pPr>
              <a:spcAft>
                <a:spcPts val="1200"/>
              </a:spcAft>
            </a:pPr>
            <a:r>
              <a:rPr lang="en-US" b="0" dirty="0" smtClean="0">
                <a:latin typeface="Times New Roman"/>
                <a:cs typeface="Times New Roman"/>
              </a:rPr>
              <a:t>The answer is: 4+7=11</a:t>
            </a:r>
          </a:p>
          <a:p>
            <a:pPr>
              <a:spcAft>
                <a:spcPts val="1200"/>
              </a:spcAft>
            </a:pPr>
            <a:r>
              <a:rPr lang="en-US" b="0" dirty="0" smtClean="0">
                <a:latin typeface="Times New Roman"/>
                <a:cs typeface="Times New Roman"/>
              </a:rPr>
              <a:t>Thanks for visiting! 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154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 smtClean="0">
                <a:latin typeface="+mn-lt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4&amp;7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573088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Additional CGI </a:t>
            </a:r>
            <a:r>
              <a:rPr lang="en-US" dirty="0"/>
              <a:t>Environment Variables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 lIns="91294" tIns="45647" rIns="91294" bIns="45647"/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>
                <a:latin typeface="Courier New" pitchFamily="49" charset="0"/>
              </a:rPr>
              <a:t>SERVER_SOFTWARE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SERVER_NAME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GATEWAY_INTERFACE</a:t>
            </a:r>
            <a:r>
              <a:rPr lang="en-US" dirty="0"/>
              <a:t> (CGI version)</a:t>
            </a:r>
          </a:p>
          <a:p>
            <a:r>
              <a:rPr lang="en-US" dirty="0"/>
              <a:t>Request-specific</a:t>
            </a:r>
          </a:p>
          <a:p>
            <a:pPr lvl="1"/>
            <a:r>
              <a:rPr lang="en-US" dirty="0">
                <a:latin typeface="Courier New" pitchFamily="49" charset="0"/>
              </a:rPr>
              <a:t>SERVER_PORT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REQUEST_METHOD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POST</a:t>
            </a:r>
            <a:r>
              <a:rPr lang="en-US" dirty="0"/>
              <a:t>, etc)</a:t>
            </a:r>
          </a:p>
          <a:p>
            <a:pPr lvl="1"/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(contains </a:t>
            </a:r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REMOTE_HOST</a:t>
            </a:r>
            <a:r>
              <a:rPr lang="en-US" dirty="0"/>
              <a:t> (domain name of client)</a:t>
            </a:r>
          </a:p>
          <a:p>
            <a:pPr lvl="1"/>
            <a:r>
              <a:rPr lang="en-US" dirty="0">
                <a:latin typeface="Courier New" pitchFamily="49" charset="0"/>
              </a:rPr>
              <a:t>REMOTE_ADDR</a:t>
            </a:r>
            <a:r>
              <a:rPr lang="en-US" dirty="0"/>
              <a:t> (IP address of client)</a:t>
            </a:r>
          </a:p>
          <a:p>
            <a:pPr lvl="1"/>
            <a:r>
              <a:rPr lang="en-US" dirty="0">
                <a:latin typeface="Courier New" pitchFamily="49" charset="0"/>
              </a:rPr>
              <a:t>CONTENT_TYPE</a:t>
            </a:r>
            <a:r>
              <a:rPr lang="en-US" dirty="0"/>
              <a:t> (for </a:t>
            </a:r>
            <a:r>
              <a:rPr lang="en-US" dirty="0">
                <a:latin typeface="Courier New" pitchFamily="49" charset="0"/>
              </a:rPr>
              <a:t>POST</a:t>
            </a:r>
            <a:r>
              <a:rPr lang="en-US" dirty="0"/>
              <a:t>, type of data in message body, e.g., </a:t>
            </a:r>
            <a:r>
              <a:rPr lang="en-US" dirty="0">
                <a:latin typeface="Courier New" pitchFamily="49" charset="0"/>
              </a:rPr>
              <a:t>text/html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CONTENT_LENGTH</a:t>
            </a:r>
            <a:r>
              <a:rPr lang="en-US" dirty="0"/>
              <a:t> (length in bytes)</a:t>
            </a:r>
          </a:p>
        </p:txBody>
      </p:sp>
    </p:spTree>
    <p:extLst>
      <p:ext uri="{BB962C8B-B14F-4D97-AF65-F5344CB8AC3E}">
        <p14:creationId xmlns:p14="http://schemas.microsoft.com/office/powerpoint/2010/main" val="8194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001000" cy="573087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Even More </a:t>
            </a:r>
            <a:r>
              <a:rPr lang="en-US" dirty="0"/>
              <a:t>CGI Environment Variables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In addition, the value of each header of type </a:t>
            </a:r>
            <a:r>
              <a:rPr lang="en-US" i="1" dirty="0" err="1"/>
              <a:t>type</a:t>
            </a:r>
            <a:r>
              <a:rPr lang="en-US" dirty="0"/>
              <a:t> received from the client is placed in environment variable </a:t>
            </a:r>
            <a:r>
              <a:rPr lang="en-US" dirty="0" err="1">
                <a:latin typeface="Courier New" pitchFamily="49" charset="0"/>
              </a:rPr>
              <a:t>HTTP_</a:t>
            </a:r>
            <a:r>
              <a:rPr lang="en-US" i="1" dirty="0" err="1"/>
              <a:t>type</a:t>
            </a:r>
            <a:endParaRPr lang="en-US" i="1" dirty="0"/>
          </a:p>
          <a:p>
            <a:pPr lvl="1"/>
            <a:r>
              <a:rPr lang="en-US" dirty="0" smtClean="0"/>
              <a:t>Examples (any “-” is changed to “_”) :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HTTP_ACCEPT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HTTP_HOST</a:t>
            </a:r>
            <a:endParaRPr lang="en-US" dirty="0"/>
          </a:p>
          <a:p>
            <a:pPr lvl="2"/>
            <a:r>
              <a:rPr lang="en-US" dirty="0" smtClean="0">
                <a:latin typeface="Courier New" pitchFamily="49" charset="0"/>
              </a:rPr>
              <a:t>HTTP_USER_AGENT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  <a:p>
            <a:pPr lvl="1"/>
            <a:r>
              <a:rPr lang="en-US" sz="1800" dirty="0"/>
              <a:t>Notice that only the child knows the type and size of the content. Thus the child (not the server) must generate the corresponding headers.</a:t>
            </a:r>
          </a:p>
        </p:txBody>
      </p:sp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5452" cy="34163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/* Make the response body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(content, "Welcome to add.com: ");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(content, "%</a:t>
            </a:r>
            <a:r>
              <a:rPr lang="en-US" sz="1800" dirty="0" err="1" smtClean="0">
                <a:latin typeface="Courier New" pitchFamily="49" charset="0"/>
              </a:rPr>
              <a:t>sTHE</a:t>
            </a:r>
            <a:r>
              <a:rPr lang="en-US" sz="1800" dirty="0" smtClean="0">
                <a:latin typeface="Courier New" pitchFamily="49" charset="0"/>
              </a:rPr>
              <a:t> Internet addition portal.\r\n&lt;p&gt;",</a:t>
            </a:r>
          </a:p>
          <a:p>
            <a:r>
              <a:rPr lang="en-US" sz="1800" dirty="0" smtClean="0">
                <a:latin typeface="Courier New" pitchFamily="49" charset="0"/>
              </a:rPr>
              <a:t>            content);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(content, "%</a:t>
            </a:r>
            <a:r>
              <a:rPr lang="en-US" sz="1800" dirty="0" err="1" smtClean="0">
                <a:latin typeface="Courier New" pitchFamily="49" charset="0"/>
              </a:rPr>
              <a:t>sThe</a:t>
            </a:r>
            <a:r>
              <a:rPr lang="en-US" sz="1800" dirty="0" smtClean="0">
                <a:latin typeface="Courier New" pitchFamily="49" charset="0"/>
              </a:rPr>
              <a:t> answer is: %s\r\n&lt;p&gt;", </a:t>
            </a:r>
          </a:p>
          <a:p>
            <a:r>
              <a:rPr lang="en-US" sz="1800" dirty="0" smtClean="0">
                <a:latin typeface="Courier New" pitchFamily="49" charset="0"/>
              </a:rPr>
              <a:t>	     content, </a:t>
            </a:r>
            <a:r>
              <a:rPr lang="en-US" sz="1800" dirty="0" err="1" smtClean="0">
                <a:latin typeface="Courier New" pitchFamily="49" charset="0"/>
              </a:rPr>
              <a:t>msg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(content, "%</a:t>
            </a:r>
            <a:r>
              <a:rPr lang="en-US" sz="1800" dirty="0" err="1" smtClean="0">
                <a:latin typeface="Courier New" pitchFamily="49" charset="0"/>
              </a:rPr>
              <a:t>sThanks</a:t>
            </a:r>
            <a:r>
              <a:rPr lang="en-US" sz="1800" dirty="0" smtClean="0">
                <a:latin typeface="Courier New" pitchFamily="49" charset="0"/>
              </a:rPr>
              <a:t> for visiting!\r\n", content);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</a:p>
          <a:p>
            <a:r>
              <a:rPr lang="en-US" sz="1800" dirty="0" smtClean="0">
                <a:latin typeface="Courier New" pitchFamily="49" charset="0"/>
              </a:rPr>
              <a:t>    /* Generate the HTTP response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("Content-length: %u\r\n", (unsigned)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(content)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("Content-type: text/html\r\n\r\n");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("%s", content);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4715" y="2927866"/>
            <a:ext cx="169828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From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adder.c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3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5492750" y="205740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5257800" y="2787650"/>
            <a:ext cx="3810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 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786439" name="Line 7"/>
          <p:cNvSpPr>
            <a:spLocks noChangeShapeType="1"/>
          </p:cNvSpPr>
          <p:nvPr/>
        </p:nvSpPr>
        <p:spPr bwMode="auto">
          <a:xfrm>
            <a:off x="228600" y="1947672"/>
            <a:ext cx="845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0" name="Line 8"/>
          <p:cNvSpPr>
            <a:spLocks noChangeShapeType="1"/>
          </p:cNvSpPr>
          <p:nvPr/>
        </p:nvSpPr>
        <p:spPr bwMode="auto">
          <a:xfrm>
            <a:off x="228600" y="2426732"/>
            <a:ext cx="845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1" name="Line 9"/>
          <p:cNvSpPr>
            <a:spLocks noChangeShapeType="1"/>
          </p:cNvSpPr>
          <p:nvPr/>
        </p:nvSpPr>
        <p:spPr bwMode="auto">
          <a:xfrm>
            <a:off x="228600" y="3429000"/>
            <a:ext cx="845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5492750" y="4219575"/>
            <a:ext cx="280390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by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the CGI program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908050"/>
            <a:ext cx="5122717" cy="42780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$ telnet </a:t>
            </a:r>
            <a:r>
              <a:rPr lang="en-US" sz="1600" dirty="0" smtClean="0">
                <a:latin typeface="Courier New" pitchFamily="49" charset="0"/>
              </a:rPr>
              <a:t>perko406</a:t>
            </a:r>
            <a:r>
              <a:rPr lang="en-US" sz="1600" dirty="0" smtClean="0">
                <a:latin typeface="Courier New" pitchFamily="49" charset="0"/>
              </a:rPr>
              <a:t>.cdm.depaul.edu </a:t>
            </a:r>
            <a:r>
              <a:rPr lang="en-US" sz="1600" dirty="0" smtClean="0">
                <a:latin typeface="Courier New" pitchFamily="49" charset="0"/>
              </a:rPr>
              <a:t>8000</a:t>
            </a:r>
          </a:p>
          <a:p>
            <a:r>
              <a:rPr lang="en-US" sz="1600" dirty="0" smtClean="0">
                <a:latin typeface="Courier New" pitchFamily="49" charset="0"/>
              </a:rPr>
              <a:t>Trying 140.192.39.11...</a:t>
            </a:r>
          </a:p>
          <a:p>
            <a:r>
              <a:rPr lang="en-US" sz="1600" dirty="0" smtClean="0">
                <a:latin typeface="Courier New" pitchFamily="49" charset="0"/>
              </a:rPr>
              <a:t>Connected to </a:t>
            </a:r>
            <a:r>
              <a:rPr lang="en-US" sz="1600" dirty="0" smtClean="0">
                <a:latin typeface="Courier New" pitchFamily="49" charset="0"/>
              </a:rPr>
              <a:t>perko406</a:t>
            </a:r>
            <a:r>
              <a:rPr lang="en-US" sz="1600" dirty="0" smtClean="0">
                <a:latin typeface="Courier New" pitchFamily="49" charset="0"/>
              </a:rPr>
              <a:t>.cdm.depaul.edu</a:t>
            </a:r>
            <a:r>
              <a:rPr lang="en-US" sz="1600" dirty="0" smtClean="0">
                <a:latin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</a:rPr>
              <a:t>Escape character is '^]'.</a:t>
            </a:r>
          </a:p>
          <a:p>
            <a:r>
              <a:rPr lang="en-US" sz="1600" dirty="0" smtClean="0">
                <a:latin typeface="Courier New" pitchFamily="49" charset="0"/>
              </a:rPr>
              <a:t>GET /cgi-bin/adder?4&amp;7 HTTP/1.0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HTTP/1.0 200 OK</a:t>
            </a:r>
          </a:p>
          <a:p>
            <a:r>
              <a:rPr lang="en-US" sz="1600" dirty="0" smtClean="0">
                <a:latin typeface="Courier New" pitchFamily="49" charset="0"/>
              </a:rPr>
              <a:t>Server: Tiny Web Server</a:t>
            </a:r>
          </a:p>
          <a:p>
            <a:r>
              <a:rPr lang="en-US" sz="1600" dirty="0" smtClean="0">
                <a:latin typeface="Courier New" pitchFamily="49" charset="0"/>
              </a:rPr>
              <a:t>Content-length: 97</a:t>
            </a:r>
          </a:p>
          <a:p>
            <a:r>
              <a:rPr lang="en-US" sz="1600" dirty="0" smtClean="0">
                <a:latin typeface="Courier New" pitchFamily="49" charset="0"/>
              </a:rPr>
              <a:t>Content-type: text/html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Welcome to THE Internet addition portal.</a:t>
            </a:r>
          </a:p>
          <a:p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</a:rPr>
              <a:t>&gt;The answer is: 4 + 7 = 11</a:t>
            </a:r>
          </a:p>
          <a:p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</a:rPr>
              <a:t>&gt;Thanks for visiting!</a:t>
            </a:r>
          </a:p>
          <a:p>
            <a:r>
              <a:rPr lang="en-US" sz="1600" dirty="0" smtClean="0">
                <a:latin typeface="Courier New" pitchFamily="49" charset="0"/>
              </a:rPr>
              <a:t>Connection closed by foreign host.</a:t>
            </a:r>
          </a:p>
          <a:p>
            <a:r>
              <a:rPr lang="en-US" sz="1600" dirty="0" smtClean="0">
                <a:latin typeface="Courier New" pitchFamily="49" charset="0"/>
              </a:rPr>
              <a:t>$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Serving Dynamic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4953000"/>
            <a:ext cx="7896225" cy="1096217"/>
          </a:xfrm>
        </p:spPr>
        <p:txBody>
          <a:bodyPr/>
          <a:lstStyle/>
          <a:p>
            <a:pPr lvl="1"/>
            <a:r>
              <a:rPr lang="en-US" dirty="0" smtClean="0"/>
              <a:t>Fork child to execute CGI program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stdout</a:t>
            </a:r>
            <a:r>
              <a:rPr lang="en-US" dirty="0" smtClean="0"/>
              <a:t> to be connection to client</a:t>
            </a:r>
          </a:p>
          <a:p>
            <a:pPr lvl="1"/>
            <a:r>
              <a:rPr lang="en-US" dirty="0" smtClean="0"/>
              <a:t>Execute CGI program with </a:t>
            </a:r>
            <a:r>
              <a:rPr lang="en-US" dirty="0" err="1" smtClean="0"/>
              <a:t>execve</a:t>
            </a:r>
            <a:endParaRPr lang="en-US" dirty="0"/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76200" y="990600"/>
            <a:ext cx="8991600" cy="3693311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/* Return first part of HTTP response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"HTTP/1.0 200 OK\r\n");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Rio_writen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strlen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"Server: Tiny Web Server\r\n");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Rio_writen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strlen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if (Fork() == 0) { /* child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	/* Real server would set all CGI </a:t>
            </a:r>
            <a:r>
              <a:rPr lang="en-US" sz="1800" dirty="0" err="1" smtClean="0">
                <a:latin typeface="Courier New" pitchFamily="49" charset="0"/>
              </a:rPr>
              <a:t>vars</a:t>
            </a:r>
            <a:r>
              <a:rPr lang="en-US" sz="1800" dirty="0" smtClean="0">
                <a:latin typeface="Courier New" pitchFamily="49" charset="0"/>
              </a:rPr>
              <a:t> here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setenv</a:t>
            </a:r>
            <a:r>
              <a:rPr lang="en-US" sz="1800" dirty="0" smtClean="0">
                <a:latin typeface="Courier New" pitchFamily="49" charset="0"/>
              </a:rPr>
              <a:t>("QUERY_STRING", </a:t>
            </a:r>
            <a:r>
              <a:rPr lang="en-US" sz="1800" dirty="0" err="1" smtClean="0">
                <a:latin typeface="Courier New" pitchFamily="49" charset="0"/>
              </a:rPr>
              <a:t>cgiargs</a:t>
            </a:r>
            <a:r>
              <a:rPr lang="en-US" sz="1800" dirty="0" smtClean="0">
                <a:latin typeface="Courier New" pitchFamily="49" charset="0"/>
              </a:rPr>
              <a:t>, 1); 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	Dup2(</a:t>
            </a:r>
            <a:r>
              <a:rPr lang="en-US" sz="1800" dirty="0" err="1" smtClean="0">
                <a:latin typeface="Courier New" pitchFamily="49" charset="0"/>
              </a:rPr>
              <a:t>fd</a:t>
            </a:r>
            <a:r>
              <a:rPr lang="en-US" sz="1800" dirty="0" smtClean="0">
                <a:latin typeface="Courier New" pitchFamily="49" charset="0"/>
              </a:rPr>
              <a:t>, STDOUT_FILENO); /* Redirect </a:t>
            </a:r>
            <a:r>
              <a:rPr lang="en-US" sz="1800" dirty="0" err="1" smtClean="0">
                <a:latin typeface="Courier New" pitchFamily="49" charset="0"/>
              </a:rPr>
              <a:t>stdout</a:t>
            </a:r>
            <a:r>
              <a:rPr lang="en-US" sz="1800" dirty="0" smtClean="0">
                <a:latin typeface="Courier New" pitchFamily="49" charset="0"/>
              </a:rPr>
              <a:t> to client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Execve</a:t>
            </a:r>
            <a:r>
              <a:rPr lang="en-US" sz="1800" dirty="0" smtClean="0">
                <a:latin typeface="Courier New" pitchFamily="49" charset="0"/>
              </a:rPr>
              <a:t>(filename, </a:t>
            </a:r>
            <a:r>
              <a:rPr lang="en-US" sz="1800" dirty="0" err="1" smtClean="0">
                <a:latin typeface="Courier New" pitchFamily="49" charset="0"/>
              </a:rPr>
              <a:t>emptylist</a:t>
            </a:r>
            <a:r>
              <a:rPr lang="en-US" sz="1800" dirty="0" smtClean="0">
                <a:latin typeface="Courier New" pitchFamily="49" charset="0"/>
              </a:rPr>
              <a:t>, environ);/* Run CGI </a:t>
            </a:r>
            <a:r>
              <a:rPr lang="en-US" sz="1800" dirty="0" err="1" smtClean="0">
                <a:latin typeface="Courier New" pitchFamily="49" charset="0"/>
              </a:rPr>
              <a:t>prog</a:t>
            </a:r>
            <a:r>
              <a:rPr lang="en-US" sz="1800" dirty="0" smtClean="0">
                <a:latin typeface="Courier New" pitchFamily="49" charset="0"/>
              </a:rPr>
              <a:t> 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Wait(NULL); /* Parent waits for and reaps child */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7373" y="990600"/>
            <a:ext cx="15604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From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tiny.c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7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00"/>
                </a:solidFill>
              </a:rPr>
              <a:t>proxy </a:t>
            </a:r>
            <a:r>
              <a:rPr lang="en-US">
                <a:solidFill>
                  <a:srgbClr val="000000"/>
                </a:solidFill>
              </a:rPr>
              <a:t>is an intermediary between a client and an </a:t>
            </a:r>
            <a:r>
              <a:rPr lang="en-US" i="1">
                <a:solidFill>
                  <a:srgbClr val="FF0000"/>
                </a:solidFill>
              </a:rPr>
              <a:t>origin server</a:t>
            </a:r>
            <a:r>
              <a:rPr lang="en-US" i="1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To the client, the proxy acts like a server.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To the server, the proxy acts like a client.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Proxy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Origin</a:t>
            </a:r>
          </a:p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8181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81972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06498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19944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833331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652587"/>
          </a:xfrm>
        </p:spPr>
        <p:txBody>
          <a:bodyPr/>
          <a:lstStyle/>
          <a:p>
            <a:r>
              <a:rPr lang="en-US"/>
              <a:t>Can perform useful functions as requests and responses pass by</a:t>
            </a:r>
          </a:p>
          <a:p>
            <a:pPr lvl="1"/>
            <a:r>
              <a:rPr lang="en-US"/>
              <a:t>Examples: Caching, logging, anonymization, filtering, transcoding</a:t>
            </a:r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A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Proxy</a:t>
            </a:r>
          </a:p>
          <a:p>
            <a:pPr algn="ctr" defTabSz="912813"/>
            <a:r>
              <a:rPr lang="en-US" sz="1800"/>
              <a:t>cache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Origin</a:t>
            </a:r>
          </a:p>
          <a:p>
            <a:pPr algn="ctr"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2" name="Group 1066"/>
          <p:cNvGrpSpPr>
            <a:grpSpLocks/>
          </p:cNvGrpSpPr>
          <p:nvPr/>
        </p:nvGrpSpPr>
        <p:grpSpPr bwMode="auto">
          <a:xfrm>
            <a:off x="1724025" y="3170238"/>
            <a:ext cx="2316163" cy="738187"/>
            <a:chOff x="1086" y="1997"/>
            <a:chExt cx="1459" cy="465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086" y="2154"/>
              <a:ext cx="1359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230" y="1997"/>
              <a:ext cx="1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Request </a:t>
              </a:r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4706938" y="3719518"/>
            <a:ext cx="3187700" cy="369888"/>
            <a:chOff x="2965" y="2343"/>
            <a:chExt cx="2008" cy="233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2965" y="2542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3468" y="2343"/>
              <a:ext cx="1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Request </a:t>
              </a:r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4" name="Group 1071"/>
          <p:cNvGrpSpPr>
            <a:grpSpLocks/>
          </p:cNvGrpSpPr>
          <p:nvPr/>
        </p:nvGrpSpPr>
        <p:grpSpPr bwMode="auto">
          <a:xfrm>
            <a:off x="4667250" y="4213231"/>
            <a:ext cx="3221038" cy="369888"/>
            <a:chOff x="2940" y="2654"/>
            <a:chExt cx="2029" cy="233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2940" y="2830"/>
              <a:ext cx="202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3798" y="2654"/>
              <a:ext cx="81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5" name="Group 1067"/>
          <p:cNvGrpSpPr>
            <a:grpSpLocks/>
          </p:cNvGrpSpPr>
          <p:nvPr/>
        </p:nvGrpSpPr>
        <p:grpSpPr bwMode="auto">
          <a:xfrm>
            <a:off x="1579563" y="3667125"/>
            <a:ext cx="2097087" cy="615950"/>
            <a:chOff x="995" y="2310"/>
            <a:chExt cx="1321" cy="388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995" y="2405"/>
              <a:ext cx="1321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1212" y="2310"/>
              <a:ext cx="81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B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6" name="Group 1068"/>
          <p:cNvGrpSpPr>
            <a:grpSpLocks/>
          </p:cNvGrpSpPr>
          <p:nvPr/>
        </p:nvGrpSpPr>
        <p:grpSpPr bwMode="auto">
          <a:xfrm>
            <a:off x="866775" y="4443413"/>
            <a:ext cx="2797175" cy="685800"/>
            <a:chOff x="546" y="2799"/>
            <a:chExt cx="1762" cy="432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978" y="2799"/>
              <a:ext cx="133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46" y="2828"/>
              <a:ext cx="1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Request </a:t>
              </a:r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7" name="Group 1069"/>
          <p:cNvGrpSpPr>
            <a:grpSpLocks/>
          </p:cNvGrpSpPr>
          <p:nvPr/>
        </p:nvGrpSpPr>
        <p:grpSpPr bwMode="auto">
          <a:xfrm>
            <a:off x="1703388" y="4802191"/>
            <a:ext cx="2362200" cy="825500"/>
            <a:chOff x="1073" y="3025"/>
            <a:chExt cx="1488" cy="52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073" y="3025"/>
              <a:ext cx="1488" cy="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1556" y="3312"/>
              <a:ext cx="81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1175475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5865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</p:spPr>
        <p:txBody>
          <a:bodyPr/>
          <a:lstStyle/>
          <a:p>
            <a:r>
              <a:rPr lang="en-US" dirty="0"/>
              <a:t>Study the Tiny Web server described in your text</a:t>
            </a:r>
          </a:p>
          <a:p>
            <a:pPr lvl="1"/>
            <a:r>
              <a:rPr lang="en-US" dirty="0"/>
              <a:t>Tiny is a sequential Web server.</a:t>
            </a:r>
          </a:p>
          <a:p>
            <a:pPr lvl="1"/>
            <a:r>
              <a:rPr lang="en-US" dirty="0"/>
              <a:t>Serves static and dynamic content to real browsers.</a:t>
            </a:r>
          </a:p>
          <a:p>
            <a:pPr lvl="2"/>
            <a:r>
              <a:rPr lang="en-US" dirty="0"/>
              <a:t>text files, HTML files, GIF and JPEG images.</a:t>
            </a:r>
          </a:p>
          <a:p>
            <a:pPr lvl="1"/>
            <a:r>
              <a:rPr lang="en-US" dirty="0"/>
              <a:t>220 lines of commented C code.</a:t>
            </a:r>
          </a:p>
          <a:p>
            <a:pPr lvl="1"/>
            <a:r>
              <a:rPr lang="en-US" dirty="0"/>
              <a:t>Also comes with an implementation of the CGI script for the add.com addition portal.</a:t>
            </a:r>
          </a:p>
          <a:p>
            <a:pPr lvl="1"/>
            <a:endParaRPr lang="en-US" dirty="0"/>
          </a:p>
          <a:p>
            <a:r>
              <a:rPr lang="en-US" dirty="0"/>
              <a:t>See the HTTP/1.1 standard:</a:t>
            </a:r>
          </a:p>
          <a:p>
            <a:pPr lvl="1"/>
            <a:r>
              <a:rPr lang="en-US" dirty="0">
                <a:latin typeface="Courier New" pitchFamily="49" charset="0"/>
              </a:rPr>
              <a:t>http://www.w3.org/Protocols/rfc2616/rfc2616.html</a:t>
            </a:r>
          </a:p>
        </p:txBody>
      </p:sp>
    </p:spTree>
    <p:extLst>
      <p:ext uri="{BB962C8B-B14F-4D97-AF65-F5344CB8AC3E}">
        <p14:creationId xmlns:p14="http://schemas.microsoft.com/office/powerpoint/2010/main" val="306682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10651</TotalTime>
  <Words>8074</Words>
  <Application>Microsoft Macintosh PowerPoint</Application>
  <PresentationFormat>On-screen Show (4:3)</PresentationFormat>
  <Paragraphs>1408</Paragraphs>
  <Slides>97</Slides>
  <Notes>96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99" baseType="lpstr">
      <vt:lpstr>template2007</vt:lpstr>
      <vt:lpstr>Default Design</vt:lpstr>
      <vt:lpstr>   1. Networks and the Internet  2. Network programming  3. Web services 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Data Over an internet</vt:lpstr>
      <vt:lpstr>Other Issues</vt:lpstr>
      <vt:lpstr>Global IP Internet</vt:lpstr>
      <vt:lpstr>Hardware and Software Organization  of an Internet Application</vt:lpstr>
      <vt:lpstr>A Programmer’s View of the Internet</vt:lpstr>
      <vt:lpstr>IP Addresses</vt:lpstr>
      <vt:lpstr>Dotted Decimal Notation</vt:lpstr>
      <vt:lpstr>Internet Domain Names</vt:lpstr>
      <vt:lpstr>Domain Naming System (DNS)</vt:lpstr>
      <vt:lpstr>Properties of DNS Host Entries</vt:lpstr>
      <vt:lpstr>A Program That Queries DNS</vt:lpstr>
      <vt:lpstr>Using DNS Program</vt:lpstr>
      <vt:lpstr>Querying DIG</vt:lpstr>
      <vt:lpstr>Internet Connections</vt:lpstr>
      <vt:lpstr>Putting it all Together:  Anatomy of an Internet Connection</vt:lpstr>
      <vt:lpstr>Clients</vt:lpstr>
      <vt:lpstr>Using Ports to Identify Services</vt:lpstr>
      <vt:lpstr>Servers</vt:lpstr>
      <vt:lpstr>Server Examples</vt:lpstr>
      <vt:lpstr>Sockets Interface</vt:lpstr>
      <vt:lpstr>Sockets</vt:lpstr>
      <vt:lpstr>Example: Echo Client and Server</vt:lpstr>
      <vt:lpstr>Overview of the Sockets Interface</vt:lpstr>
      <vt:lpstr>Socket Address Structures</vt:lpstr>
      <vt:lpstr>Socket Address Structures</vt:lpstr>
      <vt:lpstr>Echo Client Main Routine</vt:lpstr>
      <vt:lpstr>Overview of the Sockets Interface</vt:lpstr>
      <vt:lpstr>Echo Client: open_clientfd</vt:lpstr>
      <vt:lpstr>Echo Client: open_clientfd  (socket)</vt:lpstr>
      <vt:lpstr>Echo Client: open_clientfd  (gethostbyname)</vt:lpstr>
      <vt:lpstr>Echo Client: open_clientfd  (connect)</vt:lpstr>
      <vt:lpstr>Echo Server: Main Routine</vt:lpstr>
      <vt:lpstr>Overview of the Sockets Interface</vt:lpstr>
      <vt:lpstr>Echo Server: open_listenfd</vt:lpstr>
      <vt:lpstr>Echo Server: open_listenfd (cont.)</vt:lpstr>
      <vt:lpstr>Echo Server: open_listenfd (socket)</vt:lpstr>
      <vt:lpstr>Echo Server: open_listenfd (setsockopt)</vt:lpstr>
      <vt:lpstr>Echo Server: open_listenfd  (initialize socket address)</vt:lpstr>
      <vt:lpstr>Echo Server: open_listenfd  (bind)</vt:lpstr>
      <vt:lpstr>Echo Server: open_listenfd  (listen)</vt:lpstr>
      <vt:lpstr>Echo Server: Main Loop</vt:lpstr>
      <vt:lpstr>Overview of the Sockets Interface</vt:lpstr>
      <vt:lpstr>Echo Server: accept</vt:lpstr>
      <vt:lpstr>Echo Server: accept Illustrated</vt:lpstr>
      <vt:lpstr>Connected vs. Listening Descriptors</vt:lpstr>
      <vt:lpstr>Echo Server: Identifying the Client</vt:lpstr>
      <vt:lpstr>Echo Server: echo</vt:lpstr>
      <vt:lpstr>Testing Servers Using telnet</vt:lpstr>
      <vt:lpstr>Testing the Echo Server With telnet</vt:lpstr>
      <vt:lpstr>For More Information</vt:lpstr>
      <vt:lpstr>   Web Services  </vt:lpstr>
      <vt:lpstr>Web History</vt:lpstr>
      <vt:lpstr>Web History (cont)</vt:lpstr>
      <vt:lpstr>Internet Hosts</vt:lpstr>
      <vt:lpstr>Web Servers</vt:lpstr>
      <vt:lpstr>Web Content</vt:lpstr>
      <vt:lpstr>Static and Dynamic Content</vt:lpstr>
      <vt:lpstr>URLs</vt:lpstr>
      <vt:lpstr>How Clients and Servers Use URLs</vt:lpstr>
      <vt:lpstr>Anatomy of an HTTP Transaction</vt:lpstr>
      <vt:lpstr>HTTP Requests</vt:lpstr>
      <vt:lpstr>HTTP Requests (cont)</vt:lpstr>
      <vt:lpstr>HTTP Versions</vt:lpstr>
      <vt:lpstr>HTTP Responses</vt:lpstr>
      <vt:lpstr>GET Request From Chrome Browser</vt:lpstr>
      <vt:lpstr>GET Response From Apache Server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cdmlinux addition portal</vt:lpstr>
      <vt:lpstr>Serving Dynamic Content With GET</vt:lpstr>
      <vt:lpstr>Serving Dynamic Content With GET</vt:lpstr>
      <vt:lpstr>Serving Dynamic Content With GET</vt:lpstr>
      <vt:lpstr>Additional CGI Environment Variables</vt:lpstr>
      <vt:lpstr>Even More CGI Environment Variables</vt:lpstr>
      <vt:lpstr>Serving Dynamic Content With GET</vt:lpstr>
      <vt:lpstr>Serving Dynamic Content With GET </vt:lpstr>
      <vt:lpstr>Tiny Serving Dynamic Content</vt:lpstr>
      <vt:lpstr>Proxies</vt:lpstr>
      <vt:lpstr>Why Proxies?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532</cp:revision>
  <cp:lastPrinted>1999-09-20T15:19:18Z</cp:lastPrinted>
  <dcterms:created xsi:type="dcterms:W3CDTF">2013-02-25T05:31:45Z</dcterms:created>
  <dcterms:modified xsi:type="dcterms:W3CDTF">2016-02-29T14:54:36Z</dcterms:modified>
</cp:coreProperties>
</file>