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95"/>
  </p:notesMasterIdLst>
  <p:handoutMasterIdLst>
    <p:handoutMasterId r:id="rId96"/>
  </p:handoutMasterIdLst>
  <p:sldIdLst>
    <p:sldId id="1421" r:id="rId3"/>
    <p:sldId id="1464" r:id="rId4"/>
    <p:sldId id="1465" r:id="rId5"/>
    <p:sldId id="1468" r:id="rId6"/>
    <p:sldId id="1469" r:id="rId7"/>
    <p:sldId id="1470" r:id="rId8"/>
    <p:sldId id="1471" r:id="rId9"/>
    <p:sldId id="1472" r:id="rId10"/>
    <p:sldId id="1473" r:id="rId11"/>
    <p:sldId id="1474" r:id="rId12"/>
    <p:sldId id="1475" r:id="rId13"/>
    <p:sldId id="1478" r:id="rId14"/>
    <p:sldId id="1479" r:id="rId15"/>
    <p:sldId id="1480" r:id="rId16"/>
    <p:sldId id="1481" r:id="rId17"/>
    <p:sldId id="1482" r:id="rId18"/>
    <p:sldId id="1483" r:id="rId19"/>
    <p:sldId id="1484" r:id="rId20"/>
    <p:sldId id="1486" r:id="rId21"/>
    <p:sldId id="1487" r:id="rId22"/>
    <p:sldId id="1488" r:id="rId23"/>
    <p:sldId id="1489" r:id="rId24"/>
    <p:sldId id="1490" r:id="rId25"/>
    <p:sldId id="1491" r:id="rId26"/>
    <p:sldId id="1492" r:id="rId27"/>
    <p:sldId id="1493" r:id="rId28"/>
    <p:sldId id="1494" r:id="rId29"/>
    <p:sldId id="1495" r:id="rId30"/>
    <p:sldId id="1496" r:id="rId31"/>
    <p:sldId id="1497" r:id="rId32"/>
    <p:sldId id="1502" r:id="rId33"/>
    <p:sldId id="1512" r:id="rId34"/>
    <p:sldId id="1513" r:id="rId35"/>
    <p:sldId id="1514" r:id="rId36"/>
    <p:sldId id="1515" r:id="rId37"/>
    <p:sldId id="1516" r:id="rId38"/>
    <p:sldId id="1517" r:id="rId39"/>
    <p:sldId id="1518" r:id="rId40"/>
    <p:sldId id="1519" r:id="rId41"/>
    <p:sldId id="1520" r:id="rId42"/>
    <p:sldId id="1521" r:id="rId43"/>
    <p:sldId id="1522" r:id="rId44"/>
    <p:sldId id="1523" r:id="rId45"/>
    <p:sldId id="1524" r:id="rId46"/>
    <p:sldId id="1525" r:id="rId47"/>
    <p:sldId id="1526" r:id="rId48"/>
    <p:sldId id="1527" r:id="rId49"/>
    <p:sldId id="1528" r:id="rId50"/>
    <p:sldId id="1529" r:id="rId51"/>
    <p:sldId id="1530" r:id="rId52"/>
    <p:sldId id="1531" r:id="rId53"/>
    <p:sldId id="1532" r:id="rId54"/>
    <p:sldId id="1533" r:id="rId55"/>
    <p:sldId id="1534" r:id="rId56"/>
    <p:sldId id="1535" r:id="rId57"/>
    <p:sldId id="1536" r:id="rId58"/>
    <p:sldId id="1537" r:id="rId59"/>
    <p:sldId id="1538" r:id="rId60"/>
    <p:sldId id="1539" r:id="rId61"/>
    <p:sldId id="1540" r:id="rId62"/>
    <p:sldId id="1541" r:id="rId63"/>
    <p:sldId id="1542" r:id="rId64"/>
    <p:sldId id="1543" r:id="rId65"/>
    <p:sldId id="1544" r:id="rId66"/>
    <p:sldId id="1545" r:id="rId67"/>
    <p:sldId id="1546" r:id="rId68"/>
    <p:sldId id="1547" r:id="rId69"/>
    <p:sldId id="1548" r:id="rId70"/>
    <p:sldId id="1549" r:id="rId71"/>
    <p:sldId id="1550" r:id="rId72"/>
    <p:sldId id="1551" r:id="rId73"/>
    <p:sldId id="1552" r:id="rId74"/>
    <p:sldId id="1553" r:id="rId75"/>
    <p:sldId id="1554" r:id="rId76"/>
    <p:sldId id="1555" r:id="rId77"/>
    <p:sldId id="1556" r:id="rId78"/>
    <p:sldId id="1557" r:id="rId79"/>
    <p:sldId id="1558" r:id="rId80"/>
    <p:sldId id="1559" r:id="rId81"/>
    <p:sldId id="1560" r:id="rId82"/>
    <p:sldId id="1561" r:id="rId83"/>
    <p:sldId id="1562" r:id="rId84"/>
    <p:sldId id="1563" r:id="rId85"/>
    <p:sldId id="1564" r:id="rId86"/>
    <p:sldId id="1565" r:id="rId87"/>
    <p:sldId id="1566" r:id="rId88"/>
    <p:sldId id="1567" r:id="rId89"/>
    <p:sldId id="1568" r:id="rId90"/>
    <p:sldId id="1569" r:id="rId91"/>
    <p:sldId id="1570" r:id="rId92"/>
    <p:sldId id="1571" r:id="rId93"/>
    <p:sldId id="1572" r:id="rId94"/>
  </p:sldIdLst>
  <p:sldSz cx="9144000" cy="6858000" type="screen4x3"/>
  <p:notesSz cx="7302500" cy="9586913"/>
  <p:custDataLst>
    <p:tags r:id="rId9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0" autoAdjust="0"/>
    <p:restoredTop sz="94649" autoAdjust="0"/>
  </p:normalViewPr>
  <p:slideViewPr>
    <p:cSldViewPr snapToObjects="1">
      <p:cViewPr varScale="1">
        <p:scale>
          <a:sx n="94" d="100"/>
          <a:sy n="94" d="100"/>
        </p:scale>
        <p:origin x="-728" y="-112"/>
      </p:cViewPr>
      <p:guideLst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printerSettings" Target="printerSettings/printerSettings1.bin"/><Relationship Id="rId98" Type="http://schemas.openxmlformats.org/officeDocument/2006/relationships/tags" Target="tags/tag1.xml"/><Relationship Id="rId9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viewProps" Target="viewProp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01933560"/>
        <c:axId val="-2101930504"/>
      </c:barChart>
      <c:catAx>
        <c:axId val="-2101933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1930504"/>
        <c:crosses val="autoZero"/>
        <c:auto val="1"/>
        <c:lblAlgn val="ctr"/>
        <c:lblOffset val="100"/>
        <c:noMultiLvlLbl val="0"/>
      </c:catAx>
      <c:valAx>
        <c:axId val="-2101930504"/>
        <c:scaling>
          <c:orientation val="minMax"/>
          <c:max val="2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933560"/>
        <c:crosses val="autoZero"/>
        <c:crossBetween val="between"/>
        <c:majorUnit val="1.0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01993304"/>
        <c:axId val="-2101990296"/>
      </c:barChart>
      <c:catAx>
        <c:axId val="-2101993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1990296"/>
        <c:crosses val="autoZero"/>
        <c:auto val="1"/>
        <c:lblAlgn val="ctr"/>
        <c:lblOffset val="100"/>
        <c:noMultiLvlLbl val="0"/>
      </c:catAx>
      <c:valAx>
        <c:axId val="-210199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993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02020232"/>
        <c:axId val="-2102017224"/>
      </c:barChart>
      <c:catAx>
        <c:axId val="-210202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2017224"/>
        <c:crosses val="autoZero"/>
        <c:auto val="1"/>
        <c:lblAlgn val="ctr"/>
        <c:lblOffset val="100"/>
        <c:noMultiLvlLbl val="0"/>
      </c:catAx>
      <c:valAx>
        <c:axId val="-2102017224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02023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8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4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Concurrency </a:t>
            </a:r>
            <a:r>
              <a:rPr lang="en-US" dirty="0"/>
              <a:t>and threads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. Synchronization: </a:t>
            </a:r>
            <a:r>
              <a:rPr lang="en-US" dirty="0" smtClean="0"/>
              <a:t>basic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/>
              <a:t>Synchronization: advanced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770528"/>
            <a:ext cx="4010025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</a:t>
            </a:r>
            <a:r>
              <a:rPr lang="en-US" sz="1800" i="1" dirty="0" smtClean="0">
                <a:latin typeface="Calibri" pitchFamily="34" charset="0"/>
              </a:rPr>
              <a:t>Forks child to handle client. </a:t>
            </a:r>
            <a:r>
              <a:rPr lang="en-US" sz="1800" i="1" dirty="0" err="1" smtClean="0">
                <a:latin typeface="Calibri" pitchFamily="34" charset="0"/>
              </a:rPr>
              <a:t>Client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>
                <a:latin typeface="Calibri" pitchFamily="34" charset="0"/>
              </a:rPr>
              <a:t>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/>
              <a:t>Implementation Must-dos With </a:t>
            </a:r>
            <a:br>
              <a:rPr lang="en-US"/>
            </a:br>
            <a:r>
              <a:rPr lang="en-US"/>
              <a:t>Process-Based Designs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64138"/>
          </a:xfrm>
        </p:spPr>
        <p:txBody>
          <a:bodyPr/>
          <a:lstStyle/>
          <a:p>
            <a:r>
              <a:rPr lang="en-US"/>
              <a:t>Listening server process must reap zombie children</a:t>
            </a:r>
          </a:p>
          <a:p>
            <a:pPr lvl="1"/>
            <a:r>
              <a:rPr lang="en-US"/>
              <a:t>to avoid fatal memory leak</a:t>
            </a:r>
          </a:p>
          <a:p>
            <a:r>
              <a:rPr lang="en-US"/>
              <a:t>Listening server process must </a:t>
            </a:r>
            <a:r>
              <a:rPr lang="en-US">
                <a:latin typeface="Courier New" pitchFamily="49" charset="0"/>
              </a:rPr>
              <a:t>close</a:t>
            </a:r>
            <a:r>
              <a:rPr lang="en-US"/>
              <a:t> its copy of </a:t>
            </a:r>
            <a:r>
              <a:rPr lang="en-US">
                <a:latin typeface="Courier New" pitchFamily="49" charset="0"/>
              </a:rPr>
              <a:t>connfd</a:t>
            </a:r>
            <a:endParaRPr lang="en-US"/>
          </a:p>
          <a:p>
            <a:pPr lvl="1"/>
            <a:r>
              <a:rPr lang="en-US"/>
              <a:t>Kernel keeps reference for each socket/open file</a:t>
            </a:r>
          </a:p>
          <a:p>
            <a:pPr lvl="1"/>
            <a:r>
              <a:rPr lang="en-US"/>
              <a:t>After fork, </a:t>
            </a:r>
            <a:r>
              <a:rPr lang="en-US">
                <a:latin typeface="Courier New" pitchFamily="49" charset="0"/>
              </a:rPr>
              <a:t>refcnt(connfd) = 2</a:t>
            </a:r>
            <a:endParaRPr lang="en-US"/>
          </a:p>
          <a:p>
            <a:pPr lvl="1"/>
            <a:r>
              <a:rPr lang="en-US"/>
              <a:t>Connection will not be closed until </a:t>
            </a:r>
            <a:r>
              <a:rPr lang="en-US">
                <a:latin typeface="Courier New" pitchFamily="49" charset="0"/>
              </a:rPr>
              <a:t>refcnt(connfd) == 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/>
              <a:t>Pros and Cons of Process-Based Designs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005013"/>
            <a:ext cx="8737600" cy="4656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IPC (</a:t>
            </a:r>
            <a:r>
              <a:rPr lang="en-US" dirty="0" err="1"/>
              <a:t>interprocess</a:t>
            </a:r>
            <a:r>
              <a:rPr lang="en-US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/>
              <a:t>Approach #2: Multiple Threads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/>
              <a:t>Very similar to approach #1 (multiple processes)</a:t>
            </a:r>
          </a:p>
          <a:p>
            <a:pPr lvl="1"/>
            <a:r>
              <a:rPr lang="en-US"/>
              <a:t>	but, with threads instead of processes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790825"/>
            <a:ext cx="2363147" cy="2616101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</a:p>
          <a:p>
            <a:r>
              <a:rPr lang="en-US" sz="16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21250" y="2209800"/>
            <a:ext cx="190789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5906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497013" y="2209800"/>
            <a:ext cx="147989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Process context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82988"/>
            <a:ext cx="2363147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5708650" y="2133600"/>
            <a:ext cx="18478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 Code and Data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7954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7650" y="2133600"/>
            <a:ext cx="2457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7" name="Text Box 21"/>
          <p:cNvSpPr txBox="1">
            <a:spLocks noChangeArrowheads="1"/>
          </p:cNvSpPr>
          <p:nvPr/>
        </p:nvSpPr>
        <p:spPr bwMode="auto">
          <a:xfrm>
            <a:off x="5702300" y="4784725"/>
            <a:ext cx="1838965" cy="116955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90513" y="1039813"/>
            <a:ext cx="8307387" cy="5475287"/>
          </a:xfrm>
        </p:spPr>
        <p:txBody>
          <a:bodyPr/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2"/>
            <a:r>
              <a:rPr lang="en-US" dirty="0"/>
              <a:t>Share common virtual address space (inc. stacks)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3432175" y="3433763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3432175" y="375285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3432175" y="4006850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3200400" y="507365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0</a:t>
            </a:r>
            <a:endParaRPr lang="en-US" sz="1100"/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3432175" y="4295775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349750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3213100" y="2943225"/>
            <a:ext cx="2622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 Shared code and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3432175" y="4616450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3432175" y="492125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531813" y="3738563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7800" y="2943225"/>
            <a:ext cx="2647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1 (main thread)</a:t>
            </a: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3594100" y="5343525"/>
            <a:ext cx="1786066" cy="116955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Kernel context:</a:t>
            </a:r>
          </a:p>
          <a:p>
            <a:r>
              <a:rPr lang="en-US" sz="1400" dirty="0"/>
              <a:t>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Descriptor table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brk</a:t>
            </a:r>
            <a:r>
              <a:rPr lang="en-US" sz="1800" dirty="0"/>
              <a:t> </a:t>
            </a:r>
            <a:r>
              <a:rPr lang="en-US" sz="1800" dirty="0" smtClean="0"/>
              <a:t>pointer</a:t>
            </a:r>
            <a:endParaRPr lang="en-US" sz="1800" dirty="0"/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6575425" y="4349750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2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SP2</a:t>
            </a:r>
          </a:p>
          <a:p>
            <a:r>
              <a:rPr lang="en-US" sz="1800" dirty="0"/>
              <a:t>    PC2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6673850" y="3738563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6394450" y="2943225"/>
            <a:ext cx="2597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Thread 2 (peer thread)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associated with process form a pool of peers</a:t>
            </a:r>
          </a:p>
          <a:p>
            <a:pPr lvl="1"/>
            <a:r>
              <a:rPr lang="en-US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concurrency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concurrency</a:t>
            </a:r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351462"/>
          </a:xfrm>
        </p:spPr>
        <p:txBody>
          <a:bodyPr/>
          <a:lstStyle/>
          <a:p>
            <a:r>
              <a:rPr lang="en-US" dirty="0"/>
              <a:t>How threads and processes are similar</a:t>
            </a:r>
          </a:p>
          <a:p>
            <a:pPr lvl="1"/>
            <a:r>
              <a:rPr lang="en-US" dirty="0"/>
              <a:t>Each has its own logical control flow</a:t>
            </a:r>
          </a:p>
          <a:p>
            <a:pPr lvl="1"/>
            <a:r>
              <a:rPr lang="en-US" dirty="0"/>
              <a:t>Each can run concurrently with </a:t>
            </a:r>
            <a:r>
              <a:rPr lang="en-US" dirty="0" smtClean="0"/>
              <a:t>others (possibly on different cores)</a:t>
            </a:r>
            <a:endParaRPr lang="en-US" dirty="0"/>
          </a:p>
          <a:p>
            <a:pPr lvl="1"/>
            <a:r>
              <a:rPr lang="en-US" dirty="0"/>
              <a:t>Each is context switched</a:t>
            </a:r>
          </a:p>
          <a:p>
            <a:r>
              <a:rPr lang="en-US" dirty="0"/>
              <a:t>How threads and processes are different</a:t>
            </a:r>
          </a:p>
          <a:p>
            <a:pPr lvl="1"/>
            <a:r>
              <a:rPr lang="en-US" dirty="0"/>
              <a:t>Threads share code and </a:t>
            </a:r>
            <a:r>
              <a:rPr lang="en-US" dirty="0" smtClean="0"/>
              <a:t>some data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is 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457200" y="4132968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00600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_[un]lock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pthread_cond_init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pthread_cond</a:t>
            </a:r>
            <a:r>
              <a:rPr lang="en-US" dirty="0">
                <a:latin typeface="Courier New" pitchFamily="49" charset="0"/>
              </a:rPr>
              <a:t>_[timed]wait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 smtClean="0">
                <a:latin typeface="Courier New" pitchFamily="49" charset="0"/>
              </a:rPr>
              <a:t>/* </a:t>
            </a:r>
            <a:r>
              <a:rPr lang="en-US" sz="1800" dirty="0">
                <a:latin typeface="Courier New" pitchFamily="49" charset="0"/>
              </a:rPr>
              <a:t>thread routine */</a:t>
            </a:r>
          </a:p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("Hello, world!\n"); 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838200" y="1165225"/>
            <a:ext cx="6388287" cy="397031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/* </a:t>
            </a:r>
          </a:p>
          <a:p>
            <a:r>
              <a:rPr lang="en-US" sz="1800" dirty="0">
                <a:latin typeface="Courier New" pitchFamily="49" charset="0"/>
              </a:rPr>
              <a:t> * </a:t>
            </a:r>
            <a:r>
              <a:rPr lang="en-US" sz="1800" dirty="0" err="1">
                <a:latin typeface="Courier New" pitchFamily="49" charset="0"/>
              </a:rPr>
              <a:t>hello.c</a:t>
            </a:r>
            <a:r>
              <a:rPr lang="en-US" sz="1800" dirty="0">
                <a:latin typeface="Courier New" pitchFamily="49" charset="0"/>
              </a:rPr>
              <a:t> - </a:t>
            </a:r>
            <a:r>
              <a:rPr lang="en-US" sz="1800" dirty="0" err="1">
                <a:latin typeface="Courier New" pitchFamily="49" charset="0"/>
              </a:rPr>
              <a:t>Pthreads</a:t>
            </a:r>
            <a:r>
              <a:rPr lang="en-US" sz="1800" dirty="0">
                <a:latin typeface="Courier New" pitchFamily="49" charset="0"/>
              </a:rPr>
              <a:t> "hello, world" program </a:t>
            </a:r>
          </a:p>
          <a:p>
            <a:r>
              <a:rPr lang="en-US" sz="1800" dirty="0">
                <a:latin typeface="Courier New" pitchFamily="49" charset="0"/>
              </a:rPr>
              <a:t> */</a:t>
            </a:r>
          </a:p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"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NULL);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Pthread_join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NULL);</a:t>
            </a:r>
          </a:p>
          <a:p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973099" y="2200414"/>
            <a:ext cx="1959191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Thread attributes </a:t>
            </a:r>
          </a:p>
          <a:p>
            <a:pPr algn="ctr"/>
            <a:r>
              <a:rPr lang="en-US" sz="2000" i="1"/>
              <a:t>(usually NULL)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973099" y="3191014"/>
            <a:ext cx="2018501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Thread arguments</a:t>
            </a:r>
          </a:p>
          <a:p>
            <a:pPr algn="ctr"/>
            <a:r>
              <a:rPr lang="en-US" sz="2000" i="1"/>
              <a:t>(void *p) 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6971512" y="4702314"/>
            <a:ext cx="1386918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return value</a:t>
            </a:r>
          </a:p>
          <a:p>
            <a:pPr algn="ctr"/>
            <a:r>
              <a:rPr lang="en-US" sz="2000" i="1"/>
              <a:t>(void **p)</a:t>
            </a:r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4153699" y="2581414"/>
            <a:ext cx="28194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6172199" y="3495814"/>
            <a:ext cx="800899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69" name="Line 9"/>
          <p:cNvSpPr>
            <a:spLocks noChangeShapeType="1"/>
          </p:cNvSpPr>
          <p:nvPr/>
        </p:nvSpPr>
        <p:spPr bwMode="auto">
          <a:xfrm flipH="1" flipV="1">
            <a:off x="3848899" y="4486414"/>
            <a:ext cx="3124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2923" y="6303397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h</a:t>
            </a:r>
            <a:r>
              <a:rPr lang="en-US" sz="1800" dirty="0" err="1" smtClean="0">
                <a:latin typeface="Courier New"/>
                <a:cs typeface="Courier New"/>
              </a:rPr>
              <a:t>ello.c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162175" y="1358900"/>
            <a:ext cx="1504950" cy="3921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172200" y="2590800"/>
            <a:ext cx="1454150" cy="3921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return NULL;</a:t>
            </a:r>
            <a:endParaRPr lang="en-US" sz="180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0" y="3505200"/>
            <a:ext cx="28638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/>
              <a:t>main thread waits for </a:t>
            </a:r>
          </a:p>
          <a:p>
            <a:pPr algn="r"/>
            <a:r>
              <a:rPr lang="en-US" sz="1800"/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838200" y="5029200"/>
            <a:ext cx="2012950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exit()</a:t>
            </a:r>
            <a:r>
              <a:rPr lang="en-US" sz="1800"/>
              <a:t> </a:t>
            </a:r>
          </a:p>
          <a:p>
            <a:pPr algn="r"/>
            <a:r>
              <a:rPr lang="en-US" sz="1800"/>
              <a:t>terminates </a:t>
            </a:r>
          </a:p>
          <a:p>
            <a:pPr algn="r"/>
            <a:r>
              <a:rPr lang="en-US" sz="1800"/>
              <a:t>main thread and </a:t>
            </a:r>
          </a:p>
          <a:p>
            <a:pPr algn="r"/>
            <a:r>
              <a:rPr lang="en-US" sz="1800"/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call Pthread_create()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call Pthread_join()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printf()</a:t>
            </a:r>
            <a:endParaRPr lang="en-US" sz="180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428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(peer thread</a:t>
            </a:r>
          </a:p>
          <a:p>
            <a:r>
              <a:rPr lang="en-US" sz="1800" b="0"/>
              <a:t>terminates)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Pthread_create() returns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143000"/>
            <a:ext cx="7904728" cy="39703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argc</a:t>
            </a:r>
            <a:r>
              <a:rPr lang="en-US" sz="1800" dirty="0">
                <a:latin typeface="Courier New" pitchFamily="49" charset="0"/>
              </a:rPr>
              <a:t>, char **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port = </a:t>
            </a:r>
            <a:r>
              <a:rPr lang="en-US" sz="1800" dirty="0" err="1">
                <a:latin typeface="Courier New" pitchFamily="49" charset="0"/>
              </a:rPr>
              <a:t>atoi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argv</a:t>
            </a:r>
            <a:r>
              <a:rPr lang="en-US" sz="1800" dirty="0">
                <a:latin typeface="Courier New" pitchFamily="49" charset="0"/>
              </a:rPr>
              <a:t>[1]);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sockaddr_in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clientlen</a:t>
            </a:r>
            <a:r>
              <a:rPr lang="en-US" sz="1800" dirty="0">
                <a:latin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pthread_t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listenfd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Open_listenfd</a:t>
            </a:r>
            <a:r>
              <a:rPr lang="en-US" sz="1800" dirty="0">
                <a:latin typeface="Courier New" pitchFamily="49" charset="0"/>
              </a:rPr>
              <a:t>(port);</a:t>
            </a:r>
          </a:p>
          <a:p>
            <a:r>
              <a:rPr lang="en-US" sz="1800" dirty="0">
                <a:latin typeface="Courier New" pitchFamily="49" charset="0"/>
              </a:rPr>
              <a:t>    while (1) {</a:t>
            </a:r>
          </a:p>
          <a:p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 = Accept(</a:t>
            </a:r>
            <a:r>
              <a:rPr lang="en-US" sz="1800" dirty="0" err="1">
                <a:latin typeface="Courier New" pitchFamily="49" charset="0"/>
              </a:rPr>
              <a:t>listenfd</a:t>
            </a:r>
            <a:r>
              <a:rPr lang="en-US" sz="1800" dirty="0" smtClean="0">
                <a:latin typeface="Courier New" pitchFamily="49" charset="0"/>
              </a:rPr>
              <a:t>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       (</a:t>
            </a:r>
            <a:r>
              <a:rPr lang="en-US" sz="1800" dirty="0">
                <a:latin typeface="Courier New" pitchFamily="49" charset="0"/>
              </a:rPr>
              <a:t>SA *) &amp;</a:t>
            </a:r>
            <a:r>
              <a:rPr lang="en-US" sz="1800" dirty="0" err="1">
                <a:latin typeface="Courier New" pitchFamily="49" charset="0"/>
              </a:rPr>
              <a:t>clientaddr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clientlen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</a:t>
            </a:r>
            <a:r>
              <a:rPr lang="en-US" sz="1800" dirty="0" err="1">
                <a:latin typeface="Courier New" pitchFamily="49" charset="0"/>
              </a:rPr>
              <a:t>echo_thread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connfdp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5126038"/>
            <a:ext cx="8307387" cy="1319212"/>
          </a:xfrm>
        </p:spPr>
        <p:txBody>
          <a:bodyPr/>
          <a:lstStyle/>
          <a:p>
            <a:pPr lvl="1"/>
            <a:r>
              <a:rPr lang="en-US"/>
              <a:t>Spawn new thread for each client</a:t>
            </a:r>
          </a:p>
          <a:p>
            <a:pPr lvl="1"/>
            <a:r>
              <a:rPr lang="en-US"/>
              <a:t>Pass it copy of connection file descriptor</a:t>
            </a:r>
          </a:p>
          <a:p>
            <a:pPr lvl="1"/>
            <a:r>
              <a:rPr lang="en-US"/>
              <a:t>Note use of Malloc()!</a:t>
            </a:r>
          </a:p>
          <a:p>
            <a:pPr lvl="2"/>
            <a:r>
              <a:rPr lang="en-US"/>
              <a:t>Without corresponding Free()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1930400" y="1143000"/>
            <a:ext cx="5147563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/* thread routine */</a:t>
            </a:r>
          </a:p>
          <a:p>
            <a:r>
              <a:rPr lang="en-US" sz="1800" dirty="0">
                <a:latin typeface="Courier New" pitchFamily="49" charset="0"/>
              </a:rPr>
              <a:t>void *</a:t>
            </a:r>
            <a:r>
              <a:rPr lang="en-US" sz="1800" dirty="0" err="1">
                <a:latin typeface="Courier New" pitchFamily="49" charset="0"/>
              </a:rPr>
              <a:t>echo_thread</a:t>
            </a:r>
            <a:r>
              <a:rPr lang="en-US" sz="1800" dirty="0">
                <a:latin typeface="Courier New" pitchFamily="49" charset="0"/>
              </a:rPr>
              <a:t>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 </a:t>
            </a:r>
          </a:p>
          <a:p>
            <a:r>
              <a:rPr lang="en-US" sz="1800" dirty="0">
                <a:latin typeface="Courier New" pitchFamily="49" charset="0"/>
              </a:rPr>
              <a:t>    Free(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echo(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Close(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449763"/>
            <a:ext cx="8307387" cy="1995487"/>
          </a:xfrm>
        </p:spPr>
        <p:txBody>
          <a:bodyPr/>
          <a:lstStyle/>
          <a:p>
            <a:pPr lvl="1"/>
            <a:r>
              <a:rPr lang="en-US"/>
              <a:t>Run thread in “detached” mode</a:t>
            </a:r>
          </a:p>
          <a:p>
            <a:pPr lvl="2"/>
            <a:r>
              <a:rPr lang="en-US"/>
              <a:t>Runs independently of other threads</a:t>
            </a:r>
          </a:p>
          <a:p>
            <a:pPr lvl="2"/>
            <a:r>
              <a:rPr lang="en-US"/>
              <a:t>Reaped when it terminates</a:t>
            </a:r>
          </a:p>
          <a:p>
            <a:pPr lvl="1"/>
            <a:r>
              <a:rPr lang="en-US"/>
              <a:t>Free storage allocated to hold clientfd</a:t>
            </a:r>
          </a:p>
          <a:p>
            <a:pPr lvl="2"/>
            <a:r>
              <a:rPr lang="en-US"/>
              <a:t>“Producer-Consumer”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19600"/>
            <a:ext cx="8307387" cy="2025650"/>
          </a:xfrm>
        </p:spPr>
        <p:txBody>
          <a:bodyPr/>
          <a:lstStyle/>
          <a:p>
            <a:pPr lvl="1"/>
            <a:r>
              <a:rPr lang="en-US"/>
              <a:t>Multiple threads within single process</a:t>
            </a:r>
          </a:p>
          <a:p>
            <a:pPr lvl="1"/>
            <a:r>
              <a:rPr lang="en-US"/>
              <a:t>Some state between them</a:t>
            </a:r>
          </a:p>
          <a:p>
            <a:pPr lvl="2"/>
            <a:r>
              <a:rPr lang="en-US"/>
              <a:t>File descriptors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7432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Client 1</a:t>
            </a:r>
          </a:p>
          <a:p>
            <a:pPr algn="ctr"/>
            <a:r>
              <a:rPr lang="en-US" sz="2000"/>
              <a:t>Server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Client 2</a:t>
            </a:r>
          </a:p>
          <a:p>
            <a:pPr algn="ctr"/>
            <a:r>
              <a:rPr lang="en-US" sz="1800"/>
              <a:t>Server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Listening</a:t>
            </a:r>
          </a:p>
          <a:p>
            <a:pPr algn="ctr"/>
            <a:r>
              <a:rPr lang="en-US" sz="1800"/>
              <a:t>Server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62812" y="1600200"/>
            <a:ext cx="234551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341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675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2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53025" y="3879850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8" name="Line 10"/>
          <p:cNvSpPr>
            <a:spLocks noChangeShapeType="1"/>
          </p:cNvSpPr>
          <p:nvPr/>
        </p:nvSpPr>
        <p:spPr bwMode="auto">
          <a:xfrm>
            <a:off x="1666875" y="50260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019175"/>
            <a:ext cx="876073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 = Accept(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(SA *) &amp;</a:t>
            </a:r>
            <a:r>
              <a:rPr lang="en-US" sz="1600" dirty="0" err="1">
                <a:latin typeface="Courier New" pitchFamily="49" charset="0"/>
              </a:rPr>
              <a:t>clientaddr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clientlen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</a:t>
            </a:r>
            <a:r>
              <a:rPr lang="en-US" sz="1600" dirty="0" err="1">
                <a:latin typeface="Courier New" pitchFamily="49" charset="0"/>
              </a:rPr>
              <a:t>echo_thread</a:t>
            </a:r>
            <a:r>
              <a:rPr lang="en-US" sz="1600" dirty="0">
                <a:latin typeface="Courier New" pitchFamily="49" charset="0"/>
              </a:rPr>
              <a:t>, (void *)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connfd</a:t>
            </a:r>
            <a:endParaRPr lang="en-US" sz="1600" baseline="-25000"/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762625" y="2717740"/>
            <a:ext cx="195919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85063" y="393694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1</a:t>
            </a:r>
            <a:r>
              <a:rPr lang="en-US" sz="2000"/>
              <a:t> stack</a:t>
            </a:r>
          </a:p>
        </p:txBody>
      </p:sp>
      <p:sp>
        <p:nvSpPr>
          <p:cNvPr id="851992" name="Text Box 24"/>
          <p:cNvSpPr txBox="1">
            <a:spLocks noChangeArrowheads="1"/>
          </p:cNvSpPr>
          <p:nvPr/>
        </p:nvSpPr>
        <p:spPr bwMode="auto">
          <a:xfrm>
            <a:off x="7315200" y="5867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3" name="Text Box 25"/>
          <p:cNvSpPr txBox="1">
            <a:spLocks noChangeArrowheads="1"/>
          </p:cNvSpPr>
          <p:nvPr/>
        </p:nvSpPr>
        <p:spPr bwMode="auto">
          <a:xfrm>
            <a:off x="7485063" y="539109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2</a:t>
            </a:r>
            <a:r>
              <a:rPr lang="en-US" sz="2000"/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1996" name="Text Box 28"/>
          <p:cNvSpPr txBox="1">
            <a:spLocks noChangeArrowheads="1"/>
          </p:cNvSpPr>
          <p:nvPr/>
        </p:nvSpPr>
        <p:spPr bwMode="auto">
          <a:xfrm>
            <a:off x="5167313" y="5178425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2</a:t>
            </a:r>
          </a:p>
        </p:txBody>
      </p:sp>
      <p:sp>
        <p:nvSpPr>
          <p:cNvPr id="851997" name="Line 29"/>
          <p:cNvSpPr>
            <a:spLocks noChangeShapeType="1"/>
          </p:cNvSpPr>
          <p:nvPr/>
        </p:nvSpPr>
        <p:spPr bwMode="auto">
          <a:xfrm>
            <a:off x="5491163" y="5715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0" name="Line 32"/>
          <p:cNvSpPr>
            <a:spLocks noChangeShapeType="1"/>
          </p:cNvSpPr>
          <p:nvPr/>
        </p:nvSpPr>
        <p:spPr bwMode="auto">
          <a:xfrm flipH="1" flipV="1">
            <a:off x="7086599" y="3505200"/>
            <a:ext cx="398463" cy="2450306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1676400" y="45720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2</a:t>
            </a:r>
          </a:p>
        </p:txBody>
      </p:sp>
      <p:sp>
        <p:nvSpPr>
          <p:cNvPr id="852003" name="Text Box 35"/>
          <p:cNvSpPr txBox="1">
            <a:spLocks noChangeArrowheads="1"/>
          </p:cNvSpPr>
          <p:nvPr/>
        </p:nvSpPr>
        <p:spPr bwMode="auto">
          <a:xfrm>
            <a:off x="5410200" y="568325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>
            <a:off x="3657600" y="4648200"/>
            <a:ext cx="1600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191000" y="4800600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Race!</a:t>
            </a:r>
          </a:p>
        </p:txBody>
      </p: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58288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Why would both copies of vargp point to same location?</a:t>
            </a:r>
          </a:p>
        </p:txBody>
      </p:sp>
      <p:sp>
        <p:nvSpPr>
          <p:cNvPr id="29" name="Oval 26"/>
          <p:cNvSpPr>
            <a:spLocks noChangeAspect="1" noChangeArrowheads="1"/>
          </p:cNvSpPr>
          <p:nvPr/>
        </p:nvSpPr>
        <p:spPr bwMode="auto">
          <a:xfrm>
            <a:off x="7420769" y="595550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307387" cy="1319212"/>
          </a:xfrm>
        </p:spPr>
        <p:txBody>
          <a:bodyPr/>
          <a:lstStyle/>
          <a:p>
            <a:r>
              <a:rPr lang="en-US" dirty="0" smtClean="0"/>
              <a:t>Race Test</a:t>
            </a:r>
            <a:endParaRPr lang="en-US" dirty="0"/>
          </a:p>
          <a:p>
            <a:pPr lvl="1"/>
            <a:r>
              <a:rPr lang="en-US" dirty="0" smtClean="0"/>
              <a:t>If no race, then each thread would get different value of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Set of saved values would consist of one copy each of 0 through 99.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dirty="0" smtClean="0"/>
              <a:t>The race can really happen!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49338"/>
            <a:ext cx="83073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Must run “detached” to avoid memory leak.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any point in time, a thread is either </a:t>
            </a:r>
            <a:r>
              <a:rPr lang="en-US" i="1" dirty="0"/>
              <a:t>joinable</a:t>
            </a:r>
            <a:r>
              <a:rPr lang="en-US" dirty="0"/>
              <a:t> or </a:t>
            </a:r>
            <a:r>
              <a:rPr lang="en-US" i="1" dirty="0"/>
              <a:t>detached.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Joinable</a:t>
            </a:r>
            <a:r>
              <a:rPr lang="en-US" dirty="0"/>
              <a:t> thread can be reaped and killed by other threads.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Detached </a:t>
            </a:r>
            <a:r>
              <a:rPr lang="en-US" dirty="0"/>
              <a:t>thread cannot be reaped or killed by other threads.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Default state is joinable.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detached.</a:t>
            </a:r>
          </a:p>
          <a:p>
            <a:pPr>
              <a:lnSpc>
                <a:spcPct val="85000"/>
              </a:lnSpc>
            </a:pPr>
            <a:r>
              <a:rPr lang="en-US" dirty="0"/>
              <a:t>Must be careful to avoid unintended sharing.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example, </a:t>
            </a:r>
            <a:r>
              <a:rPr lang="en-US" dirty="0" smtClean="0"/>
              <a:t>passing pointer to main thread’s stack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/>
              <a:t>All functions called by a thread must be </a:t>
            </a:r>
            <a:r>
              <a:rPr lang="en-US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Stay tuned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grpSp>
        <p:nvGrpSpPr>
          <p:cNvPr id="2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347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07785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24734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607301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3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45644" y="4537591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114801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61745" y="4876800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Wait for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7056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4411663" y="61579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469443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0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r>
              <a:rPr lang="en-US" dirty="0"/>
              <a:t>+ Easy to share data structures between threads</a:t>
            </a:r>
          </a:p>
          <a:p>
            <a:pPr lvl="1"/>
            <a:r>
              <a:rPr lang="en-US" dirty="0"/>
              <a:t>e.g., logging information, file cache.</a:t>
            </a:r>
          </a:p>
          <a:p>
            <a:r>
              <a:rPr lang="en-US" dirty="0"/>
              <a:t>+ Threads are more efficient than processes.</a:t>
            </a:r>
          </a:p>
          <a:p>
            <a:endParaRPr lang="en-US" dirty="0"/>
          </a:p>
          <a:p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</a:t>
            </a:r>
            <a:r>
              <a:rPr lang="en-US" dirty="0"/>
              <a:t>Unintentional sharing can introduce subtle and hard-to-reproduce errors!</a:t>
            </a:r>
          </a:p>
          <a:p>
            <a:pPr lvl="1"/>
            <a:r>
              <a:rPr lang="en-US" dirty="0"/>
              <a:t>The ease with which data can be shared is both the greatest strength and the greatest weakness of threads.</a:t>
            </a:r>
          </a:p>
          <a:p>
            <a:pPr lvl="1"/>
            <a:r>
              <a:rPr lang="en-US" dirty="0" smtClean="0"/>
              <a:t>Hard to know which data shared &amp; which private</a:t>
            </a:r>
          </a:p>
          <a:p>
            <a:pPr lvl="1"/>
            <a:r>
              <a:rPr lang="en-US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smtClean="0"/>
              <a:t>Synchronization: basic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603274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238513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</a:t>
            </a:r>
            <a:r>
              <a:rPr lang="en-US" dirty="0" smtClean="0"/>
              <a:t>shared?</a:t>
            </a:r>
            <a:endParaRPr lang="en-US" dirty="0"/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</a:t>
            </a:r>
            <a:r>
              <a:rPr lang="en-US" dirty="0" smtClean="0"/>
              <a:t> instances of variables mapped to memory?</a:t>
            </a:r>
          </a:p>
          <a:p>
            <a:pPr lvl="1"/>
            <a:r>
              <a:rPr lang="en-US" dirty="0"/>
              <a:t>How many threads might reference each of these instances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Def:</a:t>
            </a:r>
            <a:r>
              <a:rPr lang="en-US" dirty="0" smtClean="0"/>
              <a:t> A variable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</a:t>
            </a:r>
            <a:r>
              <a:rPr lang="en-US" i="1" dirty="0" smtClean="0"/>
              <a:t>shared </a:t>
            </a:r>
            <a:r>
              <a:rPr lang="en-US" dirty="0" smtClean="0"/>
              <a:t>if and only if multiple threads reference some instance of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0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thread has its own separate thread context</a:t>
            </a:r>
          </a:p>
          <a:p>
            <a:pPr lvl="2"/>
            <a:r>
              <a:rPr lang="en-US" sz="1600" dirty="0"/>
              <a:t>Thread ID, stack, stack </a:t>
            </a:r>
            <a:r>
              <a:rPr lang="en-US" sz="1600" dirty="0" smtClean="0"/>
              <a:t>pointer, PC, condition </a:t>
            </a:r>
            <a:r>
              <a:rPr lang="en-US" sz="1600" dirty="0"/>
              <a:t>codes, and</a:t>
            </a:r>
            <a:r>
              <a:rPr lang="en-US" sz="1600" dirty="0" smtClean="0"/>
              <a:t> GP registers</a:t>
            </a:r>
            <a:endParaRPr lang="en-US" sz="1600" dirty="0"/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values are truly separate and </a:t>
            </a:r>
            <a:r>
              <a:rPr lang="en-US" dirty="0" smtClean="0"/>
              <a:t>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mismatch </a:t>
            </a:r>
            <a:r>
              <a:rPr lang="en-US" i="1" dirty="0">
                <a:solidFill>
                  <a:srgbClr val="C00000"/>
                </a:solidFill>
              </a:rPr>
              <a:t>between the conceptual and operation model 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is </a:t>
            </a:r>
            <a:r>
              <a:rPr lang="en-US" i="1" dirty="0">
                <a:solidFill>
                  <a:srgbClr val="C00000"/>
                </a:solidFill>
              </a:rPr>
              <a:t>a source of confusion and errors</a:t>
            </a:r>
          </a:p>
        </p:txBody>
      </p:sp>
    </p:spTree>
    <p:extLst>
      <p:ext uri="{BB962C8B-B14F-4D97-AF65-F5344CB8AC3E}">
        <p14:creationId xmlns:p14="http://schemas.microsoft.com/office/powerpoint/2010/main" val="305718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 smtClean="0"/>
              <a:t>Example Program to Illustrate Sharing</a:t>
            </a:r>
            <a:endParaRPr 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457200" y="1457325"/>
            <a:ext cx="3764172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**ptr;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</a:p>
          <a:p>
            <a:r>
              <a:rPr lang="en-US" sz="1600" dirty="0">
                <a:latin typeface="Courier New" pitchFamily="49" charset="0"/>
              </a:rPr>
              <a:t>    pthread_t tid;</a:t>
            </a:r>
          </a:p>
          <a:p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</a:rPr>
              <a:t>= {</a:t>
            </a:r>
          </a:p>
          <a:p>
            <a:r>
              <a:rPr lang="en-US" sz="1600" dirty="0">
                <a:latin typeface="Courier New" pitchFamily="49" charset="0"/>
              </a:rPr>
              <a:t>        "Hello from foo",</a:t>
            </a:r>
          </a:p>
          <a:p>
            <a:r>
              <a:rPr lang="en-US" sz="1600" dirty="0">
                <a:latin typeface="Courier New" pitchFamily="49" charset="0"/>
              </a:rPr>
              <a:t>        "Hello from bar"</a:t>
            </a:r>
          </a:p>
          <a:p>
            <a:r>
              <a:rPr lang="en-US" sz="1600" dirty="0">
                <a:latin typeface="Courier New" pitchFamily="49" charset="0"/>
              </a:rPr>
              <a:t>    };</a:t>
            </a:r>
          </a:p>
          <a:p>
            <a:r>
              <a:rPr lang="en-US" sz="1600" dirty="0">
                <a:latin typeface="Courier New" pitchFamily="49" charset="0"/>
              </a:rPr>
              <a:t>    ptr = 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for (i = 0; i &lt; 2; i++)</a:t>
            </a:r>
          </a:p>
          <a:p>
            <a:r>
              <a:rPr lang="en-US" sz="1600" dirty="0">
                <a:latin typeface="Courier New" pitchFamily="49" charset="0"/>
              </a:rPr>
              <a:t>        Pthread_create(&amp;tid, </a:t>
            </a:r>
          </a:p>
          <a:p>
            <a:r>
              <a:rPr lang="en-US" sz="1600" dirty="0">
                <a:latin typeface="Courier New" pitchFamily="49" charset="0"/>
              </a:rPr>
              <a:t>            NULL, </a:t>
            </a:r>
          </a:p>
          <a:p>
            <a:r>
              <a:rPr lang="en-US" sz="1600" dirty="0">
                <a:latin typeface="Courier New" pitchFamily="49" charset="0"/>
              </a:rPr>
              <a:t>            thread, </a:t>
            </a:r>
          </a:p>
          <a:p>
            <a:r>
              <a:rPr lang="en-US" sz="1600" dirty="0">
                <a:latin typeface="Courier New" pitchFamily="49" charset="0"/>
              </a:rPr>
              <a:t>            (void *)i);</a:t>
            </a:r>
          </a:p>
          <a:p>
            <a:r>
              <a:rPr lang="en-US" sz="1600" dirty="0">
                <a:latin typeface="Courier New" pitchFamily="49" charset="0"/>
              </a:rPr>
              <a:t>    Pthread_exit(NULL);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413250" y="1447800"/>
            <a:ext cx="450475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myid = (int) vargp;</a:t>
            </a:r>
          </a:p>
          <a:p>
            <a:r>
              <a:rPr lang="en-US" sz="1600" dirty="0">
                <a:latin typeface="Courier New" pitchFamily="49" charset="0"/>
              </a:rPr>
              <a:t>  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</a:rPr>
              <a:t>    printf("[%d]: %s (svar=%d)\n", </a:t>
            </a:r>
          </a:p>
          <a:p>
            <a:r>
              <a:rPr lang="en-US" sz="1600" dirty="0">
                <a:latin typeface="Courier New" pitchFamily="49" charset="0"/>
              </a:rPr>
              <a:t>         myid, ptr[myid], +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461234" y="4140200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j-lt"/>
              </a:rPr>
              <a:t>Peer threads</a:t>
            </a:r>
            <a:r>
              <a:rPr lang="en-US" sz="1800" i="1" dirty="0" smtClean="0">
                <a:latin typeface="+mj-lt"/>
              </a:rPr>
              <a:t> reference </a:t>
            </a:r>
            <a:r>
              <a:rPr lang="en-US" sz="1800" i="1" dirty="0">
                <a:latin typeface="+mj-lt"/>
              </a:rPr>
              <a:t>main thread’s stack</a:t>
            </a:r>
          </a:p>
          <a:p>
            <a:r>
              <a:rPr lang="en-US" sz="1800" i="1" dirty="0">
                <a:latin typeface="+mj-lt"/>
              </a:rPr>
              <a:t>indirectly through global </a:t>
            </a:r>
            <a:r>
              <a:rPr lang="en-US" sz="1800" i="1" dirty="0" err="1">
                <a:latin typeface="+mj-lt"/>
              </a:rPr>
              <a:t>ptr</a:t>
            </a:r>
            <a:r>
              <a:rPr lang="en-US" sz="1800" i="1" dirty="0">
                <a:latin typeface="+mj-lt"/>
              </a:rPr>
              <a:t> variable</a:t>
            </a:r>
            <a:endParaRPr lang="en-US" sz="1800" dirty="0">
              <a:latin typeface="+mj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5984875" y="3435350"/>
            <a:ext cx="5207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4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Mapping Variable Instances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 Variable declared outside of a function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Variable declared inside function without 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 static variables</a:t>
            </a:r>
          </a:p>
          <a:p>
            <a:pPr lvl="1"/>
            <a:r>
              <a:rPr lang="en-US" i="1" dirty="0" smtClean="0"/>
              <a:t>Def: </a:t>
            </a:r>
            <a:r>
              <a:rPr lang="en-US" dirty="0" smtClean="0"/>
              <a:t> Variable declared inside  function with the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Variable Instances </a:t>
            </a:r>
            <a:r>
              <a:rPr lang="en-US" dirty="0"/>
              <a:t>to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365773" y="1971675"/>
            <a:ext cx="3764172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**ptr;  </a:t>
            </a:r>
            <a:r>
              <a:rPr lang="en-US" sz="1600" dirty="0">
                <a:solidFill>
                  <a:srgbClr val="AC000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pthread_t tid;</a:t>
            </a:r>
          </a:p>
          <a:p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</a:rPr>
              <a:t>= {</a:t>
            </a:r>
          </a:p>
          <a:p>
            <a:r>
              <a:rPr lang="en-US" sz="1600" dirty="0">
                <a:latin typeface="Courier New" pitchFamily="49" charset="0"/>
              </a:rPr>
              <a:t>        "Hello from foo",</a:t>
            </a:r>
          </a:p>
          <a:p>
            <a:r>
              <a:rPr lang="en-US" sz="1600" dirty="0">
                <a:latin typeface="Courier New" pitchFamily="49" charset="0"/>
              </a:rPr>
              <a:t>        "Hello from bar"</a:t>
            </a:r>
          </a:p>
          <a:p>
            <a:r>
              <a:rPr lang="en-US" sz="1600" dirty="0">
                <a:latin typeface="Courier New" pitchFamily="49" charset="0"/>
              </a:rPr>
              <a:t>    };</a:t>
            </a:r>
          </a:p>
          <a:p>
            <a:r>
              <a:rPr lang="en-US" sz="1600" dirty="0">
                <a:latin typeface="Courier New" pitchFamily="49" charset="0"/>
              </a:rPr>
              <a:t>    ptr = 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for (i = 0; i &lt; 2; i++)</a:t>
            </a:r>
          </a:p>
          <a:p>
            <a:r>
              <a:rPr lang="en-US" sz="1600" dirty="0">
                <a:latin typeface="Courier New" pitchFamily="49" charset="0"/>
              </a:rPr>
              <a:t>        Pthread_create(&amp;tid, </a:t>
            </a:r>
          </a:p>
          <a:p>
            <a:r>
              <a:rPr lang="en-US" sz="1600" dirty="0">
                <a:latin typeface="Courier New" pitchFamily="49" charset="0"/>
              </a:rPr>
              <a:t>            NULL, </a:t>
            </a:r>
          </a:p>
          <a:p>
            <a:r>
              <a:rPr lang="en-US" sz="1600" dirty="0">
                <a:latin typeface="Courier New" pitchFamily="49" charset="0"/>
              </a:rPr>
              <a:t>            thread, </a:t>
            </a:r>
          </a:p>
          <a:p>
            <a:r>
              <a:rPr lang="en-US" sz="1600" dirty="0">
                <a:latin typeface="Courier New" pitchFamily="49" charset="0"/>
              </a:rPr>
              <a:t>            (void *)i);</a:t>
            </a:r>
          </a:p>
          <a:p>
            <a:r>
              <a:rPr lang="en-US" sz="1600" dirty="0">
                <a:latin typeface="Courier New" pitchFamily="49" charset="0"/>
              </a:rPr>
              <a:t>    Pthread_exit(NULL);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4486275" y="3371850"/>
            <a:ext cx="450475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myid = (int)vargp;</a:t>
            </a:r>
          </a:p>
          <a:p>
            <a:r>
              <a:rPr lang="en-US" sz="1600" dirty="0">
                <a:latin typeface="Courier New" pitchFamily="49" charset="0"/>
              </a:rPr>
              <a:t>  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</a:rPr>
              <a:t>    printf("[%d]: %s (svar=%d)\n", </a:t>
            </a:r>
          </a:p>
          <a:p>
            <a:r>
              <a:rPr lang="en-US" sz="1600" dirty="0">
                <a:latin typeface="Courier New" pitchFamily="49" charset="0"/>
              </a:rPr>
              <a:t>         myid, ptr[myid], +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191148" cy="6064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msgs.m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676400" y="1676400"/>
            <a:ext cx="2781948" cy="1447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290073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myid.p0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myid.p1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018652" y="1676400"/>
            <a:ext cx="2439696" cy="188683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7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variables </a:t>
            </a:r>
            <a:r>
              <a:rPr lang="en-US" dirty="0"/>
              <a:t>are shared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Answer: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shared </a:t>
            </a:r>
            <a:r>
              <a:rPr lang="en-US" dirty="0" err="1" smtClean="0"/>
              <a:t>iff</a:t>
            </a:r>
            <a:r>
              <a:rPr lang="en-US" dirty="0" smtClean="0"/>
              <a:t> multiple threads reference at least one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 smtClean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Referenced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main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thread?	peer thread 0?	peer thread 1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r>
              <a:rPr lang="en-US" sz="1800" dirty="0" err="1" smtClean="0">
                <a:latin typeface="Courier New" pitchFamily="49" charset="0"/>
              </a:rPr>
              <a:t>i.m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myid.p0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myid.p1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0169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Sharing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27332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Concurrent Flows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/>
          <a:lstStyle/>
          <a:p>
            <a:pPr lvl="1"/>
            <a:r>
              <a:rPr lang="en-US" dirty="0" smtClean="0"/>
              <a:t>Allow server to handle multiple clients simultaneously</a:t>
            </a:r>
          </a:p>
          <a:p>
            <a:r>
              <a:rPr lang="en-US" dirty="0" smtClean="0"/>
              <a:t>1</a:t>
            </a:r>
            <a:r>
              <a:rPr lang="en-US" dirty="0"/>
              <a:t>. Processes</a:t>
            </a:r>
          </a:p>
          <a:p>
            <a:pPr lvl="1"/>
            <a:r>
              <a:rPr lang="en-US" dirty="0"/>
              <a:t>Kernel automatically interleaves multiple logical flows</a:t>
            </a:r>
          </a:p>
          <a:p>
            <a:pPr lvl="1"/>
            <a:r>
              <a:rPr lang="en-US" dirty="0"/>
              <a:t>Each flow has its own private address space</a:t>
            </a:r>
          </a:p>
          <a:p>
            <a:r>
              <a:rPr lang="en-US" dirty="0"/>
              <a:t>2. Threads</a:t>
            </a:r>
          </a:p>
          <a:p>
            <a:pPr lvl="1"/>
            <a:r>
              <a:rPr lang="en-US" dirty="0"/>
              <a:t>Kernel automatically interleaves multiple logical flows</a:t>
            </a:r>
          </a:p>
          <a:p>
            <a:pPr lvl="1"/>
            <a:r>
              <a:rPr lang="en-US" dirty="0"/>
              <a:t>Each flow shares the same address space</a:t>
            </a:r>
          </a:p>
          <a:p>
            <a:r>
              <a:rPr lang="en-US" dirty="0"/>
              <a:t>3. I/O multiplexing with </a:t>
            </a:r>
            <a:r>
              <a:rPr lang="en-US" dirty="0">
                <a:latin typeface="Courier New" pitchFamily="49" charset="0"/>
              </a:rPr>
              <a:t>select()</a:t>
            </a:r>
          </a:p>
          <a:p>
            <a:pPr lvl="1"/>
            <a:r>
              <a:rPr lang="en-US" dirty="0"/>
              <a:t>Programmer manually interleaves multiple logical flows</a:t>
            </a:r>
          </a:p>
          <a:p>
            <a:pPr lvl="1"/>
            <a:r>
              <a:rPr lang="en-US" dirty="0"/>
              <a:t>All flows share the same address space</a:t>
            </a:r>
          </a:p>
          <a:p>
            <a:pPr lvl="1"/>
            <a:r>
              <a:rPr lang="en-US" dirty="0" smtClean="0"/>
              <a:t>Relies on lower-level system abstractions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152400" y="1066800"/>
            <a:ext cx="4419600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niters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tid1, tid2;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Pthread_create(&amp;tid1, NULL,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Pthread_create(&amp;tid2, NULL,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Pthread_join(tid1, NULL);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Pthread_join(tid2,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/* Check result */</a:t>
            </a:r>
          </a:p>
          <a:p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!= (2 * niters))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printf("BOOM</a:t>
            </a:r>
            <a:r>
              <a:rPr lang="en-US" sz="1600" dirty="0" smtClean="0">
                <a:latin typeface="Courier New" pitchFamily="49" charset="0"/>
              </a:rPr>
              <a:t>!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else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printf("OK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",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800600" y="1189910"/>
            <a:ext cx="4371109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thread(void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niters = *((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*)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for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&lt; niters;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++;                   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return NULL;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105400" y="4192250"/>
            <a:ext cx="3505200" cy="2574906"/>
            <a:chOff x="5105400" y="4192250"/>
            <a:chExt cx="3505200" cy="2574906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3016671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OK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=2000000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</a:rPr>
                <a:t>1000000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BOOM!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=1302251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720716"/>
              <a:ext cx="3505200" cy="10464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dirty="0" err="1">
                  <a:latin typeface="Courier New" pitchFamily="49" charset="0"/>
                </a:rPr>
                <a:t>cnt</a:t>
              </a:r>
              <a:r>
                <a:rPr lang="en-US" sz="2000" dirty="0">
                  <a:latin typeface="Calibri" pitchFamily="34" charset="0"/>
                </a:rPr>
                <a:t> should</a:t>
              </a:r>
              <a:r>
                <a:rPr lang="en-US" sz="2000" dirty="0" smtClean="0">
                  <a:latin typeface="Calibri" pitchFamily="34" charset="0"/>
                </a:rPr>
                <a:t> equal 2,000,000.</a:t>
              </a:r>
            </a:p>
            <a:p>
              <a:pPr algn="ctr"/>
              <a:endParaRPr lang="en-US" sz="1800" dirty="0" smtClean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</a:t>
              </a:r>
              <a:r>
                <a:rPr lang="en-US" dirty="0" smtClean="0">
                  <a:solidFill>
                    <a:srgbClr val="9D3E40"/>
                  </a:solidFill>
                  <a:latin typeface="Calibri" pitchFamily="34" charset="0"/>
                </a:rPr>
                <a:t>?</a:t>
              </a:r>
              <a:endParaRPr lang="en-US" dirty="0">
                <a:solidFill>
                  <a:srgbClr val="9D3E4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3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7" name="Text Box 3"/>
          <p:cNvSpPr txBox="1">
            <a:spLocks noChangeArrowheads="1"/>
          </p:cNvSpPr>
          <p:nvPr/>
        </p:nvSpPr>
        <p:spPr bwMode="auto">
          <a:xfrm>
            <a:off x="2092886" y="3136880"/>
            <a:ext cx="3972512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i="1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(%</a:t>
            </a:r>
            <a:r>
              <a:rPr lang="en-US" sz="1800" dirty="0" err="1" smtClean="0">
                <a:latin typeface="Courier New"/>
                <a:cs typeface="Courier New"/>
              </a:rPr>
              <a:t>rdi),%ecx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$0,%edx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cmpl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ecx,%edx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jge</a:t>
            </a:r>
            <a:r>
              <a:rPr lang="en-US" sz="1800" dirty="0" smtClean="0">
                <a:latin typeface="Courier New"/>
                <a:cs typeface="Courier New"/>
              </a:rPr>
              <a:t> .L13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.L11: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cnt(%rip),%eax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incl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eax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eax,cnt(%rip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incl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cmpl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ecx,%edx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jl</a:t>
            </a:r>
            <a:r>
              <a:rPr lang="en-US" sz="1800" dirty="0" smtClean="0">
                <a:latin typeface="Courier New"/>
                <a:cs typeface="Courier New"/>
              </a:rPr>
              <a:t> .L11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.L13: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1981200" y="2759561"/>
            <a:ext cx="3525837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Corresponding </a:t>
            </a:r>
            <a:r>
              <a:rPr lang="en-US" sz="1800" dirty="0" smtClean="0">
                <a:latin typeface="Calibri" pitchFamily="34" charset="0"/>
              </a:rPr>
              <a:t>assembly code 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638279"/>
            <a:ext cx="3786238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for (i=0;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niters; </a:t>
            </a:r>
            <a:r>
              <a:rPr lang="en-US" sz="1800" dirty="0">
                <a:latin typeface="Courier New" pitchFamily="49" charset="0"/>
              </a:rPr>
              <a:t>i++)</a:t>
            </a:r>
          </a:p>
          <a:p>
            <a:r>
              <a:rPr lang="en-US" sz="1800" dirty="0">
                <a:latin typeface="Courier New" pitchFamily="49" charset="0"/>
              </a:rPr>
              <a:t>    cnt++;</a:t>
            </a: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997636" y="1295400"/>
            <a:ext cx="3429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code for counter </a:t>
            </a:r>
            <a:r>
              <a:rPr lang="en-US" sz="1800" dirty="0" smtClean="0">
                <a:latin typeface="Calibri" pitchFamily="34" charset="0"/>
              </a:rPr>
              <a:t>loop in thread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7992" name="Text Box 8"/>
          <p:cNvSpPr txBox="1">
            <a:spLocks noChangeArrowheads="1"/>
          </p:cNvSpPr>
          <p:nvPr/>
        </p:nvSpPr>
        <p:spPr bwMode="auto">
          <a:xfrm>
            <a:off x="6446398" y="3488164"/>
            <a:ext cx="11614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Head (H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3" name="Text Box 9"/>
          <p:cNvSpPr txBox="1">
            <a:spLocks noChangeArrowheads="1"/>
          </p:cNvSpPr>
          <p:nvPr/>
        </p:nvSpPr>
        <p:spPr bwMode="auto">
          <a:xfrm>
            <a:off x="6446398" y="5783761"/>
            <a:ext cx="9316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Tail (T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4" name="AutoShape 10"/>
          <p:cNvSpPr>
            <a:spLocks/>
          </p:cNvSpPr>
          <p:nvPr/>
        </p:nvSpPr>
        <p:spPr bwMode="auto">
          <a:xfrm flipH="1" flipV="1">
            <a:off x="6217798" y="5564674"/>
            <a:ext cx="152400" cy="958776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7995" name="Line 11"/>
          <p:cNvSpPr>
            <a:spLocks noChangeShapeType="1"/>
          </p:cNvSpPr>
          <p:nvPr/>
        </p:nvSpPr>
        <p:spPr bwMode="auto">
          <a:xfrm>
            <a:off x="2086830" y="4345474"/>
            <a:ext cx="397856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7997" name="Text Box 13"/>
          <p:cNvSpPr txBox="1">
            <a:spLocks noChangeArrowheads="1"/>
          </p:cNvSpPr>
          <p:nvPr/>
        </p:nvSpPr>
        <p:spPr bwMode="auto">
          <a:xfrm>
            <a:off x="6446398" y="4421674"/>
            <a:ext cx="1851789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Load </a:t>
            </a:r>
            <a:r>
              <a:rPr lang="en-US" sz="2000" dirty="0" err="1">
                <a:latin typeface="Courier New"/>
                <a:cs typeface="Courier New"/>
              </a:rPr>
              <a:t>cn</a:t>
            </a:r>
            <a:r>
              <a:rPr lang="en-US" sz="2000" dirty="0" err="1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 (L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r>
              <a:rPr lang="en-US" sz="2000" dirty="0">
                <a:latin typeface="Calibri" pitchFamily="34" charset="0"/>
              </a:rPr>
              <a:t>Update </a:t>
            </a:r>
            <a:r>
              <a:rPr lang="en-US" sz="2000" dirty="0" err="1">
                <a:latin typeface="Courier New"/>
                <a:cs typeface="Courier New"/>
              </a:rPr>
              <a:t>cn</a:t>
            </a:r>
            <a:r>
              <a:rPr lang="en-US" sz="2000" dirty="0" err="1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 (</a:t>
            </a:r>
            <a:r>
              <a:rPr lang="en-US" sz="2000" dirty="0" err="1">
                <a:latin typeface="Calibri" pitchFamily="34" charset="0"/>
              </a:rPr>
              <a:t>U</a:t>
            </a:r>
            <a:r>
              <a:rPr lang="en-US" sz="2000" baseline="-25000" dirty="0" err="1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r>
              <a:rPr lang="en-US" sz="2000" dirty="0">
                <a:latin typeface="Calibri" pitchFamily="34" charset="0"/>
              </a:rPr>
              <a:t>Store </a:t>
            </a:r>
            <a:r>
              <a:rPr lang="en-US" sz="2000" dirty="0" err="1">
                <a:latin typeface="Courier New"/>
                <a:cs typeface="Courier New"/>
              </a:rPr>
              <a:t>cnt</a:t>
            </a:r>
            <a:r>
              <a:rPr lang="en-US" sz="2000" dirty="0">
                <a:latin typeface="Calibri" pitchFamily="34" charset="0"/>
              </a:rPr>
              <a:t> (S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8" name="Line 14"/>
          <p:cNvSpPr>
            <a:spLocks noChangeShapeType="1"/>
          </p:cNvSpPr>
          <p:nvPr/>
        </p:nvSpPr>
        <p:spPr bwMode="auto">
          <a:xfrm>
            <a:off x="2061724" y="5488474"/>
            <a:ext cx="4003674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flipH="1" flipV="1">
            <a:off x="6217798" y="4453498"/>
            <a:ext cx="152400" cy="958776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 flipH="1" flipV="1">
            <a:off x="6217798" y="3126274"/>
            <a:ext cx="152400" cy="12192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</a:t>
            </a:r>
            <a:r>
              <a:rPr lang="en-US" dirty="0" smtClean="0"/>
              <a:t>some give an unexpected result!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smtClean="0"/>
              <a:t>content </a:t>
            </a:r>
            <a:r>
              <a:rPr lang="en-US" dirty="0"/>
              <a:t>of %</a:t>
            </a:r>
            <a:r>
              <a:rPr lang="en-US" dirty="0" err="1"/>
              <a:t>eax</a:t>
            </a:r>
            <a:r>
              <a:rPr lang="en-US" dirty="0"/>
              <a:t> in thread </a:t>
            </a:r>
            <a:r>
              <a:rPr lang="en-US" dirty="0" err="1"/>
              <a:t>i’s</a:t>
            </a:r>
            <a:r>
              <a:rPr lang="en-US" dirty="0"/>
              <a:t>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11475" y="29114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57625" y="29114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2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02978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87951" y="2297668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46801" y="2297668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2465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344488" indent="-344488" algn="ctr">
              <a:buNone/>
            </a:pPr>
            <a:endParaRPr lang="en-US" dirty="0" smtClean="0"/>
          </a:p>
          <a:p>
            <a:r>
              <a:rPr lang="en-US" dirty="0" smtClean="0"/>
              <a:t>We can analyze the behavior using a </a:t>
            </a:r>
            <a:r>
              <a:rPr lang="en-US" i="1" dirty="0" smtClean="0">
                <a:solidFill>
                  <a:srgbClr val="C00000"/>
                </a:solidFill>
              </a:rPr>
              <a:t>progress graph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05419" y="18446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64269" y="18446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273637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</a:t>
            </a:r>
            <a:r>
              <a:rPr lang="en-US" sz="1800" dirty="0" smtClean="0">
                <a:latin typeface="Calibri" pitchFamily="34" charset="0"/>
              </a:rPr>
              <a:t> of </a:t>
            </a:r>
            <a:r>
              <a:rPr lang="en-US" sz="1800" dirty="0">
                <a:latin typeface="Calibri" pitchFamily="34" charset="0"/>
              </a:rPr>
              <a:t>legal state transitions</a:t>
            </a:r>
            <a:r>
              <a:rPr lang="en-US" sz="1800" dirty="0" smtClean="0">
                <a:latin typeface="Calibri" pitchFamily="34" charset="0"/>
              </a:rPr>
              <a:t> that </a:t>
            </a:r>
            <a:r>
              <a:rPr lang="en-US" sz="1800" dirty="0">
                <a:latin typeface="Calibri" pitchFamily="34" charset="0"/>
              </a:rPr>
              <a:t>describes one possible</a:t>
            </a:r>
            <a:r>
              <a:rPr lang="en-US" sz="1800" dirty="0" smtClean="0">
                <a:latin typeface="Calibri" pitchFamily="34" charset="0"/>
              </a:rPr>
              <a:t> concurrent </a:t>
            </a:r>
            <a:r>
              <a:rPr lang="en-US" sz="1800" dirty="0">
                <a:latin typeface="Calibri" pitchFamily="34" charset="0"/>
              </a:rPr>
              <a:t>execution </a:t>
            </a:r>
            <a:r>
              <a:rPr lang="en-US" sz="1800" dirty="0" smtClean="0">
                <a:latin typeface="Calibri" pitchFamily="34" charset="0"/>
              </a:rPr>
              <a:t>of the </a:t>
            </a:r>
            <a:r>
              <a:rPr lang="en-US" sz="1800" dirty="0">
                <a:latin typeface="Calibri" pitchFamily="34" charset="0"/>
              </a:rPr>
              <a:t>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</a:t>
            </a:r>
            <a:r>
              <a:rPr lang="en-US" sz="1800" dirty="0" smtClean="0">
                <a:latin typeface="Calibri" pitchFamily="34" charset="0"/>
              </a:rPr>
              <a:t>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</a:t>
            </a:r>
            <a:r>
              <a:rPr lang="en-US" sz="1800" dirty="0" smtClean="0">
                <a:latin typeface="Calibri" pitchFamily="34" charset="0"/>
              </a:rPr>
              <a:t>  S1</a:t>
            </a:r>
            <a:r>
              <a:rPr lang="en-US" sz="1800" dirty="0">
                <a:latin typeface="Calibri" pitchFamily="34" charset="0"/>
              </a:rPr>
              <a:t>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2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critical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section </a:t>
            </a:r>
            <a:r>
              <a:rPr lang="en-US" sz="1800" dirty="0" smtClean="0">
                <a:latin typeface="Calibri" pitchFamily="34" charset="0"/>
              </a:rPr>
              <a:t>with respect </a:t>
            </a:r>
            <a:r>
              <a:rPr lang="en-US" sz="1800" dirty="0">
                <a:latin typeface="Calibri" pitchFamily="34" charset="0"/>
              </a:rPr>
              <a:t>to the </a:t>
            </a:r>
            <a:r>
              <a:rPr lang="en-US" sz="1800" dirty="0" smtClean="0">
                <a:latin typeface="Calibri" pitchFamily="34" charset="0"/>
              </a:rPr>
              <a:t>shared variable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</a:t>
            </a:r>
            <a:r>
              <a:rPr lang="en-US" sz="1800" dirty="0" smtClean="0">
                <a:latin typeface="Calibri" pitchFamily="34" charset="0"/>
              </a:rPr>
              <a:t>critical sections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to </a:t>
            </a:r>
            <a:r>
              <a:rPr lang="en-US" sz="1800" dirty="0" smtClean="0">
                <a:latin typeface="Calibri" pitchFamily="34" charset="0"/>
              </a:rPr>
              <a:t>some shared </a:t>
            </a:r>
            <a:r>
              <a:rPr lang="en-US" sz="1800" dirty="0">
                <a:latin typeface="Calibri" pitchFamily="34" charset="0"/>
              </a:rPr>
              <a:t>variable) should</a:t>
            </a:r>
            <a:r>
              <a:rPr lang="en-US" sz="1800" dirty="0" smtClean="0">
                <a:latin typeface="Calibri" pitchFamily="34" charset="0"/>
              </a:rPr>
              <a:t> not </a:t>
            </a:r>
            <a:r>
              <a:rPr lang="en-US" sz="1800" dirty="0">
                <a:latin typeface="Calibri" pitchFamily="34" charset="0"/>
              </a:rPr>
              <a:t>be </a:t>
            </a:r>
            <a:r>
              <a:rPr lang="en-US" sz="1800" dirty="0" smtClean="0">
                <a:latin typeface="Calibri" pitchFamily="34" charset="0"/>
              </a:rPr>
              <a:t>interleaved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</a:t>
            </a:r>
            <a:r>
              <a:rPr lang="en-US" sz="1800" dirty="0" smtClean="0">
                <a:latin typeface="Calibri" pitchFamily="34" charset="0"/>
              </a:rPr>
              <a:t>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94038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950275" grpId="0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 smtClean="0">
                <a:latin typeface="Calibri" pitchFamily="34" charset="0"/>
              </a:rPr>
              <a:t>iff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it </a:t>
            </a:r>
            <a:r>
              <a:rPr lang="en-US" sz="1800" dirty="0" smtClean="0">
                <a:latin typeface="Calibri" pitchFamily="34" charset="0"/>
              </a:rPr>
              <a:t>does not enter any unsafe region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</a:t>
            </a:r>
            <a:r>
              <a:rPr lang="en-US" sz="1800" dirty="0" smtClean="0">
                <a:latin typeface="Calibri" pitchFamily="34" charset="0"/>
              </a:rPr>
              <a:t>  correct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</a:t>
            </a:r>
            <a:r>
              <a:rPr lang="en-US" sz="1800" dirty="0" smtClean="0">
                <a:latin typeface="Calibri" pitchFamily="34" charset="0"/>
              </a:rPr>
              <a:t>is safe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5178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Enforcing Mutual Exclusion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Answer: We </a:t>
            </a:r>
            <a:r>
              <a:rPr lang="en-US" dirty="0"/>
              <a:t>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dirty="0" smtClean="0"/>
              <a:t> execution of the threads </a:t>
            </a:r>
            <a:r>
              <a:rPr lang="en-US" dirty="0"/>
              <a:t>so that they never</a:t>
            </a:r>
            <a:r>
              <a:rPr lang="en-US" dirty="0" smtClean="0"/>
              <a:t>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i.e., need to guarantee </a:t>
            </a:r>
            <a:r>
              <a:rPr lang="en-US" b="1" i="1" dirty="0" smtClean="0">
                <a:solidFill>
                  <a:srgbClr val="FF0000"/>
                </a:solidFill>
              </a:rPr>
              <a:t>mutually exclusive access </a:t>
            </a:r>
            <a:r>
              <a:rPr lang="en-US" dirty="0" smtClean="0"/>
              <a:t>to critical regions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 (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Mutex and condition variables (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Servers: Multiple </a:t>
            </a:r>
            <a:r>
              <a:rPr lang="en-US" dirty="0"/>
              <a:t>Processes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 smtClean="0"/>
              <a:t>Spawn separate process for each client</a:t>
            </a:r>
            <a:endParaRPr lang="en-US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270125"/>
            <a:ext cx="2667000" cy="196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2098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auto">
          <a:xfrm>
            <a:off x="76200" y="25431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connect</a:t>
            </a:r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 flipH="1">
            <a:off x="1676400" y="2528888"/>
            <a:ext cx="2667000" cy="122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9" name="Line 15"/>
          <p:cNvSpPr>
            <a:spLocks noChangeShapeType="1"/>
          </p:cNvSpPr>
          <p:nvPr/>
        </p:nvSpPr>
        <p:spPr bwMode="auto">
          <a:xfrm>
            <a:off x="1752600" y="2727325"/>
            <a:ext cx="2667000" cy="2111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7400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accept</a:t>
            </a:r>
            <a:endParaRPr lang="en-US" sz="180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04152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19600" y="2193925"/>
            <a:ext cx="29718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714750"/>
            <a:ext cx="1524000" cy="2289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User goes</a:t>
            </a:r>
          </a:p>
          <a:p>
            <a:r>
              <a:rPr lang="en-US" sz="1800" b="0"/>
              <a:t>out to lunch</a:t>
            </a:r>
          </a:p>
          <a:p>
            <a:endParaRPr lang="en-US" sz="1800" b="0"/>
          </a:p>
          <a:p>
            <a:r>
              <a:rPr lang="en-US" sz="1800" b="0"/>
              <a:t>Client 1 blocks</a:t>
            </a:r>
          </a:p>
          <a:p>
            <a:r>
              <a:rPr lang="en-US" sz="1800" b="0"/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0" name="Line 26"/>
          <p:cNvSpPr>
            <a:spLocks noChangeShapeType="1"/>
          </p:cNvSpPr>
          <p:nvPr/>
        </p:nvSpPr>
        <p:spPr bwMode="auto">
          <a:xfrm>
            <a:off x="4419600" y="379412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1" name="Text Box 27"/>
          <p:cNvSpPr txBox="1">
            <a:spLocks noChangeArrowheads="1"/>
          </p:cNvSpPr>
          <p:nvPr/>
        </p:nvSpPr>
        <p:spPr bwMode="auto">
          <a:xfrm>
            <a:off x="7416800" y="371792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connect</a:t>
            </a:r>
          </a:p>
        </p:txBody>
      </p:sp>
      <p:sp>
        <p:nvSpPr>
          <p:cNvPr id="794652" name="Line 28"/>
          <p:cNvSpPr>
            <a:spLocks noChangeShapeType="1"/>
          </p:cNvSpPr>
          <p:nvPr/>
        </p:nvSpPr>
        <p:spPr bwMode="auto">
          <a:xfrm flipH="1">
            <a:off x="4419600" y="3946525"/>
            <a:ext cx="2971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ret accept</a:t>
            </a:r>
            <a:endParaRPr lang="en-US" sz="180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end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/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18159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indivisibly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6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Semaphore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semaphore.h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sem_init(sem_t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sem</a:t>
            </a:r>
            <a:r>
              <a:rPr lang="en-US" sz="1800" dirty="0" smtClean="0">
                <a:latin typeface="Courier New"/>
                <a:cs typeface="Courier New"/>
              </a:rPr>
              <a:t>, 0, unsigned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);} /* 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sem_wait(sem_t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P(s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sem_post(sem_t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V(s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csapp.h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P(sem_t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sem_wait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V(sem_t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sem_post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95271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152400" y="1066800"/>
            <a:ext cx="4419600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niters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tid1, tid2;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Pthread_create(&amp;tid1, NULL,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Pthread_create(&amp;tid2, NULL,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Pthread_join(tid1, NULL);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Pthread_join(tid2,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/* Check result */</a:t>
            </a:r>
          </a:p>
          <a:p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!= (2 * niters))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printf("BOOM</a:t>
            </a:r>
            <a:r>
              <a:rPr lang="en-US" sz="1600" dirty="0" smtClean="0">
                <a:latin typeface="Courier New" pitchFamily="49" charset="0"/>
              </a:rPr>
              <a:t>!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else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printf("OK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",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800600" y="1189910"/>
            <a:ext cx="4371109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thread(void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niters = *((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*)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for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&lt; niters;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++;                   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return NULL;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>
                <a:latin typeface="+mn-lt"/>
              </a:rPr>
              <a:t>How can we fix this using semaphores?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65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smtClean="0"/>
              <a:t>Using Semaphores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variables).</a:t>
            </a:r>
          </a:p>
          <a:p>
            <a:pPr lvl="1"/>
            <a:r>
              <a:rPr lang="en-US" dirty="0" smtClean="0"/>
              <a:t>Surround corresponding critical sections with </a:t>
            </a:r>
            <a:r>
              <a:rPr lang="en-US" i="1" dirty="0" err="1" smtClean="0"/>
              <a:t>P(mutex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V(mutex</a:t>
            </a:r>
            <a:r>
              <a:rPr lang="en-US" i="1" dirty="0" smtClean="0"/>
              <a:t>)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Binary semaphore</a:t>
            </a:r>
            <a:r>
              <a:rPr lang="en-US" dirty="0" smtClean="0"/>
              <a:t>: semaphore whose value is always 0 or 1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Mutex: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binary semaphore used for mutual exclusion</a:t>
            </a:r>
          </a:p>
          <a:p>
            <a:pPr lvl="2"/>
            <a:r>
              <a:rPr lang="en-US" dirty="0" smtClean="0"/>
              <a:t>P operation: </a:t>
            </a:r>
            <a:r>
              <a:rPr lang="en-US" dirty="0" smtClean="0">
                <a:solidFill>
                  <a:srgbClr val="FF0000"/>
                </a:solidFill>
              </a:rPr>
              <a:t>“locking” </a:t>
            </a:r>
            <a:r>
              <a:rPr lang="en-US" dirty="0" smtClean="0"/>
              <a:t>the mutex</a:t>
            </a:r>
          </a:p>
          <a:p>
            <a:pPr lvl="2"/>
            <a:r>
              <a:rPr lang="en-US" dirty="0" smtClean="0"/>
              <a:t>V operation: </a:t>
            </a:r>
            <a:r>
              <a:rPr lang="en-US" dirty="0" smtClean="0">
                <a:solidFill>
                  <a:srgbClr val="FF0000"/>
                </a:solidFill>
              </a:rPr>
              <a:t>“unlocking”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“releasing” </a:t>
            </a:r>
            <a:r>
              <a:rPr lang="en-US" dirty="0" smtClean="0"/>
              <a:t>the mutex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“Holding” </a:t>
            </a:r>
            <a:r>
              <a:rPr lang="en-US" dirty="0" smtClean="0"/>
              <a:t>a mutex: locked and not yet unlocked.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Counting semaphore</a:t>
            </a:r>
            <a:r>
              <a:rPr lang="en-US" dirty="0" smtClean="0"/>
              <a:t>: used as a counter for set of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92214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goodcnt.c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Proper Synchronization</a:t>
            </a:r>
            <a:endParaRPr lang="en-US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 smtClean="0"/>
              <a:t>Define and initialize a mutex for the shared variable </a:t>
            </a:r>
            <a:r>
              <a:rPr lang="en-US" dirty="0" err="1" smtClean="0">
                <a:latin typeface="Courier New"/>
                <a:cs typeface="Courier New"/>
              </a:rPr>
              <a:t>cnt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volatile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= 0;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Counter */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sem_t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mutex;    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Semaphore that protects 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cnt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Sem_init(&amp;mutex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0, 1);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mutex = 1 */</a:t>
            </a:r>
          </a:p>
          <a:p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 smtClean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P</a:t>
            </a:r>
            <a:r>
              <a:rPr lang="en-US" kern="0" dirty="0" smtClean="0">
                <a:latin typeface="Calibri" pitchFamily="34" charset="0"/>
              </a:rPr>
              <a:t> and </a:t>
            </a:r>
            <a:r>
              <a:rPr lang="en-US" i="1" kern="0" dirty="0" smtClean="0">
                <a:latin typeface="Calibri" pitchFamily="34" charset="0"/>
              </a:rPr>
              <a:t>V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latin typeface="Courier New" pitchFamily="49" charset="0"/>
              </a:rPr>
              <a:t>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niters;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P(&amp;mutex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++;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V(&amp;mutex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13980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537" y="5802868"/>
            <a:ext cx="354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Warning: It’s much slower than </a:t>
            </a:r>
            <a:r>
              <a:rPr lang="en-US" dirty="0" err="1" smtClean="0">
                <a:latin typeface="Courier New"/>
                <a:cs typeface="Courier New"/>
              </a:rPr>
              <a:t>badcnt.c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142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Mutexes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</a:t>
            </a:r>
            <a:r>
              <a:rPr lang="en-US" sz="1800" dirty="0" smtClean="0">
                <a:latin typeface="Calibri" pitchFamily="34" charset="0"/>
              </a:rPr>
              <a:t>semaphore </a:t>
            </a:r>
            <a:r>
              <a:rPr lang="en-US" sz="1800" dirty="0" smtClean="0">
                <a:latin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(initially set to 1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</a:t>
            </a:r>
            <a:r>
              <a:rPr lang="en-US" sz="1800" dirty="0" smtClean="0">
                <a:latin typeface="Calibri" pitchFamily="34" charset="0"/>
              </a:rPr>
              <a:t> that cannot be entered by </a:t>
            </a:r>
            <a:r>
              <a:rPr lang="en-US" sz="1800" dirty="0">
                <a:latin typeface="Calibri" pitchFamily="34" charset="0"/>
              </a:rPr>
              <a:t>any </a:t>
            </a:r>
            <a:r>
              <a:rPr lang="en-US" sz="1800" dirty="0" smtClean="0">
                <a:latin typeface="Calibri" pitchFamily="34" charset="0"/>
              </a:rPr>
              <a:t>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4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5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6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need a clear model of how variables are shared by threads. </a:t>
            </a:r>
          </a:p>
          <a:p>
            <a:endParaRPr lang="en-US" dirty="0" smtClean="0"/>
          </a:p>
          <a:p>
            <a:r>
              <a:rPr lang="en-US" dirty="0" smtClean="0"/>
              <a:t>Variables shared by multiple threads must be protected to ensure mutually exclusive access.</a:t>
            </a:r>
          </a:p>
          <a:p>
            <a:endParaRPr lang="en-US" dirty="0" smtClean="0"/>
          </a:p>
          <a:p>
            <a:r>
              <a:rPr lang="en-US" dirty="0" smtClean="0"/>
              <a:t>Semaphores are a fundamental mechanism for enforcing mutual exclusion. </a:t>
            </a:r>
          </a:p>
        </p:txBody>
      </p:sp>
    </p:spTree>
    <p:extLst>
      <p:ext uri="{BB962C8B-B14F-4D97-AF65-F5344CB8AC3E}">
        <p14:creationId xmlns:p14="http://schemas.microsoft.com/office/powerpoint/2010/main" val="93156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069912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smtClean="0"/>
              <a:t>Iterative </a:t>
            </a:r>
            <a:r>
              <a:rPr lang="en-US" dirty="0"/>
              <a:t>Echo Server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89042" y="1305341"/>
            <a:ext cx="8965916" cy="4247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main(int argc, char **argv) 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int listenfd, connfd;</a:t>
            </a:r>
          </a:p>
          <a:p>
            <a:r>
              <a:rPr lang="en-US" sz="1800">
                <a:latin typeface="Courier New" pitchFamily="49" charset="0"/>
              </a:rPr>
              <a:t>    int port = atoi(argv[1]);</a:t>
            </a:r>
          </a:p>
          <a:p>
            <a:r>
              <a:rPr lang="en-US" sz="1800">
                <a:latin typeface="Courier New" pitchFamily="49" charset="0"/>
              </a:rPr>
              <a:t>    struct sockaddr_in clientaddr;</a:t>
            </a:r>
          </a:p>
          <a:p>
            <a:r>
              <a:rPr lang="en-US" sz="1800">
                <a:latin typeface="Courier New" pitchFamily="49" charset="0"/>
              </a:rPr>
              <a:t>    int clientlen = sizeof(clientaddr);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listenfd = Open_listenfd(port);</a:t>
            </a:r>
          </a:p>
          <a:p>
            <a:r>
              <a:rPr lang="en-US" sz="1800">
                <a:latin typeface="Courier New" pitchFamily="49" charset="0"/>
              </a:rPr>
              <a:t>    while (1) {</a:t>
            </a:r>
          </a:p>
          <a:p>
            <a:r>
              <a:rPr lang="en-US" sz="1800">
                <a:latin typeface="Courier New" pitchFamily="49" charset="0"/>
              </a:rPr>
              <a:t>	connfd = Accept(listenfd, (SA *)&amp;clientaddr, &amp;clientlen);</a:t>
            </a:r>
          </a:p>
          <a:p>
            <a:r>
              <a:rPr lang="en-US" sz="1800">
                <a:latin typeface="Courier New" pitchFamily="49" charset="0"/>
              </a:rPr>
              <a:t>	echo(connfd);</a:t>
            </a:r>
          </a:p>
          <a:p>
            <a:r>
              <a:rPr lang="en-US" sz="1800">
                <a:latin typeface="Courier New" pitchFamily="49" charset="0"/>
              </a:rPr>
              <a:t>	Close(connfd);</a:t>
            </a:r>
          </a:p>
          <a:p>
            <a:r>
              <a:rPr lang="en-US" sz="1800">
                <a:latin typeface="Courier New" pitchFamily="49" charset="0"/>
              </a:rPr>
              <a:t>    }</a:t>
            </a:r>
          </a:p>
          <a:p>
            <a:r>
              <a:rPr lang="en-US" sz="1800">
                <a:latin typeface="Courier New" pitchFamily="49" charset="0"/>
              </a:rPr>
              <a:t>    exit(0);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84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610225"/>
            <a:ext cx="8307387" cy="1095375"/>
          </a:xfrm>
        </p:spPr>
        <p:txBody>
          <a:bodyPr/>
          <a:lstStyle/>
          <a:p>
            <a:pPr lvl="1"/>
            <a:r>
              <a:rPr lang="en-US" dirty="0"/>
              <a:t>Accept a connection request</a:t>
            </a:r>
          </a:p>
          <a:p>
            <a:pPr lvl="1"/>
            <a:r>
              <a:rPr lang="en-US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Schedule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state.</a:t>
            </a:r>
          </a:p>
          <a:p>
            <a:pPr lvl="1"/>
            <a:r>
              <a:rPr lang="en-US" dirty="0" smtClean="0"/>
              <a:t>Use binary semaphores to notify other threads.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89915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“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”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654175"/>
            <a:ext cx="4854575" cy="4670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0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2924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594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57464" cy="47089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;          /* Buffer array */         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;             /* Maximum number of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front;         /* buf[(front+1)%n] is first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rear;          /* </a:t>
            </a:r>
            <a:r>
              <a:rPr lang="en-US" sz="1800" dirty="0" err="1" smtClean="0">
                <a:latin typeface="Courier New" pitchFamily="49" charset="0"/>
              </a:rPr>
              <a:t>buf[rear%n</a:t>
            </a:r>
            <a:r>
              <a:rPr lang="en-US" sz="1800" dirty="0" smtClean="0">
                <a:latin typeface="Courier New" pitchFamily="49" charset="0"/>
              </a:rPr>
              <a:t>] is last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mutex</a:t>
            </a:r>
            <a:r>
              <a:rPr lang="en-US" sz="1800" dirty="0" smtClean="0">
                <a:latin typeface="Courier New" pitchFamily="49" charset="0"/>
              </a:rPr>
              <a:t>;       /* Protects accesses to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slots;       /* Counts available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items;       /* Counts available items */</a:t>
            </a:r>
          </a:p>
          <a:p>
            <a:r>
              <a:rPr lang="en-US" sz="1800" dirty="0" smtClean="0">
                <a:latin typeface="Courier New" pitchFamily="49" charset="0"/>
              </a:rPr>
              <a:t>} 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2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/* Buffer holds max of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 smtClean="0">
                <a:latin typeface="Courier New" pitchFamily="49" charset="0"/>
              </a:rPr>
              <a:t>iff</a:t>
            </a:r>
            <a:r>
              <a:rPr lang="en-US" sz="1600" dirty="0" smtClean="0"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42376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33600"/>
            <a:ext cx="8991600" cy="24622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sbuf_insert(sbuf_t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-&gt;slots);                        /* Wait for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rear)%(sp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 = item; /* Insert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-&gt;items);                        /* Announce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0625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43712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985665"/>
            <a:ext cx="89916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sbuf_remove(sbuf_t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-&gt;items);                         /* Wait for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item =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front)%(sp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)]; /* Remove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-&gt;slots);                         /* Announce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return item;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0625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86094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96970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152400" y="1371600"/>
            <a:ext cx="9007594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int main(int argc, char **argv) 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</a:rPr>
              <a:t>    int listenfd, connfd;</a:t>
            </a:r>
          </a:p>
          <a:p>
            <a:r>
              <a:rPr lang="en-US" sz="1600">
                <a:latin typeface="Courier New" pitchFamily="49" charset="0"/>
              </a:rPr>
              <a:t>    int port = atoi(argv[1]);</a:t>
            </a:r>
          </a:p>
          <a:p>
            <a:r>
              <a:rPr lang="en-US" sz="1600">
                <a:latin typeface="Courier New" pitchFamily="49" charset="0"/>
              </a:rPr>
              <a:t>    struct sockaddr_in clientaddr;</a:t>
            </a:r>
          </a:p>
          <a:p>
            <a:r>
              <a:rPr lang="en-US" sz="1600">
                <a:latin typeface="Courier New" pitchFamily="49" charset="0"/>
              </a:rPr>
              <a:t>    int clientlen=sizeof(clientaddr);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Signal(SIGCHLD, sigchld_handler);</a:t>
            </a:r>
          </a:p>
          <a:p>
            <a:r>
              <a:rPr lang="en-US" sz="1600">
                <a:latin typeface="Courier New" pitchFamily="49" charset="0"/>
              </a:rPr>
              <a:t>    listenfd = Open_listenfd(port);</a:t>
            </a:r>
          </a:p>
          <a:p>
            <a:r>
              <a:rPr lang="en-US" sz="1600">
                <a:latin typeface="Courier New" pitchFamily="49" charset="0"/>
              </a:rPr>
              <a:t>    while (1) {</a:t>
            </a:r>
          </a:p>
          <a:p>
            <a:r>
              <a:rPr lang="en-US" sz="1600">
                <a:latin typeface="Courier New" pitchFamily="49" charset="0"/>
              </a:rPr>
              <a:t>	connfd = Accept(listenfd, (SA *) &amp;clientaddr, &amp;clientlen);</a:t>
            </a:r>
          </a:p>
          <a:p>
            <a:r>
              <a:rPr lang="en-US" sz="1600">
                <a:latin typeface="Courier New" pitchFamily="49" charset="0"/>
              </a:rPr>
              <a:t>	if (Fork() == 0) { </a:t>
            </a:r>
          </a:p>
          <a:p>
            <a:r>
              <a:rPr lang="en-US" sz="1600">
                <a:latin typeface="Courier New" pitchFamily="49" charset="0"/>
              </a:rPr>
              <a:t>	    Close(listenfd); /* Child closes its listening socket */</a:t>
            </a:r>
          </a:p>
          <a:p>
            <a:r>
              <a:rPr lang="en-US" sz="1600">
                <a:latin typeface="Courier New" pitchFamily="49" charset="0"/>
              </a:rPr>
              <a:t>	    echo(connfd);    /* Child services client */</a:t>
            </a:r>
          </a:p>
          <a:p>
            <a:r>
              <a:rPr lang="en-US" sz="1600">
                <a:latin typeface="Courier New" pitchFamily="49" charset="0"/>
              </a:rPr>
              <a:t>	    Close(connfd);   /* Child closes connection with client */</a:t>
            </a:r>
          </a:p>
          <a:p>
            <a:r>
              <a:rPr lang="en-US" sz="1600">
                <a:latin typeface="Courier New" pitchFamily="49" charset="0"/>
              </a:rPr>
              <a:t>	    exit(0);         /* Child exits */</a:t>
            </a:r>
          </a:p>
          <a:p>
            <a:r>
              <a:rPr lang="en-US" sz="1600">
                <a:latin typeface="Courier New" pitchFamily="49" charset="0"/>
              </a:rPr>
              <a:t>	}</a:t>
            </a:r>
          </a:p>
          <a:p>
            <a:r>
              <a:rPr lang="en-US" sz="1600">
                <a:latin typeface="Courier New" pitchFamily="49" charset="0"/>
              </a:rPr>
              <a:t>	Close(connfd); /* Parent closes connected socket (important!) */</a:t>
            </a:r>
          </a:p>
          <a:p>
            <a:r>
              <a:rPr lang="en-US" sz="1600">
                <a:latin typeface="Courier New" pitchFamily="49" charset="0"/>
              </a:rPr>
              <a:t>    }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/>
              <a:t>Process-Based Concurrent Server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5184775" y="1447800"/>
            <a:ext cx="3455988" cy="193899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/>
            <a:r>
              <a:rPr lang="en-US" dirty="0">
                <a:solidFill>
                  <a:srgbClr val="FF0000"/>
                </a:solidFill>
              </a:rPr>
              <a:t>Fork separate process for each client</a:t>
            </a:r>
          </a:p>
          <a:p>
            <a:pPr marL="228600" indent="-228600"/>
            <a:r>
              <a:rPr lang="en-US" dirty="0">
                <a:solidFill>
                  <a:srgbClr val="FF0000"/>
                </a:solidFill>
              </a:rPr>
              <a:t>Does not allow any communication between different client 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57464" cy="54168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sbuf_t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sbuf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Shared buffer of connected descriptors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, port;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</a:rPr>
              <a:t>sizeof(struct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sockaddr_in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sockaddr_in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port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sbuf_init(&amp;sbuf</a:t>
            </a:r>
            <a:r>
              <a:rPr lang="en-US" sz="1600" dirty="0" smtClean="0">
                <a:latin typeface="Courier New" pitchFamily="49" charset="0"/>
              </a:rPr>
              <a:t>, SBUFSIZE);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Open_listenfd(port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NTHREADS;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Create worker threads */     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Pthread_create(&amp;tid</a:t>
            </a:r>
            <a:r>
              <a:rPr lang="en-US" sz="1600" dirty="0" smtClean="0">
                <a:latin typeface="Courier New" pitchFamily="49" charset="0"/>
              </a:rPr>
              <a:t>, NULL, thread,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Accept(listenfd</a:t>
            </a:r>
            <a:r>
              <a:rPr lang="en-US" sz="1600" dirty="0" smtClean="0">
                <a:latin typeface="Courier New" pitchFamily="49" charset="0"/>
              </a:rPr>
              <a:t>, (SA *) &amp;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sbuf_insert(&amp;sbuf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Insert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connfd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in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6488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8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185988"/>
            <a:ext cx="8357464" cy="24622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*</a:t>
            </a:r>
            <a:r>
              <a:rPr lang="en-US" sz="1600" dirty="0" err="1" smtClean="0">
                <a:latin typeface="Courier New" pitchFamily="49" charset="0"/>
              </a:rPr>
              <a:t>thread(void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Pthread_detach(pthread_self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</a:rPr>
              <a:t>  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sbuf_remove(&amp;sbuf</a:t>
            </a:r>
            <a:r>
              <a:rPr lang="en-US" sz="1600" dirty="0" smtClean="0">
                <a:latin typeface="Courier New" pitchFamily="49" charset="0"/>
              </a:rPr>
              <a:t>); /* Remove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from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                    buffer */ 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echo_cnt(connfd</a:t>
            </a:r>
            <a:r>
              <a:rPr lang="en-US" sz="1600" dirty="0" smtClean="0">
                <a:latin typeface="Courier New" pitchFamily="49" charset="0"/>
              </a:rPr>
              <a:t>);                /* Service client */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Close(connfd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291" y="4583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240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routine: </a:t>
            </a:r>
          </a:p>
        </p:txBody>
      </p:sp>
    </p:spTree>
    <p:extLst>
      <p:ext uri="{BB962C8B-B14F-4D97-AF65-F5344CB8AC3E}">
        <p14:creationId xmlns:p14="http://schemas.microsoft.com/office/powerpoint/2010/main" val="233720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71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static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;  /* Byte counter */</a:t>
            </a:r>
          </a:p>
          <a:p>
            <a:r>
              <a:rPr lang="en-US" sz="1600" dirty="0" smtClean="0">
                <a:latin typeface="Courier New" pitchFamily="49" charset="0"/>
              </a:rPr>
              <a:t>static </a:t>
            </a:r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;   /* and the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 that protects it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static void </a:t>
            </a:r>
            <a:r>
              <a:rPr lang="en-US" sz="1600" dirty="0" err="1" smtClean="0">
                <a:latin typeface="Courier New" pitchFamily="49" charset="0"/>
              </a:rPr>
              <a:t>init_echo_cnt(void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Sem_init(&amp;mutex</a:t>
            </a:r>
            <a:r>
              <a:rPr lang="en-US" sz="1600" dirty="0" smtClean="0">
                <a:latin typeface="Courier New" pitchFamily="49" charset="0"/>
              </a:rPr>
              <a:t>, 0, 1);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2213" y="43434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3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echo_cnt</a:t>
            </a:r>
            <a:r>
              <a:rPr lang="en-US" sz="1800" dirty="0" smtClean="0">
                <a:latin typeface="Calibri" pitchFamily="34" charset="0"/>
              </a:rPr>
              <a:t> initialization routine:</a:t>
            </a:r>
          </a:p>
        </p:txBody>
      </p:sp>
    </p:spTree>
    <p:extLst>
      <p:ext uri="{BB962C8B-B14F-4D97-AF65-F5344CB8AC3E}">
        <p14:creationId xmlns:p14="http://schemas.microsoft.com/office/powerpoint/2010/main" val="84889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57464" cy="4924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echo_cnt(int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char </a:t>
            </a:r>
            <a:r>
              <a:rPr lang="en-US" sz="1600" dirty="0" err="1" smtClean="0">
                <a:latin typeface="Courier New" pitchFamily="49" charset="0"/>
              </a:rPr>
              <a:t>buf[MAXLINE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rio_t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rio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static </a:t>
            </a:r>
            <a:r>
              <a:rPr lang="en-US" sz="1600" dirty="0" err="1" smtClean="0">
                <a:latin typeface="Courier New" pitchFamily="49" charset="0"/>
              </a:rPr>
              <a:t>pthread_once_t</a:t>
            </a:r>
            <a:r>
              <a:rPr lang="en-US" sz="1600" dirty="0" smtClean="0">
                <a:latin typeface="Courier New" pitchFamily="49" charset="0"/>
              </a:rPr>
              <a:t> once = PTHREAD_ONCE_INIT;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Pthread_once(&amp;once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init_echo_cnt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Rio_readinitb(&amp;rio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while((n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Rio_readlineb(&amp;rio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MAXLINE)) != 0)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printf("thread</a:t>
            </a:r>
            <a:r>
              <a:rPr lang="en-US" sz="1600" dirty="0" smtClean="0">
                <a:latin typeface="Courier New" pitchFamily="49" charset="0"/>
              </a:rPr>
              <a:t> 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received 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(%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total) bytes on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 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</a:rPr>
              <a:t>pthread_self</a:t>
            </a:r>
            <a:r>
              <a:rPr lang="en-US" sz="1600" dirty="0" smtClean="0">
                <a:latin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Rio_writen(connfd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1477" y="6336268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9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/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78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 </a:t>
            </a:r>
            <a:r>
              <a:rPr lang="en-US" dirty="0"/>
              <a:t>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threads. 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variables.</a:t>
            </a:r>
          </a:p>
          <a:p>
            <a:pPr lvl="1"/>
            <a:r>
              <a:rPr lang="en-US" dirty="0" smtClean="0"/>
              <a:t>Class 2: Functions that keep state across multiple invocations.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Class 4: Functions that call thread-unsafe functions.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6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6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551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5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209563"/>
            <a:ext cx="4494239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lock-and-copy version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ctime_ts(const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timep</a:t>
            </a:r>
            <a:r>
              <a:rPr lang="en-US" sz="1600" dirty="0" smtClean="0">
                <a:latin typeface="Courier New" pitchFamily="49" charset="0"/>
              </a:rPr>
              <a:t>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ctime(timep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strcpy(privatep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57060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latin typeface="+mn-lt"/>
              </a:rPr>
              <a:t>Warning: Some functions like </a:t>
            </a:r>
            <a:r>
              <a:rPr lang="en-US" sz="1800" dirty="0" err="1" smtClean="0">
                <a:latin typeface="Courier New"/>
                <a:cs typeface="Courier New"/>
              </a:rPr>
              <a:t>gethostbyname</a:t>
            </a:r>
            <a:r>
              <a:rPr lang="en-US" sz="1800" dirty="0" smtClean="0">
                <a:latin typeface="+mn-lt"/>
              </a:rPr>
              <a:t> require a </a:t>
            </a:r>
            <a:r>
              <a:rPr lang="en-US" sz="1800" i="1" dirty="0" smtClean="0">
                <a:latin typeface="+mn-lt"/>
              </a:rPr>
              <a:t>deep copy. </a:t>
            </a:r>
            <a:r>
              <a:rPr lang="en-US" sz="1800" dirty="0" smtClean="0">
                <a:latin typeface="+mn-lt"/>
              </a:rPr>
              <a:t>Use reentrant </a:t>
            </a:r>
            <a:r>
              <a:rPr lang="en-US" sz="1800" i="1" dirty="0" err="1" smtClean="0">
                <a:latin typeface="Courier New"/>
                <a:cs typeface="Courier New"/>
              </a:rPr>
              <a:t>gethostbyname_r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version instead.</a:t>
            </a:r>
          </a:p>
          <a:p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77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/>
              <a:t>Process-Based Concurrent Server</a:t>
            </a:r>
            <a:br>
              <a:rPr lang="en-US"/>
            </a:br>
            <a:r>
              <a:rPr lang="en-US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3" y="2063750"/>
            <a:ext cx="5561138" cy="17543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void sigchld_handler(int sig) 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while (waitpid(-1, 0, WNOHANG) &gt; 0)</a:t>
            </a:r>
          </a:p>
          <a:p>
            <a:r>
              <a:rPr lang="en-US" sz="1800">
                <a:latin typeface="Courier New" pitchFamily="49" charset="0"/>
              </a:rPr>
              <a:t>	;</a:t>
            </a:r>
          </a:p>
          <a:p>
            <a:r>
              <a:rPr lang="en-US" sz="1800">
                <a:latin typeface="Courier New" pitchFamily="49" charset="0"/>
              </a:rPr>
              <a:t>    return;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90513" y="4518025"/>
            <a:ext cx="8307387" cy="1927225"/>
          </a:xfrm>
        </p:spPr>
        <p:txBody>
          <a:bodyPr/>
          <a:lstStyle/>
          <a:p>
            <a:pPr lvl="1"/>
            <a:r>
              <a:rPr lang="en-US"/>
              <a:t>Reap all zombie children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functions.</a:t>
            </a:r>
          </a:p>
          <a:p>
            <a:pPr lvl="2"/>
            <a:r>
              <a:rPr lang="en-US" dirty="0" smtClean="0"/>
              <a:t>Require no synchronization operations.</a:t>
            </a:r>
          </a:p>
          <a:p>
            <a:pPr lvl="2"/>
            <a:r>
              <a:rPr lang="en-US" dirty="0" smtClean="0"/>
              <a:t>Only way to make a Class 2 function thread-safe is to make it reentrant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4019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42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82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</a:t>
            </a:r>
            <a:r>
              <a:rPr lang="en-US" dirty="0" smtClean="0"/>
              <a:t> Worry</a:t>
            </a:r>
            <a:r>
              <a:rPr lang="en-US" dirty="0"/>
              <a:t>:</a:t>
            </a:r>
            <a:r>
              <a:rPr lang="en-US" dirty="0" smtClean="0"/>
              <a:t>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&amp;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exit</a:t>
            </a:r>
            <a:r>
              <a:rPr lang="en-US" sz="1600" dirty="0">
                <a:latin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4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main()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tid[N];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*valp = malloc(sizeof(int));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*</a:t>
            </a:r>
            <a:r>
              <a:rPr lang="en-US" sz="1600" dirty="0">
                <a:latin typeface="Courier New" pitchFamily="49" charset="0"/>
              </a:rPr>
              <a:t>valp = 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}  </a:t>
            </a: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exit</a:t>
            </a:r>
            <a:r>
              <a:rPr lang="en-US" sz="1600" dirty="0">
                <a:latin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myid = *((int *)vargp);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</a:t>
            </a:r>
            <a:r>
              <a:rPr lang="en-US" sz="1600" dirty="0" err="1">
                <a:latin typeface="Courier New" pitchFamily="49" charset="0"/>
              </a:rPr>
              <a:t>(vargp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/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54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Another</a:t>
            </a:r>
            <a:r>
              <a:rPr lang="en-US" dirty="0" smtClean="0"/>
              <a:t> Worry</a:t>
            </a:r>
            <a:r>
              <a:rPr lang="en-US" dirty="0"/>
              <a:t>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true. 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1234822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    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86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943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80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480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11396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30065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20540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9209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2194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49212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0830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3685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360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19600"/>
            <a:ext cx="8307387" cy="2025650"/>
          </a:xfrm>
        </p:spPr>
        <p:txBody>
          <a:bodyPr/>
          <a:lstStyle/>
          <a:p>
            <a:pPr lvl="1"/>
            <a:r>
              <a:rPr lang="en-US" dirty="0"/>
              <a:t>Each client handled by independent process</a:t>
            </a:r>
          </a:p>
          <a:p>
            <a:pPr lvl="1"/>
            <a:r>
              <a:rPr lang="en-US" dirty="0"/>
              <a:t>No shared state between them</a:t>
            </a:r>
          </a:p>
          <a:p>
            <a:pPr lvl="1"/>
            <a:r>
              <a:rPr lang="en-US" dirty="0" smtClean="0"/>
              <a:t>Both parent &amp; child </a:t>
            </a:r>
            <a:r>
              <a:rPr lang="en-US" dirty="0"/>
              <a:t>have copies of </a:t>
            </a:r>
            <a:r>
              <a:rPr lang="en-US" dirty="0" err="1"/>
              <a:t>listenfd</a:t>
            </a:r>
            <a:r>
              <a:rPr lang="en-US" dirty="0"/>
              <a:t> and </a:t>
            </a:r>
            <a:r>
              <a:rPr lang="en-US" dirty="0" err="1"/>
              <a:t>connfd</a:t>
            </a:r>
            <a:endParaRPr lang="en-US" dirty="0"/>
          </a:p>
          <a:p>
            <a:pPr lvl="2"/>
            <a:r>
              <a:rPr lang="en-US" dirty="0"/>
              <a:t>Parent must close </a:t>
            </a:r>
            <a:r>
              <a:rPr lang="en-US" dirty="0" err="1" smtClean="0"/>
              <a:t>connfd</a:t>
            </a:r>
            <a:endParaRPr lang="en-US" dirty="0" smtClean="0"/>
          </a:p>
          <a:p>
            <a:pPr lvl="2"/>
            <a:r>
              <a:rPr lang="en-US" dirty="0" smtClean="0"/>
              <a:t>Child </a:t>
            </a:r>
            <a:r>
              <a:rPr lang="en-US" dirty="0"/>
              <a:t>must close </a:t>
            </a:r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432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62812" y="1600200"/>
            <a:ext cx="234551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5052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675420" y="31242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Client 2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183398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80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480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11396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30065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20540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9209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2194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49212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0830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3685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192005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7896225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</a:t>
            </a:r>
            <a:r>
              <a:rPr lang="en-US" dirty="0" smtClean="0"/>
              <a:t>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2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11363</TotalTime>
  <Words>7945</Words>
  <Application>Microsoft Macintosh PowerPoint</Application>
  <PresentationFormat>On-screen Show (4:3)</PresentationFormat>
  <Paragraphs>1753</Paragraphs>
  <Slides>92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template2007</vt:lpstr>
      <vt:lpstr>Default Design</vt:lpstr>
      <vt:lpstr>      1. Concurrency and threads  2. Synchronization: basic  3. Synchronization: advanced      </vt:lpstr>
      <vt:lpstr>Iterative Echo Server</vt:lpstr>
      <vt:lpstr>Iterative Servers</vt:lpstr>
      <vt:lpstr>Creating Concurrent Flows</vt:lpstr>
      <vt:lpstr>Concurrent Servers: Multiple Processes</vt:lpstr>
      <vt:lpstr>Review: Iterative Echo Server</vt:lpstr>
      <vt:lpstr>Process-Based Concurrent Server</vt:lpstr>
      <vt:lpstr>Process-Based Concurrent Server (cont)</vt:lpstr>
      <vt:lpstr>Process Execution Model</vt:lpstr>
      <vt:lpstr>Concurrent Server: accept Illustrated</vt:lpstr>
      <vt:lpstr>Implementation Must-dos With  Process-Based Designs</vt:lpstr>
      <vt:lpstr>Pros and Cons of Process-Based Designs</vt:lpstr>
      <vt:lpstr>Approach #2: Multiple Threads</vt:lpstr>
      <vt:lpstr>Traditional View of a Process</vt:lpstr>
      <vt:lpstr>Alternate View of a Process</vt:lpstr>
      <vt:lpstr>A Process With Multiple Threads</vt:lpstr>
      <vt:lpstr>Logical View of Threads</vt:lpstr>
      <vt:lpstr>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Threaded Execution Model</vt:lpstr>
      <vt:lpstr>Potential Form of Unintended Sharing</vt:lpstr>
      <vt:lpstr>Could this race occur?</vt:lpstr>
      <vt:lpstr>Experimental Results</vt:lpstr>
      <vt:lpstr>Issues With Thread-Based Servers</vt:lpstr>
      <vt:lpstr>Pros and Cons of Thread-Based Designs</vt:lpstr>
      <vt:lpstr> 2. Synchronization: basic  </vt:lpstr>
      <vt:lpstr>Synchronization: basic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Synchronization: basic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Synchronization: basic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  <vt:lpstr>  3. Synchronization: Advanced  </vt:lpstr>
      <vt:lpstr>Synchronization: advanced</vt:lpstr>
      <vt:lpstr>Using Semaphores to Schedule Access to Shared Resources</vt:lpstr>
      <vt:lpstr>Producer-Consumer Problem</vt:lpstr>
      <vt:lpstr>Producer-Consumer on 1-element Buffer</vt:lpstr>
      <vt:lpstr>Producer-Consumer on 1-element Buffer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Case Study: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Synchronization: advanced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Synchronization: advanced</vt:lpstr>
      <vt:lpstr>One Worry: Races</vt:lpstr>
      <vt:lpstr>Race Elimination</vt:lpstr>
      <vt:lpstr>Synchronization: advanced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  <vt:lpstr>Threads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542</cp:revision>
  <cp:lastPrinted>1999-09-20T15:19:18Z</cp:lastPrinted>
  <dcterms:created xsi:type="dcterms:W3CDTF">2013-03-04T03:54:29Z</dcterms:created>
  <dcterms:modified xsi:type="dcterms:W3CDTF">2016-02-29T16:00:04Z</dcterms:modified>
</cp:coreProperties>
</file>