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60" r:id="rId5"/>
    <p:sldId id="258" r:id="rId6"/>
    <p:sldId id="268" r:id="rId7"/>
    <p:sldId id="261" r:id="rId8"/>
    <p:sldId id="262" r:id="rId9"/>
    <p:sldId id="269" r:id="rId10"/>
    <p:sldId id="263" r:id="rId11"/>
    <p:sldId id="270" r:id="rId12"/>
    <p:sldId id="264" r:id="rId13"/>
    <p:sldId id="271" r:id="rId14"/>
    <p:sldId id="265" r:id="rId15"/>
    <p:sldId id="272" r:id="rId16"/>
    <p:sldId id="266" r:id="rId17"/>
    <p:sldId id="273" r:id="rId18"/>
    <p:sldId id="274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8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2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2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5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8BF7A-B76B-4938-A383-A6786D65E4E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91817-6CF4-47CA-B845-07CFEBE5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Driven, Hierarchical Approach to Warehouse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of a forward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2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Screening – Part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graph shows the tradeoff between </a:t>
            </a:r>
            <a:r>
              <a:rPr lang="en-US" dirty="0" smtClean="0"/>
              <a:t>storage height (space utilization), </a:t>
            </a:r>
            <a:r>
              <a:rPr lang="en-US" dirty="0"/>
              <a:t>SKU </a:t>
            </a:r>
            <a:r>
              <a:rPr lang="en-US" dirty="0" smtClean="0"/>
              <a:t>percentage, </a:t>
            </a:r>
            <a:r>
              <a:rPr lang="en-US" dirty="0"/>
              <a:t>and travel </a:t>
            </a:r>
            <a:r>
              <a:rPr lang="en-US" dirty="0" smtClean="0"/>
              <a:t>time per stop</a:t>
            </a:r>
            <a:endParaRPr lang="en-US" dirty="0"/>
          </a:p>
          <a:p>
            <a:r>
              <a:rPr lang="en-US" dirty="0" smtClean="0"/>
              <a:t>Each point represents a different configuration of the forward area, depending on storage height and SKU percentage</a:t>
            </a:r>
          </a:p>
          <a:p>
            <a:r>
              <a:rPr lang="en-US" dirty="0" smtClean="0"/>
              <a:t>Green points indicate storage departments that fulfill constraints on the mean time per stop and the footprint of the area</a:t>
            </a:r>
          </a:p>
          <a:p>
            <a:r>
              <a:rPr lang="en-US" dirty="0" smtClean="0"/>
              <a:t>For high percentage of SKUs the mean travel time per stop decreases with height</a:t>
            </a:r>
          </a:p>
          <a:p>
            <a:r>
              <a:rPr lang="en-US" dirty="0" smtClean="0"/>
              <a:t>For small percentage of SKUs the mean travel time per stop initially decreases, then increases with height</a:t>
            </a:r>
          </a:p>
          <a:p>
            <a:r>
              <a:rPr lang="en-US" dirty="0" smtClean="0"/>
              <a:t>SKU level of 100 percent represents reserve area</a:t>
            </a:r>
          </a:p>
          <a:p>
            <a:r>
              <a:rPr lang="en-US" dirty="0" smtClean="0"/>
              <a:t>Out of these configurations the one with the lowest travel time per stop is chosen to be taken to the next level of screening </a:t>
            </a:r>
            <a:r>
              <a:rPr lang="en-US" dirty="0" smtClean="0">
                <a:sym typeface="Wingdings" panose="05000000000000000000" pitchFamily="2" charset="2"/>
              </a:rPr>
              <a:t> 2 high and 10% of SKUs in the forward area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" y="1825625"/>
            <a:ext cx="4070624" cy="30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8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Screening – Part 2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Screening for the shape parameter of the forward area</a:t>
            </a:r>
          </a:p>
          <a:p>
            <a:r>
              <a:rPr lang="en-US" dirty="0" smtClean="0"/>
              <a:t>Shape factor 1 (square) to </a:t>
            </a:r>
            <a:r>
              <a:rPr lang="en-US" dirty="0" smtClean="0"/>
              <a:t>12 </a:t>
            </a:r>
            <a:r>
              <a:rPr lang="en-US" dirty="0" smtClean="0"/>
              <a:t>(</a:t>
            </a:r>
            <a:r>
              <a:rPr lang="en-US" dirty="0" smtClean="0"/>
              <a:t>12 </a:t>
            </a:r>
            <a:r>
              <a:rPr lang="en-US" dirty="0" smtClean="0"/>
              <a:t>times as long as wide) in steps of 0.2</a:t>
            </a:r>
          </a:p>
          <a:p>
            <a:r>
              <a:rPr lang="en-US" dirty="0" smtClean="0"/>
              <a:t>Metric to support decision making: mean travel time per stop</a:t>
            </a:r>
          </a:p>
          <a:p>
            <a:r>
              <a:rPr lang="en-US" dirty="0"/>
              <a:t>Monte Carlo </a:t>
            </a:r>
            <a:r>
              <a:rPr lang="en-US" dirty="0" smtClean="0"/>
              <a:t>simulate </a:t>
            </a:r>
            <a:r>
              <a:rPr lang="en-US" dirty="0"/>
              <a:t>average travel time per </a:t>
            </a:r>
            <a:r>
              <a:rPr lang="en-US" dirty="0" smtClean="0"/>
              <a:t>stop</a:t>
            </a:r>
          </a:p>
          <a:p>
            <a:r>
              <a:rPr lang="en-US" dirty="0" smtClean="0"/>
              <a:t>Shows the tradeoff between larger number of aisles and longer aisles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Screening – Part 2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half" idx="4294967295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Plot of the mean travel time per stop and its variance, depending on the shape parameter</a:t>
            </a:r>
          </a:p>
          <a:p>
            <a:r>
              <a:rPr lang="en-US" dirty="0" smtClean="0"/>
              <a:t>Circles around the mean indicate that at this shape factor an aisle gets truncated</a:t>
            </a:r>
          </a:p>
          <a:p>
            <a:r>
              <a:rPr lang="en-US" dirty="0" smtClean="0"/>
              <a:t>The forward area with the lowest travel time per stop is chosen to be further explored on the next level of the design hierarchy </a:t>
            </a:r>
            <a:r>
              <a:rPr lang="en-US" dirty="0" smtClean="0">
                <a:sym typeface="Wingdings" panose="05000000000000000000" pitchFamily="2" charset="2"/>
              </a:rPr>
              <a:t> 2 high, 10% of SKUs in the forward area, shape factor </a:t>
            </a:r>
            <a:r>
              <a:rPr lang="en-US" dirty="0" smtClean="0">
                <a:sym typeface="Wingdings" panose="05000000000000000000" pitchFamily="2" charset="2"/>
              </a:rPr>
              <a:t>8.2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55" y="2072585"/>
            <a:ext cx="4236195" cy="31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 Screening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Screening for the fleet size (homogeneous fleets), pick equipment capacity, vertical and horizontal speed </a:t>
            </a:r>
          </a:p>
          <a:p>
            <a:r>
              <a:rPr lang="en-US" dirty="0" smtClean="0"/>
              <a:t>Metrics to support decision making: time required to clear out 100 orders (proxy for throughput), average time per tour (proxy for service level), capital cost, and variable cost </a:t>
            </a:r>
            <a:r>
              <a:rPr lang="en-US" dirty="0" smtClean="0">
                <a:sym typeface="Wingdings" panose="05000000000000000000" pitchFamily="2" charset="2"/>
              </a:rPr>
              <a:t> 4 dimensional space</a:t>
            </a:r>
            <a:endParaRPr lang="en-US" dirty="0" smtClean="0"/>
          </a:p>
          <a:p>
            <a:r>
              <a:rPr lang="en-US" dirty="0" smtClean="0"/>
              <a:t>Monte </a:t>
            </a:r>
            <a:r>
              <a:rPr lang="en-US" dirty="0"/>
              <a:t>Carlo simulate </a:t>
            </a:r>
            <a:r>
              <a:rPr lang="en-US" dirty="0" smtClean="0"/>
              <a:t>tours for 100 orders (Monte </a:t>
            </a:r>
            <a:r>
              <a:rPr lang="en-US" dirty="0"/>
              <a:t>Carlo sample </a:t>
            </a:r>
            <a:r>
              <a:rPr lang="en-US" dirty="0" smtClean="0"/>
              <a:t>100 orders </a:t>
            </a:r>
            <a:r>
              <a:rPr lang="en-US" dirty="0"/>
              <a:t>and </a:t>
            </a:r>
            <a:r>
              <a:rPr lang="en-US" dirty="0" smtClean="0"/>
              <a:t>batch them  according to the chosen pick equipment capacity, </a:t>
            </a:r>
            <a:r>
              <a:rPr lang="en-US" dirty="0"/>
              <a:t>calculate distances between storage locations included in tour, calculate travel time for </a:t>
            </a:r>
            <a:r>
              <a:rPr lang="en-US" dirty="0" smtClean="0"/>
              <a:t>tour, assign tours to pickers (number of pickers = fleet size))</a:t>
            </a:r>
          </a:p>
          <a:p>
            <a:r>
              <a:rPr lang="en-US" dirty="0" smtClean="0"/>
              <a:t>Variable cost = PV [time it takes to pick all orders over the planning horizon * loaded wage * fleet size]</a:t>
            </a:r>
            <a:endParaRPr lang="en-US" dirty="0"/>
          </a:p>
          <a:p>
            <a:r>
              <a:rPr lang="en-US" dirty="0" smtClean="0"/>
              <a:t>Capital cost = investment cost in pick- and storage equipment</a:t>
            </a:r>
          </a:p>
          <a:p>
            <a:r>
              <a:rPr lang="en-US" dirty="0" smtClean="0"/>
              <a:t>Two </a:t>
            </a:r>
            <a:r>
              <a:rPr lang="en-US" dirty="0"/>
              <a:t>different ways to search the design space and find the points to be evaluated on this level of the hierarchy:</a:t>
            </a:r>
          </a:p>
          <a:p>
            <a:pPr lvl="1"/>
            <a:r>
              <a:rPr lang="en-US" dirty="0"/>
              <a:t>Latin Hypercube Sampling (can be compared to having a catalogue of equipment to choose from) or </a:t>
            </a:r>
          </a:p>
          <a:p>
            <a:pPr lvl="1"/>
            <a:r>
              <a:rPr lang="en-US" dirty="0"/>
              <a:t>Genetic Algorithm (find the “best” equipment and see if you can find a similar one in an equipment catalogue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4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Screening – Part 1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half" idx="4294967295"/>
          </p:nvPr>
        </p:nvSpPr>
        <p:spPr>
          <a:xfrm>
            <a:off x="4572000" y="1690689"/>
            <a:ext cx="38862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Trade off between the time required to clear out 100 orders and variable and capital cost generated by a design</a:t>
            </a:r>
          </a:p>
          <a:p>
            <a:r>
              <a:rPr lang="en-US" dirty="0" smtClean="0"/>
              <a:t>Each point represents another design of the forward area</a:t>
            </a:r>
          </a:p>
          <a:p>
            <a:endParaRPr lang="en-US" dirty="0"/>
          </a:p>
          <a:p>
            <a:r>
              <a:rPr lang="en-US" dirty="0" smtClean="0"/>
              <a:t>Pareto front found by a Genetic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Green points: Pareto front found using Latin Hypercube Sampling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86" y="1690689"/>
            <a:ext cx="3211931" cy="24089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5" y="4224063"/>
            <a:ext cx="3211931" cy="23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6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Screening – Part 1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half" idx="4294967295"/>
          </p:nvPr>
        </p:nvSpPr>
        <p:spPr>
          <a:xfrm>
            <a:off x="628650" y="4252510"/>
            <a:ext cx="7400397" cy="13433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Time required to clear out 100 orders decreases with increasing investment cost</a:t>
            </a:r>
          </a:p>
          <a:p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14" y="1454739"/>
            <a:ext cx="3636484" cy="27273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1" y="1454739"/>
            <a:ext cx="3630976" cy="27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9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half" idx="4294967295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Trade off between </a:t>
            </a:r>
            <a:r>
              <a:rPr lang="en-US" dirty="0" smtClean="0"/>
              <a:t>average time per tour </a:t>
            </a:r>
            <a:r>
              <a:rPr lang="en-US" dirty="0"/>
              <a:t>and variable and capital cost generated by a design</a:t>
            </a:r>
          </a:p>
          <a:p>
            <a:endParaRPr lang="en-US" dirty="0" smtClean="0"/>
          </a:p>
          <a:p>
            <a:r>
              <a:rPr lang="en-US" dirty="0" smtClean="0"/>
              <a:t>Pareto front found by Genetic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Pareto front found using Latin Hypercube </a:t>
            </a:r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Screening – Part </a:t>
            </a:r>
            <a:r>
              <a:rPr lang="en-US" dirty="0"/>
              <a:t>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3151357" cy="2363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89143"/>
            <a:ext cx="3151357" cy="23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4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Screening – Part </a:t>
            </a:r>
            <a:r>
              <a:rPr lang="en-US" dirty="0"/>
              <a:t>2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half" idx="4294967295"/>
          </p:nvPr>
        </p:nvSpPr>
        <p:spPr>
          <a:xfrm>
            <a:off x="628650" y="4483865"/>
            <a:ext cx="7829550" cy="155816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Average time per tour decreases with increasing variable cost</a:t>
            </a:r>
          </a:p>
          <a:p>
            <a:r>
              <a:rPr lang="en-US" dirty="0"/>
              <a:t>For </a:t>
            </a:r>
            <a:r>
              <a:rPr lang="en-US" dirty="0" smtClean="0"/>
              <a:t>each level </a:t>
            </a:r>
            <a:r>
              <a:rPr lang="en-US" dirty="0"/>
              <a:t>of investment cost </a:t>
            </a:r>
            <a:r>
              <a:rPr lang="en-US" dirty="0" smtClean="0"/>
              <a:t>the </a:t>
            </a:r>
            <a:r>
              <a:rPr lang="en-US" dirty="0"/>
              <a:t>time </a:t>
            </a:r>
            <a:r>
              <a:rPr lang="en-US" dirty="0" smtClean="0"/>
              <a:t>per tour can be decreased by </a:t>
            </a:r>
            <a:r>
              <a:rPr lang="en-US" dirty="0"/>
              <a:t>using more pickers (increasing variable cost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Trade-off between service level and efficiency (higher service level </a:t>
            </a:r>
            <a:r>
              <a:rPr lang="en-US" dirty="0" smtClean="0">
                <a:sym typeface="Wingdings" panose="05000000000000000000" pitchFamily="2" charset="2"/>
              </a:rPr>
              <a:t>&lt;-&gt; shorter, less efficient tours)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80" y="1454739"/>
            <a:ext cx="3641992" cy="2731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6" y="1454739"/>
            <a:ext cx="3636484" cy="27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in the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Screening control policies: storage policy, slotting, routing, batching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0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to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search method to warehouse design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new to warehouse design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meta-hierarchy Structure/Behavior/Control + Screening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instance of Structure/Behavior/Control for warehouse design + Screening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proxy concept (object oriented)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Computational implementation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Object-oriented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Designing a warehouse involves making a lot of decisions, many decision variables, large design space</a:t>
            </a:r>
          </a:p>
          <a:p>
            <a:r>
              <a:rPr lang="en-US" dirty="0" smtClean="0"/>
              <a:t>Variety of models to analyze parts of the warehouse design problem but no framework combining these 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 a design hierarchy </a:t>
            </a:r>
            <a:r>
              <a:rPr lang="en-US" dirty="0"/>
              <a:t>that </a:t>
            </a:r>
            <a:r>
              <a:rPr lang="en-US" dirty="0" smtClean="0"/>
              <a:t>structures </a:t>
            </a:r>
            <a:r>
              <a:rPr lang="en-US" dirty="0"/>
              <a:t>the design </a:t>
            </a:r>
            <a:r>
              <a:rPr lang="en-US" dirty="0" smtClean="0"/>
              <a:t>space and simplifies searching it</a:t>
            </a:r>
          </a:p>
          <a:p>
            <a:pPr lvl="1"/>
            <a:r>
              <a:rPr lang="en-US" dirty="0" smtClean="0"/>
              <a:t>Integrate the separate models into the design hierarchy to make decisions on each level, thereby truncating the design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4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each level of the hierarchy a value driven approach is used to choose promising designs to take to the next level of the hierarchy and explore them further</a:t>
            </a:r>
          </a:p>
          <a:p>
            <a:r>
              <a:rPr lang="en-US" dirty="0" smtClean="0"/>
              <a:t>Tradeoff curves on each level provide decision support to an expert on which designs to further investigate</a:t>
            </a:r>
          </a:p>
          <a:p>
            <a:r>
              <a:rPr lang="en-US" dirty="0" smtClean="0"/>
              <a:t>SKU- &amp; order profile of the warehouse, as well as a proxy model are used in order to calculate metrics for trade-offs on each level</a:t>
            </a:r>
          </a:p>
        </p:txBody>
      </p:sp>
    </p:spTree>
    <p:extLst>
      <p:ext uri="{BB962C8B-B14F-4D97-AF65-F5344CB8AC3E}">
        <p14:creationId xmlns:p14="http://schemas.microsoft.com/office/powerpoint/2010/main" val="38404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hierarchy for the forward design problem</a:t>
            </a:r>
          </a:p>
          <a:p>
            <a:r>
              <a:rPr lang="en-US" dirty="0" smtClean="0"/>
              <a:t>Meta-hierarchy: </a:t>
            </a:r>
          </a:p>
          <a:p>
            <a:pPr lvl="1"/>
            <a:r>
              <a:rPr lang="en-US" dirty="0" smtClean="0"/>
              <a:t>Structure </a:t>
            </a:r>
          </a:p>
          <a:p>
            <a:pPr lvl="1"/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Control</a:t>
            </a:r>
          </a:p>
          <a:p>
            <a:r>
              <a:rPr lang="en-US" dirty="0" smtClean="0"/>
              <a:t>The design hierarchy developed for the forward design problem here is an instance of this meta hierarchy</a:t>
            </a:r>
          </a:p>
        </p:txBody>
      </p:sp>
    </p:spTree>
    <p:extLst>
      <p:ext uri="{BB962C8B-B14F-4D97-AF65-F5344CB8AC3E}">
        <p14:creationId xmlns:p14="http://schemas.microsoft.com/office/powerpoint/2010/main" val="56217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Hierarchy Forward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51" y="1873491"/>
            <a:ext cx="4136315" cy="4351338"/>
          </a:xfrm>
        </p:spPr>
        <p:txBody>
          <a:bodyPr/>
          <a:lstStyle/>
          <a:p>
            <a:r>
              <a:rPr lang="en-US" dirty="0" smtClean="0"/>
              <a:t>Structure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Behavior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4532"/>
          <a:stretch/>
        </p:blipFill>
        <p:spPr>
          <a:xfrm>
            <a:off x="3792826" y="1334278"/>
            <a:ext cx="2132114" cy="55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 implementation in Matlab</a:t>
            </a:r>
          </a:p>
          <a:p>
            <a:r>
              <a:rPr lang="en-US" dirty="0" smtClean="0"/>
              <a:t>Each of the screening levels of the hierarchy produces a number of different possible designs of the forward area and compares them in trade off curves to support the design decision</a:t>
            </a:r>
          </a:p>
          <a:p>
            <a:r>
              <a:rPr lang="en-US" dirty="0" smtClean="0"/>
              <a:t>Each possible design and information gained by the screening process is saved as a storage department object</a:t>
            </a:r>
          </a:p>
          <a:p>
            <a:r>
              <a:rPr lang="en-US" dirty="0" smtClean="0"/>
              <a:t>Each level of the hierarchy refines the storage department</a:t>
            </a:r>
          </a:p>
          <a:p>
            <a:r>
              <a:rPr lang="en-US" dirty="0" smtClean="0"/>
              <a:t>Metrics are calculated by Monte-Carlo sampling orders and calculating travel times for pick tours / each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the object-oriented implementation in Matlab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63" y="2381716"/>
            <a:ext cx="4450016" cy="40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3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50907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Assumptions for proxy model:</a:t>
            </a:r>
          </a:p>
          <a:p>
            <a:r>
              <a:rPr lang="en-US" dirty="0" smtClean="0"/>
              <a:t>Picker </a:t>
            </a:r>
            <a:r>
              <a:rPr lang="en-US" dirty="0"/>
              <a:t>to goods</a:t>
            </a:r>
          </a:p>
          <a:p>
            <a:r>
              <a:rPr lang="en-US" dirty="0"/>
              <a:t>Ladder structure, top and bottom cross aisle, central </a:t>
            </a:r>
            <a:r>
              <a:rPr lang="en-US" dirty="0" smtClean="0"/>
              <a:t>base</a:t>
            </a:r>
          </a:p>
          <a:p>
            <a:r>
              <a:rPr lang="en-US" dirty="0" smtClean="0"/>
              <a:t>Controller :</a:t>
            </a:r>
            <a:endParaRPr lang="en-US" dirty="0"/>
          </a:p>
          <a:p>
            <a:pPr lvl="1"/>
            <a:r>
              <a:rPr lang="en-US" dirty="0" smtClean="0"/>
              <a:t>SKU </a:t>
            </a:r>
            <a:r>
              <a:rPr lang="en-US" dirty="0"/>
              <a:t>assignment by frequency of access</a:t>
            </a:r>
          </a:p>
          <a:p>
            <a:pPr lvl="1"/>
            <a:r>
              <a:rPr lang="en-US" dirty="0"/>
              <a:t>1 SKU per </a:t>
            </a:r>
            <a:r>
              <a:rPr lang="en-US" dirty="0" smtClean="0"/>
              <a:t>opening </a:t>
            </a:r>
            <a:endParaRPr lang="en-US" dirty="0" smtClean="0"/>
          </a:p>
          <a:p>
            <a:pPr lvl="1"/>
            <a:r>
              <a:rPr lang="en-US" dirty="0" smtClean="0"/>
              <a:t>Quantity </a:t>
            </a:r>
            <a:r>
              <a:rPr lang="en-US" dirty="0"/>
              <a:t>required to never stock out fits in </a:t>
            </a:r>
            <a:r>
              <a:rPr lang="en-US" dirty="0" smtClean="0"/>
              <a:t>opening</a:t>
            </a:r>
            <a:endParaRPr lang="en-US" dirty="0"/>
          </a:p>
          <a:p>
            <a:pPr lvl="1"/>
            <a:r>
              <a:rPr lang="en-US" dirty="0"/>
              <a:t>Dedicated storage policy</a:t>
            </a:r>
          </a:p>
          <a:p>
            <a:pPr lvl="1"/>
            <a:r>
              <a:rPr lang="en-US" dirty="0"/>
              <a:t>Slotting according to most frequent &lt;-&gt; most desirable</a:t>
            </a:r>
          </a:p>
          <a:p>
            <a:pPr lvl="1"/>
            <a:r>
              <a:rPr lang="en-US" dirty="0"/>
              <a:t>Routing: </a:t>
            </a:r>
            <a:r>
              <a:rPr lang="en-US" dirty="0" smtClean="0"/>
              <a:t>TSP</a:t>
            </a:r>
          </a:p>
          <a:p>
            <a:pPr lvl="1"/>
            <a:r>
              <a:rPr lang="en-US" dirty="0" smtClean="0"/>
              <a:t>Batching according to pick equipment capacity</a:t>
            </a:r>
            <a:endParaRPr lang="en-US" dirty="0"/>
          </a:p>
          <a:p>
            <a:r>
              <a:rPr lang="en-US" dirty="0" smtClean="0"/>
              <a:t>Warehouse Object:</a:t>
            </a:r>
          </a:p>
          <a:p>
            <a:pPr lvl="1"/>
            <a:r>
              <a:rPr lang="en-US" dirty="0" smtClean="0"/>
              <a:t>Average order lines = 10</a:t>
            </a:r>
          </a:p>
          <a:p>
            <a:pPr lvl="1"/>
            <a:r>
              <a:rPr lang="en-US" dirty="0" smtClean="0"/>
              <a:t>Total number of SKUs = 5000</a:t>
            </a:r>
          </a:p>
          <a:p>
            <a:pPr lvl="1"/>
            <a:r>
              <a:rPr lang="en-US" dirty="0" smtClean="0"/>
              <a:t>Orders per year = 250,000</a:t>
            </a:r>
          </a:p>
          <a:p>
            <a:pPr lvl="1"/>
            <a:r>
              <a:rPr lang="en-US" dirty="0" smtClean="0"/>
              <a:t>Interest rate = 10%</a:t>
            </a:r>
          </a:p>
          <a:p>
            <a:pPr lvl="1"/>
            <a:r>
              <a:rPr lang="en-US" dirty="0" smtClean="0"/>
              <a:t>Amortization horizon = 5 years</a:t>
            </a:r>
          </a:p>
          <a:p>
            <a:r>
              <a:rPr lang="en-US" dirty="0" smtClean="0"/>
              <a:t>Storage Department Object:</a:t>
            </a:r>
          </a:p>
          <a:p>
            <a:pPr lvl="1"/>
            <a:r>
              <a:rPr lang="en-US" dirty="0" smtClean="0"/>
              <a:t>Cross aisle width = 10 feet</a:t>
            </a:r>
          </a:p>
          <a:p>
            <a:pPr lvl="1"/>
            <a:r>
              <a:rPr lang="en-US" dirty="0" smtClean="0"/>
              <a:t>Shape factor = 1 (square)</a:t>
            </a:r>
          </a:p>
          <a:p>
            <a:pPr lvl="1"/>
            <a:r>
              <a:rPr lang="en-US" dirty="0" smtClean="0"/>
              <a:t>Maximum height = 5 levels</a:t>
            </a:r>
          </a:p>
          <a:p>
            <a:pPr lvl="1"/>
            <a:r>
              <a:rPr lang="en-US" dirty="0" smtClean="0"/>
              <a:t>Time penalty per stop = 2 seconds</a:t>
            </a:r>
          </a:p>
          <a:p>
            <a:pPr lvl="1"/>
            <a:r>
              <a:rPr lang="en-US" dirty="0" smtClean="0"/>
              <a:t>Fleet size = 1 vehicle/picker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Pick Equipment Object:</a:t>
            </a:r>
          </a:p>
          <a:p>
            <a:pPr lvl="1"/>
            <a:r>
              <a:rPr lang="en-US" dirty="0" smtClean="0"/>
              <a:t>Required aisle width = 10 feet</a:t>
            </a:r>
          </a:p>
          <a:p>
            <a:pPr lvl="1"/>
            <a:r>
              <a:rPr lang="en-US" dirty="0" smtClean="0"/>
              <a:t>Capacity = 3 orders (can be picked at the same time)</a:t>
            </a:r>
          </a:p>
          <a:p>
            <a:pPr lvl="1"/>
            <a:r>
              <a:rPr lang="en-US" dirty="0" smtClean="0"/>
              <a:t>Vertical velocity = 65/60 feet per second</a:t>
            </a:r>
          </a:p>
          <a:p>
            <a:pPr lvl="1"/>
            <a:r>
              <a:rPr lang="en-US" dirty="0" smtClean="0"/>
              <a:t>Horizontal velocity = 600/60 feet per second</a:t>
            </a:r>
          </a:p>
          <a:p>
            <a:pPr lvl="1"/>
            <a:r>
              <a:rPr lang="en-US" dirty="0" smtClean="0"/>
              <a:t>Fixed cost = $39,000</a:t>
            </a:r>
          </a:p>
          <a:p>
            <a:pPr lvl="1"/>
            <a:r>
              <a:rPr lang="en-US" dirty="0" smtClean="0"/>
              <a:t>Variable cost = $12 * 1.5</a:t>
            </a:r>
          </a:p>
          <a:p>
            <a:r>
              <a:rPr lang="en-US" dirty="0" smtClean="0"/>
              <a:t>Storage Equipment Object: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pening </a:t>
            </a:r>
            <a:r>
              <a:rPr lang="en-US" dirty="0" smtClean="0"/>
              <a:t>width = 3.33 feet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pening </a:t>
            </a:r>
            <a:r>
              <a:rPr lang="en-US" dirty="0" smtClean="0"/>
              <a:t>length = 4 feet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pening </a:t>
            </a:r>
            <a:r>
              <a:rPr lang="en-US" dirty="0" smtClean="0"/>
              <a:t>height = 4 feet</a:t>
            </a:r>
          </a:p>
          <a:p>
            <a:pPr lvl="1"/>
            <a:r>
              <a:rPr lang="en-US" dirty="0" smtClean="0"/>
              <a:t>Fixed cost = $75 * number of openings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2551" y="1162050"/>
            <a:ext cx="3305054" cy="506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2864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Screening – Part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Screening for the storage height and percentage of SKUs in the forward area</a:t>
            </a:r>
          </a:p>
          <a:p>
            <a:r>
              <a:rPr lang="en-US" dirty="0" smtClean="0"/>
              <a:t>Metric to support decision: mean travel time per stop and footprint of the forward area</a:t>
            </a:r>
          </a:p>
          <a:p>
            <a:r>
              <a:rPr lang="en-US" dirty="0" smtClean="0"/>
              <a:t>Monte Carlo simulate average travel time per stop (Monte Carlo sample orders and batches based on average number of order lines and proxy model assumptions about the batch size: 3 orders picked at once, calculate distances between storage locations included in tour, calculate travel time for tour, divide by number of stops)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5176</TotalTime>
  <Words>1267</Words>
  <Application>Microsoft Office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Value Driven, Hierarchical Approach to Warehouse Design</vt:lpstr>
      <vt:lpstr>Motivation</vt:lpstr>
      <vt:lpstr>Methodology</vt:lpstr>
      <vt:lpstr>Design Hierarchy</vt:lpstr>
      <vt:lpstr>Design Hierarchy Forward Design </vt:lpstr>
      <vt:lpstr>Implementation</vt:lpstr>
      <vt:lpstr>Implementation</vt:lpstr>
      <vt:lpstr>Proxy Model</vt:lpstr>
      <vt:lpstr>Structure Screening – Part 1</vt:lpstr>
      <vt:lpstr>Structure Screening – Part 1</vt:lpstr>
      <vt:lpstr>Structure Screening – Part 2 </vt:lpstr>
      <vt:lpstr>Structure Screening – Part 2</vt:lpstr>
      <vt:lpstr>Behavior Screening</vt:lpstr>
      <vt:lpstr>Behavior Screening – Part 1</vt:lpstr>
      <vt:lpstr>Behavior Screening – Part 1</vt:lpstr>
      <vt:lpstr>Behavior Screening – Part 2</vt:lpstr>
      <vt:lpstr>Behavior Screening – Part 2</vt:lpstr>
      <vt:lpstr>Next steps in the Hierarchy</vt:lpstr>
      <vt:lpstr>What’s new to this approach</vt:lpstr>
    </vt:vector>
  </TitlesOfParts>
  <Company>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driven Hierarchical Approach to Warehouse Design</dc:title>
  <dc:creator>Murrenhoff, Anike</dc:creator>
  <cp:lastModifiedBy>Murrenhoff, Anike</cp:lastModifiedBy>
  <cp:revision>152</cp:revision>
  <dcterms:created xsi:type="dcterms:W3CDTF">2015-07-30T18:10:43Z</dcterms:created>
  <dcterms:modified xsi:type="dcterms:W3CDTF">2015-08-12T17:25:58Z</dcterms:modified>
</cp:coreProperties>
</file>