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2" r:id="rId9"/>
    <p:sldId id="263" r:id="rId10"/>
    <p:sldId id="264" r:id="rId11"/>
    <p:sldId id="267" r:id="rId12"/>
    <p:sldId id="268" r:id="rId13"/>
    <p:sldId id="269" r:id="rId14"/>
    <p:sldId id="270" r:id="rId15"/>
    <p:sldId id="271"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57" d="100"/>
          <a:sy n="57" d="100"/>
        </p:scale>
        <p:origin x="1188" y="1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398-7E7C-D696-F1AB-96CDB946C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4D618-031A-B293-7BB0-0BB47EAC6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284DAC-8519-8D19-86C8-DCCB47816852}"/>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AFF0C322-A216-CC92-4FAF-C85ADF190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8363A-BE17-7E34-1B5E-42568F89A55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45999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2CE3-D00E-69B6-0A51-D2DB42BC44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368C9-589F-64C7-6CAD-0E96F1A7B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B5D3F-4B75-90BA-0D75-C330526B2F80}"/>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735E3D8B-0A77-1682-9D06-0125A7D3A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9E121-8077-896F-636D-52B9C918960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25915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5743B-983D-4220-F24F-F8E5A9BDA4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C6C5BF-57BB-3F7E-0D3B-92A0CA7FA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B0438-465C-5D1B-801D-E0CDC2A0D795}"/>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8E0AA1D7-D95C-F9F1-25AD-89B584A92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7578C-1182-1A6F-3D1B-04FCA865662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6778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05F6-ACF6-BFE8-7CA9-EA7409737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089AA2-B20B-260C-6AD2-84288E10F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AB5B6-78E3-1AEC-D41B-2322D12E26E2}"/>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B62FE702-C25C-B972-051C-44FCDB7D9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ABFBC-4757-45A0-26C2-4F685F7A0F80}"/>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81649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8475-A208-3210-6C7E-7FBEECEBB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1EF66-BD23-5832-119D-518142C8A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2C085-DEA4-A07D-870E-FD783E4BF162}"/>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3D497BA0-5F51-2977-2C03-848369834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B03DC-5516-B5CB-E2D4-A9FE70FBB88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66426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DDA-7BFE-7D53-1980-5A961D09D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64F27-C3D4-2F2E-C790-078D73AC8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A3E45-17DE-2304-AAED-A0F32AEA5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184F8-C358-BC37-1B99-78CCCB041D56}"/>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6" name="Footer Placeholder 5">
            <a:extLst>
              <a:ext uri="{FF2B5EF4-FFF2-40B4-BE49-F238E27FC236}">
                <a16:creationId xmlns:a16="http://schemas.microsoft.com/office/drawing/2014/main" id="{501485EC-E44D-896E-18CD-C5A8DBC4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71EA6-8319-B255-2EF0-012DF55380CF}"/>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02416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556C-CFE7-F14B-14A8-5489D86C89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A85230-BEA3-59DB-FD4D-E18449D35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C8545-B64F-1937-F3CC-B6CF0AABE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7CB9C-06AA-4D4A-4899-BA4AB3D63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0D654-2570-11FA-1E4A-49AC700A8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E87EA4-4441-5849-016D-3EC0087660B0}"/>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8" name="Footer Placeholder 7">
            <a:extLst>
              <a:ext uri="{FF2B5EF4-FFF2-40B4-BE49-F238E27FC236}">
                <a16:creationId xmlns:a16="http://schemas.microsoft.com/office/drawing/2014/main" id="{842B71DC-E97C-FF53-6AE0-FB973C7973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449C93-A53B-9C14-8224-F35668304051}"/>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3496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2062-13E5-9091-2E5C-23A6A0A3EE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EBB19F-EA04-A82F-CE29-FB11EF27EA01}"/>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4" name="Footer Placeholder 3">
            <a:extLst>
              <a:ext uri="{FF2B5EF4-FFF2-40B4-BE49-F238E27FC236}">
                <a16:creationId xmlns:a16="http://schemas.microsoft.com/office/drawing/2014/main" id="{79516759-748D-A048-996F-716D18C90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5CF7DB-1E00-5A97-6815-9C298048B9B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5865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83E34-E541-562D-C0E9-DA58723D7401}"/>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3" name="Footer Placeholder 2">
            <a:extLst>
              <a:ext uri="{FF2B5EF4-FFF2-40B4-BE49-F238E27FC236}">
                <a16:creationId xmlns:a16="http://schemas.microsoft.com/office/drawing/2014/main" id="{925458E7-06F0-613B-2749-259B61B00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814BF-3F74-4DEF-2DD8-F14A03A9DAE6}"/>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85774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D1BC-E496-5952-8E50-B92410C71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83801-3A05-A563-2B07-9C29FA686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3BA88-660A-29A9-C182-C996A1AFA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33AFC-184D-928D-1B83-D507941F74E6}"/>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6" name="Footer Placeholder 5">
            <a:extLst>
              <a:ext uri="{FF2B5EF4-FFF2-40B4-BE49-F238E27FC236}">
                <a16:creationId xmlns:a16="http://schemas.microsoft.com/office/drawing/2014/main" id="{B46A4AD9-C011-0AD5-CF2A-2D8A717F2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C3F99-6D8B-DE67-E722-4A5AE4C18229}"/>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92214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1045-C106-3C7D-5C93-2033EEB3C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24F2B7-2CF6-E074-D463-1981AC03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B024E5-4FFE-4DF7-5A26-8A7A78DB6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46652-0B28-6F72-FE5D-1EA062A7CA01}"/>
              </a:ext>
            </a:extLst>
          </p:cNvPr>
          <p:cNvSpPr>
            <a:spLocks noGrp="1"/>
          </p:cNvSpPr>
          <p:nvPr>
            <p:ph type="dt" sz="half" idx="10"/>
          </p:nvPr>
        </p:nvSpPr>
        <p:spPr/>
        <p:txBody>
          <a:bodyPr/>
          <a:lstStyle/>
          <a:p>
            <a:fld id="{9F616A62-8E4A-46B6-8E73-4802A67EDAB9}" type="datetimeFigureOut">
              <a:rPr lang="en-US" smtClean="0"/>
              <a:t>4/24/2023</a:t>
            </a:fld>
            <a:endParaRPr lang="en-US"/>
          </a:p>
        </p:txBody>
      </p:sp>
      <p:sp>
        <p:nvSpPr>
          <p:cNvPr id="6" name="Footer Placeholder 5">
            <a:extLst>
              <a:ext uri="{FF2B5EF4-FFF2-40B4-BE49-F238E27FC236}">
                <a16:creationId xmlns:a16="http://schemas.microsoft.com/office/drawing/2014/main" id="{7A083A76-02EC-A14C-82DD-2BD050B25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D9780-D84A-3786-260F-D765CB7BA9F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407745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50D093-4C84-55B8-19C1-C112BA6A3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1C41B1-1993-A2CD-823E-3D70113F8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8402B-627C-7C99-F933-28E11B348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16A62-8E4A-46B6-8E73-4802A67EDAB9}" type="datetimeFigureOut">
              <a:rPr lang="en-US" smtClean="0"/>
              <a:t>4/24/2023</a:t>
            </a:fld>
            <a:endParaRPr lang="en-US"/>
          </a:p>
        </p:txBody>
      </p:sp>
      <p:sp>
        <p:nvSpPr>
          <p:cNvPr id="5" name="Footer Placeholder 4">
            <a:extLst>
              <a:ext uri="{FF2B5EF4-FFF2-40B4-BE49-F238E27FC236}">
                <a16:creationId xmlns:a16="http://schemas.microsoft.com/office/drawing/2014/main" id="{C83BE5E1-D669-9490-CF5A-C0B1F5A18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AF303-1065-E489-5169-7DD58EB1E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C9E80-2003-43E6-9F43-A073B3B76023}" type="slidenum">
              <a:rPr lang="en-US" smtClean="0"/>
              <a:t>‹#›</a:t>
            </a:fld>
            <a:endParaRPr lang="en-US"/>
          </a:p>
        </p:txBody>
      </p:sp>
    </p:spTree>
    <p:extLst>
      <p:ext uri="{BB962C8B-B14F-4D97-AF65-F5344CB8AC3E}">
        <p14:creationId xmlns:p14="http://schemas.microsoft.com/office/powerpoint/2010/main" val="174197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037F-36B0-A692-9083-19E9F897D4A4}"/>
              </a:ext>
            </a:extLst>
          </p:cNvPr>
          <p:cNvSpPr>
            <a:spLocks noGrp="1"/>
          </p:cNvSpPr>
          <p:nvPr>
            <p:ph type="ctrTitle"/>
          </p:nvPr>
        </p:nvSpPr>
        <p:spPr>
          <a:xfrm>
            <a:off x="1524000" y="1587058"/>
            <a:ext cx="9144000" cy="2387600"/>
          </a:xfrm>
        </p:spPr>
        <p:txBody>
          <a:bodyPr>
            <a:noAutofit/>
          </a:bodyPr>
          <a:lstStyle/>
          <a:p>
            <a:r>
              <a:rPr lang="en-US" sz="4400" dirty="0"/>
              <a:t>Playing to Win: Exploring the Causal Relationship between Game Features and Positive User Feedback in the Steam Marketplace</a:t>
            </a:r>
          </a:p>
        </p:txBody>
      </p:sp>
      <p:sp>
        <p:nvSpPr>
          <p:cNvPr id="3" name="Subtitle 2">
            <a:extLst>
              <a:ext uri="{FF2B5EF4-FFF2-40B4-BE49-F238E27FC236}">
                <a16:creationId xmlns:a16="http://schemas.microsoft.com/office/drawing/2014/main" id="{BFFAD555-D441-25A1-D1FB-9BC0A3228BB1}"/>
              </a:ext>
            </a:extLst>
          </p:cNvPr>
          <p:cNvSpPr>
            <a:spLocks noGrp="1"/>
          </p:cNvSpPr>
          <p:nvPr>
            <p:ph type="subTitle" idx="1"/>
          </p:nvPr>
        </p:nvSpPr>
        <p:spPr>
          <a:xfrm>
            <a:off x="1524000" y="4621369"/>
            <a:ext cx="9144000" cy="1655762"/>
          </a:xfrm>
        </p:spPr>
        <p:txBody>
          <a:bodyPr/>
          <a:lstStyle/>
          <a:p>
            <a:r>
              <a:rPr lang="en-US" dirty="0"/>
              <a:t>Timothy Toth</a:t>
            </a:r>
          </a:p>
        </p:txBody>
      </p:sp>
    </p:spTree>
    <p:extLst>
      <p:ext uri="{BB962C8B-B14F-4D97-AF65-F5344CB8AC3E}">
        <p14:creationId xmlns:p14="http://schemas.microsoft.com/office/powerpoint/2010/main" val="10620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8CF6-1883-6BDA-4871-36A8D0AE8460}"/>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0268855B-9562-1488-77DD-8A2682626814}"/>
              </a:ext>
            </a:extLst>
          </p:cNvPr>
          <p:cNvSpPr>
            <a:spLocks noGrp="1"/>
          </p:cNvSpPr>
          <p:nvPr>
            <p:ph idx="1"/>
          </p:nvPr>
        </p:nvSpPr>
        <p:spPr>
          <a:xfrm>
            <a:off x="889000" y="1825625"/>
            <a:ext cx="10515600" cy="4351338"/>
          </a:xfrm>
        </p:spPr>
        <p:txBody>
          <a:bodyPr>
            <a:normAutofit fontScale="92500" lnSpcReduction="20000"/>
          </a:bodyPr>
          <a:lstStyle/>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r>
              <a:rPr lang="en-US" sz="1800" dirty="0" err="1"/>
              <a:t>positive_ratings</a:t>
            </a:r>
            <a:r>
              <a:rPr lang="en-US" sz="1800" dirty="0"/>
              <a:t>=</a:t>
            </a:r>
            <a:r>
              <a:rPr lang="el-GR" sz="1800" dirty="0"/>
              <a:t>β</a:t>
            </a:r>
            <a:r>
              <a:rPr lang="en-US" sz="1800" dirty="0"/>
              <a:t>0+</a:t>
            </a:r>
            <a:r>
              <a:rPr lang="el-GR" sz="1800" dirty="0"/>
              <a:t>β</a:t>
            </a:r>
            <a:r>
              <a:rPr lang="en-US" sz="1800" dirty="0"/>
              <a:t>1achievements+</a:t>
            </a:r>
            <a:r>
              <a:rPr lang="el-GR" sz="1800" dirty="0"/>
              <a:t>β</a:t>
            </a:r>
            <a:r>
              <a:rPr lang="en-US" sz="1800" dirty="0"/>
              <a:t>2negative_ratings+</a:t>
            </a:r>
            <a:r>
              <a:rPr lang="el-GR" sz="1800" dirty="0"/>
              <a:t>β</a:t>
            </a:r>
            <a:r>
              <a:rPr lang="en-US" sz="1800" dirty="0"/>
              <a:t>3price+</a:t>
            </a:r>
            <a:r>
              <a:rPr lang="el-GR" sz="1800" dirty="0"/>
              <a:t>β</a:t>
            </a:r>
            <a:r>
              <a:rPr lang="en-US" sz="1800" dirty="0"/>
              <a:t>4i.num_platforms+</a:t>
            </a:r>
            <a:r>
              <a:rPr lang="el-GR" sz="1800" dirty="0"/>
              <a:t>β</a:t>
            </a:r>
            <a:r>
              <a:rPr lang="en-US" sz="1800" dirty="0"/>
              <a:t>5average_playtime</a:t>
            </a:r>
          </a:p>
          <a:p>
            <a:pPr marL="0" indent="0" algn="ctr">
              <a:buNone/>
            </a:pPr>
            <a:endParaRPr lang="en-US" dirty="0"/>
          </a:p>
          <a:p>
            <a:pPr marL="0" indent="0" algn="ctr">
              <a:buNone/>
            </a:pPr>
            <a:r>
              <a:rPr lang="en-US" dirty="0"/>
              <a:t>Or can be seen as alternatively </a:t>
            </a:r>
          </a:p>
          <a:p>
            <a:pPr marL="0" indent="0" algn="ctr">
              <a:buNone/>
            </a:pPr>
            <a:endParaRPr lang="en-US" dirty="0"/>
          </a:p>
          <a:p>
            <a:pPr marL="0" indent="0" algn="ctr">
              <a:buNone/>
            </a:pPr>
            <a:r>
              <a:rPr lang="en-US" sz="1800" b="0" i="0" dirty="0" err="1">
                <a:effectLst/>
              </a:rPr>
              <a:t>positive</a:t>
            </a:r>
            <a:r>
              <a:rPr lang="en-US" sz="1800" dirty="0" err="1"/>
              <a:t>_ratings</a:t>
            </a:r>
            <a:r>
              <a:rPr lang="en-US" sz="1800" b="0" i="0" dirty="0">
                <a:effectLst/>
              </a:rPr>
              <a:t> = </a:t>
            </a:r>
            <a:r>
              <a:rPr lang="el-GR" sz="1800" b="0" i="0" dirty="0">
                <a:effectLst/>
              </a:rPr>
              <a:t>β0 + β1</a:t>
            </a:r>
            <a:r>
              <a:rPr lang="en-US" sz="1800" b="0" i="0" dirty="0">
                <a:effectLst/>
              </a:rPr>
              <a:t>xi + </a:t>
            </a:r>
            <a:r>
              <a:rPr lang="el-GR" sz="1800" b="0" i="0" dirty="0">
                <a:effectLst/>
              </a:rPr>
              <a:t>η</a:t>
            </a:r>
            <a:r>
              <a:rPr lang="en-US" sz="1800" b="0" i="0" dirty="0">
                <a:effectLst/>
              </a:rPr>
              <a:t>Zit + </a:t>
            </a:r>
            <a:r>
              <a:rPr lang="en-US" sz="1800" b="0" i="0" dirty="0" err="1">
                <a:effectLst/>
              </a:rPr>
              <a:t>ui</a:t>
            </a:r>
            <a:r>
              <a:rPr lang="en-US" sz="1800" b="0" i="0" dirty="0">
                <a:effectLst/>
              </a:rPr>
              <a:t> </a:t>
            </a:r>
          </a:p>
          <a:p>
            <a:pPr marL="0" indent="0" algn="ctr">
              <a:buNone/>
            </a:pPr>
            <a:endParaRPr lang="en-US" sz="1800" b="0" i="0" dirty="0">
              <a:effectLst/>
            </a:endParaRPr>
          </a:p>
          <a:p>
            <a:pPr marL="0" indent="0" algn="ctr">
              <a:buNone/>
            </a:pPr>
            <a:r>
              <a:rPr lang="en-US" dirty="0"/>
              <a:t>where xi is the variable of interest(achievements), Zi is a vector of covariates (</a:t>
            </a:r>
            <a:r>
              <a:rPr lang="en-US" dirty="0" err="1"/>
              <a:t>negative_ratings</a:t>
            </a:r>
            <a:r>
              <a:rPr lang="en-US" dirty="0"/>
              <a:t>, price, </a:t>
            </a:r>
            <a:r>
              <a:rPr lang="en-US" dirty="0" err="1"/>
              <a:t>i.num_platforms</a:t>
            </a:r>
            <a:r>
              <a:rPr lang="en-US" dirty="0"/>
              <a:t>, </a:t>
            </a:r>
            <a:r>
              <a:rPr lang="en-US" dirty="0" err="1"/>
              <a:t>average_playtime</a:t>
            </a:r>
            <a:r>
              <a:rPr lang="en-US" dirty="0"/>
              <a:t>), and </a:t>
            </a:r>
            <a:r>
              <a:rPr lang="en-US" dirty="0" err="1"/>
              <a:t>ui</a:t>
            </a:r>
            <a:r>
              <a:rPr lang="en-US" dirty="0"/>
              <a:t> is the error term.</a:t>
            </a:r>
          </a:p>
        </p:txBody>
      </p:sp>
    </p:spTree>
    <p:extLst>
      <p:ext uri="{BB962C8B-B14F-4D97-AF65-F5344CB8AC3E}">
        <p14:creationId xmlns:p14="http://schemas.microsoft.com/office/powerpoint/2010/main" val="325722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91DF-66CE-386C-B31D-1B506CD672AC}"/>
              </a:ext>
            </a:extLst>
          </p:cNvPr>
          <p:cNvSpPr>
            <a:spLocks noGrp="1"/>
          </p:cNvSpPr>
          <p:nvPr>
            <p:ph type="title"/>
          </p:nvPr>
        </p:nvSpPr>
        <p:spPr/>
        <p:txBody>
          <a:bodyPr/>
          <a:lstStyle/>
          <a:p>
            <a:r>
              <a:rPr lang="en-US" dirty="0"/>
              <a:t>OLS and WLS</a:t>
            </a:r>
          </a:p>
        </p:txBody>
      </p:sp>
      <p:graphicFrame>
        <p:nvGraphicFramePr>
          <p:cNvPr id="4" name="Content Placeholder 3">
            <a:extLst>
              <a:ext uri="{FF2B5EF4-FFF2-40B4-BE49-F238E27FC236}">
                <a16:creationId xmlns:a16="http://schemas.microsoft.com/office/drawing/2014/main" id="{43D527E8-02B7-7CF3-CB5B-7F0D59A97D5E}"/>
              </a:ext>
            </a:extLst>
          </p:cNvPr>
          <p:cNvGraphicFramePr>
            <a:graphicFrameLocks noGrp="1"/>
          </p:cNvGraphicFramePr>
          <p:nvPr>
            <p:ph idx="1"/>
            <p:extLst>
              <p:ext uri="{D42A27DB-BD31-4B8C-83A1-F6EECF244321}">
                <p14:modId xmlns:p14="http://schemas.microsoft.com/office/powerpoint/2010/main" val="3967992999"/>
              </p:ext>
            </p:extLst>
          </p:nvPr>
        </p:nvGraphicFramePr>
        <p:xfrm>
          <a:off x="2167467" y="1686783"/>
          <a:ext cx="6231464" cy="4054186"/>
        </p:xfrm>
        <a:graphic>
          <a:graphicData uri="http://schemas.openxmlformats.org/drawingml/2006/table">
            <a:tbl>
              <a:tblPr>
                <a:tableStyleId>{5C22544A-7EE6-4342-B048-85BDC9FD1C3A}</a:tableStyleId>
              </a:tblPr>
              <a:tblGrid>
                <a:gridCol w="1061656">
                  <a:extLst>
                    <a:ext uri="{9D8B030D-6E8A-4147-A177-3AD203B41FA5}">
                      <a16:colId xmlns:a16="http://schemas.microsoft.com/office/drawing/2014/main" val="1143934728"/>
                    </a:ext>
                  </a:extLst>
                </a:gridCol>
                <a:gridCol w="1292452">
                  <a:extLst>
                    <a:ext uri="{9D8B030D-6E8A-4147-A177-3AD203B41FA5}">
                      <a16:colId xmlns:a16="http://schemas.microsoft.com/office/drawing/2014/main" val="1662999992"/>
                    </a:ext>
                  </a:extLst>
                </a:gridCol>
                <a:gridCol w="1292452">
                  <a:extLst>
                    <a:ext uri="{9D8B030D-6E8A-4147-A177-3AD203B41FA5}">
                      <a16:colId xmlns:a16="http://schemas.microsoft.com/office/drawing/2014/main" val="2177654345"/>
                    </a:ext>
                  </a:extLst>
                </a:gridCol>
                <a:gridCol w="1292452">
                  <a:extLst>
                    <a:ext uri="{9D8B030D-6E8A-4147-A177-3AD203B41FA5}">
                      <a16:colId xmlns:a16="http://schemas.microsoft.com/office/drawing/2014/main" val="4205479054"/>
                    </a:ext>
                  </a:extLst>
                </a:gridCol>
                <a:gridCol w="1292452">
                  <a:extLst>
                    <a:ext uri="{9D8B030D-6E8A-4147-A177-3AD203B41FA5}">
                      <a16:colId xmlns:a16="http://schemas.microsoft.com/office/drawing/2014/main" val="2466552758"/>
                    </a:ext>
                  </a:extLst>
                </a:gridCol>
              </a:tblGrid>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(2)</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(3)</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(4)</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3833039539"/>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OLS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OLS w/ RSE</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OLS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WLS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1447846725"/>
                  </a:ext>
                </a:extLst>
              </a:tr>
              <a:tr h="81342">
                <a:tc>
                  <a:txBody>
                    <a:bodyPr/>
                    <a:lstStyle/>
                    <a:p>
                      <a:pPr marL="0" marR="0">
                        <a:lnSpc>
                          <a:spcPct val="107000"/>
                        </a:lnSpc>
                        <a:spcBef>
                          <a:spcPts val="0"/>
                        </a:spcBef>
                        <a:spcAft>
                          <a:spcPts val="0"/>
                        </a:spcAft>
                      </a:pPr>
                      <a:r>
                        <a:rPr lang="en-US" sz="800">
                          <a:effectLst/>
                        </a:rPr>
                        <a:t>achievements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1.706</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1.706</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0.814</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-15.38</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4279704384"/>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(1.293)</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(0.904)</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(0.836)</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(11.05)</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909091130"/>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1839118736"/>
                  </a:ext>
                </a:extLst>
              </a:tr>
              <a:tr h="156056">
                <a:tc>
                  <a:txBody>
                    <a:bodyPr/>
                    <a:lstStyle/>
                    <a:p>
                      <a:pPr marL="0" marR="0">
                        <a:lnSpc>
                          <a:spcPct val="107000"/>
                        </a:lnSpc>
                        <a:spcBef>
                          <a:spcPts val="0"/>
                        </a:spcBef>
                        <a:spcAft>
                          <a:spcPts val="0"/>
                        </a:spcAft>
                      </a:pPr>
                      <a:r>
                        <a:rPr lang="en-US" sz="800">
                          <a:effectLst/>
                        </a:rPr>
                        <a:t>average_playtime</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0.354</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0.227</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720992295"/>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(0.0749)</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(0.0639)</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166461574"/>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783984348"/>
                  </a:ext>
                </a:extLst>
              </a:tr>
              <a:tr h="156056">
                <a:tc>
                  <a:txBody>
                    <a:bodyPr/>
                    <a:lstStyle/>
                    <a:p>
                      <a:pPr marL="0" marR="0">
                        <a:lnSpc>
                          <a:spcPct val="107000"/>
                        </a:lnSpc>
                        <a:spcBef>
                          <a:spcPts val="0"/>
                        </a:spcBef>
                        <a:spcAft>
                          <a:spcPts val="0"/>
                        </a:spcAft>
                      </a:pPr>
                      <a:r>
                        <a:rPr lang="en-US" sz="800">
                          <a:effectLst/>
                        </a:rPr>
                        <a:t>negative_ratings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3.352</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1.759</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3252910941"/>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(0.0315)</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(0.0466)</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691667165"/>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875039231"/>
                  </a:ext>
                </a:extLst>
              </a:tr>
              <a:tr h="81342">
                <a:tc>
                  <a:txBody>
                    <a:bodyPr/>
                    <a:lstStyle/>
                    <a:p>
                      <a:pPr marL="0" marR="0">
                        <a:lnSpc>
                          <a:spcPct val="107000"/>
                        </a:lnSpc>
                        <a:spcBef>
                          <a:spcPts val="0"/>
                        </a:spcBef>
                        <a:spcAft>
                          <a:spcPts val="0"/>
                        </a:spcAft>
                      </a:pPr>
                      <a:r>
                        <a:rPr lang="en-US" sz="800">
                          <a:effectLst/>
                        </a:rPr>
                        <a:t>price</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-45.36</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43.89</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1766053010"/>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(28.91)</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(12.61)</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3904262895"/>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24022176"/>
                  </a:ext>
                </a:extLst>
              </a:tr>
              <a:tr h="156056">
                <a:tc>
                  <a:txBody>
                    <a:bodyPr/>
                    <a:lstStyle/>
                    <a:p>
                      <a:pPr marL="0" marR="0">
                        <a:lnSpc>
                          <a:spcPct val="107000"/>
                        </a:lnSpc>
                        <a:spcBef>
                          <a:spcPts val="0"/>
                        </a:spcBef>
                        <a:spcAft>
                          <a:spcPts val="0"/>
                        </a:spcAft>
                      </a:pPr>
                      <a:r>
                        <a:rPr lang="en-US" sz="800">
                          <a:effectLst/>
                        </a:rPr>
                        <a:t>1.num_platforms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688526814"/>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690809135"/>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3075882012"/>
                  </a:ext>
                </a:extLst>
              </a:tr>
              <a:tr h="156056">
                <a:tc>
                  <a:txBody>
                    <a:bodyPr/>
                    <a:lstStyle/>
                    <a:p>
                      <a:pPr marL="0" marR="0">
                        <a:lnSpc>
                          <a:spcPct val="107000"/>
                        </a:lnSpc>
                        <a:spcBef>
                          <a:spcPts val="0"/>
                        </a:spcBef>
                        <a:spcAft>
                          <a:spcPts val="0"/>
                        </a:spcAft>
                      </a:pPr>
                      <a:r>
                        <a:rPr lang="en-US" sz="800">
                          <a:effectLst/>
                        </a:rPr>
                        <a:t>2.num_platforms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810.3</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4139674287"/>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(668.7)</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3844969371"/>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199122903"/>
                  </a:ext>
                </a:extLst>
              </a:tr>
              <a:tr h="156056">
                <a:tc>
                  <a:txBody>
                    <a:bodyPr/>
                    <a:lstStyle/>
                    <a:p>
                      <a:pPr marL="0" marR="0">
                        <a:lnSpc>
                          <a:spcPct val="107000"/>
                        </a:lnSpc>
                        <a:spcBef>
                          <a:spcPts val="0"/>
                        </a:spcBef>
                        <a:spcAft>
                          <a:spcPts val="0"/>
                        </a:spcAft>
                      </a:pPr>
                      <a:r>
                        <a:rPr lang="en-US" sz="800">
                          <a:effectLst/>
                        </a:rPr>
                        <a:t>3.num_platforms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3483.7</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905880697"/>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(570.4)</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601432486"/>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3341217836"/>
                  </a:ext>
                </a:extLst>
              </a:tr>
              <a:tr h="156056">
                <a:tc>
                  <a:txBody>
                    <a:bodyPr/>
                    <a:lstStyle/>
                    <a:p>
                      <a:pPr marL="0" marR="0">
                        <a:lnSpc>
                          <a:spcPct val="107000"/>
                        </a:lnSpc>
                        <a:spcBef>
                          <a:spcPts val="0"/>
                        </a:spcBef>
                        <a:spcAft>
                          <a:spcPts val="0"/>
                        </a:spcAft>
                      </a:pPr>
                      <a:r>
                        <a:rPr lang="en-US" sz="800">
                          <a:effectLst/>
                        </a:rPr>
                        <a:t>num_platforms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1603.7</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4093772854"/>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(81.71)</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628142449"/>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3422409488"/>
                  </a:ext>
                </a:extLst>
              </a:tr>
              <a:tr h="81342">
                <a:tc>
                  <a:txBody>
                    <a:bodyPr/>
                    <a:lstStyle/>
                    <a:p>
                      <a:pPr marL="0" marR="0">
                        <a:lnSpc>
                          <a:spcPct val="107000"/>
                        </a:lnSpc>
                        <a:spcBef>
                          <a:spcPts val="0"/>
                        </a:spcBef>
                        <a:spcAft>
                          <a:spcPts val="0"/>
                        </a:spcAft>
                      </a:pPr>
                      <a:r>
                        <a:rPr lang="en-US" sz="800">
                          <a:effectLst/>
                        </a:rPr>
                        <a:t>_cons</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3055.1</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3055.1</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89.40</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-1712.1</a:t>
                      </a:r>
                      <a:r>
                        <a:rPr lang="en-US" sz="800" baseline="30000">
                          <a:effectLst/>
                        </a:rPr>
                        <a:t>***</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713835084"/>
                  </a:ext>
                </a:extLst>
              </a:tr>
              <a:tr h="81342">
                <a:tc>
                  <a:txBody>
                    <a:bodyPr/>
                    <a:lstStyle/>
                    <a:p>
                      <a:pPr marL="0" marR="0">
                        <a:lnSpc>
                          <a:spcPct val="107000"/>
                        </a:lnSpc>
                        <a:spcBef>
                          <a:spcPts val="0"/>
                        </a:spcBef>
                        <a:spcAft>
                          <a:spcPts val="0"/>
                        </a:spcAft>
                      </a:pPr>
                      <a:r>
                        <a:rPr lang="en-US" sz="800">
                          <a:effectLst/>
                        </a:rPr>
                        <a:t> </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(371.5)</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(386.0)</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(372.7)</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(177.5)</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329756309"/>
                  </a:ext>
                </a:extLst>
              </a:tr>
              <a:tr h="81342">
                <a:tc>
                  <a:txBody>
                    <a:bodyPr/>
                    <a:lstStyle/>
                    <a:p>
                      <a:pPr marL="0" marR="0">
                        <a:lnSpc>
                          <a:spcPct val="107000"/>
                        </a:lnSpc>
                        <a:spcBef>
                          <a:spcPts val="0"/>
                        </a:spcBef>
                        <a:spcAft>
                          <a:spcPts val="0"/>
                        </a:spcAft>
                      </a:pPr>
                      <a:r>
                        <a:rPr lang="en-US" sz="800">
                          <a:effectLst/>
                        </a:rPr>
                        <a:t>N</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8479</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8479</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8479</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5285</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651861227"/>
                  </a:ext>
                </a:extLst>
              </a:tr>
              <a:tr h="81342">
                <a:tc>
                  <a:txBody>
                    <a:bodyPr/>
                    <a:lstStyle/>
                    <a:p>
                      <a:pPr marL="0" marR="0">
                        <a:lnSpc>
                          <a:spcPct val="107000"/>
                        </a:lnSpc>
                        <a:spcBef>
                          <a:spcPts val="0"/>
                        </a:spcBef>
                        <a:spcAft>
                          <a:spcPts val="0"/>
                        </a:spcAft>
                      </a:pPr>
                      <a:r>
                        <a:rPr lang="en-US" sz="800">
                          <a:effectLst/>
                        </a:rPr>
                        <a:t>R</a:t>
                      </a:r>
                      <a:r>
                        <a:rPr lang="en-US" sz="800" baseline="30000">
                          <a:effectLst/>
                        </a:rPr>
                        <a:t>2</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0.000</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0.000</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0.583</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0.270</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123368779"/>
                  </a:ext>
                </a:extLst>
              </a:tr>
              <a:tr h="81342">
                <a:tc>
                  <a:txBody>
                    <a:bodyPr/>
                    <a:lstStyle/>
                    <a:p>
                      <a:pPr marL="0" marR="0">
                        <a:lnSpc>
                          <a:spcPct val="107000"/>
                        </a:lnSpc>
                        <a:spcBef>
                          <a:spcPts val="0"/>
                        </a:spcBef>
                        <a:spcAft>
                          <a:spcPts val="0"/>
                        </a:spcAft>
                      </a:pPr>
                      <a:r>
                        <a:rPr lang="en-US" sz="800">
                          <a:effectLst/>
                        </a:rPr>
                        <a:t>adj. R</a:t>
                      </a:r>
                      <a:r>
                        <a:rPr lang="en-US" sz="800" baseline="30000">
                          <a:effectLst/>
                        </a:rPr>
                        <a:t>2</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0.000</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0.000</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a:effectLst/>
                        </a:rPr>
                        <a:t>0.583</a:t>
                      </a:r>
                      <a:endParaRPr lang="en-US"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tc>
                  <a:txBody>
                    <a:bodyPr/>
                    <a:lstStyle/>
                    <a:p>
                      <a:pPr marL="0" marR="0" algn="ctr">
                        <a:lnSpc>
                          <a:spcPct val="107000"/>
                        </a:lnSpc>
                        <a:spcBef>
                          <a:spcPts val="0"/>
                        </a:spcBef>
                        <a:spcAft>
                          <a:spcPts val="0"/>
                        </a:spcAft>
                      </a:pPr>
                      <a:r>
                        <a:rPr lang="en-US" sz="800" dirty="0">
                          <a:effectLst/>
                        </a:rPr>
                        <a:t>0.269</a:t>
                      </a:r>
                      <a:endParaRPr lang="en-US"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2975" marR="42975" marT="0" marB="0"/>
                </a:tc>
                <a:extLst>
                  <a:ext uri="{0D108BD9-81ED-4DB2-BD59-A6C34878D82A}">
                    <a16:rowId xmlns:a16="http://schemas.microsoft.com/office/drawing/2014/main" val="2920499097"/>
                  </a:ext>
                </a:extLst>
              </a:tr>
            </a:tbl>
          </a:graphicData>
        </a:graphic>
      </p:graphicFrame>
      <p:sp>
        <p:nvSpPr>
          <p:cNvPr id="5" name="Rectangle 1">
            <a:extLst>
              <a:ext uri="{FF2B5EF4-FFF2-40B4-BE49-F238E27FC236}">
                <a16:creationId xmlns:a16="http://schemas.microsoft.com/office/drawing/2014/main" id="{98C8647A-573D-A549-76BD-A0ABACCF28A3}"/>
              </a:ext>
            </a:extLst>
          </p:cNvPr>
          <p:cNvSpPr>
            <a:spLocks noChangeArrowheads="1"/>
          </p:cNvSpPr>
          <p:nvPr/>
        </p:nvSpPr>
        <p:spPr bwMode="auto">
          <a:xfrm>
            <a:off x="-6287633" y="28545"/>
            <a:ext cx="196430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Standard errors in parentheses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0.10, </a:t>
            </a: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0.05, </a:t>
            </a: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783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F23-91AE-5B83-142C-5B4FEFA6E8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9D077B-68A3-239E-24BC-D0BA040EDC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392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0978-72C2-221D-9029-87DB0BA52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7F8B61-6AB7-BBE6-4EB5-095DB8323B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445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97EF-2AED-486B-E152-3FE83D133D8C}"/>
              </a:ext>
            </a:extLst>
          </p:cNvPr>
          <p:cNvSpPr>
            <a:spLocks noGrp="1"/>
          </p:cNvSpPr>
          <p:nvPr>
            <p:ph type="title"/>
          </p:nvPr>
        </p:nvSpPr>
        <p:spPr/>
        <p:txBody>
          <a:bodyPr/>
          <a:lstStyle/>
          <a:p>
            <a:r>
              <a:rPr lang="en-US" dirty="0"/>
              <a:t>Results summarized</a:t>
            </a:r>
          </a:p>
        </p:txBody>
      </p:sp>
      <p:sp>
        <p:nvSpPr>
          <p:cNvPr id="3" name="Content Placeholder 2">
            <a:extLst>
              <a:ext uri="{FF2B5EF4-FFF2-40B4-BE49-F238E27FC236}">
                <a16:creationId xmlns:a16="http://schemas.microsoft.com/office/drawing/2014/main" id="{755DA879-798B-828A-0050-FFD0EACC49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173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1E1E-DA54-8D13-9843-0E0DE0B01A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7FF23AD-A25B-766A-F146-2B8BC0EF76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2376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D3E3-EA72-0EB7-36D9-5C18E6A4ABC2}"/>
              </a:ext>
            </a:extLst>
          </p:cNvPr>
          <p:cNvSpPr>
            <a:spLocks noGrp="1"/>
          </p:cNvSpPr>
          <p:nvPr>
            <p:ph type="title"/>
          </p:nvPr>
        </p:nvSpPr>
        <p:spPr/>
        <p:txBody>
          <a:bodyPr/>
          <a:lstStyle/>
          <a:p>
            <a:r>
              <a:rPr lang="en-US" dirty="0"/>
              <a:t>Contextual Economic Theory </a:t>
            </a:r>
          </a:p>
        </p:txBody>
      </p:sp>
      <p:sp>
        <p:nvSpPr>
          <p:cNvPr id="8" name="Content Placeholder 7">
            <a:extLst>
              <a:ext uri="{FF2B5EF4-FFF2-40B4-BE49-F238E27FC236}">
                <a16:creationId xmlns:a16="http://schemas.microsoft.com/office/drawing/2014/main" id="{265C4A8A-7DF9-3BA1-61C0-7A14E533CC7E}"/>
              </a:ext>
            </a:extLst>
          </p:cNvPr>
          <p:cNvSpPr>
            <a:spLocks noGrp="1"/>
          </p:cNvSpPr>
          <p:nvPr>
            <p:ph idx="1"/>
          </p:nvPr>
        </p:nvSpPr>
        <p:spPr/>
        <p:txBody>
          <a:bodyPr/>
          <a:lstStyle/>
          <a:p>
            <a:r>
              <a:rPr lang="en-US" dirty="0"/>
              <a:t>Our investigation seeks to understand the relationship between various game features and </a:t>
            </a:r>
            <a:r>
              <a:rPr lang="en-US" dirty="0" err="1"/>
              <a:t>positive_ratings</a:t>
            </a:r>
            <a:r>
              <a:rPr lang="en-US" dirty="0"/>
              <a:t> on the Steam marketplace.</a:t>
            </a:r>
          </a:p>
          <a:p>
            <a:r>
              <a:rPr lang="en-US" dirty="0"/>
              <a:t>This is rooted in the economic theory of consumer choice, where individuals make decisions based on their preferences and budget constraints.</a:t>
            </a:r>
          </a:p>
          <a:p>
            <a:r>
              <a:rPr lang="en-US" dirty="0"/>
              <a:t>We will be using regression analysis to explore the impact of specific game features on </a:t>
            </a:r>
            <a:r>
              <a:rPr lang="en-US" dirty="0" err="1"/>
              <a:t>positive_ratings</a:t>
            </a:r>
            <a:r>
              <a:rPr lang="en-US" dirty="0"/>
              <a:t>, while controlling for other factors that may influence this relationship.</a:t>
            </a:r>
          </a:p>
        </p:txBody>
      </p:sp>
    </p:spTree>
    <p:extLst>
      <p:ext uri="{BB962C8B-B14F-4D97-AF65-F5344CB8AC3E}">
        <p14:creationId xmlns:p14="http://schemas.microsoft.com/office/powerpoint/2010/main" val="9127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F8EE-649C-CB84-5B9F-AE28A7CECC37}"/>
              </a:ext>
            </a:extLst>
          </p:cNvPr>
          <p:cNvSpPr>
            <a:spLocks noGrp="1"/>
          </p:cNvSpPr>
          <p:nvPr>
            <p:ph type="title"/>
          </p:nvPr>
        </p:nvSpPr>
        <p:spPr/>
        <p:txBody>
          <a:bodyPr/>
          <a:lstStyle/>
          <a:p>
            <a:r>
              <a:rPr lang="en-US" dirty="0"/>
              <a:t>What Impacts Positive Ratings for Video Games in the Steam Marketplace</a:t>
            </a:r>
          </a:p>
        </p:txBody>
      </p:sp>
      <p:sp>
        <p:nvSpPr>
          <p:cNvPr id="3" name="Content Placeholder 2">
            <a:extLst>
              <a:ext uri="{FF2B5EF4-FFF2-40B4-BE49-F238E27FC236}">
                <a16:creationId xmlns:a16="http://schemas.microsoft.com/office/drawing/2014/main" id="{4140F443-9906-8B67-25F9-F8A726B7DD3E}"/>
              </a:ext>
            </a:extLst>
          </p:cNvPr>
          <p:cNvSpPr>
            <a:spLocks noGrp="1"/>
          </p:cNvSpPr>
          <p:nvPr>
            <p:ph idx="1"/>
          </p:nvPr>
        </p:nvSpPr>
        <p:spPr/>
        <p:txBody>
          <a:bodyPr/>
          <a:lstStyle/>
          <a:p>
            <a:pPr lvl="1"/>
            <a:r>
              <a:rPr lang="en-US" dirty="0"/>
              <a:t>The video game industry has experienced tremendous growth in recent years, with the emergence of digital distribution platforms like Steam, which allow developers to distribute and sell their games directly to consumers.</a:t>
            </a:r>
          </a:p>
          <a:p>
            <a:pPr lvl="1"/>
            <a:endParaRPr lang="en-US" dirty="0"/>
          </a:p>
          <a:p>
            <a:pPr lvl="1"/>
            <a:r>
              <a:rPr lang="en-US" dirty="0"/>
              <a:t>Positive ratings on Steam are critical for a game's success, as they can influence a potential buyer's decision to purchase the game. </a:t>
            </a: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86% of players report paying attention to review scores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dirty="0"/>
          </a:p>
          <a:p>
            <a:pPr lvl="1"/>
            <a:endParaRPr lang="en-US" dirty="0"/>
          </a:p>
          <a:p>
            <a:pPr lvl="1"/>
            <a:r>
              <a:rPr lang="en-US" dirty="0"/>
              <a:t>Therefore, understanding the factors that impact positive ratings on Steam is crucial for developers seeking to improve their games' sales and success.</a:t>
            </a:r>
          </a:p>
        </p:txBody>
      </p:sp>
    </p:spTree>
    <p:extLst>
      <p:ext uri="{BB962C8B-B14F-4D97-AF65-F5344CB8AC3E}">
        <p14:creationId xmlns:p14="http://schemas.microsoft.com/office/powerpoint/2010/main" val="83337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C1A7-18CF-8416-2FE3-273DCED6BBA9}"/>
              </a:ext>
            </a:extLst>
          </p:cNvPr>
          <p:cNvSpPr>
            <a:spLocks noGrp="1"/>
          </p:cNvSpPr>
          <p:nvPr>
            <p:ph type="title"/>
          </p:nvPr>
        </p:nvSpPr>
        <p:spPr/>
        <p:txBody>
          <a:bodyPr/>
          <a:lstStyle/>
          <a:p>
            <a:r>
              <a:rPr lang="en-US" dirty="0"/>
              <a:t>What is Steam?</a:t>
            </a:r>
          </a:p>
        </p:txBody>
      </p:sp>
      <p:sp>
        <p:nvSpPr>
          <p:cNvPr id="3" name="Content Placeholder 2">
            <a:extLst>
              <a:ext uri="{FF2B5EF4-FFF2-40B4-BE49-F238E27FC236}">
                <a16:creationId xmlns:a16="http://schemas.microsoft.com/office/drawing/2014/main" id="{023A0D3C-C50B-B74D-B599-9E147653E3C5}"/>
              </a:ext>
            </a:extLst>
          </p:cNvPr>
          <p:cNvSpPr>
            <a:spLocks noGrp="1"/>
          </p:cNvSpPr>
          <p:nvPr>
            <p:ph idx="1"/>
          </p:nvPr>
        </p:nvSpPr>
        <p:spPr/>
        <p:txBody>
          <a:bodyPr/>
          <a:lstStyle/>
          <a:p>
            <a:r>
              <a:rPr lang="en-US" dirty="0"/>
              <a:t>Steam is the largest digital distribution platform for PC games, with over 120 million monthly active users in 2021 and thousands of games available for purchase</a:t>
            </a:r>
          </a:p>
          <a:p>
            <a:endParaRPr lang="en-US" dirty="0"/>
          </a:p>
          <a:p>
            <a:r>
              <a:rPr lang="en-US" dirty="0"/>
              <a:t>In 2020, the top 100 games on Steam generated $14.3 billion in revenue, highlighting the significant impact that positive ratings can have on a game's success.</a:t>
            </a:r>
          </a:p>
        </p:txBody>
      </p:sp>
      <p:pic>
        <p:nvPicPr>
          <p:cNvPr id="5" name="Picture 4" descr="A picture containing map&#10;&#10;Description automatically generated">
            <a:extLst>
              <a:ext uri="{FF2B5EF4-FFF2-40B4-BE49-F238E27FC236}">
                <a16:creationId xmlns:a16="http://schemas.microsoft.com/office/drawing/2014/main" id="{3F6CF770-AEAD-5EAB-7732-AE81058D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099" y="4842933"/>
            <a:ext cx="2632463" cy="1768475"/>
          </a:xfrm>
          <a:prstGeom prst="rect">
            <a:avLst/>
          </a:prstGeom>
        </p:spPr>
      </p:pic>
    </p:spTree>
    <p:extLst>
      <p:ext uri="{BB962C8B-B14F-4D97-AF65-F5344CB8AC3E}">
        <p14:creationId xmlns:p14="http://schemas.microsoft.com/office/powerpoint/2010/main" val="23826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B590-188A-CB5D-A84C-0508B179DCA6}"/>
              </a:ext>
            </a:extLst>
          </p:cNvPr>
          <p:cNvSpPr>
            <a:spLocks noGrp="1"/>
          </p:cNvSpPr>
          <p:nvPr>
            <p:ph type="title"/>
          </p:nvPr>
        </p:nvSpPr>
        <p:spPr/>
        <p:txBody>
          <a:bodyPr/>
          <a:lstStyle/>
          <a:p>
            <a:r>
              <a:rPr lang="en-US" dirty="0"/>
              <a:t>Why should we care?</a:t>
            </a:r>
          </a:p>
        </p:txBody>
      </p:sp>
      <p:sp>
        <p:nvSpPr>
          <p:cNvPr id="3" name="Content Placeholder 2">
            <a:extLst>
              <a:ext uri="{FF2B5EF4-FFF2-40B4-BE49-F238E27FC236}">
                <a16:creationId xmlns:a16="http://schemas.microsoft.com/office/drawing/2014/main" id="{D0517CB7-57C6-DAAC-A80F-06D1F633EDBA}"/>
              </a:ext>
            </a:extLst>
          </p:cNvPr>
          <p:cNvSpPr>
            <a:spLocks noGrp="1"/>
          </p:cNvSpPr>
          <p:nvPr>
            <p:ph idx="1"/>
          </p:nvPr>
        </p:nvSpPr>
        <p:spPr/>
        <p:txBody>
          <a:bodyPr/>
          <a:lstStyle/>
          <a:p>
            <a:r>
              <a:rPr lang="en-US" dirty="0"/>
              <a:t>For game developers, understanding the factors that impact positive ratings on Steam can help improve their games' sales and overall success.</a:t>
            </a:r>
          </a:p>
          <a:p>
            <a:r>
              <a:rPr lang="en-US" dirty="0"/>
              <a:t>For gamers, knowing what factors influence a game's positive ratings on Steam can help them make more informed purchasing decisions.</a:t>
            </a:r>
          </a:p>
          <a:p>
            <a:r>
              <a:rPr lang="en-US" dirty="0"/>
              <a:t>Additionally, understanding the relationship between these factors and positive ratings can provide valuable insights into consumer behavior in the video game industry.</a:t>
            </a:r>
          </a:p>
        </p:txBody>
      </p:sp>
    </p:spTree>
    <p:extLst>
      <p:ext uri="{BB962C8B-B14F-4D97-AF65-F5344CB8AC3E}">
        <p14:creationId xmlns:p14="http://schemas.microsoft.com/office/powerpoint/2010/main" val="20324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4D14-DF28-2EFD-6C8D-CF18C6EAFEE4}"/>
              </a:ext>
            </a:extLst>
          </p:cNvPr>
          <p:cNvSpPr>
            <a:spLocks noGrp="1"/>
          </p:cNvSpPr>
          <p:nvPr>
            <p:ph type="title"/>
          </p:nvPr>
        </p:nvSpPr>
        <p:spPr/>
        <p:txBody>
          <a:bodyPr/>
          <a:lstStyle/>
          <a:p>
            <a:r>
              <a:rPr lang="en-US" dirty="0"/>
              <a:t>Previous Literature</a:t>
            </a:r>
          </a:p>
        </p:txBody>
      </p:sp>
      <p:sp>
        <p:nvSpPr>
          <p:cNvPr id="3" name="Content Placeholder 2">
            <a:extLst>
              <a:ext uri="{FF2B5EF4-FFF2-40B4-BE49-F238E27FC236}">
                <a16:creationId xmlns:a16="http://schemas.microsoft.com/office/drawing/2014/main" id="{F93FAC7A-8936-CFBD-0E24-5066835F05D1}"/>
              </a:ext>
            </a:extLst>
          </p:cNvPr>
          <p:cNvSpPr>
            <a:spLocks noGrp="1"/>
          </p:cNvSpPr>
          <p:nvPr>
            <p:ph idx="1"/>
          </p:nvPr>
        </p:nvSpPr>
        <p:spPr/>
        <p:txBody>
          <a:bodyPr/>
          <a:lstStyle/>
          <a:p>
            <a:r>
              <a:rPr lang="en-US" dirty="0"/>
              <a:t>In theory, positive ratings and reviews improve a video games success</a:t>
            </a:r>
          </a:p>
          <a:p>
            <a:endParaRPr lang="en-US" dirty="0"/>
          </a:p>
        </p:txBody>
      </p:sp>
    </p:spTree>
    <p:extLst>
      <p:ext uri="{BB962C8B-B14F-4D97-AF65-F5344CB8AC3E}">
        <p14:creationId xmlns:p14="http://schemas.microsoft.com/office/powerpoint/2010/main" val="394287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526C-4E53-EA0C-5C87-EB34A29724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44A553-7A88-845E-79C1-3E895319AF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526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A774-AA0C-7378-678B-DAD52B754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5BAFB8-ECAC-57F9-8A1A-3F2243AF56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904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13C3-8D7E-C03E-0187-7BCCF3173A5F}"/>
              </a:ext>
            </a:extLst>
          </p:cNvPr>
          <p:cNvSpPr>
            <a:spLocks noGrp="1"/>
          </p:cNvSpPr>
          <p:nvPr>
            <p:ph type="title"/>
          </p:nvPr>
        </p:nvSpPr>
        <p:spPr/>
        <p:txBody>
          <a:bodyPr/>
          <a:lstStyle/>
          <a:p>
            <a:r>
              <a:rPr lang="en-US" dirty="0"/>
              <a:t>Data</a:t>
            </a:r>
          </a:p>
        </p:txBody>
      </p:sp>
      <p:graphicFrame>
        <p:nvGraphicFramePr>
          <p:cNvPr id="4" name="Content Placeholder 3">
            <a:extLst>
              <a:ext uri="{FF2B5EF4-FFF2-40B4-BE49-F238E27FC236}">
                <a16:creationId xmlns:a16="http://schemas.microsoft.com/office/drawing/2014/main" id="{D78CCB2E-29D8-9F6D-1ABB-AF4893FD1B3D}"/>
              </a:ext>
            </a:extLst>
          </p:cNvPr>
          <p:cNvGraphicFramePr>
            <a:graphicFrameLocks noGrp="1"/>
          </p:cNvGraphicFramePr>
          <p:nvPr>
            <p:ph idx="1"/>
          </p:nvPr>
        </p:nvGraphicFramePr>
        <p:xfrm>
          <a:off x="3482285" y="1812986"/>
          <a:ext cx="5227430" cy="4383575"/>
        </p:xfrm>
        <a:graphic>
          <a:graphicData uri="http://schemas.openxmlformats.org/drawingml/2006/table">
            <a:tbl>
              <a:tblPr>
                <a:tableStyleId>{5C22544A-7EE6-4342-B048-85BDC9FD1C3A}</a:tableStyleId>
              </a:tblPr>
              <a:tblGrid>
                <a:gridCol w="1045486">
                  <a:extLst>
                    <a:ext uri="{9D8B030D-6E8A-4147-A177-3AD203B41FA5}">
                      <a16:colId xmlns:a16="http://schemas.microsoft.com/office/drawing/2014/main" val="2533417744"/>
                    </a:ext>
                  </a:extLst>
                </a:gridCol>
                <a:gridCol w="1045486">
                  <a:extLst>
                    <a:ext uri="{9D8B030D-6E8A-4147-A177-3AD203B41FA5}">
                      <a16:colId xmlns:a16="http://schemas.microsoft.com/office/drawing/2014/main" val="763877320"/>
                    </a:ext>
                  </a:extLst>
                </a:gridCol>
                <a:gridCol w="1045486">
                  <a:extLst>
                    <a:ext uri="{9D8B030D-6E8A-4147-A177-3AD203B41FA5}">
                      <a16:colId xmlns:a16="http://schemas.microsoft.com/office/drawing/2014/main" val="2271989631"/>
                    </a:ext>
                  </a:extLst>
                </a:gridCol>
                <a:gridCol w="1045486">
                  <a:extLst>
                    <a:ext uri="{9D8B030D-6E8A-4147-A177-3AD203B41FA5}">
                      <a16:colId xmlns:a16="http://schemas.microsoft.com/office/drawing/2014/main" val="2009389617"/>
                    </a:ext>
                  </a:extLst>
                </a:gridCol>
                <a:gridCol w="1045486">
                  <a:extLst>
                    <a:ext uri="{9D8B030D-6E8A-4147-A177-3AD203B41FA5}">
                      <a16:colId xmlns:a16="http://schemas.microsoft.com/office/drawing/2014/main" val="746705384"/>
                    </a:ext>
                  </a:extLst>
                </a:gridCol>
              </a:tblGrid>
              <a:tr h="185044">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5603175"/>
                  </a:ext>
                </a:extLst>
              </a:tr>
              <a:tr h="768774">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Table 1: Summary Statistics Table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3154563586"/>
                  </a:ext>
                </a:extLst>
              </a:tr>
              <a:tr h="185044">
                <a:tc>
                  <a:txBody>
                    <a:bodyPr/>
                    <a:lstStyle/>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mean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sd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min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max</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56554818"/>
                  </a:ext>
                </a:extLst>
              </a:tr>
              <a:tr h="379621">
                <a:tc>
                  <a:txBody>
                    <a:bodyPr/>
                    <a:lstStyle/>
                    <a:p>
                      <a:pPr marL="0" marR="0">
                        <a:lnSpc>
                          <a:spcPct val="107000"/>
                        </a:lnSpc>
                        <a:spcBef>
                          <a:spcPts val="0"/>
                        </a:spcBef>
                        <a:spcAft>
                          <a:spcPts val="0"/>
                        </a:spcAft>
                      </a:pPr>
                      <a:r>
                        <a:rPr lang="en-US" sz="1200">
                          <a:effectLst/>
                        </a:rPr>
                        <a:t>positive_ratings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3127.586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33835.92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2644404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1225431685"/>
                  </a:ext>
                </a:extLst>
              </a:tr>
              <a:tr h="379621">
                <a:tc>
                  <a:txBody>
                    <a:bodyPr/>
                    <a:lstStyle/>
                    <a:p>
                      <a:pPr marL="0" marR="0">
                        <a:lnSpc>
                          <a:spcPct val="107000"/>
                        </a:lnSpc>
                        <a:spcBef>
                          <a:spcPts val="0"/>
                        </a:spcBef>
                        <a:spcAft>
                          <a:spcPts val="0"/>
                        </a:spcAft>
                      </a:pPr>
                      <a:r>
                        <a:rPr lang="en-US" sz="1200">
                          <a:effectLst/>
                        </a:rPr>
                        <a:t>average_playtime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451.1197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3214.551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190625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923722805"/>
                  </a:ext>
                </a:extLst>
              </a:tr>
              <a:tr h="379621">
                <a:tc>
                  <a:txBody>
                    <a:bodyPr/>
                    <a:lstStyle/>
                    <a:p>
                      <a:pPr marL="0" marR="0">
                        <a:lnSpc>
                          <a:spcPct val="107000"/>
                        </a:lnSpc>
                        <a:spcBef>
                          <a:spcPts val="0"/>
                        </a:spcBef>
                        <a:spcAft>
                          <a:spcPts val="0"/>
                        </a:spcAft>
                      </a:pPr>
                      <a:r>
                        <a:rPr lang="en-US" sz="1200">
                          <a:effectLst/>
                        </a:rPr>
                        <a:t>negative_ratings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651.906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7638.706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487076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77464374"/>
                  </a:ext>
                </a:extLst>
              </a:tr>
              <a:tr h="185044">
                <a:tc>
                  <a:txBody>
                    <a:bodyPr/>
                    <a:lstStyle/>
                    <a:p>
                      <a:pPr marL="0" marR="0">
                        <a:lnSpc>
                          <a:spcPct val="107000"/>
                        </a:lnSpc>
                        <a:spcBef>
                          <a:spcPts val="0"/>
                        </a:spcBef>
                        <a:spcAft>
                          <a:spcPts val="0"/>
                        </a:spcAft>
                      </a:pPr>
                      <a:r>
                        <a:rPr lang="en-US" sz="1200">
                          <a:effectLst/>
                        </a:rPr>
                        <a:t>price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7.117333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8.25545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78.99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902342285"/>
                  </a:ext>
                </a:extLst>
              </a:tr>
              <a:tr h="379621">
                <a:tc>
                  <a:txBody>
                    <a:bodyPr/>
                    <a:lstStyle/>
                    <a:p>
                      <a:pPr marL="0" marR="0">
                        <a:lnSpc>
                          <a:spcPct val="107000"/>
                        </a:lnSpc>
                        <a:spcBef>
                          <a:spcPts val="0"/>
                        </a:spcBef>
                        <a:spcAft>
                          <a:spcPts val="0"/>
                        </a:spcAft>
                      </a:pPr>
                      <a:r>
                        <a:rPr lang="en-US" sz="1200">
                          <a:effectLst/>
                        </a:rPr>
                        <a:t>has_achievements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.6233046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.4845861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703212793"/>
                  </a:ext>
                </a:extLst>
              </a:tr>
              <a:tr h="185044">
                <a:tc>
                  <a:txBody>
                    <a:bodyPr/>
                    <a:lstStyle/>
                    <a:p>
                      <a:pPr marL="0" marR="0">
                        <a:lnSpc>
                          <a:spcPct val="107000"/>
                        </a:lnSpc>
                        <a:spcBef>
                          <a:spcPts val="0"/>
                        </a:spcBef>
                        <a:spcAft>
                          <a:spcPts val="0"/>
                        </a:spcAft>
                      </a:pPr>
                      <a:r>
                        <a:rPr lang="en-US" sz="1200">
                          <a:effectLst/>
                        </a:rPr>
                        <a:t>lower_bound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255859.2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1541797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20000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1.00e+08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1185294610"/>
                  </a:ext>
                </a:extLst>
              </a:tr>
              <a:tr h="379621">
                <a:tc>
                  <a:txBody>
                    <a:bodyPr/>
                    <a:lstStyle/>
                    <a:p>
                      <a:pPr marL="0" marR="0">
                        <a:lnSpc>
                          <a:spcPct val="107000"/>
                        </a:lnSpc>
                        <a:spcBef>
                          <a:spcPts val="0"/>
                        </a:spcBef>
                        <a:spcAft>
                          <a:spcPts val="0"/>
                        </a:spcAft>
                      </a:pPr>
                      <a:r>
                        <a:rPr lang="en-US" sz="1200">
                          <a:effectLst/>
                        </a:rPr>
                        <a:t>num_platforms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1.649251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.8466294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3608908241"/>
                  </a:ext>
                </a:extLst>
              </a:tr>
              <a:tr h="379621">
                <a:tc>
                  <a:txBody>
                    <a:bodyPr/>
                    <a:lstStyle/>
                    <a:p>
                      <a:pPr marL="0" marR="0">
                        <a:lnSpc>
                          <a:spcPct val="107000"/>
                        </a:lnSpc>
                        <a:spcBef>
                          <a:spcPts val="0"/>
                        </a:spcBef>
                        <a:spcAft>
                          <a:spcPts val="0"/>
                        </a:spcAft>
                      </a:pPr>
                      <a:r>
                        <a:rPr lang="en-US" sz="1200">
                          <a:effectLst/>
                        </a:rPr>
                        <a:t>genresfreetoplay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.1401109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.3471225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166855876"/>
                  </a:ext>
                </a:extLst>
              </a:tr>
              <a:tr h="379621">
                <a:tc>
                  <a:txBody>
                    <a:bodyPr/>
                    <a:lstStyle/>
                    <a:p>
                      <a:pPr marL="0" marR="0">
                        <a:lnSpc>
                          <a:spcPct val="107000"/>
                        </a:lnSpc>
                        <a:spcBef>
                          <a:spcPts val="0"/>
                        </a:spcBef>
                        <a:spcAft>
                          <a:spcPts val="0"/>
                        </a:spcAft>
                      </a:pPr>
                      <a:r>
                        <a:rPr lang="en-US" sz="1200">
                          <a:effectLst/>
                        </a:rPr>
                        <a:t>genresearlyaccess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.0556669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.2292909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2072793939"/>
                  </a:ext>
                </a:extLst>
              </a:tr>
              <a:tr h="185044">
                <a:tc>
                  <a:txBody>
                    <a:bodyPr/>
                    <a:lstStyle/>
                    <a:p>
                      <a:pPr marL="0" marR="0">
                        <a:lnSpc>
                          <a:spcPct val="107000"/>
                        </a:lnSpc>
                        <a:spcBef>
                          <a:spcPts val="0"/>
                        </a:spcBef>
                        <a:spcAft>
                          <a:spcPts val="0"/>
                        </a:spcAft>
                      </a:pPr>
                      <a:r>
                        <a:rPr lang="en-US" sz="1200">
                          <a:effectLst/>
                        </a:rPr>
                        <a:t>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8479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tc>
                  <a:txBody>
                    <a:bodyPr/>
                    <a:lstStyle/>
                    <a:p>
                      <a:pPr marL="0" marR="0" algn="ctr">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184" marR="68184" marT="0" marB="0"/>
                </a:tc>
                <a:extLst>
                  <a:ext uri="{0D108BD9-81ED-4DB2-BD59-A6C34878D82A}">
                    <a16:rowId xmlns:a16="http://schemas.microsoft.com/office/drawing/2014/main" val="961216113"/>
                  </a:ext>
                </a:extLst>
              </a:tr>
            </a:tbl>
          </a:graphicData>
        </a:graphic>
      </p:graphicFrame>
    </p:spTree>
    <p:extLst>
      <p:ext uri="{BB962C8B-B14F-4D97-AF65-F5344CB8AC3E}">
        <p14:creationId xmlns:p14="http://schemas.microsoft.com/office/powerpoint/2010/main" val="379161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DF03-9C2C-A706-E8D8-E31FFFCA64D1}"/>
              </a:ext>
            </a:extLst>
          </p:cNvPr>
          <p:cNvSpPr>
            <a:spLocks noGrp="1"/>
          </p:cNvSpPr>
          <p:nvPr>
            <p:ph type="title"/>
          </p:nvPr>
        </p:nvSpPr>
        <p:spPr/>
        <p:txBody>
          <a:bodyPr/>
          <a:lstStyle/>
          <a:p>
            <a:r>
              <a:rPr lang="en-US" dirty="0"/>
              <a:t>Empirical Strategy</a:t>
            </a:r>
          </a:p>
        </p:txBody>
      </p:sp>
      <p:sp>
        <p:nvSpPr>
          <p:cNvPr id="3" name="Content Placeholder 2">
            <a:extLst>
              <a:ext uri="{FF2B5EF4-FFF2-40B4-BE49-F238E27FC236}">
                <a16:creationId xmlns:a16="http://schemas.microsoft.com/office/drawing/2014/main" id="{D5F008D0-98B7-8FE0-EA98-348E7A522D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2569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797</Words>
  <Application>Microsoft Office PowerPoint</Application>
  <PresentationFormat>Widescreen</PresentationFormat>
  <Paragraphs>261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Playing to Win: Exploring the Causal Relationship between Game Features and Positive User Feedback in the Steam Marketplace</vt:lpstr>
      <vt:lpstr>What Impacts Positive Ratings for Video Games in the Steam Marketplace</vt:lpstr>
      <vt:lpstr>What is Steam?</vt:lpstr>
      <vt:lpstr>Why should we care?</vt:lpstr>
      <vt:lpstr>Previous Literature</vt:lpstr>
      <vt:lpstr>PowerPoint Presentation</vt:lpstr>
      <vt:lpstr>PowerPoint Presentation</vt:lpstr>
      <vt:lpstr>Data</vt:lpstr>
      <vt:lpstr>Empirical Strategy</vt:lpstr>
      <vt:lpstr>The models</vt:lpstr>
      <vt:lpstr>OLS and WLS</vt:lpstr>
      <vt:lpstr>PowerPoint Presentation</vt:lpstr>
      <vt:lpstr>PowerPoint Presentation</vt:lpstr>
      <vt:lpstr>Results summarized</vt:lpstr>
      <vt:lpstr>Conclusions</vt:lpstr>
      <vt:lpstr>Contextual Economic Theory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Playing to win</dc:title>
  <dc:creator>Toth, Mr. Tim P.</dc:creator>
  <cp:lastModifiedBy>Toth, Mr. Tim P.</cp:lastModifiedBy>
  <cp:revision>4</cp:revision>
  <dcterms:created xsi:type="dcterms:W3CDTF">2023-04-10T17:45:01Z</dcterms:created>
  <dcterms:modified xsi:type="dcterms:W3CDTF">2023-04-25T02:52:54Z</dcterms:modified>
</cp:coreProperties>
</file>