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0" r:id="rId7"/>
    <p:sldId id="261" r:id="rId8"/>
    <p:sldId id="265" r:id="rId9"/>
    <p:sldId id="274" r:id="rId10"/>
    <p:sldId id="266" r:id="rId11"/>
    <p:sldId id="262" r:id="rId12"/>
    <p:sldId id="263" r:id="rId13"/>
    <p:sldId id="264" r:id="rId14"/>
    <p:sldId id="273" r:id="rId15"/>
    <p:sldId id="267" r:id="rId16"/>
    <p:sldId id="268"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568" autoAdjust="0"/>
    <p:restoredTop sz="94660"/>
  </p:normalViewPr>
  <p:slideViewPr>
    <p:cSldViewPr snapToGrid="0">
      <p:cViewPr varScale="1">
        <p:scale>
          <a:sx n="37" d="100"/>
          <a:sy n="37" d="100"/>
        </p:scale>
        <p:origin x="224" y="1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E398-7E7C-D696-F1AB-96CDB946C1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4D618-031A-B293-7BB0-0BB47EAC6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284DAC-8519-8D19-86C8-DCCB47816852}"/>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5" name="Footer Placeholder 4">
            <a:extLst>
              <a:ext uri="{FF2B5EF4-FFF2-40B4-BE49-F238E27FC236}">
                <a16:creationId xmlns:a16="http://schemas.microsoft.com/office/drawing/2014/main" id="{AFF0C322-A216-CC92-4FAF-C85ADF190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8363A-BE17-7E34-1B5E-42568F89A554}"/>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345999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2CE3-D00E-69B6-0A51-D2DB42BC44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368C9-589F-64C7-6CAD-0E96F1A7B7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B5D3F-4B75-90BA-0D75-C330526B2F80}"/>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5" name="Footer Placeholder 4">
            <a:extLst>
              <a:ext uri="{FF2B5EF4-FFF2-40B4-BE49-F238E27FC236}">
                <a16:creationId xmlns:a16="http://schemas.microsoft.com/office/drawing/2014/main" id="{735E3D8B-0A77-1682-9D06-0125A7D3A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9E121-8077-896F-636D-52B9C9189602}"/>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25915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5743B-983D-4220-F24F-F8E5A9BDA4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C6C5BF-57BB-3F7E-0D3B-92A0CA7FA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B0438-465C-5D1B-801D-E0CDC2A0D795}"/>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5" name="Footer Placeholder 4">
            <a:extLst>
              <a:ext uri="{FF2B5EF4-FFF2-40B4-BE49-F238E27FC236}">
                <a16:creationId xmlns:a16="http://schemas.microsoft.com/office/drawing/2014/main" id="{8E0AA1D7-D95C-F9F1-25AD-89B584A92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7578C-1182-1A6F-3D1B-04FCA8656624}"/>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6778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05F6-ACF6-BFE8-7CA9-EA7409737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089AA2-B20B-260C-6AD2-84288E10F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AB5B6-78E3-1AEC-D41B-2322D12E26E2}"/>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5" name="Footer Placeholder 4">
            <a:extLst>
              <a:ext uri="{FF2B5EF4-FFF2-40B4-BE49-F238E27FC236}">
                <a16:creationId xmlns:a16="http://schemas.microsoft.com/office/drawing/2014/main" id="{B62FE702-C25C-B972-051C-44FCDB7D9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ABFBC-4757-45A0-26C2-4F685F7A0F80}"/>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81649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8475-A208-3210-6C7E-7FBEECEBB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1EF66-BD23-5832-119D-518142C8A6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42C085-DEA4-A07D-870E-FD783E4BF162}"/>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5" name="Footer Placeholder 4">
            <a:extLst>
              <a:ext uri="{FF2B5EF4-FFF2-40B4-BE49-F238E27FC236}">
                <a16:creationId xmlns:a16="http://schemas.microsoft.com/office/drawing/2014/main" id="{3D497BA0-5F51-2977-2C03-848369834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B03DC-5516-B5CB-E2D4-A9FE70FBB882}"/>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66426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EDDA-7BFE-7D53-1980-5A961D09D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64F27-C3D4-2F2E-C790-078D73AC81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9A3E45-17DE-2304-AAED-A0F32AEA5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184F8-C358-BC37-1B99-78CCCB041D56}"/>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6" name="Footer Placeholder 5">
            <a:extLst>
              <a:ext uri="{FF2B5EF4-FFF2-40B4-BE49-F238E27FC236}">
                <a16:creationId xmlns:a16="http://schemas.microsoft.com/office/drawing/2014/main" id="{501485EC-E44D-896E-18CD-C5A8DBC46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71EA6-8319-B255-2EF0-012DF55380CF}"/>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302416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556C-CFE7-F14B-14A8-5489D86C89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A85230-BEA3-59DB-FD4D-E18449D35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DC8545-B64F-1937-F3CC-B6CF0AABE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47CB9C-06AA-4D4A-4899-BA4AB3D63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0D654-2570-11FA-1E4A-49AC700A8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E87EA4-4441-5849-016D-3EC0087660B0}"/>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8" name="Footer Placeholder 7">
            <a:extLst>
              <a:ext uri="{FF2B5EF4-FFF2-40B4-BE49-F238E27FC236}">
                <a16:creationId xmlns:a16="http://schemas.microsoft.com/office/drawing/2014/main" id="{842B71DC-E97C-FF53-6AE0-FB973C7973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449C93-A53B-9C14-8224-F35668304051}"/>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34963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2062-13E5-9091-2E5C-23A6A0A3EE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EBB19F-EA04-A82F-CE29-FB11EF27EA01}"/>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4" name="Footer Placeholder 3">
            <a:extLst>
              <a:ext uri="{FF2B5EF4-FFF2-40B4-BE49-F238E27FC236}">
                <a16:creationId xmlns:a16="http://schemas.microsoft.com/office/drawing/2014/main" id="{79516759-748D-A048-996F-716D18C90A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5CF7DB-1E00-5A97-6815-9C298048B9BD}"/>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25865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83E34-E541-562D-C0E9-DA58723D7401}"/>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3" name="Footer Placeholder 2">
            <a:extLst>
              <a:ext uri="{FF2B5EF4-FFF2-40B4-BE49-F238E27FC236}">
                <a16:creationId xmlns:a16="http://schemas.microsoft.com/office/drawing/2014/main" id="{925458E7-06F0-613B-2749-259B61B008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B814BF-3F74-4DEF-2DD8-F14A03A9DAE6}"/>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185774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D1BC-E496-5952-8E50-B92410C71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883801-3A05-A563-2B07-9C29FA686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3BA88-660A-29A9-C182-C996A1AFA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33AFC-184D-928D-1B83-D507941F74E6}"/>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6" name="Footer Placeholder 5">
            <a:extLst>
              <a:ext uri="{FF2B5EF4-FFF2-40B4-BE49-F238E27FC236}">
                <a16:creationId xmlns:a16="http://schemas.microsoft.com/office/drawing/2014/main" id="{B46A4AD9-C011-0AD5-CF2A-2D8A717F2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C3F99-6D8B-DE67-E722-4A5AE4C18229}"/>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92214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1045-C106-3C7D-5C93-2033EEB3C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24F2B7-2CF6-E074-D463-1981AC037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B024E5-4FFE-4DF7-5A26-8A7A78DB6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46652-0B28-6F72-FE5D-1EA062A7CA01}"/>
              </a:ext>
            </a:extLst>
          </p:cNvPr>
          <p:cNvSpPr>
            <a:spLocks noGrp="1"/>
          </p:cNvSpPr>
          <p:nvPr>
            <p:ph type="dt" sz="half" idx="10"/>
          </p:nvPr>
        </p:nvSpPr>
        <p:spPr/>
        <p:txBody>
          <a:bodyPr/>
          <a:lstStyle/>
          <a:p>
            <a:fld id="{9F616A62-8E4A-46B6-8E73-4802A67EDAB9}" type="datetimeFigureOut">
              <a:rPr lang="en-US" smtClean="0"/>
              <a:t>4/28/23</a:t>
            </a:fld>
            <a:endParaRPr lang="en-US"/>
          </a:p>
        </p:txBody>
      </p:sp>
      <p:sp>
        <p:nvSpPr>
          <p:cNvPr id="6" name="Footer Placeholder 5">
            <a:extLst>
              <a:ext uri="{FF2B5EF4-FFF2-40B4-BE49-F238E27FC236}">
                <a16:creationId xmlns:a16="http://schemas.microsoft.com/office/drawing/2014/main" id="{7A083A76-02EC-A14C-82DD-2BD050B25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D9780-D84A-3786-260F-D765CB7BA9FD}"/>
              </a:ext>
            </a:extLst>
          </p:cNvPr>
          <p:cNvSpPr>
            <a:spLocks noGrp="1"/>
          </p:cNvSpPr>
          <p:nvPr>
            <p:ph type="sldNum" sz="quarter" idx="12"/>
          </p:nvPr>
        </p:nvSpPr>
        <p:spPr/>
        <p:txBody>
          <a:bodyPr/>
          <a:lstStyle/>
          <a:p>
            <a:fld id="{E16C9E80-2003-43E6-9F43-A073B3B76023}" type="slidenum">
              <a:rPr lang="en-US" smtClean="0"/>
              <a:t>‹#›</a:t>
            </a:fld>
            <a:endParaRPr lang="en-US"/>
          </a:p>
        </p:txBody>
      </p:sp>
    </p:spTree>
    <p:extLst>
      <p:ext uri="{BB962C8B-B14F-4D97-AF65-F5344CB8AC3E}">
        <p14:creationId xmlns:p14="http://schemas.microsoft.com/office/powerpoint/2010/main" val="407745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50D093-4C84-55B8-19C1-C112BA6A34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1C41B1-1993-A2CD-823E-3D70113F8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8402B-627C-7C99-F933-28E11B3488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16A62-8E4A-46B6-8E73-4802A67EDAB9}" type="datetimeFigureOut">
              <a:rPr lang="en-US" smtClean="0"/>
              <a:t>4/28/23</a:t>
            </a:fld>
            <a:endParaRPr lang="en-US"/>
          </a:p>
        </p:txBody>
      </p:sp>
      <p:sp>
        <p:nvSpPr>
          <p:cNvPr id="5" name="Footer Placeholder 4">
            <a:extLst>
              <a:ext uri="{FF2B5EF4-FFF2-40B4-BE49-F238E27FC236}">
                <a16:creationId xmlns:a16="http://schemas.microsoft.com/office/drawing/2014/main" id="{C83BE5E1-D669-9490-CF5A-C0B1F5A18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AF303-1065-E489-5169-7DD58EB1E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C9E80-2003-43E6-9F43-A073B3B76023}" type="slidenum">
              <a:rPr lang="en-US" smtClean="0"/>
              <a:t>‹#›</a:t>
            </a:fld>
            <a:endParaRPr lang="en-US"/>
          </a:p>
        </p:txBody>
      </p:sp>
    </p:spTree>
    <p:extLst>
      <p:ext uri="{BB962C8B-B14F-4D97-AF65-F5344CB8AC3E}">
        <p14:creationId xmlns:p14="http://schemas.microsoft.com/office/powerpoint/2010/main" val="174197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037F-36B0-A692-9083-19E9F897D4A4}"/>
              </a:ext>
            </a:extLst>
          </p:cNvPr>
          <p:cNvSpPr>
            <a:spLocks noGrp="1"/>
          </p:cNvSpPr>
          <p:nvPr>
            <p:ph type="ctrTitle"/>
          </p:nvPr>
        </p:nvSpPr>
        <p:spPr>
          <a:xfrm>
            <a:off x="1524000" y="1587058"/>
            <a:ext cx="9144000" cy="2387600"/>
          </a:xfrm>
        </p:spPr>
        <p:txBody>
          <a:bodyPr>
            <a:noAutofit/>
          </a:bodyPr>
          <a:lstStyle/>
          <a:p>
            <a:r>
              <a:rPr lang="en-US" sz="4400" dirty="0"/>
              <a:t>Playing to Win: Exploring the Causal Relationship between Game Features and Positive User Feedback in the Steam Marketplace</a:t>
            </a:r>
          </a:p>
        </p:txBody>
      </p:sp>
      <p:sp>
        <p:nvSpPr>
          <p:cNvPr id="3" name="Subtitle 2">
            <a:extLst>
              <a:ext uri="{FF2B5EF4-FFF2-40B4-BE49-F238E27FC236}">
                <a16:creationId xmlns:a16="http://schemas.microsoft.com/office/drawing/2014/main" id="{BFFAD555-D441-25A1-D1FB-9BC0A3228BB1}"/>
              </a:ext>
            </a:extLst>
          </p:cNvPr>
          <p:cNvSpPr>
            <a:spLocks noGrp="1"/>
          </p:cNvSpPr>
          <p:nvPr>
            <p:ph type="subTitle" idx="1"/>
          </p:nvPr>
        </p:nvSpPr>
        <p:spPr>
          <a:xfrm>
            <a:off x="1524000" y="4621369"/>
            <a:ext cx="9144000" cy="1655762"/>
          </a:xfrm>
        </p:spPr>
        <p:txBody>
          <a:bodyPr/>
          <a:lstStyle/>
          <a:p>
            <a:r>
              <a:rPr lang="en-US" dirty="0"/>
              <a:t>Timothy Toth</a:t>
            </a:r>
          </a:p>
        </p:txBody>
      </p:sp>
    </p:spTree>
    <p:extLst>
      <p:ext uri="{BB962C8B-B14F-4D97-AF65-F5344CB8AC3E}">
        <p14:creationId xmlns:p14="http://schemas.microsoft.com/office/powerpoint/2010/main" val="10620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A774-AA0C-7378-678B-DAD52B754E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5BAFB8-ECAC-57F9-8A1A-3F2243AF56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904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13C3-8D7E-C03E-0187-7BCCF3173A5F}"/>
              </a:ext>
            </a:extLst>
          </p:cNvPr>
          <p:cNvSpPr>
            <a:spLocks noGrp="1"/>
          </p:cNvSpPr>
          <p:nvPr>
            <p:ph type="title"/>
          </p:nvPr>
        </p:nvSpPr>
        <p:spPr/>
        <p:txBody>
          <a:bodyPr/>
          <a:lstStyle/>
          <a:p>
            <a:r>
              <a:rPr lang="en-US" dirty="0"/>
              <a:t>Data</a:t>
            </a:r>
          </a:p>
        </p:txBody>
      </p:sp>
      <p:sp>
        <p:nvSpPr>
          <p:cNvPr id="5" name="Content Placeholder 4">
            <a:extLst>
              <a:ext uri="{FF2B5EF4-FFF2-40B4-BE49-F238E27FC236}">
                <a16:creationId xmlns:a16="http://schemas.microsoft.com/office/drawing/2014/main" id="{493CA91D-DDFA-9BA1-01B4-F08189E7A87E}"/>
              </a:ext>
            </a:extLst>
          </p:cNvPr>
          <p:cNvSpPr>
            <a:spLocks noGrp="1"/>
          </p:cNvSpPr>
          <p:nvPr>
            <p:ph idx="1"/>
          </p:nvPr>
        </p:nvSpPr>
        <p:spPr/>
        <p:txBody>
          <a:bodyPr>
            <a:normAutofit fontScale="55000" lnSpcReduction="20000"/>
          </a:bodyPr>
          <a:lstStyle/>
          <a:p>
            <a:pPr marL="0" indent="0">
              <a:buNone/>
            </a:pPr>
            <a:r>
              <a:rPr lang="en-US" dirty="0"/>
              <a:t> Table 1: Summary Statistics </a:t>
            </a:r>
          </a:p>
          <a:p>
            <a:pPr marL="0" indent="0">
              <a:buNone/>
            </a:pPr>
            <a:r>
              <a:rPr lang="en-US" dirty="0"/>
              <a:t>---------------------------------------------------------------                                    </a:t>
            </a:r>
          </a:p>
          <a:p>
            <a:pPr marL="0" indent="0">
              <a:buNone/>
            </a:pPr>
            <a:r>
              <a:rPr lang="en-US" dirty="0"/>
              <a:t>                     mean           </a:t>
            </a:r>
            <a:r>
              <a:rPr lang="en-US" dirty="0" err="1"/>
              <a:t>sd</a:t>
            </a:r>
            <a:r>
              <a:rPr lang="en-US" dirty="0"/>
              <a:t>          min          max</a:t>
            </a:r>
          </a:p>
          <a:p>
            <a:pPr marL="0" indent="0">
              <a:buNone/>
            </a:pPr>
            <a:r>
              <a:rPr lang="en-US" dirty="0"/>
              <a:t>----------------------------------------------------------------</a:t>
            </a:r>
          </a:p>
          <a:p>
            <a:pPr marL="0" indent="0">
              <a:buNone/>
            </a:pPr>
            <a:r>
              <a:rPr lang="en-US" dirty="0" err="1"/>
              <a:t>positive_r~s</a:t>
            </a:r>
            <a:r>
              <a:rPr lang="en-US" dirty="0"/>
              <a:t>     3127.586     33835.92            0      2644404</a:t>
            </a:r>
          </a:p>
          <a:p>
            <a:pPr marL="0" indent="0">
              <a:buNone/>
            </a:pPr>
            <a:r>
              <a:rPr lang="en-US" dirty="0"/>
              <a:t>achievements     42.50324     284.1896            0         9821</a:t>
            </a:r>
          </a:p>
          <a:p>
            <a:pPr marL="0" indent="0">
              <a:buNone/>
            </a:pPr>
            <a:r>
              <a:rPr lang="en-US" dirty="0" err="1"/>
              <a:t>average_pl~e</a:t>
            </a:r>
            <a:r>
              <a:rPr lang="en-US" dirty="0"/>
              <a:t>     451.1197     3214.551            0       190625</a:t>
            </a:r>
          </a:p>
          <a:p>
            <a:pPr marL="0" indent="0">
              <a:buNone/>
            </a:pPr>
            <a:r>
              <a:rPr lang="en-US" dirty="0" err="1"/>
              <a:t>negative_r~s</a:t>
            </a:r>
            <a:r>
              <a:rPr lang="en-US" dirty="0"/>
              <a:t>      651.906     7638.706            0       487076</a:t>
            </a:r>
          </a:p>
          <a:p>
            <a:pPr marL="0" indent="0">
              <a:buNone/>
            </a:pPr>
            <a:r>
              <a:rPr lang="en-US" dirty="0"/>
              <a:t>price            7.117333      8.25545            0        78.99</a:t>
            </a:r>
          </a:p>
          <a:p>
            <a:pPr marL="0" indent="0">
              <a:buNone/>
            </a:pPr>
            <a:r>
              <a:rPr lang="en-US" dirty="0" err="1"/>
              <a:t>num_platfo~s</a:t>
            </a:r>
            <a:r>
              <a:rPr lang="en-US" dirty="0"/>
              <a:t>     1.649251     .8466294            1            3</a:t>
            </a:r>
          </a:p>
          <a:p>
            <a:pPr marL="0" indent="0">
              <a:buNone/>
            </a:pPr>
            <a:r>
              <a:rPr lang="en-US" dirty="0" err="1"/>
              <a:t>genresfree~y</a:t>
            </a:r>
            <a:r>
              <a:rPr lang="en-US" dirty="0"/>
              <a:t>     .1401109     .3471225            0            1</a:t>
            </a:r>
          </a:p>
          <a:p>
            <a:pPr marL="0" indent="0">
              <a:buNone/>
            </a:pPr>
            <a:r>
              <a:rPr lang="en-US" dirty="0" err="1"/>
              <a:t>genresearl~s</a:t>
            </a:r>
            <a:r>
              <a:rPr lang="en-US" dirty="0"/>
              <a:t>     .0556669     .2292909            0            1</a:t>
            </a:r>
          </a:p>
          <a:p>
            <a:pPr marL="0" indent="0">
              <a:buNone/>
            </a:pPr>
            <a:r>
              <a:rPr lang="en-US" dirty="0"/>
              <a:t>----------------------------------------------------------------</a:t>
            </a:r>
          </a:p>
          <a:p>
            <a:pPr marL="0" indent="0">
              <a:buNone/>
            </a:pPr>
            <a:r>
              <a:rPr lang="en-US" dirty="0"/>
              <a:t>N                    8479                                       </a:t>
            </a:r>
          </a:p>
          <a:p>
            <a:pPr marL="0" indent="0">
              <a:buNone/>
            </a:pPr>
            <a:r>
              <a:rPr lang="en-US" dirty="0"/>
              <a:t>----------------------------------------------------------------</a:t>
            </a:r>
          </a:p>
        </p:txBody>
      </p:sp>
    </p:spTree>
    <p:extLst>
      <p:ext uri="{BB962C8B-B14F-4D97-AF65-F5344CB8AC3E}">
        <p14:creationId xmlns:p14="http://schemas.microsoft.com/office/powerpoint/2010/main" val="379161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DF03-9C2C-A706-E8D8-E31FFFCA64D1}"/>
              </a:ext>
            </a:extLst>
          </p:cNvPr>
          <p:cNvSpPr>
            <a:spLocks noGrp="1"/>
          </p:cNvSpPr>
          <p:nvPr>
            <p:ph type="title"/>
          </p:nvPr>
        </p:nvSpPr>
        <p:spPr/>
        <p:txBody>
          <a:bodyPr/>
          <a:lstStyle/>
          <a:p>
            <a:r>
              <a:rPr lang="en-US" dirty="0"/>
              <a:t>Empirical Strategy</a:t>
            </a:r>
          </a:p>
        </p:txBody>
      </p:sp>
      <p:sp>
        <p:nvSpPr>
          <p:cNvPr id="3" name="Content Placeholder 2">
            <a:extLst>
              <a:ext uri="{FF2B5EF4-FFF2-40B4-BE49-F238E27FC236}">
                <a16:creationId xmlns:a16="http://schemas.microsoft.com/office/drawing/2014/main" id="{D5F008D0-98B7-8FE0-EA98-348E7A522D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2569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8CF6-1883-6BDA-4871-36A8D0AE8460}"/>
              </a:ext>
            </a:extLst>
          </p:cNvPr>
          <p:cNvSpPr>
            <a:spLocks noGrp="1"/>
          </p:cNvSpPr>
          <p:nvPr>
            <p:ph type="title"/>
          </p:nvPr>
        </p:nvSpPr>
        <p:spPr/>
        <p:txBody>
          <a:bodyPr/>
          <a:lstStyle/>
          <a:p>
            <a:r>
              <a:rPr lang="en-US" dirty="0"/>
              <a:t>The models</a:t>
            </a:r>
          </a:p>
        </p:txBody>
      </p:sp>
      <p:sp>
        <p:nvSpPr>
          <p:cNvPr id="3" name="Content Placeholder 2">
            <a:extLst>
              <a:ext uri="{FF2B5EF4-FFF2-40B4-BE49-F238E27FC236}">
                <a16:creationId xmlns:a16="http://schemas.microsoft.com/office/drawing/2014/main" id="{0268855B-9562-1488-77DD-8A2682626814}"/>
              </a:ext>
            </a:extLst>
          </p:cNvPr>
          <p:cNvSpPr>
            <a:spLocks noGrp="1"/>
          </p:cNvSpPr>
          <p:nvPr>
            <p:ph idx="1"/>
          </p:nvPr>
        </p:nvSpPr>
        <p:spPr>
          <a:xfrm>
            <a:off x="889000" y="1825625"/>
            <a:ext cx="10515600" cy="4351338"/>
          </a:xfrm>
        </p:spPr>
        <p:txBody>
          <a:bodyPr>
            <a:normAutofit fontScale="92500" lnSpcReduction="20000"/>
          </a:bodyPr>
          <a:lstStyle/>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r>
              <a:rPr lang="en-US" sz="1800" dirty="0" err="1"/>
              <a:t>positive_ratings</a:t>
            </a:r>
            <a:r>
              <a:rPr lang="en-US" sz="1800" dirty="0"/>
              <a:t>=</a:t>
            </a:r>
            <a:r>
              <a:rPr lang="el-GR" sz="1800" dirty="0"/>
              <a:t>β</a:t>
            </a:r>
            <a:r>
              <a:rPr lang="en-US" sz="1800" dirty="0"/>
              <a:t>0+</a:t>
            </a:r>
            <a:r>
              <a:rPr lang="el-GR" sz="1800" dirty="0"/>
              <a:t>β</a:t>
            </a:r>
            <a:r>
              <a:rPr lang="en-US" sz="1800" dirty="0"/>
              <a:t>1achievements+</a:t>
            </a:r>
            <a:r>
              <a:rPr lang="el-GR" sz="1800" dirty="0"/>
              <a:t>β</a:t>
            </a:r>
            <a:r>
              <a:rPr lang="en-US" sz="1800" dirty="0"/>
              <a:t>2negative_ratings+</a:t>
            </a:r>
            <a:r>
              <a:rPr lang="el-GR" sz="1800" dirty="0"/>
              <a:t>β</a:t>
            </a:r>
            <a:r>
              <a:rPr lang="en-US" sz="1800" dirty="0"/>
              <a:t>3price+</a:t>
            </a:r>
            <a:r>
              <a:rPr lang="el-GR" sz="1800" dirty="0"/>
              <a:t>β</a:t>
            </a:r>
            <a:r>
              <a:rPr lang="en-US" sz="1800" dirty="0"/>
              <a:t>4i.num_platforms+</a:t>
            </a:r>
            <a:r>
              <a:rPr lang="el-GR" sz="1800" dirty="0"/>
              <a:t>β</a:t>
            </a:r>
            <a:r>
              <a:rPr lang="en-US" sz="1800" dirty="0"/>
              <a:t>5average_playtime+ui</a:t>
            </a:r>
          </a:p>
          <a:p>
            <a:pPr marL="0" indent="0" algn="ctr">
              <a:buNone/>
            </a:pPr>
            <a:endParaRPr lang="en-US" dirty="0"/>
          </a:p>
          <a:p>
            <a:pPr marL="0" indent="0" algn="ctr">
              <a:buNone/>
            </a:pPr>
            <a:r>
              <a:rPr lang="en-US" dirty="0"/>
              <a:t>Or can be seen as alternatively </a:t>
            </a:r>
          </a:p>
          <a:p>
            <a:pPr marL="0" indent="0" algn="ctr">
              <a:buNone/>
            </a:pPr>
            <a:endParaRPr lang="en-US" dirty="0"/>
          </a:p>
          <a:p>
            <a:pPr marL="0" indent="0" algn="ctr">
              <a:buNone/>
            </a:pPr>
            <a:r>
              <a:rPr lang="en-US" sz="1800" b="0" i="0" dirty="0" err="1">
                <a:effectLst/>
              </a:rPr>
              <a:t>positive</a:t>
            </a:r>
            <a:r>
              <a:rPr lang="en-US" sz="1800" dirty="0" err="1"/>
              <a:t>_ratings</a:t>
            </a:r>
            <a:r>
              <a:rPr lang="en-US" sz="1800" b="0" i="0" dirty="0">
                <a:effectLst/>
              </a:rPr>
              <a:t> = </a:t>
            </a:r>
            <a:r>
              <a:rPr lang="el-GR" sz="1800" b="0" i="0" dirty="0">
                <a:effectLst/>
              </a:rPr>
              <a:t>β0 + β1</a:t>
            </a:r>
            <a:r>
              <a:rPr lang="en-US" sz="1800" b="0" i="0" dirty="0">
                <a:effectLst/>
              </a:rPr>
              <a:t>xi + </a:t>
            </a:r>
            <a:r>
              <a:rPr lang="el-GR" sz="1800" b="0" i="0" dirty="0">
                <a:effectLst/>
              </a:rPr>
              <a:t>η</a:t>
            </a:r>
            <a:r>
              <a:rPr lang="en-US" sz="1800" b="0" i="0" dirty="0">
                <a:effectLst/>
              </a:rPr>
              <a:t>Zit + </a:t>
            </a:r>
            <a:r>
              <a:rPr lang="en-US" sz="1800" b="0" i="0" dirty="0" err="1">
                <a:effectLst/>
              </a:rPr>
              <a:t>ui</a:t>
            </a:r>
            <a:r>
              <a:rPr lang="en-US" sz="1800" b="0" i="0" dirty="0">
                <a:effectLst/>
              </a:rPr>
              <a:t> </a:t>
            </a:r>
          </a:p>
          <a:p>
            <a:pPr marL="0" indent="0" algn="ctr">
              <a:buNone/>
            </a:pPr>
            <a:endParaRPr lang="en-US" sz="1800" b="0" i="0" dirty="0">
              <a:effectLst/>
            </a:endParaRPr>
          </a:p>
          <a:p>
            <a:pPr marL="0" indent="0" algn="ctr">
              <a:buNone/>
            </a:pPr>
            <a:r>
              <a:rPr lang="en-US" dirty="0"/>
              <a:t>where xi is the variable of interest(achievements), Zi is a vector of covariates (</a:t>
            </a:r>
            <a:r>
              <a:rPr lang="en-US" dirty="0" err="1"/>
              <a:t>negative_ratings</a:t>
            </a:r>
            <a:r>
              <a:rPr lang="en-US" dirty="0"/>
              <a:t>, price, </a:t>
            </a:r>
            <a:r>
              <a:rPr lang="en-US" dirty="0" err="1"/>
              <a:t>i.num_platforms</a:t>
            </a:r>
            <a:r>
              <a:rPr lang="en-US" dirty="0"/>
              <a:t>, </a:t>
            </a:r>
            <a:r>
              <a:rPr lang="en-US" dirty="0" err="1"/>
              <a:t>average_playtime</a:t>
            </a:r>
            <a:r>
              <a:rPr lang="en-US" dirty="0"/>
              <a:t>), and </a:t>
            </a:r>
            <a:r>
              <a:rPr lang="en-US" dirty="0" err="1"/>
              <a:t>ui</a:t>
            </a:r>
            <a:r>
              <a:rPr lang="en-US" dirty="0"/>
              <a:t> is the error term.</a:t>
            </a:r>
          </a:p>
        </p:txBody>
      </p:sp>
    </p:spTree>
    <p:extLst>
      <p:ext uri="{BB962C8B-B14F-4D97-AF65-F5344CB8AC3E}">
        <p14:creationId xmlns:p14="http://schemas.microsoft.com/office/powerpoint/2010/main" val="325722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91DF-66CE-386C-B31D-1B506CD672AC}"/>
              </a:ext>
            </a:extLst>
          </p:cNvPr>
          <p:cNvSpPr>
            <a:spLocks noGrp="1"/>
          </p:cNvSpPr>
          <p:nvPr>
            <p:ph type="title"/>
          </p:nvPr>
        </p:nvSpPr>
        <p:spPr/>
        <p:txBody>
          <a:bodyPr/>
          <a:lstStyle/>
          <a:p>
            <a:r>
              <a:rPr lang="en-US" dirty="0"/>
              <a:t>OLS and WLS</a:t>
            </a:r>
          </a:p>
        </p:txBody>
      </p:sp>
    </p:spTree>
    <p:extLst>
      <p:ext uri="{BB962C8B-B14F-4D97-AF65-F5344CB8AC3E}">
        <p14:creationId xmlns:p14="http://schemas.microsoft.com/office/powerpoint/2010/main" val="267957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91DF-66CE-386C-B31D-1B506CD672AC}"/>
              </a:ext>
            </a:extLst>
          </p:cNvPr>
          <p:cNvSpPr>
            <a:spLocks noGrp="1"/>
          </p:cNvSpPr>
          <p:nvPr>
            <p:ph type="title"/>
          </p:nvPr>
        </p:nvSpPr>
        <p:spPr/>
        <p:txBody>
          <a:bodyPr/>
          <a:lstStyle/>
          <a:p>
            <a:r>
              <a:rPr lang="en-US" dirty="0"/>
              <a:t>OLS and WLS</a:t>
            </a:r>
          </a:p>
        </p:txBody>
      </p:sp>
      <p:sp>
        <p:nvSpPr>
          <p:cNvPr id="5" name="Rectangle 1">
            <a:extLst>
              <a:ext uri="{FF2B5EF4-FFF2-40B4-BE49-F238E27FC236}">
                <a16:creationId xmlns:a16="http://schemas.microsoft.com/office/drawing/2014/main" id="{98C8647A-573D-A549-76BD-A0ABACCF28A3}"/>
              </a:ext>
            </a:extLst>
          </p:cNvPr>
          <p:cNvSpPr>
            <a:spLocks noChangeArrowheads="1"/>
          </p:cNvSpPr>
          <p:nvPr/>
        </p:nvSpPr>
        <p:spPr bwMode="auto">
          <a:xfrm>
            <a:off x="-6287633" y="28545"/>
            <a:ext cx="196430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Standard errors in parentheses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0.10, </a:t>
            </a: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0.05, </a:t>
            </a:r>
            <a:r>
              <a:rPr kumimoji="0" lang="en-US" altLang="en-US" sz="1000" b="0" i="0" u="none" strike="noStrike" cap="none" normalizeH="0" baseline="3000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000" b="0" i="1"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0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&lt; 0.01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6CDF3F51-DB34-23A0-FE70-4E4BC63770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783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FF23-91AE-5B83-142C-5B4FEFA6E8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9D077B-68A3-239E-24BC-D0BA040EDC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392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0978-72C2-221D-9029-87DB0BA52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7F8B61-6AB7-BBE6-4EB5-095DB8323B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6445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97EF-2AED-486B-E152-3FE83D133D8C}"/>
              </a:ext>
            </a:extLst>
          </p:cNvPr>
          <p:cNvSpPr>
            <a:spLocks noGrp="1"/>
          </p:cNvSpPr>
          <p:nvPr>
            <p:ph type="title"/>
          </p:nvPr>
        </p:nvSpPr>
        <p:spPr/>
        <p:txBody>
          <a:bodyPr/>
          <a:lstStyle/>
          <a:p>
            <a:r>
              <a:rPr lang="en-US" dirty="0"/>
              <a:t>Results summarized</a:t>
            </a:r>
          </a:p>
        </p:txBody>
      </p:sp>
      <p:sp>
        <p:nvSpPr>
          <p:cNvPr id="3" name="Content Placeholder 2">
            <a:extLst>
              <a:ext uri="{FF2B5EF4-FFF2-40B4-BE49-F238E27FC236}">
                <a16:creationId xmlns:a16="http://schemas.microsoft.com/office/drawing/2014/main" id="{755DA879-798B-828A-0050-FFD0EACC49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173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1E1E-DA54-8D13-9843-0E0DE0B01A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7FF23AD-A25B-766A-F146-2B8BC0EF764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2376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F8EE-649C-CB84-5B9F-AE28A7CECC37}"/>
              </a:ext>
            </a:extLst>
          </p:cNvPr>
          <p:cNvSpPr>
            <a:spLocks noGrp="1"/>
          </p:cNvSpPr>
          <p:nvPr>
            <p:ph type="title"/>
          </p:nvPr>
        </p:nvSpPr>
        <p:spPr/>
        <p:txBody>
          <a:bodyPr/>
          <a:lstStyle/>
          <a:p>
            <a:r>
              <a:rPr lang="en-US" dirty="0"/>
              <a:t>What Impacts Positive Ratings for Video Games in the Steam Marketplace</a:t>
            </a:r>
          </a:p>
        </p:txBody>
      </p:sp>
      <p:sp>
        <p:nvSpPr>
          <p:cNvPr id="3" name="Content Placeholder 2">
            <a:extLst>
              <a:ext uri="{FF2B5EF4-FFF2-40B4-BE49-F238E27FC236}">
                <a16:creationId xmlns:a16="http://schemas.microsoft.com/office/drawing/2014/main" id="{4140F443-9906-8B67-25F9-F8A726B7DD3E}"/>
              </a:ext>
            </a:extLst>
          </p:cNvPr>
          <p:cNvSpPr>
            <a:spLocks noGrp="1"/>
          </p:cNvSpPr>
          <p:nvPr>
            <p:ph idx="1"/>
          </p:nvPr>
        </p:nvSpPr>
        <p:spPr/>
        <p:txBody>
          <a:bodyPr/>
          <a:lstStyle/>
          <a:p>
            <a:pPr lvl="1"/>
            <a:r>
              <a:rPr lang="en-US" dirty="0"/>
              <a:t>The video game industry has experienced tremendous growth in recent years</a:t>
            </a:r>
          </a:p>
          <a:p>
            <a:pPr marL="457200" lvl="1" indent="0">
              <a:buNone/>
            </a:pPr>
            <a:endParaRPr lang="en-US" dirty="0"/>
          </a:p>
          <a:p>
            <a:pPr lvl="1"/>
            <a:r>
              <a:rPr lang="en-US" dirty="0"/>
              <a:t>Positive ratings on Steam are critical for a game's success, as they can influence a potential buyer's decision to purchase the game. </a:t>
            </a: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86% of players report paying attention to review scores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US" dirty="0"/>
          </a:p>
          <a:p>
            <a:pPr lvl="1"/>
            <a:endParaRPr lang="en-US" dirty="0"/>
          </a:p>
          <a:p>
            <a:pPr lvl="1"/>
            <a:r>
              <a:rPr lang="en-US" dirty="0"/>
              <a:t>Therefore, understanding the factors that impact positive ratings on Steam is crucial for developers seeking to improve or forecast their games' sales and success.</a:t>
            </a:r>
          </a:p>
        </p:txBody>
      </p:sp>
    </p:spTree>
    <p:extLst>
      <p:ext uri="{BB962C8B-B14F-4D97-AF65-F5344CB8AC3E}">
        <p14:creationId xmlns:p14="http://schemas.microsoft.com/office/powerpoint/2010/main" val="83337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A628-B6F9-645F-164F-0868EA21B0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ADA3A2-0FDC-E0F6-FBAE-5CE2DABB6F4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900BBDF-8751-8747-3491-BA5156E80A0C}"/>
              </a:ext>
            </a:extLst>
          </p:cNvPr>
          <p:cNvPicPr>
            <a:picLocks noChangeAspect="1"/>
          </p:cNvPicPr>
          <p:nvPr/>
        </p:nvPicPr>
        <p:blipFill>
          <a:blip r:embed="rId2"/>
          <a:stretch>
            <a:fillRect/>
          </a:stretch>
        </p:blipFill>
        <p:spPr>
          <a:xfrm>
            <a:off x="1648691" y="1825625"/>
            <a:ext cx="7772400" cy="4351338"/>
          </a:xfrm>
          <a:prstGeom prst="rect">
            <a:avLst/>
          </a:prstGeom>
        </p:spPr>
      </p:pic>
    </p:spTree>
    <p:extLst>
      <p:ext uri="{BB962C8B-B14F-4D97-AF65-F5344CB8AC3E}">
        <p14:creationId xmlns:p14="http://schemas.microsoft.com/office/powerpoint/2010/main" val="2932357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C1A7-18CF-8416-2FE3-273DCED6BBA9}"/>
              </a:ext>
            </a:extLst>
          </p:cNvPr>
          <p:cNvSpPr>
            <a:spLocks noGrp="1"/>
          </p:cNvSpPr>
          <p:nvPr>
            <p:ph type="title"/>
          </p:nvPr>
        </p:nvSpPr>
        <p:spPr/>
        <p:txBody>
          <a:bodyPr/>
          <a:lstStyle/>
          <a:p>
            <a:r>
              <a:rPr lang="en-US" dirty="0"/>
              <a:t>What is Steam?</a:t>
            </a:r>
          </a:p>
        </p:txBody>
      </p:sp>
      <p:sp>
        <p:nvSpPr>
          <p:cNvPr id="3" name="Content Placeholder 2">
            <a:extLst>
              <a:ext uri="{FF2B5EF4-FFF2-40B4-BE49-F238E27FC236}">
                <a16:creationId xmlns:a16="http://schemas.microsoft.com/office/drawing/2014/main" id="{023A0D3C-C50B-B74D-B599-9E147653E3C5}"/>
              </a:ext>
            </a:extLst>
          </p:cNvPr>
          <p:cNvSpPr>
            <a:spLocks noGrp="1"/>
          </p:cNvSpPr>
          <p:nvPr>
            <p:ph idx="1"/>
          </p:nvPr>
        </p:nvSpPr>
        <p:spPr/>
        <p:txBody>
          <a:bodyPr/>
          <a:lstStyle/>
          <a:p>
            <a:r>
              <a:rPr lang="en-US" dirty="0"/>
              <a:t>Steam is the largest digital distribution platform for PC games, with over 120 million monthly active users in 2021 and thousands of games available for purchase</a:t>
            </a:r>
          </a:p>
          <a:p>
            <a:endParaRPr lang="en-US" dirty="0"/>
          </a:p>
          <a:p>
            <a:r>
              <a:rPr lang="en-US" dirty="0"/>
              <a:t>In 2020, the top 100 games on Steam generated $14.3 billion in revenue, highlighting the significant impact that positive ratings can have on a game's success.</a:t>
            </a:r>
          </a:p>
        </p:txBody>
      </p:sp>
      <p:pic>
        <p:nvPicPr>
          <p:cNvPr id="5" name="Picture 4" descr="A picture containing map&#10;&#10;Description automatically generated">
            <a:extLst>
              <a:ext uri="{FF2B5EF4-FFF2-40B4-BE49-F238E27FC236}">
                <a16:creationId xmlns:a16="http://schemas.microsoft.com/office/drawing/2014/main" id="{3F6CF770-AEAD-5EAB-7732-AE81058D1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099" y="4842933"/>
            <a:ext cx="2632463" cy="1768475"/>
          </a:xfrm>
          <a:prstGeom prst="rect">
            <a:avLst/>
          </a:prstGeom>
        </p:spPr>
      </p:pic>
    </p:spTree>
    <p:extLst>
      <p:ext uri="{BB962C8B-B14F-4D97-AF65-F5344CB8AC3E}">
        <p14:creationId xmlns:p14="http://schemas.microsoft.com/office/powerpoint/2010/main" val="23826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B590-188A-CB5D-A84C-0508B179DCA6}"/>
              </a:ext>
            </a:extLst>
          </p:cNvPr>
          <p:cNvSpPr>
            <a:spLocks noGrp="1"/>
          </p:cNvSpPr>
          <p:nvPr>
            <p:ph type="title"/>
          </p:nvPr>
        </p:nvSpPr>
        <p:spPr/>
        <p:txBody>
          <a:bodyPr/>
          <a:lstStyle/>
          <a:p>
            <a:r>
              <a:rPr lang="en-US" dirty="0"/>
              <a:t>Why should we care?</a:t>
            </a:r>
          </a:p>
        </p:txBody>
      </p:sp>
      <p:sp>
        <p:nvSpPr>
          <p:cNvPr id="3" name="Content Placeholder 2">
            <a:extLst>
              <a:ext uri="{FF2B5EF4-FFF2-40B4-BE49-F238E27FC236}">
                <a16:creationId xmlns:a16="http://schemas.microsoft.com/office/drawing/2014/main" id="{D0517CB7-57C6-DAAC-A80F-06D1F633EDBA}"/>
              </a:ext>
            </a:extLst>
          </p:cNvPr>
          <p:cNvSpPr>
            <a:spLocks noGrp="1"/>
          </p:cNvSpPr>
          <p:nvPr>
            <p:ph idx="1"/>
          </p:nvPr>
        </p:nvSpPr>
        <p:spPr/>
        <p:txBody>
          <a:bodyPr/>
          <a:lstStyle/>
          <a:p>
            <a:r>
              <a:rPr lang="en-US" dirty="0"/>
              <a:t>For game developers and investors,</a:t>
            </a:r>
          </a:p>
          <a:p>
            <a:r>
              <a:rPr lang="en-US" dirty="0"/>
              <a:t>For gamers, </a:t>
            </a:r>
          </a:p>
          <a:p>
            <a:r>
              <a:rPr lang="en-US" dirty="0"/>
              <a:t>Additionally, understanding the relationship between these factors and positive ratings can provide valuable insights into consumer behavior in the video game industry.</a:t>
            </a:r>
          </a:p>
        </p:txBody>
      </p:sp>
    </p:spTree>
    <p:extLst>
      <p:ext uri="{BB962C8B-B14F-4D97-AF65-F5344CB8AC3E}">
        <p14:creationId xmlns:p14="http://schemas.microsoft.com/office/powerpoint/2010/main" val="203240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4D14-DF28-2EFD-6C8D-CF18C6EAFEE4}"/>
              </a:ext>
            </a:extLst>
          </p:cNvPr>
          <p:cNvSpPr>
            <a:spLocks noGrp="1"/>
          </p:cNvSpPr>
          <p:nvPr>
            <p:ph type="title"/>
          </p:nvPr>
        </p:nvSpPr>
        <p:spPr/>
        <p:txBody>
          <a:bodyPr/>
          <a:lstStyle/>
          <a:p>
            <a:r>
              <a:rPr lang="en-US" dirty="0"/>
              <a:t>Previous Literature</a:t>
            </a:r>
          </a:p>
        </p:txBody>
      </p:sp>
      <p:sp>
        <p:nvSpPr>
          <p:cNvPr id="3" name="Content Placeholder 2">
            <a:extLst>
              <a:ext uri="{FF2B5EF4-FFF2-40B4-BE49-F238E27FC236}">
                <a16:creationId xmlns:a16="http://schemas.microsoft.com/office/drawing/2014/main" id="{F93FAC7A-8936-CFBD-0E24-5066835F05D1}"/>
              </a:ext>
            </a:extLst>
          </p:cNvPr>
          <p:cNvSpPr>
            <a:spLocks noGrp="1"/>
          </p:cNvSpPr>
          <p:nvPr>
            <p:ph idx="1"/>
          </p:nvPr>
        </p:nvSpPr>
        <p:spPr/>
        <p:txBody>
          <a:bodyPr>
            <a:normAutofit/>
          </a:bodyPr>
          <a:lstStyle/>
          <a:p>
            <a:r>
              <a:rPr lang="en-US" sz="1600" dirty="0"/>
              <a:t> Do online Customer Reviews Matter? Evidence from the video game industry- Feb 9,2008</a:t>
            </a:r>
            <a:endParaRPr lang="en-US" sz="1200" dirty="0"/>
          </a:p>
          <a:p>
            <a:pPr lvl="1"/>
            <a:r>
              <a:rPr lang="en-US" sz="1200" dirty="0"/>
              <a:t>Here they explore topics such as </a:t>
            </a:r>
          </a:p>
          <a:p>
            <a:r>
              <a:rPr lang="en-US" sz="1200" dirty="0"/>
              <a:t>Factors that Impact Video Game Sales</a:t>
            </a:r>
          </a:p>
          <a:p>
            <a:pPr lvl="1"/>
            <a:r>
              <a:rPr lang="en-US" sz="800" dirty="0"/>
              <a:t>This study applied a linear regression to three different countries and got statistically  significant variables for different countries suggesting consumer preference per region for video games is </a:t>
            </a:r>
            <a:r>
              <a:rPr lang="en-US" sz="800" dirty="0" err="1"/>
              <a:t>reas</a:t>
            </a:r>
            <a:endParaRPr lang="en-US" sz="800" dirty="0"/>
          </a:p>
          <a:p>
            <a:r>
              <a:rPr lang="en-US" sz="1200" dirty="0"/>
              <a:t>An empirical study of early access games (EAG) on the steam platform</a:t>
            </a:r>
          </a:p>
          <a:p>
            <a:pPr lvl="1"/>
            <a:r>
              <a:rPr lang="en-US" sz="800" dirty="0"/>
              <a:t>Throughout their study they came to the conclusion  that eliciting early feedback and more positive reviews to attract additional new players.</a:t>
            </a:r>
          </a:p>
          <a:p>
            <a:endParaRPr lang="en-US" sz="1200" dirty="0"/>
          </a:p>
          <a:p>
            <a:pPr marL="0" indent="0">
              <a:buNone/>
            </a:pPr>
            <a:endParaRPr lang="en-US" sz="1200" dirty="0"/>
          </a:p>
          <a:p>
            <a:r>
              <a:rPr lang="en-US" sz="1200" dirty="0"/>
              <a:t>Machine Learning for Predicting Success of Video Games by Michal </a:t>
            </a:r>
            <a:r>
              <a:rPr lang="en-US" sz="1200" dirty="0" err="1"/>
              <a:t>Trneny</a:t>
            </a:r>
            <a:endParaRPr lang="en-US" sz="1200" dirty="0"/>
          </a:p>
          <a:p>
            <a:pPr lvl="1"/>
            <a:r>
              <a:rPr lang="en-US" sz="800" dirty="0"/>
              <a:t>Here they explore </a:t>
            </a:r>
            <a:r>
              <a:rPr lang="en-US" sz="800" dirty="0" err="1"/>
              <a:t>uvovo</a:t>
            </a:r>
            <a:endParaRPr lang="en-US" sz="800" dirty="0"/>
          </a:p>
          <a:p>
            <a:pPr lvl="1"/>
            <a:endParaRPr lang="en-US" sz="1200" dirty="0"/>
          </a:p>
        </p:txBody>
      </p:sp>
      <p:sp>
        <p:nvSpPr>
          <p:cNvPr id="4" name="TextBox 3">
            <a:extLst>
              <a:ext uri="{FF2B5EF4-FFF2-40B4-BE49-F238E27FC236}">
                <a16:creationId xmlns:a16="http://schemas.microsoft.com/office/drawing/2014/main" id="{41A4E5DF-14A6-4058-F9DE-6A3D01DA8C3A}"/>
              </a:ext>
            </a:extLst>
          </p:cNvPr>
          <p:cNvSpPr txBox="1"/>
          <p:nvPr/>
        </p:nvSpPr>
        <p:spPr>
          <a:xfrm>
            <a:off x="2754489" y="2133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4287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D3E3-EA72-0EB7-36D9-5C18E6A4ABC2}"/>
              </a:ext>
            </a:extLst>
          </p:cNvPr>
          <p:cNvSpPr>
            <a:spLocks noGrp="1"/>
          </p:cNvSpPr>
          <p:nvPr>
            <p:ph type="title"/>
          </p:nvPr>
        </p:nvSpPr>
        <p:spPr/>
        <p:txBody>
          <a:bodyPr/>
          <a:lstStyle/>
          <a:p>
            <a:r>
              <a:rPr lang="en-US" dirty="0"/>
              <a:t>Contextual Economic Theory </a:t>
            </a:r>
          </a:p>
        </p:txBody>
      </p:sp>
      <p:sp>
        <p:nvSpPr>
          <p:cNvPr id="8" name="Content Placeholder 7">
            <a:extLst>
              <a:ext uri="{FF2B5EF4-FFF2-40B4-BE49-F238E27FC236}">
                <a16:creationId xmlns:a16="http://schemas.microsoft.com/office/drawing/2014/main" id="{265C4A8A-7DF9-3BA1-61C0-7A14E533CC7E}"/>
              </a:ext>
            </a:extLst>
          </p:cNvPr>
          <p:cNvSpPr>
            <a:spLocks noGrp="1"/>
          </p:cNvSpPr>
          <p:nvPr>
            <p:ph idx="1"/>
          </p:nvPr>
        </p:nvSpPr>
        <p:spPr/>
        <p:txBody>
          <a:bodyPr/>
          <a:lstStyle/>
          <a:p>
            <a:r>
              <a:rPr lang="en-US" dirty="0"/>
              <a:t>This is rooted in the economic theory of consumer choice, where individuals make decisions based on their preferences and budget constraints.</a:t>
            </a:r>
          </a:p>
        </p:txBody>
      </p:sp>
    </p:spTree>
    <p:extLst>
      <p:ext uri="{BB962C8B-B14F-4D97-AF65-F5344CB8AC3E}">
        <p14:creationId xmlns:p14="http://schemas.microsoft.com/office/powerpoint/2010/main" val="9127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526C-4E53-EA0C-5C87-EB34A29724C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9F44A553-7A88-845E-79C1-3E895319AF45}"/>
              </a:ext>
            </a:extLst>
          </p:cNvPr>
          <p:cNvSpPr>
            <a:spLocks noGrp="1"/>
          </p:cNvSpPr>
          <p:nvPr>
            <p:ph idx="1"/>
          </p:nvPr>
        </p:nvSpPr>
        <p:spPr/>
        <p:txBody>
          <a:bodyPr/>
          <a:lstStyle/>
          <a:p>
            <a:r>
              <a:rPr lang="en-US" dirty="0"/>
              <a:t>These datasets are on Kaggle and were scraped from the steam website in May 2019 and contain uncleaned information for more than 27000 games on the steam platform, with 18 features</a:t>
            </a:r>
          </a:p>
          <a:p>
            <a:r>
              <a:rPr lang="en-US" dirty="0"/>
              <a:t>Cleaned it to (8479,40)</a:t>
            </a:r>
          </a:p>
          <a:p>
            <a:endParaRPr lang="en-US" dirty="0"/>
          </a:p>
        </p:txBody>
      </p:sp>
    </p:spTree>
    <p:extLst>
      <p:ext uri="{BB962C8B-B14F-4D97-AF65-F5344CB8AC3E}">
        <p14:creationId xmlns:p14="http://schemas.microsoft.com/office/powerpoint/2010/main" val="4095267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A774-AA0C-7378-678B-DAD52B754E91}"/>
              </a:ext>
            </a:extLst>
          </p:cNvPr>
          <p:cNvSpPr>
            <a:spLocks noGrp="1"/>
          </p:cNvSpPr>
          <p:nvPr>
            <p:ph type="title"/>
          </p:nvPr>
        </p:nvSpPr>
        <p:spPr/>
        <p:txBody>
          <a:bodyPr/>
          <a:lstStyle/>
          <a:p>
            <a:endParaRPr lang="en-US"/>
          </a:p>
        </p:txBody>
      </p:sp>
      <p:pic>
        <p:nvPicPr>
          <p:cNvPr id="5" name="Content Placeholder 4" descr="Chart&#10;&#10;Description automatically generated">
            <a:extLst>
              <a:ext uri="{FF2B5EF4-FFF2-40B4-BE49-F238E27FC236}">
                <a16:creationId xmlns:a16="http://schemas.microsoft.com/office/drawing/2014/main" id="{D963567B-6002-DF45-C06F-B52ECEF5D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7995" y="2543765"/>
            <a:ext cx="6516009" cy="2915057"/>
          </a:xfrm>
        </p:spPr>
      </p:pic>
    </p:spTree>
    <p:extLst>
      <p:ext uri="{BB962C8B-B14F-4D97-AF65-F5344CB8AC3E}">
        <p14:creationId xmlns:p14="http://schemas.microsoft.com/office/powerpoint/2010/main" val="1280382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4579</TotalTime>
  <Words>580</Words>
  <Application>Microsoft Macintosh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Playing to Win: Exploring the Causal Relationship between Game Features and Positive User Feedback in the Steam Marketplace</vt:lpstr>
      <vt:lpstr>What Impacts Positive Ratings for Video Games in the Steam Marketplace</vt:lpstr>
      <vt:lpstr>PowerPoint Presentation</vt:lpstr>
      <vt:lpstr>What is Steam?</vt:lpstr>
      <vt:lpstr>Why should we care?</vt:lpstr>
      <vt:lpstr>Previous Literature</vt:lpstr>
      <vt:lpstr>Contextual Economic Theory </vt:lpstr>
      <vt:lpstr>Data</vt:lpstr>
      <vt:lpstr>PowerPoint Presentation</vt:lpstr>
      <vt:lpstr>PowerPoint Presentation</vt:lpstr>
      <vt:lpstr>Data</vt:lpstr>
      <vt:lpstr>Empirical Strategy</vt:lpstr>
      <vt:lpstr>The models</vt:lpstr>
      <vt:lpstr>OLS and WLS</vt:lpstr>
      <vt:lpstr>OLS and WLS</vt:lpstr>
      <vt:lpstr>PowerPoint Presentation</vt:lpstr>
      <vt:lpstr>PowerPoint Presentation</vt:lpstr>
      <vt:lpstr>Results summarized</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Playing to win</dc:title>
  <dc:creator>Toth, Mr. Tim P.</dc:creator>
  <cp:lastModifiedBy>Toth, Mr. Tim P.</cp:lastModifiedBy>
  <cp:revision>9</cp:revision>
  <dcterms:created xsi:type="dcterms:W3CDTF">2023-04-10T17:45:01Z</dcterms:created>
  <dcterms:modified xsi:type="dcterms:W3CDTF">2023-04-28T20:14:44Z</dcterms:modified>
</cp:coreProperties>
</file>