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2" r:id="rId9"/>
    <p:sldId id="263" r:id="rId10"/>
    <p:sldId id="264" r:id="rId11"/>
    <p:sldId id="267" r:id="rId12"/>
    <p:sldId id="268" r:id="rId13"/>
    <p:sldId id="269" r:id="rId14"/>
    <p:sldId id="270" r:id="rId15"/>
    <p:sldId id="271"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57" d="100"/>
          <a:sy n="57" d="100"/>
        </p:scale>
        <p:origin x="72"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398-7E7C-D696-F1AB-96CDB946C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4D618-031A-B293-7BB0-0BB47EAC6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284DAC-8519-8D19-86C8-DCCB47816852}"/>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AFF0C322-A216-CC92-4FAF-C85ADF190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8363A-BE17-7E34-1B5E-42568F89A55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45999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2CE3-D00E-69B6-0A51-D2DB42BC4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368C9-589F-64C7-6CAD-0E96F1A7B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B5D3F-4B75-90BA-0D75-C330526B2F80}"/>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735E3D8B-0A77-1682-9D06-0125A7D3A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9E121-8077-896F-636D-52B9C918960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25915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5743B-983D-4220-F24F-F8E5A9BDA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C6C5BF-57BB-3F7E-0D3B-92A0CA7FA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B0438-465C-5D1B-801D-E0CDC2A0D795}"/>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8E0AA1D7-D95C-F9F1-25AD-89B584A92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7578C-1182-1A6F-3D1B-04FCA865662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6778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05F6-ACF6-BFE8-7CA9-EA7409737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089AA2-B20B-260C-6AD2-84288E10F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AB5B6-78E3-1AEC-D41B-2322D12E26E2}"/>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B62FE702-C25C-B972-051C-44FCDB7D9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ABFBC-4757-45A0-26C2-4F685F7A0F80}"/>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81649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8475-A208-3210-6C7E-7FBEECEBB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1EF66-BD23-5832-119D-518142C8A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2C085-DEA4-A07D-870E-FD783E4BF162}"/>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3D497BA0-5F51-2977-2C03-848369834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B03DC-5516-B5CB-E2D4-A9FE70FBB88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66426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DDA-7BFE-7D53-1980-5A961D09D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64F27-C3D4-2F2E-C790-078D73AC8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A3E45-17DE-2304-AAED-A0F32AEA5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184F8-C358-BC37-1B99-78CCCB041D56}"/>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6" name="Footer Placeholder 5">
            <a:extLst>
              <a:ext uri="{FF2B5EF4-FFF2-40B4-BE49-F238E27FC236}">
                <a16:creationId xmlns:a16="http://schemas.microsoft.com/office/drawing/2014/main" id="{501485EC-E44D-896E-18CD-C5A8DBC4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71EA6-8319-B255-2EF0-012DF55380CF}"/>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02416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556C-CFE7-F14B-14A8-5489D86C8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A85230-BEA3-59DB-FD4D-E18449D35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C8545-B64F-1937-F3CC-B6CF0AABE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7CB9C-06AA-4D4A-4899-BA4AB3D63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0D654-2570-11FA-1E4A-49AC700A8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E87EA4-4441-5849-016D-3EC0087660B0}"/>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8" name="Footer Placeholder 7">
            <a:extLst>
              <a:ext uri="{FF2B5EF4-FFF2-40B4-BE49-F238E27FC236}">
                <a16:creationId xmlns:a16="http://schemas.microsoft.com/office/drawing/2014/main" id="{842B71DC-E97C-FF53-6AE0-FB973C7973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449C93-A53B-9C14-8224-F35668304051}"/>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3496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2062-13E5-9091-2E5C-23A6A0A3E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EBB19F-EA04-A82F-CE29-FB11EF27EA01}"/>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4" name="Footer Placeholder 3">
            <a:extLst>
              <a:ext uri="{FF2B5EF4-FFF2-40B4-BE49-F238E27FC236}">
                <a16:creationId xmlns:a16="http://schemas.microsoft.com/office/drawing/2014/main" id="{79516759-748D-A048-996F-716D18C90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CF7DB-1E00-5A97-6815-9C298048B9B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5865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83E34-E541-562D-C0E9-DA58723D7401}"/>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3" name="Footer Placeholder 2">
            <a:extLst>
              <a:ext uri="{FF2B5EF4-FFF2-40B4-BE49-F238E27FC236}">
                <a16:creationId xmlns:a16="http://schemas.microsoft.com/office/drawing/2014/main" id="{925458E7-06F0-613B-2749-259B61B00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814BF-3F74-4DEF-2DD8-F14A03A9DAE6}"/>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85774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1BC-E496-5952-8E50-B92410C71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83801-3A05-A563-2B07-9C29FA686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3BA88-660A-29A9-C182-C996A1AFA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33AFC-184D-928D-1B83-D507941F74E6}"/>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6" name="Footer Placeholder 5">
            <a:extLst>
              <a:ext uri="{FF2B5EF4-FFF2-40B4-BE49-F238E27FC236}">
                <a16:creationId xmlns:a16="http://schemas.microsoft.com/office/drawing/2014/main" id="{B46A4AD9-C011-0AD5-CF2A-2D8A717F2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C3F99-6D8B-DE67-E722-4A5AE4C18229}"/>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92214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1045-C106-3C7D-5C93-2033EEB3C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24F2B7-2CF6-E074-D463-1981AC03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B024E5-4FFE-4DF7-5A26-8A7A78DB6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46652-0B28-6F72-FE5D-1EA062A7CA01}"/>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6" name="Footer Placeholder 5">
            <a:extLst>
              <a:ext uri="{FF2B5EF4-FFF2-40B4-BE49-F238E27FC236}">
                <a16:creationId xmlns:a16="http://schemas.microsoft.com/office/drawing/2014/main" id="{7A083A76-02EC-A14C-82DD-2BD050B25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D9780-D84A-3786-260F-D765CB7BA9F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407745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0D093-4C84-55B8-19C1-C112BA6A3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1C41B1-1993-A2CD-823E-3D70113F8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8402B-627C-7C99-F933-28E11B348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C83BE5E1-D669-9490-CF5A-C0B1F5A18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AF303-1065-E489-5169-7DD58EB1E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C9E80-2003-43E6-9F43-A073B3B76023}" type="slidenum">
              <a:rPr lang="en-US" smtClean="0"/>
              <a:t>‹#›</a:t>
            </a:fld>
            <a:endParaRPr lang="en-US"/>
          </a:p>
        </p:txBody>
      </p:sp>
    </p:spTree>
    <p:extLst>
      <p:ext uri="{BB962C8B-B14F-4D97-AF65-F5344CB8AC3E}">
        <p14:creationId xmlns:p14="http://schemas.microsoft.com/office/powerpoint/2010/main" val="174197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037F-36B0-A692-9083-19E9F897D4A4}"/>
              </a:ext>
            </a:extLst>
          </p:cNvPr>
          <p:cNvSpPr>
            <a:spLocks noGrp="1"/>
          </p:cNvSpPr>
          <p:nvPr>
            <p:ph type="ctrTitle"/>
          </p:nvPr>
        </p:nvSpPr>
        <p:spPr>
          <a:xfrm>
            <a:off x="1524000" y="1587058"/>
            <a:ext cx="9144000" cy="2387600"/>
          </a:xfrm>
        </p:spPr>
        <p:txBody>
          <a:bodyPr>
            <a:noAutofit/>
          </a:bodyPr>
          <a:lstStyle/>
          <a:p>
            <a:r>
              <a:rPr lang="en-US" sz="4400" dirty="0"/>
              <a:t>Playing to Win: Exploring the Causal Relationship between Game Features and Positive User Feedback in the Steam Marketplace</a:t>
            </a:r>
          </a:p>
        </p:txBody>
      </p:sp>
      <p:sp>
        <p:nvSpPr>
          <p:cNvPr id="3" name="Subtitle 2">
            <a:extLst>
              <a:ext uri="{FF2B5EF4-FFF2-40B4-BE49-F238E27FC236}">
                <a16:creationId xmlns:a16="http://schemas.microsoft.com/office/drawing/2014/main" id="{BFFAD555-D441-25A1-D1FB-9BC0A3228BB1}"/>
              </a:ext>
            </a:extLst>
          </p:cNvPr>
          <p:cNvSpPr>
            <a:spLocks noGrp="1"/>
          </p:cNvSpPr>
          <p:nvPr>
            <p:ph type="subTitle" idx="1"/>
          </p:nvPr>
        </p:nvSpPr>
        <p:spPr>
          <a:xfrm>
            <a:off x="1524000" y="4621369"/>
            <a:ext cx="9144000" cy="1655762"/>
          </a:xfrm>
        </p:spPr>
        <p:txBody>
          <a:bodyPr/>
          <a:lstStyle/>
          <a:p>
            <a:r>
              <a:rPr lang="en-US" dirty="0"/>
              <a:t>Timothy Toth</a:t>
            </a:r>
          </a:p>
        </p:txBody>
      </p:sp>
    </p:spTree>
    <p:extLst>
      <p:ext uri="{BB962C8B-B14F-4D97-AF65-F5344CB8AC3E}">
        <p14:creationId xmlns:p14="http://schemas.microsoft.com/office/powerpoint/2010/main" val="10620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8CF6-1883-6BDA-4871-36A8D0AE8460}"/>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0268855B-9562-1488-77DD-8A2682626814}"/>
              </a:ext>
            </a:extLst>
          </p:cNvPr>
          <p:cNvSpPr>
            <a:spLocks noGrp="1"/>
          </p:cNvSpPr>
          <p:nvPr>
            <p:ph idx="1"/>
          </p:nvPr>
        </p:nvSpPr>
        <p:spPr>
          <a:xfrm>
            <a:off x="889000" y="1825625"/>
            <a:ext cx="10515600" cy="4351338"/>
          </a:xfrm>
        </p:spPr>
        <p:txBody>
          <a:bodyPr>
            <a:normAutofit fontScale="92500" lnSpcReduction="20000"/>
          </a:bodyPr>
          <a:lstStyle/>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r>
              <a:rPr lang="en-US" sz="1800" dirty="0" err="1"/>
              <a:t>positive_ratings</a:t>
            </a:r>
            <a:r>
              <a:rPr lang="en-US" sz="1800" dirty="0"/>
              <a:t>=</a:t>
            </a:r>
            <a:r>
              <a:rPr lang="el-GR" sz="1800" dirty="0"/>
              <a:t>β</a:t>
            </a:r>
            <a:r>
              <a:rPr lang="en-US" sz="1800" dirty="0"/>
              <a:t>0+</a:t>
            </a:r>
            <a:r>
              <a:rPr lang="el-GR" sz="1800" dirty="0"/>
              <a:t>β</a:t>
            </a:r>
            <a:r>
              <a:rPr lang="en-US" sz="1800" dirty="0"/>
              <a:t>1achievements+</a:t>
            </a:r>
            <a:r>
              <a:rPr lang="el-GR" sz="1800" dirty="0"/>
              <a:t>β</a:t>
            </a:r>
            <a:r>
              <a:rPr lang="en-US" sz="1800" dirty="0"/>
              <a:t>2negative_ratings+</a:t>
            </a:r>
            <a:r>
              <a:rPr lang="el-GR" sz="1800" dirty="0"/>
              <a:t>β</a:t>
            </a:r>
            <a:r>
              <a:rPr lang="en-US" sz="1800" dirty="0"/>
              <a:t>3price+</a:t>
            </a:r>
            <a:r>
              <a:rPr lang="el-GR" sz="1800" dirty="0"/>
              <a:t>β</a:t>
            </a:r>
            <a:r>
              <a:rPr lang="en-US" sz="1800" dirty="0"/>
              <a:t>4i.num_platforms+</a:t>
            </a:r>
            <a:r>
              <a:rPr lang="el-GR" sz="1800" dirty="0"/>
              <a:t>β</a:t>
            </a:r>
            <a:r>
              <a:rPr lang="en-US" sz="1800" dirty="0"/>
              <a:t>5average_playtime</a:t>
            </a:r>
          </a:p>
          <a:p>
            <a:pPr marL="0" indent="0" algn="ctr">
              <a:buNone/>
            </a:pPr>
            <a:endParaRPr lang="en-US" dirty="0"/>
          </a:p>
          <a:p>
            <a:pPr marL="0" indent="0" algn="ctr">
              <a:buNone/>
            </a:pPr>
            <a:r>
              <a:rPr lang="en-US" dirty="0"/>
              <a:t>Or can be seen as alternatively </a:t>
            </a:r>
          </a:p>
          <a:p>
            <a:pPr marL="0" indent="0" algn="ctr">
              <a:buNone/>
            </a:pPr>
            <a:endParaRPr lang="en-US" dirty="0"/>
          </a:p>
          <a:p>
            <a:pPr marL="0" indent="0" algn="ctr">
              <a:buNone/>
            </a:pPr>
            <a:r>
              <a:rPr lang="en-US" sz="1800" b="0" i="0" dirty="0" err="1">
                <a:effectLst/>
              </a:rPr>
              <a:t>positive</a:t>
            </a:r>
            <a:r>
              <a:rPr lang="en-US" sz="1800" dirty="0" err="1"/>
              <a:t>_ratings</a:t>
            </a:r>
            <a:r>
              <a:rPr lang="en-US" sz="1800" b="0" i="0" dirty="0">
                <a:effectLst/>
              </a:rPr>
              <a:t> = </a:t>
            </a:r>
            <a:r>
              <a:rPr lang="el-GR" sz="1800" b="0" i="0" dirty="0">
                <a:effectLst/>
              </a:rPr>
              <a:t>β0 + β1</a:t>
            </a:r>
            <a:r>
              <a:rPr lang="en-US" sz="1800" b="0" i="0" dirty="0">
                <a:effectLst/>
              </a:rPr>
              <a:t>xi + </a:t>
            </a:r>
            <a:r>
              <a:rPr lang="el-GR" sz="1800" b="0" i="0" dirty="0">
                <a:effectLst/>
              </a:rPr>
              <a:t>η</a:t>
            </a:r>
            <a:r>
              <a:rPr lang="en-US" sz="1800" b="0" i="0" dirty="0">
                <a:effectLst/>
              </a:rPr>
              <a:t>Zit + </a:t>
            </a:r>
            <a:r>
              <a:rPr lang="en-US" sz="1800" b="0" i="0" dirty="0" err="1">
                <a:effectLst/>
              </a:rPr>
              <a:t>ui</a:t>
            </a:r>
            <a:r>
              <a:rPr lang="en-US" sz="1800" b="0" i="0" dirty="0">
                <a:effectLst/>
              </a:rPr>
              <a:t> </a:t>
            </a:r>
          </a:p>
          <a:p>
            <a:pPr marL="0" indent="0" algn="ctr">
              <a:buNone/>
            </a:pPr>
            <a:endParaRPr lang="en-US" sz="1800" b="0" i="0" dirty="0">
              <a:effectLst/>
            </a:endParaRPr>
          </a:p>
          <a:p>
            <a:pPr marL="0" indent="0" algn="ctr">
              <a:buNone/>
            </a:pPr>
            <a:r>
              <a:rPr lang="en-US" dirty="0"/>
              <a:t>where xi is the variable of interest(achievements), Zi is a vector of covariates (</a:t>
            </a:r>
            <a:r>
              <a:rPr lang="en-US" dirty="0" err="1"/>
              <a:t>negative_ratings</a:t>
            </a:r>
            <a:r>
              <a:rPr lang="en-US" dirty="0"/>
              <a:t>, price, </a:t>
            </a:r>
            <a:r>
              <a:rPr lang="en-US" dirty="0" err="1"/>
              <a:t>i.num_platforms</a:t>
            </a:r>
            <a:r>
              <a:rPr lang="en-US" dirty="0"/>
              <a:t>, </a:t>
            </a:r>
            <a:r>
              <a:rPr lang="en-US" dirty="0" err="1"/>
              <a:t>average_playtime</a:t>
            </a:r>
            <a:r>
              <a:rPr lang="en-US" dirty="0"/>
              <a:t>), and </a:t>
            </a:r>
            <a:r>
              <a:rPr lang="en-US" dirty="0" err="1"/>
              <a:t>ui</a:t>
            </a:r>
            <a:r>
              <a:rPr lang="en-US" dirty="0"/>
              <a:t> is the error term.</a:t>
            </a:r>
          </a:p>
        </p:txBody>
      </p:sp>
    </p:spTree>
    <p:extLst>
      <p:ext uri="{BB962C8B-B14F-4D97-AF65-F5344CB8AC3E}">
        <p14:creationId xmlns:p14="http://schemas.microsoft.com/office/powerpoint/2010/main" val="325722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91DF-66CE-386C-B31D-1B506CD672AC}"/>
              </a:ext>
            </a:extLst>
          </p:cNvPr>
          <p:cNvSpPr>
            <a:spLocks noGrp="1"/>
          </p:cNvSpPr>
          <p:nvPr>
            <p:ph type="title"/>
          </p:nvPr>
        </p:nvSpPr>
        <p:spPr/>
        <p:txBody>
          <a:bodyPr/>
          <a:lstStyle/>
          <a:p>
            <a:r>
              <a:rPr lang="en-US" dirty="0"/>
              <a:t>OLS and WLS</a:t>
            </a:r>
          </a:p>
        </p:txBody>
      </p:sp>
      <p:sp>
        <p:nvSpPr>
          <p:cNvPr id="3" name="Content Placeholder 2">
            <a:extLst>
              <a:ext uri="{FF2B5EF4-FFF2-40B4-BE49-F238E27FC236}">
                <a16:creationId xmlns:a16="http://schemas.microsoft.com/office/drawing/2014/main" id="{684D1D1B-24D3-B576-164F-113794A71D0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1783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F23-91AE-5B83-142C-5B4FEFA6E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9D077B-68A3-239E-24BC-D0BA040EDC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392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0978-72C2-221D-9029-87DB0BA52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7F8B61-6AB7-BBE6-4EB5-095DB8323B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445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97EF-2AED-486B-E152-3FE83D133D8C}"/>
              </a:ext>
            </a:extLst>
          </p:cNvPr>
          <p:cNvSpPr>
            <a:spLocks noGrp="1"/>
          </p:cNvSpPr>
          <p:nvPr>
            <p:ph type="title"/>
          </p:nvPr>
        </p:nvSpPr>
        <p:spPr/>
        <p:txBody>
          <a:bodyPr/>
          <a:lstStyle/>
          <a:p>
            <a:r>
              <a:rPr lang="en-US" dirty="0"/>
              <a:t>Results summarized</a:t>
            </a:r>
          </a:p>
        </p:txBody>
      </p:sp>
      <p:sp>
        <p:nvSpPr>
          <p:cNvPr id="3" name="Content Placeholder 2">
            <a:extLst>
              <a:ext uri="{FF2B5EF4-FFF2-40B4-BE49-F238E27FC236}">
                <a16:creationId xmlns:a16="http://schemas.microsoft.com/office/drawing/2014/main" id="{755DA879-798B-828A-0050-FFD0EACC49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173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1E1E-DA54-8D13-9843-0E0DE0B01A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7FF23AD-A25B-766A-F146-2B8BC0EF76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2376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D3E3-EA72-0EB7-36D9-5C18E6A4ABC2}"/>
              </a:ext>
            </a:extLst>
          </p:cNvPr>
          <p:cNvSpPr>
            <a:spLocks noGrp="1"/>
          </p:cNvSpPr>
          <p:nvPr>
            <p:ph type="title"/>
          </p:nvPr>
        </p:nvSpPr>
        <p:spPr/>
        <p:txBody>
          <a:bodyPr/>
          <a:lstStyle/>
          <a:p>
            <a:r>
              <a:rPr lang="en-US" dirty="0"/>
              <a:t>Contextual Economic Theory </a:t>
            </a:r>
          </a:p>
        </p:txBody>
      </p:sp>
      <p:sp>
        <p:nvSpPr>
          <p:cNvPr id="8" name="Content Placeholder 7">
            <a:extLst>
              <a:ext uri="{FF2B5EF4-FFF2-40B4-BE49-F238E27FC236}">
                <a16:creationId xmlns:a16="http://schemas.microsoft.com/office/drawing/2014/main" id="{265C4A8A-7DF9-3BA1-61C0-7A14E533CC7E}"/>
              </a:ext>
            </a:extLst>
          </p:cNvPr>
          <p:cNvSpPr>
            <a:spLocks noGrp="1"/>
          </p:cNvSpPr>
          <p:nvPr>
            <p:ph idx="1"/>
          </p:nvPr>
        </p:nvSpPr>
        <p:spPr/>
        <p:txBody>
          <a:bodyPr/>
          <a:lstStyle/>
          <a:p>
            <a:r>
              <a:rPr lang="en-US" dirty="0"/>
              <a:t>Our investigation seeks to understand the relationship between various game features and </a:t>
            </a:r>
            <a:r>
              <a:rPr lang="en-US" dirty="0" err="1"/>
              <a:t>positive_ratings</a:t>
            </a:r>
            <a:r>
              <a:rPr lang="en-US" dirty="0"/>
              <a:t> on the Steam marketplace.</a:t>
            </a:r>
          </a:p>
          <a:p>
            <a:r>
              <a:rPr lang="en-US" dirty="0"/>
              <a:t>This is rooted in the economic theory of consumer choice, where individuals make decisions based on their preferences and budget constraints.</a:t>
            </a:r>
          </a:p>
          <a:p>
            <a:r>
              <a:rPr lang="en-US" dirty="0"/>
              <a:t>We will be using regression analysis to explore the impact of specific game features on </a:t>
            </a:r>
            <a:r>
              <a:rPr lang="en-US" dirty="0" err="1"/>
              <a:t>positive_ratings</a:t>
            </a:r>
            <a:r>
              <a:rPr lang="en-US" dirty="0"/>
              <a:t>, while controlling for other factors that may influence this relationship.</a:t>
            </a:r>
          </a:p>
        </p:txBody>
      </p:sp>
    </p:spTree>
    <p:extLst>
      <p:ext uri="{BB962C8B-B14F-4D97-AF65-F5344CB8AC3E}">
        <p14:creationId xmlns:p14="http://schemas.microsoft.com/office/powerpoint/2010/main" val="9127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F8EE-649C-CB84-5B9F-AE28A7CECC37}"/>
              </a:ext>
            </a:extLst>
          </p:cNvPr>
          <p:cNvSpPr>
            <a:spLocks noGrp="1"/>
          </p:cNvSpPr>
          <p:nvPr>
            <p:ph type="title"/>
          </p:nvPr>
        </p:nvSpPr>
        <p:spPr/>
        <p:txBody>
          <a:bodyPr/>
          <a:lstStyle/>
          <a:p>
            <a:r>
              <a:rPr lang="en-US" dirty="0"/>
              <a:t>What Impacts Positive Ratings for Video Games in the Steam Marketplace</a:t>
            </a:r>
          </a:p>
        </p:txBody>
      </p:sp>
      <p:sp>
        <p:nvSpPr>
          <p:cNvPr id="3" name="Content Placeholder 2">
            <a:extLst>
              <a:ext uri="{FF2B5EF4-FFF2-40B4-BE49-F238E27FC236}">
                <a16:creationId xmlns:a16="http://schemas.microsoft.com/office/drawing/2014/main" id="{4140F443-9906-8B67-25F9-F8A726B7DD3E}"/>
              </a:ext>
            </a:extLst>
          </p:cNvPr>
          <p:cNvSpPr>
            <a:spLocks noGrp="1"/>
          </p:cNvSpPr>
          <p:nvPr>
            <p:ph idx="1"/>
          </p:nvPr>
        </p:nvSpPr>
        <p:spPr/>
        <p:txBody>
          <a:bodyPr/>
          <a:lstStyle/>
          <a:p>
            <a:pPr lvl="1"/>
            <a:r>
              <a:rPr lang="en-US" dirty="0"/>
              <a:t>The video game industry has experienced tremendous growth in recent years, with the emergence of digital distribution platforms like Steam, which allow developers to distribute and sell their games directly to consumers.</a:t>
            </a:r>
          </a:p>
          <a:p>
            <a:pPr lvl="1"/>
            <a:endParaRPr lang="en-US" dirty="0"/>
          </a:p>
          <a:p>
            <a:pPr lvl="1"/>
            <a:r>
              <a:rPr lang="en-US" dirty="0"/>
              <a:t>Positive ratings on Steam are critical for a game's success, as they can influence a potential buyer's decision to purchase the game. </a:t>
            </a: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86% of players report paying attention to review scores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dirty="0"/>
          </a:p>
          <a:p>
            <a:pPr lvl="1"/>
            <a:endParaRPr lang="en-US" dirty="0"/>
          </a:p>
          <a:p>
            <a:pPr lvl="1"/>
            <a:r>
              <a:rPr lang="en-US" dirty="0"/>
              <a:t>Therefore, understanding the factors that impact positive ratings on Steam is crucial for developers seeking to improve their games' sales and success.</a:t>
            </a:r>
          </a:p>
        </p:txBody>
      </p:sp>
    </p:spTree>
    <p:extLst>
      <p:ext uri="{BB962C8B-B14F-4D97-AF65-F5344CB8AC3E}">
        <p14:creationId xmlns:p14="http://schemas.microsoft.com/office/powerpoint/2010/main" val="8333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C1A7-18CF-8416-2FE3-273DCED6BBA9}"/>
              </a:ext>
            </a:extLst>
          </p:cNvPr>
          <p:cNvSpPr>
            <a:spLocks noGrp="1"/>
          </p:cNvSpPr>
          <p:nvPr>
            <p:ph type="title"/>
          </p:nvPr>
        </p:nvSpPr>
        <p:spPr/>
        <p:txBody>
          <a:bodyPr/>
          <a:lstStyle/>
          <a:p>
            <a:r>
              <a:rPr lang="en-US" dirty="0"/>
              <a:t>What is Steam?</a:t>
            </a:r>
          </a:p>
        </p:txBody>
      </p:sp>
      <p:sp>
        <p:nvSpPr>
          <p:cNvPr id="3" name="Content Placeholder 2">
            <a:extLst>
              <a:ext uri="{FF2B5EF4-FFF2-40B4-BE49-F238E27FC236}">
                <a16:creationId xmlns:a16="http://schemas.microsoft.com/office/drawing/2014/main" id="{023A0D3C-C50B-B74D-B599-9E147653E3C5}"/>
              </a:ext>
            </a:extLst>
          </p:cNvPr>
          <p:cNvSpPr>
            <a:spLocks noGrp="1"/>
          </p:cNvSpPr>
          <p:nvPr>
            <p:ph idx="1"/>
          </p:nvPr>
        </p:nvSpPr>
        <p:spPr/>
        <p:txBody>
          <a:bodyPr/>
          <a:lstStyle/>
          <a:p>
            <a:r>
              <a:rPr lang="en-US" dirty="0"/>
              <a:t>Steam is the largest digital distribution platform for PC games, with over 120 million monthly active users in 2021 and thousands of games available for purchase</a:t>
            </a:r>
          </a:p>
          <a:p>
            <a:endParaRPr lang="en-US" dirty="0"/>
          </a:p>
          <a:p>
            <a:r>
              <a:rPr lang="en-US" dirty="0"/>
              <a:t>In 2020, the top 100 games on Steam generated $14.3 billion in revenue, highlighting the significant impact that positive ratings can have on a game's success.</a:t>
            </a:r>
          </a:p>
        </p:txBody>
      </p:sp>
      <p:pic>
        <p:nvPicPr>
          <p:cNvPr id="5" name="Picture 4" descr="A picture containing map&#10;&#10;Description automatically generated">
            <a:extLst>
              <a:ext uri="{FF2B5EF4-FFF2-40B4-BE49-F238E27FC236}">
                <a16:creationId xmlns:a16="http://schemas.microsoft.com/office/drawing/2014/main" id="{3F6CF770-AEAD-5EAB-7732-AE81058D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099" y="4842933"/>
            <a:ext cx="2632463" cy="1768475"/>
          </a:xfrm>
          <a:prstGeom prst="rect">
            <a:avLst/>
          </a:prstGeom>
        </p:spPr>
      </p:pic>
    </p:spTree>
    <p:extLst>
      <p:ext uri="{BB962C8B-B14F-4D97-AF65-F5344CB8AC3E}">
        <p14:creationId xmlns:p14="http://schemas.microsoft.com/office/powerpoint/2010/main" val="23826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B590-188A-CB5D-A84C-0508B179DCA6}"/>
              </a:ext>
            </a:extLst>
          </p:cNvPr>
          <p:cNvSpPr>
            <a:spLocks noGrp="1"/>
          </p:cNvSpPr>
          <p:nvPr>
            <p:ph type="title"/>
          </p:nvPr>
        </p:nvSpPr>
        <p:spPr/>
        <p:txBody>
          <a:bodyPr/>
          <a:lstStyle/>
          <a:p>
            <a:r>
              <a:rPr lang="en-US" dirty="0"/>
              <a:t>Why should we care?</a:t>
            </a:r>
          </a:p>
        </p:txBody>
      </p:sp>
      <p:sp>
        <p:nvSpPr>
          <p:cNvPr id="3" name="Content Placeholder 2">
            <a:extLst>
              <a:ext uri="{FF2B5EF4-FFF2-40B4-BE49-F238E27FC236}">
                <a16:creationId xmlns:a16="http://schemas.microsoft.com/office/drawing/2014/main" id="{D0517CB7-57C6-DAAC-A80F-06D1F633EDBA}"/>
              </a:ext>
            </a:extLst>
          </p:cNvPr>
          <p:cNvSpPr>
            <a:spLocks noGrp="1"/>
          </p:cNvSpPr>
          <p:nvPr>
            <p:ph idx="1"/>
          </p:nvPr>
        </p:nvSpPr>
        <p:spPr/>
        <p:txBody>
          <a:bodyPr/>
          <a:lstStyle/>
          <a:p>
            <a:r>
              <a:rPr lang="en-US" dirty="0"/>
              <a:t>For game developers, understanding the factors that impact positive ratings on Steam can help improve their games' sales and overall success.</a:t>
            </a:r>
          </a:p>
          <a:p>
            <a:r>
              <a:rPr lang="en-US" dirty="0"/>
              <a:t>For gamers, knowing what factors influence a game's positive ratings on Steam can help them make more informed purchasing decisions.</a:t>
            </a:r>
          </a:p>
          <a:p>
            <a:r>
              <a:rPr lang="en-US" dirty="0"/>
              <a:t>Additionally, understanding the relationship between these factors and positive ratings can provide valuable insights into consumer behavior in the video game industry.</a:t>
            </a:r>
          </a:p>
        </p:txBody>
      </p:sp>
    </p:spTree>
    <p:extLst>
      <p:ext uri="{BB962C8B-B14F-4D97-AF65-F5344CB8AC3E}">
        <p14:creationId xmlns:p14="http://schemas.microsoft.com/office/powerpoint/2010/main" val="20324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4D14-DF28-2EFD-6C8D-CF18C6EAFEE4}"/>
              </a:ext>
            </a:extLst>
          </p:cNvPr>
          <p:cNvSpPr>
            <a:spLocks noGrp="1"/>
          </p:cNvSpPr>
          <p:nvPr>
            <p:ph type="title"/>
          </p:nvPr>
        </p:nvSpPr>
        <p:spPr/>
        <p:txBody>
          <a:bodyPr/>
          <a:lstStyle/>
          <a:p>
            <a:r>
              <a:rPr lang="en-US" dirty="0"/>
              <a:t>Previous Literature</a:t>
            </a:r>
          </a:p>
        </p:txBody>
      </p:sp>
      <p:sp>
        <p:nvSpPr>
          <p:cNvPr id="3" name="Content Placeholder 2">
            <a:extLst>
              <a:ext uri="{FF2B5EF4-FFF2-40B4-BE49-F238E27FC236}">
                <a16:creationId xmlns:a16="http://schemas.microsoft.com/office/drawing/2014/main" id="{F93FAC7A-8936-CFBD-0E24-5066835F05D1}"/>
              </a:ext>
            </a:extLst>
          </p:cNvPr>
          <p:cNvSpPr>
            <a:spLocks noGrp="1"/>
          </p:cNvSpPr>
          <p:nvPr>
            <p:ph idx="1"/>
          </p:nvPr>
        </p:nvSpPr>
        <p:spPr/>
        <p:txBody>
          <a:bodyPr/>
          <a:lstStyle/>
          <a:p>
            <a:r>
              <a:rPr lang="en-US" dirty="0"/>
              <a:t>In theory, positive ratings and reviews improve a video games success</a:t>
            </a:r>
          </a:p>
          <a:p>
            <a:endParaRPr lang="en-US" dirty="0"/>
          </a:p>
        </p:txBody>
      </p:sp>
    </p:spTree>
    <p:extLst>
      <p:ext uri="{BB962C8B-B14F-4D97-AF65-F5344CB8AC3E}">
        <p14:creationId xmlns:p14="http://schemas.microsoft.com/office/powerpoint/2010/main" val="394287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526C-4E53-EA0C-5C87-EB34A29724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44A553-7A88-845E-79C1-3E895319AF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526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A774-AA0C-7378-678B-DAD52B754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5BAFB8-ECAC-57F9-8A1A-3F2243AF56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904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13C3-8D7E-C03E-0187-7BCCF3173A5F}"/>
              </a:ext>
            </a:extLst>
          </p:cNvPr>
          <p:cNvSpPr>
            <a:spLocks noGrp="1"/>
          </p:cNvSpPr>
          <p:nvPr>
            <p:ph type="title"/>
          </p:nvPr>
        </p:nvSpPr>
        <p:spPr/>
        <p:txBody>
          <a:bodyPr/>
          <a:lstStyle/>
          <a:p>
            <a:r>
              <a:rPr lang="en-US" dirty="0"/>
              <a:t>Data</a:t>
            </a:r>
          </a:p>
        </p:txBody>
      </p:sp>
      <p:graphicFrame>
        <p:nvGraphicFramePr>
          <p:cNvPr id="4" name="Content Placeholder 3">
            <a:extLst>
              <a:ext uri="{FF2B5EF4-FFF2-40B4-BE49-F238E27FC236}">
                <a16:creationId xmlns:a16="http://schemas.microsoft.com/office/drawing/2014/main" id="{D78CCB2E-29D8-9F6D-1ABB-AF4893FD1B3D}"/>
              </a:ext>
            </a:extLst>
          </p:cNvPr>
          <p:cNvGraphicFramePr>
            <a:graphicFrameLocks noGrp="1"/>
          </p:cNvGraphicFramePr>
          <p:nvPr>
            <p:ph idx="1"/>
          </p:nvPr>
        </p:nvGraphicFramePr>
        <p:xfrm>
          <a:off x="3482285" y="1812986"/>
          <a:ext cx="5227430" cy="4383575"/>
        </p:xfrm>
        <a:graphic>
          <a:graphicData uri="http://schemas.openxmlformats.org/drawingml/2006/table">
            <a:tbl>
              <a:tblPr>
                <a:tableStyleId>{5C22544A-7EE6-4342-B048-85BDC9FD1C3A}</a:tableStyleId>
              </a:tblPr>
              <a:tblGrid>
                <a:gridCol w="1045486">
                  <a:extLst>
                    <a:ext uri="{9D8B030D-6E8A-4147-A177-3AD203B41FA5}">
                      <a16:colId xmlns:a16="http://schemas.microsoft.com/office/drawing/2014/main" val="2533417744"/>
                    </a:ext>
                  </a:extLst>
                </a:gridCol>
                <a:gridCol w="1045486">
                  <a:extLst>
                    <a:ext uri="{9D8B030D-6E8A-4147-A177-3AD203B41FA5}">
                      <a16:colId xmlns:a16="http://schemas.microsoft.com/office/drawing/2014/main" val="763877320"/>
                    </a:ext>
                  </a:extLst>
                </a:gridCol>
                <a:gridCol w="1045486">
                  <a:extLst>
                    <a:ext uri="{9D8B030D-6E8A-4147-A177-3AD203B41FA5}">
                      <a16:colId xmlns:a16="http://schemas.microsoft.com/office/drawing/2014/main" val="2271989631"/>
                    </a:ext>
                  </a:extLst>
                </a:gridCol>
                <a:gridCol w="1045486">
                  <a:extLst>
                    <a:ext uri="{9D8B030D-6E8A-4147-A177-3AD203B41FA5}">
                      <a16:colId xmlns:a16="http://schemas.microsoft.com/office/drawing/2014/main" val="2009389617"/>
                    </a:ext>
                  </a:extLst>
                </a:gridCol>
                <a:gridCol w="1045486">
                  <a:extLst>
                    <a:ext uri="{9D8B030D-6E8A-4147-A177-3AD203B41FA5}">
                      <a16:colId xmlns:a16="http://schemas.microsoft.com/office/drawing/2014/main" val="746705384"/>
                    </a:ext>
                  </a:extLst>
                </a:gridCol>
              </a:tblGrid>
              <a:tr h="185044">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5603175"/>
                  </a:ext>
                </a:extLst>
              </a:tr>
              <a:tr h="768774">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Table 1: Summary Statistics Table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3154563586"/>
                  </a:ext>
                </a:extLst>
              </a:tr>
              <a:tr h="185044">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mean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sd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min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max</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56554818"/>
                  </a:ext>
                </a:extLst>
              </a:tr>
              <a:tr h="379621">
                <a:tc>
                  <a:txBody>
                    <a:bodyPr/>
                    <a:lstStyle/>
                    <a:p>
                      <a:pPr marL="0" marR="0">
                        <a:lnSpc>
                          <a:spcPct val="107000"/>
                        </a:lnSpc>
                        <a:spcBef>
                          <a:spcPts val="0"/>
                        </a:spcBef>
                        <a:spcAft>
                          <a:spcPts val="0"/>
                        </a:spcAft>
                      </a:pPr>
                      <a:r>
                        <a:rPr lang="en-US" sz="1200">
                          <a:effectLst/>
                        </a:rPr>
                        <a:t>positive_ratings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3127.586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33835.92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2644404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1225431685"/>
                  </a:ext>
                </a:extLst>
              </a:tr>
              <a:tr h="379621">
                <a:tc>
                  <a:txBody>
                    <a:bodyPr/>
                    <a:lstStyle/>
                    <a:p>
                      <a:pPr marL="0" marR="0">
                        <a:lnSpc>
                          <a:spcPct val="107000"/>
                        </a:lnSpc>
                        <a:spcBef>
                          <a:spcPts val="0"/>
                        </a:spcBef>
                        <a:spcAft>
                          <a:spcPts val="0"/>
                        </a:spcAft>
                      </a:pPr>
                      <a:r>
                        <a:rPr lang="en-US" sz="1200">
                          <a:effectLst/>
                        </a:rPr>
                        <a:t>average_playtime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451.1197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3214.551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190625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923722805"/>
                  </a:ext>
                </a:extLst>
              </a:tr>
              <a:tr h="379621">
                <a:tc>
                  <a:txBody>
                    <a:bodyPr/>
                    <a:lstStyle/>
                    <a:p>
                      <a:pPr marL="0" marR="0">
                        <a:lnSpc>
                          <a:spcPct val="107000"/>
                        </a:lnSpc>
                        <a:spcBef>
                          <a:spcPts val="0"/>
                        </a:spcBef>
                        <a:spcAft>
                          <a:spcPts val="0"/>
                        </a:spcAft>
                      </a:pPr>
                      <a:r>
                        <a:rPr lang="en-US" sz="1200">
                          <a:effectLst/>
                        </a:rPr>
                        <a:t>negative_ratings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651.906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7638.706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487076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77464374"/>
                  </a:ext>
                </a:extLst>
              </a:tr>
              <a:tr h="185044">
                <a:tc>
                  <a:txBody>
                    <a:bodyPr/>
                    <a:lstStyle/>
                    <a:p>
                      <a:pPr marL="0" marR="0">
                        <a:lnSpc>
                          <a:spcPct val="107000"/>
                        </a:lnSpc>
                        <a:spcBef>
                          <a:spcPts val="0"/>
                        </a:spcBef>
                        <a:spcAft>
                          <a:spcPts val="0"/>
                        </a:spcAft>
                      </a:pPr>
                      <a:r>
                        <a:rPr lang="en-US" sz="1200">
                          <a:effectLst/>
                        </a:rPr>
                        <a:t>price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7.117333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8.25545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78.99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902342285"/>
                  </a:ext>
                </a:extLst>
              </a:tr>
              <a:tr h="379621">
                <a:tc>
                  <a:txBody>
                    <a:bodyPr/>
                    <a:lstStyle/>
                    <a:p>
                      <a:pPr marL="0" marR="0">
                        <a:lnSpc>
                          <a:spcPct val="107000"/>
                        </a:lnSpc>
                        <a:spcBef>
                          <a:spcPts val="0"/>
                        </a:spcBef>
                        <a:spcAft>
                          <a:spcPts val="0"/>
                        </a:spcAft>
                      </a:pPr>
                      <a:r>
                        <a:rPr lang="en-US" sz="1200">
                          <a:effectLst/>
                        </a:rPr>
                        <a:t>has_achievements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.6233046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.4845861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703212793"/>
                  </a:ext>
                </a:extLst>
              </a:tr>
              <a:tr h="185044">
                <a:tc>
                  <a:txBody>
                    <a:bodyPr/>
                    <a:lstStyle/>
                    <a:p>
                      <a:pPr marL="0" marR="0">
                        <a:lnSpc>
                          <a:spcPct val="107000"/>
                        </a:lnSpc>
                        <a:spcBef>
                          <a:spcPts val="0"/>
                        </a:spcBef>
                        <a:spcAft>
                          <a:spcPts val="0"/>
                        </a:spcAft>
                      </a:pPr>
                      <a:r>
                        <a:rPr lang="en-US" sz="1200">
                          <a:effectLst/>
                        </a:rPr>
                        <a:t>lower_bound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255859.2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1541797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20000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1.00e+08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1185294610"/>
                  </a:ext>
                </a:extLst>
              </a:tr>
              <a:tr h="379621">
                <a:tc>
                  <a:txBody>
                    <a:bodyPr/>
                    <a:lstStyle/>
                    <a:p>
                      <a:pPr marL="0" marR="0">
                        <a:lnSpc>
                          <a:spcPct val="107000"/>
                        </a:lnSpc>
                        <a:spcBef>
                          <a:spcPts val="0"/>
                        </a:spcBef>
                        <a:spcAft>
                          <a:spcPts val="0"/>
                        </a:spcAft>
                      </a:pPr>
                      <a:r>
                        <a:rPr lang="en-US" sz="1200">
                          <a:effectLst/>
                        </a:rPr>
                        <a:t>num_platforms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1.649251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.8466294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3608908241"/>
                  </a:ext>
                </a:extLst>
              </a:tr>
              <a:tr h="379621">
                <a:tc>
                  <a:txBody>
                    <a:bodyPr/>
                    <a:lstStyle/>
                    <a:p>
                      <a:pPr marL="0" marR="0">
                        <a:lnSpc>
                          <a:spcPct val="107000"/>
                        </a:lnSpc>
                        <a:spcBef>
                          <a:spcPts val="0"/>
                        </a:spcBef>
                        <a:spcAft>
                          <a:spcPts val="0"/>
                        </a:spcAft>
                      </a:pPr>
                      <a:r>
                        <a:rPr lang="en-US" sz="1200">
                          <a:effectLst/>
                        </a:rPr>
                        <a:t>genresfreetoplay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.1401109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.3471225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166855876"/>
                  </a:ext>
                </a:extLst>
              </a:tr>
              <a:tr h="379621">
                <a:tc>
                  <a:txBody>
                    <a:bodyPr/>
                    <a:lstStyle/>
                    <a:p>
                      <a:pPr marL="0" marR="0">
                        <a:lnSpc>
                          <a:spcPct val="107000"/>
                        </a:lnSpc>
                        <a:spcBef>
                          <a:spcPts val="0"/>
                        </a:spcBef>
                        <a:spcAft>
                          <a:spcPts val="0"/>
                        </a:spcAft>
                      </a:pPr>
                      <a:r>
                        <a:rPr lang="en-US" sz="1200">
                          <a:effectLst/>
                        </a:rPr>
                        <a:t>genresearlyaccess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.0556669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.2292909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72793939"/>
                  </a:ext>
                </a:extLst>
              </a:tr>
              <a:tr h="185044">
                <a:tc>
                  <a:txBody>
                    <a:bodyPr/>
                    <a:lstStyle/>
                    <a:p>
                      <a:pPr marL="0" marR="0">
                        <a:lnSpc>
                          <a:spcPct val="107000"/>
                        </a:lnSpc>
                        <a:spcBef>
                          <a:spcPts val="0"/>
                        </a:spcBef>
                        <a:spcAft>
                          <a:spcPts val="0"/>
                        </a:spcAft>
                      </a:pPr>
                      <a:r>
                        <a:rPr lang="en-US" sz="1200">
                          <a:effectLst/>
                        </a:rPr>
                        <a:t>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8479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961216113"/>
                  </a:ext>
                </a:extLst>
              </a:tr>
            </a:tbl>
          </a:graphicData>
        </a:graphic>
      </p:graphicFrame>
    </p:spTree>
    <p:extLst>
      <p:ext uri="{BB962C8B-B14F-4D97-AF65-F5344CB8AC3E}">
        <p14:creationId xmlns:p14="http://schemas.microsoft.com/office/powerpoint/2010/main" val="379161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DF03-9C2C-A706-E8D8-E31FFFCA64D1}"/>
              </a:ext>
            </a:extLst>
          </p:cNvPr>
          <p:cNvSpPr>
            <a:spLocks noGrp="1"/>
          </p:cNvSpPr>
          <p:nvPr>
            <p:ph type="title"/>
          </p:nvPr>
        </p:nvSpPr>
        <p:spPr/>
        <p:txBody>
          <a:bodyPr/>
          <a:lstStyle/>
          <a:p>
            <a:r>
              <a:rPr lang="en-US" dirty="0"/>
              <a:t>Empirical Strategy</a:t>
            </a:r>
          </a:p>
        </p:txBody>
      </p:sp>
      <p:sp>
        <p:nvSpPr>
          <p:cNvPr id="3" name="Content Placeholder 2">
            <a:extLst>
              <a:ext uri="{FF2B5EF4-FFF2-40B4-BE49-F238E27FC236}">
                <a16:creationId xmlns:a16="http://schemas.microsoft.com/office/drawing/2014/main" id="{D5F008D0-98B7-8FE0-EA98-348E7A522D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256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544</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Playing to Win: Exploring the Causal Relationship between Game Features and Positive User Feedback in the Steam Marketplace</vt:lpstr>
      <vt:lpstr>What Impacts Positive Ratings for Video Games in the Steam Marketplace</vt:lpstr>
      <vt:lpstr>What is Steam?</vt:lpstr>
      <vt:lpstr>Why should we care?</vt:lpstr>
      <vt:lpstr>Previous Literature</vt:lpstr>
      <vt:lpstr>PowerPoint Presentation</vt:lpstr>
      <vt:lpstr>PowerPoint Presentation</vt:lpstr>
      <vt:lpstr>Data</vt:lpstr>
      <vt:lpstr>Empirical Strategy</vt:lpstr>
      <vt:lpstr>The models</vt:lpstr>
      <vt:lpstr>OLS and WLS</vt:lpstr>
      <vt:lpstr>PowerPoint Presentation</vt:lpstr>
      <vt:lpstr>PowerPoint Presentation</vt:lpstr>
      <vt:lpstr>Results summarized</vt:lpstr>
      <vt:lpstr>Conclusions</vt:lpstr>
      <vt:lpstr>Contextual Economic Theory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Playing to win</dc:title>
  <dc:creator>Toth, Mr. Tim P.</dc:creator>
  <cp:lastModifiedBy>Toth, Mr. Tim P.</cp:lastModifiedBy>
  <cp:revision>3</cp:revision>
  <dcterms:created xsi:type="dcterms:W3CDTF">2023-04-10T17:45:01Z</dcterms:created>
  <dcterms:modified xsi:type="dcterms:W3CDTF">2023-04-25T02:21:52Z</dcterms:modified>
</cp:coreProperties>
</file>