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5" r:id="rId9"/>
    <p:sldId id="266" r:id="rId10"/>
    <p:sldId id="262" r:id="rId11"/>
    <p:sldId id="273" r:id="rId12"/>
    <p:sldId id="264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E398-7E7C-D696-F1AB-96CDB946C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4D618-031A-B293-7BB0-0BB47EAC6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84DAC-8519-8D19-86C8-DCCB4781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A62-8E4A-46B6-8E73-4802A67EDAB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C322-A216-CC92-4FAF-C85ADF19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8363A-BE17-7E34-1B5E-42568F89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E80-2003-43E6-9F43-A073B3B7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9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2CE3-D00E-69B6-0A51-D2DB42BC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368C9-589F-64C7-6CAD-0E96F1A7B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5D3F-4B75-90BA-0D75-C330526B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A62-8E4A-46B6-8E73-4802A67EDAB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E3D8B-0A77-1682-9D06-0125A7D3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9E121-8077-896F-636D-52B9C918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E80-2003-43E6-9F43-A073B3B7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5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5743B-983D-4220-F24F-F8E5A9BDA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6C5BF-57BB-3F7E-0D3B-92A0CA7FA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B0438-465C-5D1B-801D-E0CDC2A0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A62-8E4A-46B6-8E73-4802A67EDAB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AA1D7-D95C-F9F1-25AD-89B584A9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7578C-1182-1A6F-3D1B-04FCA865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E80-2003-43E6-9F43-A073B3B7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05F6-ACF6-BFE8-7CA9-EA740973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9AA2-B20B-260C-6AD2-84288E10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B5B6-78E3-1AEC-D41B-2322D12E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A62-8E4A-46B6-8E73-4802A67EDAB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FE702-C25C-B972-051C-44FCDB7D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ABFBC-4757-45A0-26C2-4F685F7A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E80-2003-43E6-9F43-A073B3B7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9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8475-A208-3210-6C7E-7FBEECEB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1EF66-BD23-5832-119D-518142C8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2C085-DEA4-A07D-870E-FD783E4B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A62-8E4A-46B6-8E73-4802A67EDAB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97BA0-5F51-2977-2C03-84836983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B03DC-5516-B5CB-E2D4-A9FE70FB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E80-2003-43E6-9F43-A073B3B7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6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EDDA-7BFE-7D53-1980-5A961D09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4F27-C3D4-2F2E-C790-078D73AC8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A3E45-17DE-2304-AAED-A0F32AEA5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184F8-C358-BC37-1B99-78CCCB04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A62-8E4A-46B6-8E73-4802A67EDAB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485EC-E44D-896E-18CD-C5A8DBC4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71EA6-8319-B255-2EF0-012DF553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E80-2003-43E6-9F43-A073B3B7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6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556C-CFE7-F14B-14A8-5489D86C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85230-BEA3-59DB-FD4D-E18449D3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8545-B64F-1937-F3CC-B6CF0AABE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7CB9C-06AA-4D4A-4899-BA4AB3D63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0D654-2570-11FA-1E4A-49AC700A8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87EA4-4441-5849-016D-3EC00876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A62-8E4A-46B6-8E73-4802A67EDAB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B71DC-E97C-FF53-6AE0-FB973C79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49C93-A53B-9C14-8224-F3566830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E80-2003-43E6-9F43-A073B3B7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3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2062-13E5-9091-2E5C-23A6A0A3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BB19F-EA04-A82F-CE29-FB11EF27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A62-8E4A-46B6-8E73-4802A67EDAB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16759-748D-A048-996F-716D18C9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CF7DB-1E00-5A97-6815-9C298048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E80-2003-43E6-9F43-A073B3B7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8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83E34-E541-562D-C0E9-DA58723D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A62-8E4A-46B6-8E73-4802A67EDAB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458E7-06F0-613B-2749-259B61B0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814BF-3F74-4DEF-2DD8-F14A03A9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E80-2003-43E6-9F43-A073B3B7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D1BC-E496-5952-8E50-B92410C7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3801-3A05-A563-2B07-9C29FA686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3BA88-660A-29A9-C182-C996A1AFA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33AFC-184D-928D-1B83-D507941F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A62-8E4A-46B6-8E73-4802A67EDAB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A4AD9-C011-0AD5-CF2A-2D8A717F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C3F99-6D8B-DE67-E722-4A5AE4C1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E80-2003-43E6-9F43-A073B3B7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1045-C106-3C7D-5C93-2033EEB3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4F2B7-2CF6-E074-D463-1981AC037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024E5-4FFE-4DF7-5A26-8A7A78DB6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46652-0B28-6F72-FE5D-1EA062A7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A62-8E4A-46B6-8E73-4802A67EDAB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83A76-02EC-A14C-82DD-2BD050B2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D9780-D84A-3786-260F-D765CB7B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E80-2003-43E6-9F43-A073B3B7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5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0D093-4C84-55B8-19C1-C112BA6A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C41B1-1993-A2CD-823E-3D70113F8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8402B-627C-7C99-F933-28E11B348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16A62-8E4A-46B6-8E73-4802A67EDAB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E5E1-D669-9490-CF5A-C0B1F5A18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AF303-1065-E489-5169-7DD58EB1E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C9E80-2003-43E6-9F43-A073B3B7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7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037F-36B0-A692-9083-19E9F897D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7058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/>
              <a:t>Playing to Win: Exploring the Causal Relationship between Game Features and Positive User Feedback in the Steam Marketplace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AD555-D441-25A1-D1FB-9BC0A3228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1369"/>
            <a:ext cx="9144000" cy="1655762"/>
          </a:xfrm>
        </p:spPr>
        <p:txBody>
          <a:bodyPr/>
          <a:lstStyle/>
          <a:p>
            <a:r>
              <a:rPr lang="en-US" dirty="0"/>
              <a:t>Timothy Toth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8AEEF-052C-4D10-C84B-D3471AC2E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51" y="4542234"/>
            <a:ext cx="1734897" cy="173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1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13C3-8D7E-C03E-0187-7BCCF317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2263C15-3813-9836-6812-6C302DBEDA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816597"/>
              </p:ext>
            </p:extLst>
          </p:nvPr>
        </p:nvGraphicFramePr>
        <p:xfrm>
          <a:off x="2617890" y="1690688"/>
          <a:ext cx="6956220" cy="4236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086769" imgH="3706159" progId="Word.Document.8">
                  <p:embed/>
                </p:oleObj>
              </mc:Choice>
              <mc:Fallback>
                <p:oleObj name="Document" r:id="rId2" imgW="6086769" imgH="3706159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17890" y="1690688"/>
                        <a:ext cx="6956220" cy="4236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161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6CE9-66A8-7012-304A-61D64BDF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3" descr="Chart, scatter chart&#10;&#10;Description automatically generated">
            <a:extLst>
              <a:ext uri="{FF2B5EF4-FFF2-40B4-BE49-F238E27FC236}">
                <a16:creationId xmlns:a16="http://schemas.microsoft.com/office/drawing/2014/main" id="{92BA96FE-02EF-37EF-0E1B-42081BEB5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8" y="3480760"/>
            <a:ext cx="2683242" cy="2008076"/>
          </a:xfr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F609D411-30E5-15A3-44F0-F7EBBA45A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081" y="3480760"/>
            <a:ext cx="2738285" cy="2008076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F67AD897-40D2-6BE4-3372-1327026FF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37" y="3480760"/>
            <a:ext cx="2735063" cy="20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3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8CF6-1883-6BDA-4871-36A8D0AE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855B-9562-1488-77DD-8A2682626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pr=</a:t>
            </a:r>
            <a:r>
              <a:rPr lang="el-GR" sz="1800" dirty="0"/>
              <a:t>β</a:t>
            </a:r>
            <a:r>
              <a:rPr lang="en-US" sz="1800" dirty="0"/>
              <a:t>0+</a:t>
            </a:r>
            <a:r>
              <a:rPr lang="el-GR" sz="1800" dirty="0"/>
              <a:t>β</a:t>
            </a:r>
            <a:r>
              <a:rPr lang="en-US" sz="1800" dirty="0"/>
              <a:t>1has_achievements+</a:t>
            </a:r>
            <a:r>
              <a:rPr lang="el-GR" sz="1800" dirty="0"/>
              <a:t>β</a:t>
            </a:r>
            <a:r>
              <a:rPr lang="en-US" sz="1800" dirty="0"/>
              <a:t>2rating+</a:t>
            </a:r>
            <a:r>
              <a:rPr lang="el-GR" sz="1800" dirty="0"/>
              <a:t>β</a:t>
            </a:r>
            <a:r>
              <a:rPr lang="en-US" sz="1800" dirty="0"/>
              <a:t>3average_playtime+</a:t>
            </a:r>
            <a:r>
              <a:rPr lang="el-GR" sz="1800" dirty="0"/>
              <a:t>β</a:t>
            </a:r>
            <a:r>
              <a:rPr lang="en-US" sz="1800" dirty="0"/>
              <a:t>4price+</a:t>
            </a:r>
            <a:r>
              <a:rPr lang="el-GR" sz="1800" dirty="0"/>
              <a:t>β</a:t>
            </a:r>
            <a:r>
              <a:rPr lang="en-US" sz="1800" dirty="0"/>
              <a:t>5i.num_platforms+ui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18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722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8C8647A-573D-A549-76BD-A0ABACCF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287633" y="28545"/>
            <a:ext cx="196430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 errors in parentheses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0.10, </a:t>
            </a:r>
            <a:r>
              <a:rPr kumimoji="0" lang="en-US" altLang="en-US" sz="10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0.05, </a:t>
            </a:r>
            <a:r>
              <a:rPr kumimoji="0" lang="en-US" altLang="en-US" sz="10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0.01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8C0A06C-502B-765F-2BA6-0D2F59BF74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505787"/>
              </p:ext>
            </p:extLst>
          </p:nvPr>
        </p:nvGraphicFramePr>
        <p:xfrm>
          <a:off x="4245069" y="428655"/>
          <a:ext cx="4707731" cy="6024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086769" imgH="7789666" progId="Word.Document.8">
                  <p:embed/>
                </p:oleObj>
              </mc:Choice>
              <mc:Fallback>
                <p:oleObj name="Document" r:id="rId2" imgW="6086769" imgH="7789666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45069" y="428655"/>
                        <a:ext cx="4707731" cy="6024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831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97EF-2AED-486B-E152-3FE83D13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summarized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DA879-798B-828A-0050-FFD0EACC4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Achievements (+34.36 %), average playtime (+0.005%), price (+8.3%)</a:t>
            </a:r>
          </a:p>
          <a:p>
            <a:pPr marL="0" indent="0">
              <a:buNone/>
            </a:pPr>
            <a:r>
              <a:rPr lang="en-US" dirty="0"/>
              <a:t>, and free to play games (+84.6)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Early access games were found to be associated with an (-40.7)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32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1E1E-DA54-8D13-9843-0E0DE0B0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23AD-A25B-766A-F146-2B8BC0EF7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find evidence that positive ratings is impacted by game features such as having achievements and average playtime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Further analysis can go into what increases a user's average playtime per game </a:t>
            </a:r>
          </a:p>
        </p:txBody>
      </p:sp>
    </p:spTree>
    <p:extLst>
      <p:ext uri="{BB962C8B-B14F-4D97-AF65-F5344CB8AC3E}">
        <p14:creationId xmlns:p14="http://schemas.microsoft.com/office/powerpoint/2010/main" val="92376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F8EE-649C-CB84-5B9F-AE28A7CE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Impacts Positive Ratings for Video Games in the Steam Marketplace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F443-9906-8B67-25F9-F8A726B7D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The video game industry has experienced tremendous growth in recent years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Positive ratings on Steam are critical for a game's success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86% of players report paying attention to review scores(ESA)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Therefore, understanding the factors that impact positive ratings on Steam is crucial for developers seeking to improve or forecast their games' sales and success.</a:t>
            </a:r>
          </a:p>
        </p:txBody>
      </p:sp>
    </p:spTree>
    <p:extLst>
      <p:ext uri="{BB962C8B-B14F-4D97-AF65-F5344CB8AC3E}">
        <p14:creationId xmlns:p14="http://schemas.microsoft.com/office/powerpoint/2010/main" val="83337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A628-B6F9-645F-164F-0868EA21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A3A2-0FDC-E0F6-FBAE-5CE2DABB6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0BBDF-8751-8747-3491-BA5156E80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91" y="1825625"/>
            <a:ext cx="77724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5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C1A7-18CF-8416-2FE3-273DCED6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0D3C-C50B-B74D-B599-9E147653E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Steam is the largest digital distribution platform for PC games, with over 130 million monthly active users in 2021 and thousands of games available for purchase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2020, the top 100 games on Steam generated $14.3 billion in revenue</a:t>
            </a:r>
          </a:p>
        </p:txBody>
      </p:sp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3F6CF770-AEAD-5EAB-7732-AE81058D1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05" y="4842933"/>
            <a:ext cx="2831158" cy="176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B590-188A-CB5D-A84C-0508B179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17CB7-57C6-DAAC-A80F-06D1F633E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game developers and investors,</a:t>
            </a:r>
          </a:p>
          <a:p>
            <a:pPr marL="0" indent="0">
              <a:buNone/>
            </a:pPr>
            <a:r>
              <a:rPr lang="en-US" dirty="0"/>
              <a:t>For gamers, </a:t>
            </a:r>
          </a:p>
          <a:p>
            <a:pPr marL="0" indent="0">
              <a:buNone/>
            </a:pPr>
            <a:r>
              <a:rPr lang="en-US" dirty="0"/>
              <a:t>Additionally, understanding the relationship between these factors and positive ratings can provide valuable insights into consumer behavior in the video game industry.</a:t>
            </a:r>
          </a:p>
        </p:txBody>
      </p:sp>
    </p:spTree>
    <p:extLst>
      <p:ext uri="{BB962C8B-B14F-4D97-AF65-F5344CB8AC3E}">
        <p14:creationId xmlns:p14="http://schemas.microsoft.com/office/powerpoint/2010/main" val="203240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4D14-DF28-2EFD-6C8D-CF18C6EA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FAC7A-8936-CFBD-0E24-5066835F0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 Do online Customer Reviews Matter? Evidence from the video game industry- Feb 9,2008</a:t>
            </a:r>
            <a:endParaRPr lang="en-US" sz="1200" dirty="0"/>
          </a:p>
          <a:p>
            <a:pPr lvl="1"/>
            <a:r>
              <a:rPr lang="en-US" sz="1200" dirty="0"/>
              <a:t>Here they explore topics relating to magazines and professional critic websites</a:t>
            </a:r>
          </a:p>
          <a:p>
            <a:r>
              <a:rPr lang="en-US" sz="1600" dirty="0"/>
              <a:t>Factors that Impact Video Game Sales</a:t>
            </a:r>
          </a:p>
          <a:p>
            <a:pPr lvl="1"/>
            <a:r>
              <a:rPr lang="en-US" sz="1200" dirty="0"/>
              <a:t>This study applied a linear regression to three different countries and got statistically  significant variables for different countries suggesting consumer preference per region for video games</a:t>
            </a:r>
          </a:p>
          <a:p>
            <a:r>
              <a:rPr lang="en-US" sz="1600" dirty="0"/>
              <a:t>An empirical study of early access games (EAG) on the steam platform</a:t>
            </a:r>
          </a:p>
          <a:p>
            <a:pPr lvl="1"/>
            <a:r>
              <a:rPr lang="en-US" sz="1200" dirty="0"/>
              <a:t>Throughout their study they came to the conclusion  that eliciting early feedback and more positive reviews to attract additional new players.</a:t>
            </a:r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4E5DF-14A6-4058-F9DE-6A3D01DA8C3A}"/>
              </a:ext>
            </a:extLst>
          </p:cNvPr>
          <p:cNvSpPr txBox="1"/>
          <p:nvPr/>
        </p:nvSpPr>
        <p:spPr>
          <a:xfrm>
            <a:off x="2754489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7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D3E3-EA72-0EB7-36D9-5C18E6A4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Economic Theory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5C4A8A-7DF9-3BA1-61C0-7A14E533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rooted in the economic theory of consumer choice, where individuals make decisions based on their preferences and budget constraints.</a:t>
            </a:r>
          </a:p>
        </p:txBody>
      </p:sp>
    </p:spTree>
    <p:extLst>
      <p:ext uri="{BB962C8B-B14F-4D97-AF65-F5344CB8AC3E}">
        <p14:creationId xmlns:p14="http://schemas.microsoft.com/office/powerpoint/2010/main" val="9127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526C-4E53-EA0C-5C87-EB34A297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4A553-7A88-845E-79C1-3E895319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Dataset is from Kaggle that was gathered around May 2019 from the Steam Store using </a:t>
            </a:r>
            <a:r>
              <a:rPr lang="en-US" dirty="0" err="1"/>
              <a:t>SteamSpy</a:t>
            </a:r>
            <a:r>
              <a:rPr lang="en-US" dirty="0"/>
              <a:t> </a:t>
            </a:r>
            <a:r>
              <a:rPr lang="en-US" dirty="0" err="1"/>
              <a:t>Api’s</a:t>
            </a:r>
            <a:r>
              <a:rPr lang="en-US" dirty="0"/>
              <a:t>. </a:t>
            </a:r>
          </a:p>
          <a:p>
            <a:r>
              <a:rPr lang="en-US" dirty="0"/>
              <a:t>Cleaned it to (8479,40)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78355-83E8-BA60-7E48-121186E9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70" y="3856546"/>
            <a:ext cx="5027930" cy="224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6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A774-AA0C-7378-678B-DAD52B75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AFB8-ECAC-57F9-8A1A-3F2243AF5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statistics for a game on Steam, what features are statistically significant for impacting positive ratings?</a:t>
            </a:r>
          </a:p>
          <a:p>
            <a:r>
              <a:rPr lang="en-US" dirty="0"/>
              <a:t>Does Early access and Free To Play have a positive relationship with positive ratings?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400" dirty="0">
                <a:latin typeface="+mj-lt"/>
              </a:rPr>
              <a:t>Hypothesis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4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5879</TotalTime>
  <Words>481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Document</vt:lpstr>
      <vt:lpstr>Playing to Win: Exploring the Causal Relationship between Game Features and Positive User Feedback in the Steam Marketplace</vt:lpstr>
      <vt:lpstr>What Impacts Positive Ratings for Video Games in the Steam Marketplace</vt:lpstr>
      <vt:lpstr>PowerPoint Presentation</vt:lpstr>
      <vt:lpstr>What is Steam?</vt:lpstr>
      <vt:lpstr>Why should we care?</vt:lpstr>
      <vt:lpstr>Previous Literature</vt:lpstr>
      <vt:lpstr>Contextual Economic Theory </vt:lpstr>
      <vt:lpstr>Data</vt:lpstr>
      <vt:lpstr>Research Questions</vt:lpstr>
      <vt:lpstr>Data</vt:lpstr>
      <vt:lpstr>PowerPoint Presentation</vt:lpstr>
      <vt:lpstr>Empirical Strategy</vt:lpstr>
      <vt:lpstr>PowerPoint Presentation</vt:lpstr>
      <vt:lpstr>Results summarized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to win</dc:title>
  <dc:creator>Toth, Mr. Tim P.</dc:creator>
  <cp:lastModifiedBy>Toth, Mr. Tim P.</cp:lastModifiedBy>
  <cp:revision>16</cp:revision>
  <dcterms:created xsi:type="dcterms:W3CDTF">2023-04-10T17:45:01Z</dcterms:created>
  <dcterms:modified xsi:type="dcterms:W3CDTF">2023-05-02T00:26:37Z</dcterms:modified>
</cp:coreProperties>
</file>