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7" r:id="rId10"/>
    <p:sldId id="266" r:id="rId11"/>
    <p:sldId id="268" r:id="rId12"/>
    <p:sldId id="269" r:id="rId13"/>
    <p:sldId id="265" r:id="rId14"/>
    <p:sldId id="271" r:id="rId15"/>
    <p:sldId id="272" r:id="rId16"/>
    <p:sldId id="275" r:id="rId17"/>
    <p:sldId id="273" r:id="rId18"/>
    <p:sldId id="276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C522-FE62-4461-93A5-3C8867B2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F9E65-E75F-4D56-BC61-526D84546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0F4C-92DA-48FA-80A0-1AE282B0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A6D1-2CCD-4BBB-B645-92E4D122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8BD5-4590-462D-B4EB-86B2BDB1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174A-F4B8-46AF-B6E2-7656DE96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2012C-61A4-4B98-BBB4-73E25C99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08A1-B3A9-4AD0-A270-2D291379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55F8F-97E4-4815-A381-92028B5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4656-DC09-491E-9274-F24BEDCE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68B34-B850-4D72-BA94-57D844986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CFEAE-602D-4476-921E-41286780C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A406-6DAE-4AD4-996F-1230C637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9FD2-471C-4F20-9EB9-F803DF25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42D1-D02C-49E9-9A7F-86744574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5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0439-4964-4AD3-B76C-6F6A79FD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4113-32F0-4AAA-89D8-8C9B1318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5B6C-CF79-47A3-8C95-250EEE30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3563-2611-493B-A1F8-CAA090FF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B31B-5C22-4D80-BDD1-F39C1B74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D9EC-57DD-4B53-B1A3-25388B9F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A6AC5-D442-4AA2-ADCF-6E9A88734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7F8C-98CA-4FC3-8ACE-140B062C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A83C6-DF6B-498E-992F-189BB6FE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3F9B-C117-48C6-B72C-5DCE4127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D7CD-DF61-4623-8D08-688EB9C9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C93B-C3EE-4545-8A41-58250D2BD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A5281-CBC1-49E6-8174-8F35ACA6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232B8-2C91-46CD-BBB3-5F6EA91A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769-5020-475D-B4C2-997A562E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E66D8-D80B-4D9A-B45D-DA76BB86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2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CDD8-3E3F-493D-BE50-6E854A9E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924B-0B5B-4EB2-8A95-D079958F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F6DCF-FD37-4653-97AB-14A38EE0C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CD131-D8BA-4F9F-A480-C1FE1FC17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0391-7903-472D-A32A-12097050F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2009F-90D1-4568-A859-CD34840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922D8-36F9-4AFB-AADC-A6223090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D2A4-AF5C-497E-A5CD-700DAF59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2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AC24-B35E-4A82-967A-07D2EAE0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8C746-4D86-45B1-B2AD-4A08623D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CB72E-1BA0-4450-AD74-53A1D5DA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12BBF-A713-42C7-8A50-625675E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5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96518-4B71-4DAB-9E7E-6683B5BE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697EA-63FE-4BC5-93BF-BC2E24D7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E9B5C-BDD7-4803-B679-83B68E58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3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5EC0-8F66-406F-B73B-1DC1F61D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F163-BA59-4804-94BE-FD73F5EE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E23A-2129-4E55-BA99-DD1DB7B0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3340-F8A0-4516-BDE8-FA9F6729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9D412-11EA-403D-A1D1-E65828D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930F-7B81-4ED6-8D31-AE469409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81B0-9267-4A81-807E-A94510E2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1459-BAFF-4A3D-A6E9-98F608E59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0D110-1216-4D86-B13B-1B55842B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BE7BD-66EA-49B7-BA6C-2FDDB2F1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512E0-5C68-4DF8-A9E5-475F915F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A2661-50DE-4977-9609-ABBE081B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9DAD4-ABCF-455E-8226-966A48B6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1ADB-FFD4-42E4-AA56-E1EA0A6D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4C0D-D6C8-48BA-ADBE-A80998C72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68FD0-536F-48A8-ACBB-A170BD882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BA75-C8AE-4649-9B29-F06EF07E4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15688-8E02-43CA-9B01-2A5DCED3B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Discovering Causal Relationships Between the Metabolome and DNA Methylation in Type 1 Diabetes Using Bayesian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462E-A581-4FC0-AFAA-1EEEEC892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Tim Vigers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79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Cohort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252087"/>
            <a:ext cx="10168128" cy="237263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total of 174 participants (87 T1D cases and 87 frequency-matched controls) were chosen from th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DAISY study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measurement of DNA methylation.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Participants with both methylation and metabolomic measures at seroconversion were selected for these analyses.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Seroconversion is defined as the second consecutive visit at which a confirmed auto-antibody to insulin, GAD65, IA-2, or ZnT8 was detected.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4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Methylation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74274"/>
            <a:ext cx="10168128" cy="2928257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group of 84 participants was measured ﻿using the Infinium HumanMethylation450K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Beadchip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(“450 K”) and the remaining 90 participants were measured using ﻿the Infinium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MethylationEPIC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Beadchip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(“EPIC”).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199,243 probes covering 68.6% of autosomal genes passed rigorous pre-processing procedures, which included normalization, quality control, and filtering using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pipeline.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effects were adjusted for using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Metabolomics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381756"/>
            <a:ext cx="10168128" cy="173763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Metabolites and complex lipids at seroconversion were quantified using gas chromatography/time-of-flight mass spectrometry (GC-TOF MS), charged surface hybrid mass spectrometry (CSH-QTOF MS).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total 2,541 metabolites were available for testing.</a:t>
            </a:r>
          </a:p>
        </p:txBody>
      </p:sp>
    </p:spTree>
    <p:extLst>
      <p:ext uri="{BB962C8B-B14F-4D97-AF65-F5344CB8AC3E}">
        <p14:creationId xmlns:p14="http://schemas.microsoft.com/office/powerpoint/2010/main" val="85650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05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Feature Reduction Step 1: Linear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F30E141-B234-4493-BAE2-8828ECCCBB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12" y="2207595"/>
            <a:ext cx="5387975" cy="41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Feature Reduction Step 2: Causal Inference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9C0E1053-92A8-48E8-8EA9-5DAF796407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9" y="3242924"/>
            <a:ext cx="5092192" cy="2390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180128F-C79B-45FA-AE0D-69224E333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9850" y="2560320"/>
                <a:ext cx="5302758" cy="3743169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effectLst/>
                    <a:ea typeface="Calibri" panose="020F0502020204030204" pitchFamily="34" charset="0"/>
                  </a:rPr>
                  <a:t>For example, let L represent a methylation probe, G represent a metabolite, and T represent the outcome of T1D.</a:t>
                </a:r>
              </a:p>
              <a:p>
                <a:r>
                  <a:rPr lang="en-US" sz="2200" dirty="0">
                    <a:ea typeface="Calibri" panose="020F0502020204030204" pitchFamily="34" charset="0"/>
                  </a:rPr>
                  <a:t>Fit three linear models: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ea typeface="Calibri" panose="020F0502020204030204" pitchFamily="34" charset="0"/>
                  </a:rPr>
                  <a:t>Test 4 hypotheses: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=0,    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 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=0,    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 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=0,    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 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=0,    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 </m:t>
                    </m:r>
                    <m:sSub>
                      <m:sSubPr>
                        <m:ctrlP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n-US" sz="22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180128F-C79B-45FA-AE0D-69224E333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850" y="2560320"/>
                <a:ext cx="5302758" cy="3743169"/>
              </a:xfrm>
              <a:blipFill>
                <a:blip r:embed="rId3"/>
                <a:stretch>
                  <a:fillRect l="-1494" t="-2117" r="-805" b="-9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70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Learning the Bayesian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8D866-3C3C-4AB3-9ABF-2DFB08A7E1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348593"/>
                <a:ext cx="10168128" cy="36950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effectLst/>
                    <a:ea typeface="Calibri" panose="020F0502020204030204" pitchFamily="34" charset="0"/>
                  </a:rPr>
                  <a:t>The first step of fitting a Bayesian model is called structure learning, and it involves trying to find the best graph structure. </a:t>
                </a:r>
              </a:p>
              <a:p>
                <a:r>
                  <a:rPr lang="en-US" sz="2000" dirty="0">
                    <a:ea typeface="Calibri" panose="020F0502020204030204" pitchFamily="34" charset="0"/>
                  </a:rPr>
                  <a:t>T</a:t>
                </a:r>
                <a:r>
                  <a:rPr lang="en-US" sz="2000" dirty="0">
                    <a:effectLst/>
                    <a:ea typeface="Calibri" panose="020F0502020204030204" pitchFamily="34" charset="0"/>
                  </a:rPr>
                  <a:t>hree general approaches: constraint-based, score-based, and hybrid structure learning algorithms.</a:t>
                </a:r>
              </a:p>
              <a:p>
                <a:r>
                  <a:rPr lang="en-US" sz="2000" dirty="0">
                    <a:effectLst/>
                    <a:ea typeface="Calibri" panose="020F0502020204030204" pitchFamily="34" charset="0"/>
                  </a:rPr>
                  <a:t>We will use score-based learning because the </a:t>
                </a:r>
                <a:r>
                  <a:rPr lang="en-US" sz="2000" dirty="0" err="1">
                    <a:effectLst/>
                    <a:ea typeface="Calibri" panose="020F0502020204030204" pitchFamily="34" charset="0"/>
                  </a:rPr>
                  <a:t>rjags</a:t>
                </a:r>
                <a:r>
                  <a:rPr lang="en-US" sz="2000" dirty="0">
                    <a:effectLst/>
                    <a:ea typeface="Calibri" panose="020F0502020204030204" pitchFamily="34" charset="0"/>
                  </a:rPr>
                  <a:t> package</a:t>
                </a:r>
                <a:r>
                  <a:rPr lang="en-US" sz="2000" baseline="30000" dirty="0"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</a:rPr>
                  <a:t>allows for simple calculation of the deviance information criterion (DIC), which is a common measure of Bayesian model fit.</a:t>
                </a:r>
              </a:p>
              <a:p>
                <a:r>
                  <a:rPr lang="en-US" sz="2000" dirty="0">
                    <a:effectLst/>
                    <a:ea typeface="Calibri" panose="020F0502020204030204" pitchFamily="34" charset="0"/>
                  </a:rPr>
                  <a:t>Other packages such as </a:t>
                </a:r>
                <a:r>
                  <a:rPr lang="en-US" sz="2000" dirty="0" err="1">
                    <a:effectLst/>
                    <a:ea typeface="Calibri" panose="020F0502020204030204" pitchFamily="34" charset="0"/>
                  </a:rPr>
                  <a:t>bnlearn</a:t>
                </a:r>
                <a:r>
                  <a:rPr lang="en-US" sz="2000" baseline="30000" dirty="0"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</a:rPr>
                  <a:t>implement constraint-based and hybrid structure learning, but these packages do not accept network structures in which a categorical variable depends on a continuous one.</a:t>
                </a:r>
              </a:p>
              <a:p>
                <a:r>
                  <a:rPr lang="en-US" sz="2000" dirty="0">
                    <a:effectLst/>
                    <a:ea typeface="Calibri" panose="020F0502020204030204" pitchFamily="34" charset="0"/>
                  </a:rPr>
                  <a:t>For each pair selected by the causal inference testing, we will use a DIC-based algorithm to find the best network structure using the probe-metabolite-phenotype triad. 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𝐷𝐼𝐶</m:t>
                    </m:r>
                    <m:r>
                      <a:rPr lang="en-US" sz="2000" i="1" smtClean="0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smtClean="0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effectLst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effectLst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i="1"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2 </m:t>
                        </m:r>
                        <m:r>
                          <a:rPr lang="en-US" sz="20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20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8D866-3C3C-4AB3-9ABF-2DFB08A7E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348593"/>
                <a:ext cx="10168128" cy="3695020"/>
              </a:xfrm>
              <a:blipFill>
                <a:blip r:embed="rId2"/>
                <a:stretch>
                  <a:fillRect l="-540" t="-1650" b="-1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35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C384357-4BEF-4438-AFD6-126652C40A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95347" y="0"/>
            <a:ext cx="8001305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75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Preliminary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593"/>
            <a:ext cx="10168128" cy="369502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7,157 unique methylation and metabolite pairs (out of a total of 506,276,463 possible combinations) were chosen to move on to the causal inference testing phase of feature reduction.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139 unique pairs with an omnibus p value &lt; 0.05 continued from causal inference to the next step.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triad we fit a Bayesian graphical model for each network structure using the package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rjags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uninformative priors.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Unfortunately it appears that DIC is not able to distinguish the direction of arcs in a graph, so we are currently evaluating other score-based approaches (WAIC) under the same framework.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We may need to discretize the continuous variables and use the automated learning packages, but this will be a last resort.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Preliminary Results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5A43C7-7C7C-4FC3-9C67-BEF638457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50221"/>
              </p:ext>
            </p:extLst>
          </p:nvPr>
        </p:nvGraphicFramePr>
        <p:xfrm>
          <a:off x="916939" y="3036323"/>
          <a:ext cx="4028442" cy="280416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2014221">
                  <a:extLst>
                    <a:ext uri="{9D8B030D-6E8A-4147-A177-3AD203B41FA5}">
                      <a16:colId xmlns:a16="http://schemas.microsoft.com/office/drawing/2014/main" val="1724957080"/>
                    </a:ext>
                  </a:extLst>
                </a:gridCol>
                <a:gridCol w="2014221">
                  <a:extLst>
                    <a:ext uri="{9D8B030D-6E8A-4147-A177-3AD203B41FA5}">
                      <a16:colId xmlns:a16="http://schemas.microsoft.com/office/drawing/2014/main" val="13334273"/>
                    </a:ext>
                  </a:extLst>
                </a:gridCol>
              </a:tblGrid>
              <a:tr h="350044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 dirty="0">
                          <a:effectLst/>
                        </a:rPr>
                        <a:t>Structure Number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 dirty="0">
                          <a:effectLst/>
                        </a:rPr>
                        <a:t>Frequency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 anchor="b"/>
                </a:tc>
                <a:extLst>
                  <a:ext uri="{0D108BD9-81ED-4DB2-BD59-A6C34878D82A}">
                    <a16:rowId xmlns:a16="http://schemas.microsoft.com/office/drawing/2014/main" val="1456210781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>
                          <a:effectLst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extLst>
                  <a:ext uri="{0D108BD9-81ED-4DB2-BD59-A6C34878D82A}">
                    <a16:rowId xmlns:a16="http://schemas.microsoft.com/office/drawing/2014/main" val="3971484332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 dirty="0">
                          <a:effectLst/>
                        </a:rPr>
                        <a:t>27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extLst>
                  <a:ext uri="{0D108BD9-81ED-4DB2-BD59-A6C34878D82A}">
                    <a16:rowId xmlns:a16="http://schemas.microsoft.com/office/drawing/2014/main" val="2129376114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>
                          <a:effectLst/>
                        </a:rPr>
                        <a:t>14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>
                          <a:effectLst/>
                        </a:rPr>
                        <a:t>19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extLst>
                  <a:ext uri="{0D108BD9-81ED-4DB2-BD59-A6C34878D82A}">
                    <a16:rowId xmlns:a16="http://schemas.microsoft.com/office/drawing/2014/main" val="2083699664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>
                          <a:effectLst/>
                        </a:rPr>
                        <a:t>19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>
                          <a:effectLst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extLst>
                  <a:ext uri="{0D108BD9-81ED-4DB2-BD59-A6C34878D82A}">
                    <a16:rowId xmlns:a16="http://schemas.microsoft.com/office/drawing/2014/main" val="2474465097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 dirty="0">
                          <a:effectLst/>
                        </a:rPr>
                        <a:t>23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>
                          <a:effectLst/>
                        </a:rPr>
                        <a:t>60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extLst>
                  <a:ext uri="{0D108BD9-81ED-4DB2-BD59-A6C34878D82A}">
                    <a16:rowId xmlns:a16="http://schemas.microsoft.com/office/drawing/2014/main" val="2954190168"/>
                  </a:ext>
                </a:extLst>
              </a:tr>
              <a:tr h="350044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 dirty="0">
                          <a:effectLst/>
                        </a:rPr>
                        <a:t>24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 dirty="0">
                          <a:effectLst/>
                        </a:rPr>
                        <a:t>30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68" marR="131268" marT="0" marB="0"/>
                </a:tc>
                <a:extLst>
                  <a:ext uri="{0D108BD9-81ED-4DB2-BD59-A6C34878D82A}">
                    <a16:rowId xmlns:a16="http://schemas.microsoft.com/office/drawing/2014/main" val="171669897"/>
                  </a:ext>
                </a:extLst>
              </a:tr>
            </a:tbl>
          </a:graphicData>
        </a:graphic>
      </p:graphicFrame>
      <p:pic>
        <p:nvPicPr>
          <p:cNvPr id="13" name="Picture" descr="A close up of a mans face&#10;&#10;Description automatically generated">
            <a:extLst>
              <a:ext uri="{FF2B5EF4-FFF2-40B4-BE49-F238E27FC236}">
                <a16:creationId xmlns:a16="http://schemas.microsoft.com/office/drawing/2014/main" id="{A2CC4A78-FAAA-4B72-ACAB-967B887DCB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62320" y="2304803"/>
            <a:ext cx="53340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810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Brief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15268"/>
            <a:ext cx="10168128" cy="369502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 1 diabetes (T1D) is an auto-immune disease characterized by the destruction of insulin-producing pancreatic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cells.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It currently affects over 30 million people worldwide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the incidence is increasing by 3-4% per year on average for reasons that are not entirely clear.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enetic predisposition accounts for much of the disease etiology, but recent studies also suggest roles for DNA methylation and the metabolome.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also mounting evidence that DNA methylation affects the metabolome and vice versa.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The two have been studied separately in T1D, but the combined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nutri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-epigenetics are still unexplored.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will use Baye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sian network analysis (BNA)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integrate DNA methylation and metabolomic data to uncover causal relationships between methylation sites, metabolites, and disease state in T1D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4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593"/>
            <a:ext cx="10168128" cy="369502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Tuomilehto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J. The Emerging Global Epidemic of Type 1 Diabetes.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Diab Rep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2013;13(6):795-804. doi:10.1007/s11892-013-0433-5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	Johnson RK, Vanderlinden 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DeFelice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BC, et al. Metabolite-related dietary patterns and the development of islet autoimmunity.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 Rep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2019;9(1):14819. doi:10.1038/s41598-019-51251-4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	Johnson RK, Vanderlinden LA,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DeFelice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BC, et al. Metabolomics-related nutrient patterns at seroconversion and risk of progression to type 1 diabetes.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Pediatr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Diabetes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n/a(n/a). doi:10.1111/pedi.13085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	Johnson RK, Vanderlinden LA, Dong F, et al. Longitudinal DNA methylation differences precede type 1 diabetes.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 Rep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2020;10(1):3721. doi:10.1038/s41598-020-60758-0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	Guasch-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Ferré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Hruby A, Toledo E, et al. Metabolomics in Prediabetes and Diabetes: A Systematic Review and Meta-analysis.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Diabetes 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2016;39(5):833-846. doi:10.2337/dc15-2251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	Stefan M, Zhang W, Concepcion E, Yi Z, Tomer Y. DNA methylation profiles in type 1 diabetes twins point to strong epigenetic effects on etiology.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Autoimmun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2014;50:33-37. doi:10.1016/j.jaut.2013.10.001/journal.pgen.1002300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1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593"/>
            <a:ext cx="10168128" cy="369502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Rakyan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VK,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Beyan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H, Down TA, et al. Identification of Type 1 Diabetes–Associated DNA Methylation Variable Positions That Precede Disease Diagnosis.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PLOS Genet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2011;7(9):e1002300. doi:10.1371/journal.pgen.1002300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Frohnert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MJ. Metabolomics in childhood diabetes.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Pediatr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Diabetes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2016;17(1):3-14. doi:10.1111/pedi.12323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	Anderson OS, Sant KE,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Dolinoy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DC. Nutrition and epigenetics: an interplay of dietary methyl donors, one-carbon metabolism and DNA methylation.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Biochem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2012;23(8):853-859. doi:10.1016/j.jnutbio.2012.03.003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Hatzivassiliou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G, Sachdeva UM, Bui TV, Cross JR, Thompson CB. ATP-Citrate Lyase Links Cellular Metabolism to Histone Acetylation.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2009;324(5930):1076-1080. doi:10.1126/science.1164097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SJ,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Mehrmohamadi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Huang L, et al. Histone Methylation Dynamics and Gene Regulation Occur through the Sensing of One-Carbon Metabolism.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2015;22(5):861-873. doi:10.1016/j.cmet.2015.08.024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Alakwaa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FM,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Savelieff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MG. Bioinformatics Analysis of Metabolomics Data Unveils Association of Metabolic Signatures with Methylation in Breast Cancer.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Proteome 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2020;19(7):2879-2889. doi:10.1021/acs.jproteome.9b00755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593"/>
            <a:ext cx="10168128" cy="369502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Chiacchiera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Piunti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D. Epigenetic methylations and their connections with metabolism.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 Mol Life Sci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2013;70(9):1495-1508. doi:10.1007/s00018-013-1293-5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 	Weller M, Wick W,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Deimling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von. Isocitrate dehydrogenase mutations: A challenge to traditional views on the genesis and malignant progression of gliomas.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2011;59(8):1200-1204. doi:10.1002/glia.21130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Putluri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Shojaie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Vasu VT, et al. Metabolomic Profiling Reveals a Role for Androgen in Activating Amino Acid Metabolism and Methylation in Prostate Cancer Cells.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PLOS 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2011;6(7):e21417. doi:10.1371/journal.pone.0021417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 	Huang Y, Hui Q, Walker DI, et al. Untargeted metabolomics reveals multiple metabolites influencing smoking-related DNA methylation.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Epigenomics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2018;10(4):379-393. doi:10.2217/epi-2017-0101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17. 	Wang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Zeneng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Tang W. H. Wilson, Cho Leslie, Brennan Danielle M., Hazen Stanley L. Targeted Metabolomic Evaluation of Arginine Methylation and Cardiovascular Risks.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Arterioscler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Thromb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Vasc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2009;29(9):1383-1391. doi:10.1161/ATVBAHA.109.185645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18. 	Wang Q, Ye J, Fang D, et al. Multi-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profiling reveals associations between the gut mucosal microbiome, the metabolome, and host DNA methylation associated gene expression in patients with colorectal cancer.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BMC Microbiol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2020;20(S1):83. doi:10.1186/s12866-020-01762-2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4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593"/>
            <a:ext cx="10168128" cy="369502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Zaghlool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SB, Mook-Kanamori DO, Kader S, et al. Deep molecular phenotypes link complex disorders and physiological insult to CpG methylation.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 Mol Genet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2018;27(6):1106-1121. doi:10.1093/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/ddy006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Portela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Esteller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M. Epigenetic modifications and human disease.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Biotechnol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2010;28(10):1057-1068. doi:10.1038/nbt.1685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21. 	Gardiner-Garden M,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Frommer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M. CpG Islands in vertebrate genomes.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Mol Biol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1987;196(2):261-282. doi:10.1016/0022-2836(87)90689-9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22. 	Greenberg MVC,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Bourc’his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D. The diverse roles of DNA methylation in mammalian development and disease.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 Rev Mol Cell Biol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2019;20(10):590-607. doi:10.1038/s41580-019-0159-6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23. 	Johnson CH, Ivanisevic J,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Siuzdak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G. Metabolomics: Beyond biomarkers and towards mechanisms.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 Rev Mol Cell Biol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2016;17(7):451-459. doi:10.1038/nrm.2016.25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Frohnert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MJ. Metabolomics in childhood diabetes.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Pediatr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Diabetes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2016;17(1):3-14. doi:10.1111/pedi.12323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25. 	Anderson OS, Sant KE,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Dolinoy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DC. Nutrition and epigenetics: An interplay of dietary methyl donors, one-carbon metabolism and DNA methylation.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Biochem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2012;23(8):853-859. doi:10.1016/j.jnutbio.2012.03.003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0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593"/>
            <a:ext cx="10168128" cy="369502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26. 	Atkinson MA,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Eisenbarth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Michels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AW. Type 1 diabetes.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Lancet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2014;383(9911):69-82. doi:10.1016/S0140-6736(13)60591-7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Rakyan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VK,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Beyan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H, Down TA, et al. Identification of type 1 Diabetes-associated DNA methylation variable positions that precede disease diagnosis.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2011;7(9):1-9. doi:10.1371/journal.pgen.1002300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Tuomilehto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J. The emerging global epidemic of type 1 diabetes.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Diab Rep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2013;13(6):795-804. doi:10.1007/s11892-013-0433-5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29.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Polychronakos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C, Li Q. Understanding type 1 diabetes through genetics: advances and prospects.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 Rev Genet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2011;12(11):781-792. doi:10.1038/nrg3069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30. 	Johnson RK, Vanderlinden LA, Dong F, et al. Longitudinal DNA methylation differences precede type 1 diabetes.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 Rep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2020;10(1):1-13. doi:10.1038/s41598-020-60758-0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Orešič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Simell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Sysi-Aho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et al. Dysregulation of lipid and amino acid metabolism precedes islet autoimmunity in children who later progress to type 1 diabetes.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Exp Med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2008;205(13):2975-2984. doi:10.1084/jem.20081800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Shaddox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E, Stingo FC, Peterson CB, et al. A Bayesian Approach for Learning Gene Networks Underlying Disease Severity in COPD.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Biosci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2018;10(1):59-85. doi:10.1007/s12561-016-9176-6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0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593"/>
            <a:ext cx="10168128" cy="369502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33. 	Sachs K, Perez O,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Pe’er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Lauffenburger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DA, Nolan GP. Causal Protein-Signaling Networks Derived from Multiparameter Single-Cell Data.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2005;308(5721):523-529. doi:10.1126/science.1105809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34. 	Rudra P, Shi WJ, Russell P, et al. Predictive modeling of miRNA-mediated predisposition to alcohol-related phenotypes in mouse.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BMC Genomics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2018;19(1):639. doi:10.1186/s12864-018-5004-3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35. 	Wright ML,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Dozmorov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MG, Wolen AR, et al. Establishing an analytic pipeline for genome-wide DNA methylation.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 Epigenetics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2016;8(1):45. doi:10.1186/s13148-016-0212-7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 	Zhou W,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Triche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TJ, Laird PW, Shen H.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reducing artifactual detection of DNA methylation by Infinium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BeadChips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genomic deletions.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Nucleic Acids 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2018;46(20):e123-e123. doi:10.1093/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/gky691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37. 	Leek JT, Johnson WE, Parker HS, Jaffe AE,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JD.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package for removing batch effects and other unwanted variation in high-throughput experiments.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Bioinformatics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2012;28(6):882-883. doi:10.1093/bioinformatics/bts034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38.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Conneely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Boehnke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M. So Many Correlated Tests, So Little Time! Rapid Adjustment of P Values for Multiple Correlated Tests.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 J Hum Genet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2007;81(6):1158-1168. doi:10.1086/522036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 	Millstein J, Chen GK, Breton CV.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hypothesis testing software for mediation analysis in genomic applications.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Bioinformatics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2016;32(15):2364-2365. doi:10.1093/bioinformatics/btw135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593"/>
            <a:ext cx="10168128" cy="369502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40. 	Millstein J, Zhang B, Zhu J,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Schadt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EE. Disentangling molecular relationships with a causal inference test.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BMC Genet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2009;10(1):23. doi:10.1186/1471-2156-10-23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41. 	Nagarajan R, Scutari M,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Lèbre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 Networks in 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.; 2013. doi:10.1007/978-1-4614-6446-4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42. 	Scutari M, Denis J-B.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 Networks: With Examples in 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0 ed. Chapman and Hall/CRC; 2014. doi:10.1201/b17065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43. 	Nagarajan R, Scutari M,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Lèbre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 Networks in 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Springer New York; 2013. doi:10.1007/978-1-4614-6446-4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44.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Spiegelhalter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DJ, Best NG, Carlin BP, Van Der Linde A. Bayesian measures of model complexity and fit.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R Stat Soc Ser B Stat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2002;64(4):583-616. doi:10.1111/1467-9868.00353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45. 	Plummer M.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rjags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Bayesian graphical models using MCMC.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Package Version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2016;4(6).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46.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Spiegelhalter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DJ, Best NG, Carlin BP, Linde AVD. Bayesian measures of model complexity and fit.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R Stat Soc Ser B Stat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2002;64(4):583-639. doi:10.1111/1467-9868.00353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47. 	Scutari M. Learning Bayesian Networks with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Package.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ArXiv09083817 Stat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Published online July 10, 2010. Accessed August 9, 2020. http://arxiv.org/abs/0908.3817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1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DNA Methylation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15268"/>
            <a:ext cx="10168128" cy="369502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DNA and histone modifications that impact gene expression without altering the base pair sequence are collectively referred to as “epigenetics.”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These changes can be caused by environmental exposures and are often inherited along with the raw genetic information.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DNA cytosine methylation plays an active role in repression of gene transcription.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60% of human gene promoters are near a CpG island and as high as 22% of transcription factors are sensitive to methylation at these sites.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Methylation can also change heterochromatin structure through recruitment of DNA-methyltransferase (DNMT) proteins and chromatin remodelers</a:t>
            </a:r>
          </a:p>
        </p:txBody>
      </p:sp>
    </p:spTree>
    <p:extLst>
      <p:ext uri="{BB962C8B-B14F-4D97-AF65-F5344CB8AC3E}">
        <p14:creationId xmlns:p14="http://schemas.microsoft.com/office/powerpoint/2010/main" val="82108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A85B704-01A6-4FAA-8735-505926EDB32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7"/>
          <a:stretch/>
        </p:blipFill>
        <p:spPr bwMode="auto">
          <a:xfrm>
            <a:off x="790857" y="2550477"/>
            <a:ext cx="10610285" cy="1757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2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Metabolomics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15268"/>
            <a:ext cx="10168128" cy="369502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Metabolites are small molecule products of metabolism and are involved in many vital cellular processes.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 are involved in energy storage, cellular signaling and apoptosis, post-translational protein modification and transport, and maintenance of homeostasis in the cellular milieu.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nalysis of the metabolome can therefore quantify the integrated response to endogenous and exogenous disease factors.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utrition and metabolism also directly affect DNA methylation.</a:t>
            </a:r>
          </a:p>
        </p:txBody>
      </p:sp>
    </p:spTree>
    <p:extLst>
      <p:ext uri="{BB962C8B-B14F-4D97-AF65-F5344CB8AC3E}">
        <p14:creationId xmlns:p14="http://schemas.microsoft.com/office/powerpoint/2010/main" val="123229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D66C17E9-D916-4412-A168-51CEF262E9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10" y="527672"/>
            <a:ext cx="8679180" cy="5011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2D6DA5-35E6-4357-A23A-4CFFBCC12B21}"/>
              </a:ext>
            </a:extLst>
          </p:cNvPr>
          <p:cNvSpPr txBox="1"/>
          <p:nvPr/>
        </p:nvSpPr>
        <p:spPr>
          <a:xfrm>
            <a:off x="1559560" y="5857318"/>
            <a:ext cx="9072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Substrates obtained via diet are highlighted in yellow.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07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Type 1 Diabetes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593"/>
            <a:ext cx="10168128" cy="3695020"/>
          </a:xfrm>
        </p:spPr>
        <p:txBody>
          <a:bodyPr>
            <a:no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Genetic predisposition accounts for some of the etiology of T1D (sibling relative risk has been estimated at 15).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However,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monozygotic (MZ) twin concordance is low (approximately 50%). 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pigenome-wide association studies (EWAS) in discordant and concordant twin pairs found that methylation profiles were more similar among participants with T1D than to unaffected twins.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Norris group has found that T1D cases had different longitudinal methylation patterns compared to controls prior to diagnosis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 metabolome has also been linked with islet autoimmunity and T1D etiology.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Although the effects of the metabolome and DNA methylation have been studied separately in T1D, the combined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nutri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-epigenetics of T1D remain unclear.</a:t>
            </a:r>
          </a:p>
        </p:txBody>
      </p:sp>
    </p:spTree>
    <p:extLst>
      <p:ext uri="{BB962C8B-B14F-4D97-AF65-F5344CB8AC3E}">
        <p14:creationId xmlns:p14="http://schemas.microsoft.com/office/powerpoint/2010/main" val="18195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Bayesian Network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866-3C3C-4AB3-9ABF-2DFB08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100068"/>
            <a:ext cx="10168128" cy="277268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Integration of epigenetic and metabolomics data requires statistical methods capable of evaluating associations between many different variables in complex multilevel networks.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BNA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be used to generate intuitive graphical models, which represent probabilistic dependence between multiple variables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robabilistic dependence relationships can be interpreted as causal pathways, which clarifies the biological interpretation of results.</a:t>
            </a:r>
          </a:p>
        </p:txBody>
      </p:sp>
    </p:spTree>
    <p:extLst>
      <p:ext uri="{BB962C8B-B14F-4D97-AF65-F5344CB8AC3E}">
        <p14:creationId xmlns:p14="http://schemas.microsoft.com/office/powerpoint/2010/main" val="111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546C-9731-426F-9136-4B2C8E6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Bayesian Network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9C9E7-FED4-4207-AAA3-10B6483E01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16"/>
          <a:stretch/>
        </p:blipFill>
        <p:spPr bwMode="auto">
          <a:xfrm>
            <a:off x="110870" y="3271446"/>
            <a:ext cx="6183886" cy="2068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close up of a watch&#10;&#10;Description automatically generated">
            <a:extLst>
              <a:ext uri="{FF2B5EF4-FFF2-40B4-BE49-F238E27FC236}">
                <a16:creationId xmlns:a16="http://schemas.microsoft.com/office/drawing/2014/main" id="{D9EA5C3A-5324-485C-AEF4-1C1A617B02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41" y="3027811"/>
            <a:ext cx="6183885" cy="25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2907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Discovering Causal Relationships Between the Metabolome and DNA Methylation in Type 1 Diabetes Using Bayesian Networks</vt:lpstr>
      <vt:lpstr>Brief Overview</vt:lpstr>
      <vt:lpstr>DNA Methylation</vt:lpstr>
      <vt:lpstr>PowerPoint Presentation</vt:lpstr>
      <vt:lpstr>Metabolomics</vt:lpstr>
      <vt:lpstr>PowerPoint Presentation</vt:lpstr>
      <vt:lpstr>Type 1 Diabetes</vt:lpstr>
      <vt:lpstr>Bayesian Network Analysis</vt:lpstr>
      <vt:lpstr>Bayesian Network Analysis</vt:lpstr>
      <vt:lpstr>Cohort</vt:lpstr>
      <vt:lpstr>Methylation</vt:lpstr>
      <vt:lpstr>Metabolomics</vt:lpstr>
      <vt:lpstr>Methods</vt:lpstr>
      <vt:lpstr>Feature Reduction Step 1: Linear Models</vt:lpstr>
      <vt:lpstr>Feature Reduction Step 2: Causal Inference</vt:lpstr>
      <vt:lpstr>Learning the Bayesian Network</vt:lpstr>
      <vt:lpstr>PowerPoint Presentation</vt:lpstr>
      <vt:lpstr>Preliminary Results</vt:lpstr>
      <vt:lpstr>Preliminary Results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Causal Relationships Between the Metabolome and DNA Methylation in Type 1 Diabetes Using Bayesian Networks</dc:title>
  <dc:creator>Tim Vigers</dc:creator>
  <cp:lastModifiedBy>Tim Vigers</cp:lastModifiedBy>
  <cp:revision>54</cp:revision>
  <dcterms:created xsi:type="dcterms:W3CDTF">2020-09-18T00:50:46Z</dcterms:created>
  <dcterms:modified xsi:type="dcterms:W3CDTF">2020-09-18T01:44:08Z</dcterms:modified>
</cp:coreProperties>
</file>