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7ec4ab38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7ec4ab38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7ec4ab38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7ec4ab38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7ec4ab3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7ec4ab3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7ec4ab38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7ec4ab38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7ec4ab38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7ec4ab38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7ec4ab3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7ec4ab3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7ec4ab38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7ec4ab38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7ec4ab38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7ec4ab3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7ec4ab38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7ec4ab38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7ec4ab3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7ec4ab3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7ec4ab38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7ec4ab38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7ec4ab3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7ec4ab3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7ec4ab3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7ec4ab3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7ec4ab38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7ec4ab38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7ec4ab38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7ec4ab38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7ec4ab38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7ec4ab38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7ec4ab38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7ec4ab38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7ec4ab38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7ec4ab38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7e86e9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7e86e9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7e86e9e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7e86e9e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7e86e9e2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7e86e9e2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7ec4ab38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7ec4ab38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7e86e9e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7e86e9e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7e86e9e2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7e86e9e2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7e86e9e2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7e86e9e2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7e86e9e2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7e86e9e2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7e86e9e2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7e86e9e2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7e86e9e2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7e86e9e2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7ec4ab38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7ec4ab38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7ec4ab38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7ec4ab38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7ec4ab38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7ec4ab38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7ec4ab3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7ec4ab3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7ec4ab3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7ec4ab3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7ec4ab38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7ec4ab38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ec4ab38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7ec4ab38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Propensity Scores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 Miller</a:t>
            </a:r>
            <a:endParaRPr/>
          </a:p>
          <a:p>
            <a:pPr indent="0" lvl="0" marL="0" rtl="0" algn="l">
              <a:spcBef>
                <a:spcPts val="0"/>
              </a:spcBef>
              <a:spcAft>
                <a:spcPts val="0"/>
              </a:spcAft>
              <a:buNone/>
            </a:pPr>
            <a:r>
              <a:rPr lang="en"/>
              <a:t>Tim Vigers</a:t>
            </a:r>
            <a:endParaRPr/>
          </a:p>
          <a:p>
            <a:pPr indent="0" lvl="0" marL="0" rtl="0" algn="l">
              <a:spcBef>
                <a:spcPts val="0"/>
              </a:spcBef>
              <a:spcAft>
                <a:spcPts val="0"/>
              </a:spcAft>
              <a:buNone/>
            </a:pPr>
            <a:r>
              <a:rPr lang="en"/>
              <a:t>Elizabeth Wynn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Estimation Methods</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Lee et al. tested machine learning “ensemble methods of bagged CART, random forests, and boosted CART propensity score models” against logistic regression. </a:t>
            </a:r>
            <a:endParaRPr sz="1700">
              <a:solidFill>
                <a:srgbClr val="FFFFFF"/>
              </a:solidFill>
              <a:latin typeface="Montserrat"/>
              <a:ea typeface="Montserrat"/>
              <a:cs typeface="Montserrat"/>
              <a:sym typeface="Montserrat"/>
            </a:endParaRPr>
          </a:p>
          <a:p>
            <a:pPr indent="-336550" lvl="0" marL="4572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They found that logistic regression performed well with only main effects in the model, but that “the bias reducing capabilities of logistic regression propensity score models substantially degraded when the models did not account for interactions and non-linearities.”</a:t>
            </a:r>
            <a:endParaRPr sz="17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Estimation Methods</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Machine learning and data mining techniques do appear to slightly outperform logistic regression, but it’s questionable how much better they really are.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Is it worth setting up a neural network for a c-index of 0.77 instead of 0.76?</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There is also some evidence that while c-index is a good indicator of how well the PS model discriminates between treated and untreated, it may not necessarily tell you whether the PS model is correct.</a:t>
            </a:r>
            <a:endParaRPr sz="17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Estimation Model Assumptions</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ontserrat"/>
                <a:ea typeface="Montserrat"/>
                <a:cs typeface="Montserrat"/>
                <a:sym typeface="Montserrat"/>
              </a:rPr>
              <a:t>All PS models have two big assumptions: </a:t>
            </a:r>
            <a:endParaRPr sz="1700">
              <a:latin typeface="Montserrat"/>
              <a:ea typeface="Montserrat"/>
              <a:cs typeface="Montserrat"/>
              <a:sym typeface="Montserrat"/>
            </a:endParaRPr>
          </a:p>
          <a:p>
            <a:pPr indent="-336550" lvl="0" marL="457200" rtl="0" algn="l">
              <a:spcBef>
                <a:spcPts val="1600"/>
              </a:spcBef>
              <a:spcAft>
                <a:spcPts val="0"/>
              </a:spcAft>
              <a:buSzPts val="1700"/>
              <a:buFont typeface="Montserrat"/>
              <a:buAutoNum type="arabicPeriod"/>
            </a:pPr>
            <a:r>
              <a:rPr lang="en" sz="1700">
                <a:latin typeface="Montserrat"/>
                <a:ea typeface="Montserrat"/>
                <a:cs typeface="Montserrat"/>
                <a:sym typeface="Montserrat"/>
              </a:rPr>
              <a:t>That all variables which could potentially affect treatment assignment have been measured. </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AutoNum type="alphaLcPeriod"/>
            </a:pPr>
            <a:r>
              <a:rPr lang="en" sz="1700">
                <a:latin typeface="Montserrat"/>
                <a:ea typeface="Montserrat"/>
                <a:cs typeface="Montserrat"/>
                <a:sym typeface="Montserrat"/>
              </a:rPr>
              <a:t>This is also an assumption with regression approaches for estimating treatment effect, and not unique to PS</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AutoNum type="arabicPeriod"/>
            </a:pPr>
            <a:r>
              <a:rPr lang="en" sz="1700">
                <a:latin typeface="Montserrat"/>
                <a:ea typeface="Montserrat"/>
                <a:cs typeface="Montserrat"/>
                <a:sym typeface="Montserrat"/>
              </a:rPr>
              <a:t>Every subject has a nonzero chance of receiving either treatment.</a:t>
            </a:r>
            <a:endParaRPr sz="1700">
              <a:latin typeface="Montserrat"/>
              <a:ea typeface="Montserrat"/>
              <a:cs typeface="Montserrat"/>
              <a:sym typeface="Montserrat"/>
            </a:endParaRPr>
          </a:p>
          <a:p>
            <a:pPr indent="0" lvl="0" marL="0" rtl="0" algn="l">
              <a:spcBef>
                <a:spcPts val="1600"/>
              </a:spcBef>
              <a:spcAft>
                <a:spcPts val="1600"/>
              </a:spcAft>
              <a:buNone/>
            </a:pPr>
            <a:r>
              <a:t/>
            </a:r>
            <a:endParaRPr sz="17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Propensity Score Methods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There are a huge number of ways to match participants based on PS. (P.C. Austin’s 2014 paper in </a:t>
            </a:r>
            <a:r>
              <a:rPr i="1" lang="en" sz="1700">
                <a:latin typeface="Montserrat"/>
                <a:ea typeface="Montserrat"/>
                <a:cs typeface="Montserrat"/>
                <a:sym typeface="Montserrat"/>
              </a:rPr>
              <a:t>Statistics in Medicine</a:t>
            </a:r>
            <a:r>
              <a:rPr lang="en" sz="1700">
                <a:latin typeface="Montserrat"/>
                <a:ea typeface="Montserrat"/>
                <a:cs typeface="Montserrat"/>
                <a:sym typeface="Montserrat"/>
              </a:rPr>
              <a:t> compares 12 different algorithms)</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The most common methods are:</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1 to 1 pair matching (most common)</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Many to 1 matching</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Stratification</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Inverse probability of treatment weighting (IPTW)</a:t>
            </a:r>
            <a:endParaRPr sz="17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to One Matching</a:t>
            </a:r>
            <a:endParaRPr/>
          </a:p>
        </p:txBody>
      </p:sp>
      <p:sp>
        <p:nvSpPr>
          <p:cNvPr id="215" name="Google Shape;215;p26"/>
          <p:cNvSpPr txBox="1"/>
          <p:nvPr>
            <p:ph idx="1" type="body"/>
          </p:nvPr>
        </p:nvSpPr>
        <p:spPr>
          <a:xfrm>
            <a:off x="1297500" y="1567550"/>
            <a:ext cx="7038900" cy="2108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With vs. without replacement</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Without replacement ensures that each control is matched once at most</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With replacement means that a control could be in multiple sets</a:t>
            </a:r>
            <a:endParaRPr sz="1700">
              <a:latin typeface="Montserrat"/>
              <a:ea typeface="Montserrat"/>
              <a:cs typeface="Montserrat"/>
              <a:sym typeface="Montserrat"/>
            </a:endParaRPr>
          </a:p>
          <a:p>
            <a:pPr indent="-336550" lvl="2" marL="1371600" rtl="0" algn="l">
              <a:spcBef>
                <a:spcPts val="0"/>
              </a:spcBef>
              <a:spcAft>
                <a:spcPts val="0"/>
              </a:spcAft>
              <a:buSzPts val="1700"/>
              <a:buFont typeface="Montserrat"/>
              <a:buChar char="■"/>
            </a:pPr>
            <a:r>
              <a:rPr lang="en" sz="1700">
                <a:latin typeface="Montserrat"/>
                <a:ea typeface="Montserrat"/>
                <a:cs typeface="Montserrat"/>
                <a:sym typeface="Montserrat"/>
              </a:rPr>
              <a:t>Analysis must account for multiple matches</a:t>
            </a:r>
            <a:endParaRPr sz="1700">
              <a:latin typeface="Montserrat"/>
              <a:ea typeface="Montserrat"/>
              <a:cs typeface="Montserrat"/>
              <a:sym typeface="Montserrat"/>
            </a:endParaRPr>
          </a:p>
        </p:txBody>
      </p:sp>
      <p:pic>
        <p:nvPicPr>
          <p:cNvPr id="216" name="Google Shape;216;p26"/>
          <p:cNvPicPr preferRelativeResize="0"/>
          <p:nvPr/>
        </p:nvPicPr>
        <p:blipFill>
          <a:blip r:embed="rId3">
            <a:alphaModFix/>
          </a:blip>
          <a:stretch>
            <a:fillRect/>
          </a:stretch>
        </p:blipFill>
        <p:spPr>
          <a:xfrm>
            <a:off x="152400" y="3675650"/>
            <a:ext cx="8839202" cy="8996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to One Matching</a:t>
            </a:r>
            <a:endParaRPr/>
          </a:p>
        </p:txBody>
      </p:sp>
      <p:sp>
        <p:nvSpPr>
          <p:cNvPr id="222" name="Google Shape;222;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Greedy vs. optimal matching</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With greedy matching, a treated subject is picked at random, and matched with the closest control subject.</a:t>
            </a:r>
            <a:endParaRPr sz="1700">
              <a:latin typeface="Montserrat"/>
              <a:ea typeface="Montserrat"/>
              <a:cs typeface="Montserrat"/>
              <a:sym typeface="Montserrat"/>
            </a:endParaRPr>
          </a:p>
          <a:p>
            <a:pPr indent="-336550" lvl="2" marL="1371600" rtl="0" algn="l">
              <a:spcBef>
                <a:spcPts val="0"/>
              </a:spcBef>
              <a:spcAft>
                <a:spcPts val="0"/>
              </a:spcAft>
              <a:buSzPts val="1700"/>
              <a:buFont typeface="Montserrat"/>
              <a:buChar char="■"/>
            </a:pPr>
            <a:r>
              <a:rPr lang="en" sz="1700">
                <a:latin typeface="Montserrat"/>
                <a:ea typeface="Montserrat"/>
                <a:cs typeface="Montserrat"/>
                <a:sym typeface="Montserrat"/>
              </a:rPr>
              <a:t>Does not matter if the control subject might be better matched to another treated subject.</a:t>
            </a:r>
            <a:endParaRPr sz="1700">
              <a:latin typeface="Montserrat"/>
              <a:ea typeface="Montserrat"/>
              <a:cs typeface="Montserrat"/>
              <a:sym typeface="Montserrat"/>
            </a:endParaRPr>
          </a:p>
          <a:p>
            <a:pPr indent="-336550" lvl="2" marL="1371600" rtl="0" algn="l">
              <a:spcBef>
                <a:spcPts val="0"/>
              </a:spcBef>
              <a:spcAft>
                <a:spcPts val="0"/>
              </a:spcAft>
              <a:buSzPts val="1700"/>
              <a:buFont typeface="Montserrat"/>
              <a:buChar char="■"/>
            </a:pPr>
            <a:r>
              <a:rPr lang="en" sz="1700">
                <a:latin typeface="Montserrat"/>
                <a:ea typeface="Montserrat"/>
                <a:cs typeface="Montserrat"/>
                <a:sym typeface="Montserrat"/>
              </a:rPr>
              <a:t>Done until either the treated or control list is </a:t>
            </a:r>
            <a:r>
              <a:rPr lang="en" sz="1700">
                <a:latin typeface="Montserrat"/>
                <a:ea typeface="Montserrat"/>
                <a:cs typeface="Montserrat"/>
                <a:sym typeface="Montserrat"/>
              </a:rPr>
              <a:t>exhausted.</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Optimal matching tries to minimize the total difference within pairs.</a:t>
            </a:r>
            <a:endParaRPr sz="1700">
              <a:latin typeface="Montserrat"/>
              <a:ea typeface="Montserrat"/>
              <a:cs typeface="Montserrat"/>
              <a:sym typeface="Montserrat"/>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to One Matching</a:t>
            </a:r>
            <a:endParaRPr/>
          </a:p>
        </p:txBody>
      </p:sp>
      <p:sp>
        <p:nvSpPr>
          <p:cNvPr id="228" name="Google Shape;22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One study (Gu &amp; Rosenbaum, 1993) found that optimal matching was actually no better than greedy matching.</a:t>
            </a:r>
            <a:endParaRPr sz="1700">
              <a:latin typeface="Montserrat"/>
              <a:ea typeface="Montserrat"/>
              <a:cs typeface="Montserrat"/>
              <a:sym typeface="Montserrat"/>
            </a:endParaRPr>
          </a:p>
        </p:txBody>
      </p:sp>
      <p:pic>
        <p:nvPicPr>
          <p:cNvPr id="229" name="Google Shape;229;p28"/>
          <p:cNvPicPr preferRelativeResize="0"/>
          <p:nvPr/>
        </p:nvPicPr>
        <p:blipFill>
          <a:blip r:embed="rId3">
            <a:alphaModFix/>
          </a:blip>
          <a:stretch>
            <a:fillRect/>
          </a:stretch>
        </p:blipFill>
        <p:spPr>
          <a:xfrm>
            <a:off x="133288" y="2917825"/>
            <a:ext cx="8877415" cy="91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Nearest Neighbor Matching</a:t>
            </a:r>
            <a:endParaRPr/>
          </a:p>
        </p:txBody>
      </p:sp>
      <p:sp>
        <p:nvSpPr>
          <p:cNvPr id="235" name="Google Shape;235;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How do you define a “close” propensity score?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Nearest neighbor matching selects the control subject with the closest PS, regardless of how close the scores actually are. </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If there are multiple options with the same score, one is selected at random.</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No restrictions on maximum difference</a:t>
            </a:r>
            <a:endParaRPr sz="17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Caliper Matching</a:t>
            </a:r>
            <a:endParaRPr/>
          </a:p>
        </p:txBody>
      </p:sp>
      <p:sp>
        <p:nvSpPr>
          <p:cNvPr id="241" name="Google Shape;24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Matching within caliper distance is similar to nearest neighbor matching, but the difference between PS must be within a </a:t>
            </a:r>
            <a:r>
              <a:rPr lang="en" sz="1700">
                <a:latin typeface="Montserrat"/>
                <a:ea typeface="Montserrat"/>
                <a:cs typeface="Montserrat"/>
                <a:sym typeface="Montserrat"/>
              </a:rPr>
              <a:t>predefined</a:t>
            </a:r>
            <a:r>
              <a:rPr lang="en" sz="1700">
                <a:latin typeface="Montserrat"/>
                <a:ea typeface="Montserrat"/>
                <a:cs typeface="Montserrat"/>
                <a:sym typeface="Montserrat"/>
              </a:rPr>
              <a:t> threshold (the caliper).</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If there are no control subjects within the caliper, the unmatched treatment subject is excluded.</a:t>
            </a:r>
            <a:endParaRPr sz="17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Caliper Matching</a:t>
            </a:r>
            <a:endParaRPr/>
          </a:p>
        </p:txBody>
      </p:sp>
      <p:sp>
        <p:nvSpPr>
          <p:cNvPr id="247" name="Google Shape;247;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What is a good maximum distance for caliper matching?</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No generally agreed upon threshold </a:t>
            </a:r>
            <a:endParaRPr sz="1700">
              <a:latin typeface="Montserrat"/>
              <a:ea typeface="Montserrat"/>
              <a:cs typeface="Montserrat"/>
              <a:sym typeface="Montserrat"/>
            </a:endParaRPr>
          </a:p>
          <a:p>
            <a:pPr indent="-336550" lvl="1" marL="9144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There are “theoretical arguments for matching on the logit of the propensity score, as this quantity is more likely to be normally distributed, and for using a caliper width that is a proportion of the standard deviation of the logit of the propensity score.” (Austin, 2011a) </a:t>
            </a:r>
            <a:endParaRPr sz="1700">
              <a:solidFill>
                <a:srgbClr val="FFFFFF"/>
              </a:solidFill>
              <a:latin typeface="Montserrat"/>
              <a:ea typeface="Montserrat"/>
              <a:cs typeface="Montserrat"/>
              <a:sym typeface="Montserrat"/>
            </a:endParaRPr>
          </a:p>
          <a:p>
            <a:pPr indent="-336550" lvl="1" marL="9144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A caliper that is 0.2 of the pooled standard deviation of the logit of the propensity score eliminates 99% of bias.</a:t>
            </a:r>
            <a:endParaRPr sz="17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propensity score methods?</a:t>
            </a:r>
            <a:endParaRPr/>
          </a:p>
        </p:txBody>
      </p:sp>
      <p:sp>
        <p:nvSpPr>
          <p:cNvPr id="141" name="Google Shape;141;p14"/>
          <p:cNvSpPr txBox="1"/>
          <p:nvPr>
            <p:ph idx="1" type="body"/>
          </p:nvPr>
        </p:nvSpPr>
        <p:spPr>
          <a:xfrm>
            <a:off x="1297500" y="1398650"/>
            <a:ext cx="7038900" cy="352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Randomized controlled trials (RCTs) are considered the gold standard of study design</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Non-randomized observational studies are less expensive and easier to conduct</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Problems that arise in non-randomized studies:</a:t>
            </a:r>
            <a:endParaRPr sz="1800">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Selection bias</a:t>
            </a:r>
            <a:endParaRPr sz="1800">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Confounding</a:t>
            </a:r>
            <a:endParaRPr sz="1800">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Difficult to establish causal relationship between exposure and outcome</a:t>
            </a:r>
            <a:endParaRPr sz="18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Caliper Matching</a:t>
            </a:r>
            <a:endParaRPr/>
          </a:p>
        </p:txBody>
      </p:sp>
      <p:sp>
        <p:nvSpPr>
          <p:cNvPr id="253" name="Google Shape;253;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This sounds like sort of a pain, but the MatchIt package does everything for you:</a:t>
            </a:r>
            <a:endParaRPr sz="1700">
              <a:latin typeface="Montserrat"/>
              <a:ea typeface="Montserrat"/>
              <a:cs typeface="Montserrat"/>
              <a:sym typeface="Montserrat"/>
            </a:endParaRPr>
          </a:p>
        </p:txBody>
      </p:sp>
      <p:pic>
        <p:nvPicPr>
          <p:cNvPr id="254" name="Google Shape;254;p32"/>
          <p:cNvPicPr preferRelativeResize="0"/>
          <p:nvPr/>
        </p:nvPicPr>
        <p:blipFill>
          <a:blip r:embed="rId3">
            <a:alphaModFix/>
          </a:blip>
          <a:stretch>
            <a:fillRect/>
          </a:stretch>
        </p:blipFill>
        <p:spPr>
          <a:xfrm>
            <a:off x="238950" y="2788725"/>
            <a:ext cx="8666099" cy="120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a:t>
            </a:r>
            <a:r>
              <a:rPr lang="en"/>
              <a:t> to One Matching</a:t>
            </a:r>
            <a:endParaRPr/>
          </a:p>
        </p:txBody>
      </p:sp>
      <p:sp>
        <p:nvSpPr>
          <p:cNvPr id="260" name="Google Shape;260;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The process of M:1 matching is exactly the same as 1:1, but instead of choosing the single nearest neighbor, you pick multiple matching controls for each treated subject.</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M:1 matching within a caliper is called radius matching.</a:t>
            </a:r>
            <a:endParaRPr sz="1700">
              <a:latin typeface="Montserrat"/>
              <a:ea typeface="Montserrat"/>
              <a:cs typeface="Montserrat"/>
              <a:sym typeface="Montserrat"/>
            </a:endParaRPr>
          </a:p>
        </p:txBody>
      </p:sp>
      <p:pic>
        <p:nvPicPr>
          <p:cNvPr id="261" name="Google Shape;261;p33"/>
          <p:cNvPicPr preferRelativeResize="0"/>
          <p:nvPr/>
        </p:nvPicPr>
        <p:blipFill>
          <a:blip r:embed="rId3">
            <a:alphaModFix/>
          </a:blip>
          <a:stretch>
            <a:fillRect/>
          </a:stretch>
        </p:blipFill>
        <p:spPr>
          <a:xfrm>
            <a:off x="277225" y="3358375"/>
            <a:ext cx="8589526" cy="1120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Stratification</a:t>
            </a:r>
            <a:endParaRPr/>
          </a:p>
        </p:txBody>
      </p:sp>
      <p:sp>
        <p:nvSpPr>
          <p:cNvPr id="267" name="Google Shape;267;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Group subjects into subsets by propensity score</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Rank by score, then split into a </a:t>
            </a:r>
            <a:r>
              <a:rPr lang="en" sz="1700">
                <a:latin typeface="Montserrat"/>
                <a:ea typeface="Montserrat"/>
                <a:cs typeface="Montserrat"/>
                <a:sym typeface="Montserrat"/>
              </a:rPr>
              <a:t>predefined</a:t>
            </a:r>
            <a:r>
              <a:rPr lang="en" sz="1700">
                <a:latin typeface="Montserrat"/>
                <a:ea typeface="Montserrat"/>
                <a:cs typeface="Montserrat"/>
                <a:sym typeface="Montserrat"/>
              </a:rPr>
              <a:t> number of levels</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Generally 5 groups is a good rule of thumb</a:t>
            </a:r>
            <a:endParaRPr sz="1700">
              <a:latin typeface="Montserrat"/>
              <a:ea typeface="Montserrat"/>
              <a:cs typeface="Montserrat"/>
              <a:sym typeface="Montserrat"/>
            </a:endParaRPr>
          </a:p>
          <a:p>
            <a:pPr indent="-336550" lvl="2" marL="1371600" rtl="0" algn="l">
              <a:spcBef>
                <a:spcPts val="0"/>
              </a:spcBef>
              <a:spcAft>
                <a:spcPts val="0"/>
              </a:spcAft>
              <a:buSzPts val="1700"/>
              <a:buFont typeface="Montserrat"/>
              <a:buChar char="■"/>
            </a:pPr>
            <a:r>
              <a:rPr lang="en" sz="1700">
                <a:latin typeface="Montserrat"/>
                <a:ea typeface="Montserrat"/>
                <a:cs typeface="Montserrat"/>
                <a:sym typeface="Montserrat"/>
              </a:rPr>
              <a:t>Eliminates about 90% of bias</a:t>
            </a:r>
            <a:endParaRPr sz="1700">
              <a:latin typeface="Montserrat"/>
              <a:ea typeface="Montserrat"/>
              <a:cs typeface="Montserrat"/>
              <a:sym typeface="Montserrat"/>
            </a:endParaRPr>
          </a:p>
          <a:p>
            <a:pPr indent="-336550" lvl="2" marL="1371600" rtl="0" algn="l">
              <a:spcBef>
                <a:spcPts val="0"/>
              </a:spcBef>
              <a:spcAft>
                <a:spcPts val="0"/>
              </a:spcAft>
              <a:buSzPts val="1700"/>
              <a:buFont typeface="Montserrat"/>
              <a:buChar char="■"/>
            </a:pPr>
            <a:r>
              <a:rPr lang="en" sz="1700">
                <a:latin typeface="Montserrat"/>
                <a:ea typeface="Montserrat"/>
                <a:cs typeface="Montserrat"/>
                <a:sym typeface="Montserrat"/>
              </a:rPr>
              <a:t>More groups only improves bias marginally</a:t>
            </a:r>
            <a:endParaRPr sz="1700">
              <a:latin typeface="Montserrat"/>
              <a:ea typeface="Montserrat"/>
              <a:cs typeface="Montserrat"/>
              <a:sym typeface="Montserrat"/>
            </a:endParaRPr>
          </a:p>
        </p:txBody>
      </p:sp>
      <p:pic>
        <p:nvPicPr>
          <p:cNvPr id="268" name="Google Shape;268;p34"/>
          <p:cNvPicPr preferRelativeResize="0"/>
          <p:nvPr/>
        </p:nvPicPr>
        <p:blipFill>
          <a:blip r:embed="rId3">
            <a:alphaModFix/>
          </a:blip>
          <a:stretch>
            <a:fillRect/>
          </a:stretch>
        </p:blipFill>
        <p:spPr>
          <a:xfrm>
            <a:off x="136350" y="3785375"/>
            <a:ext cx="8871292" cy="91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Stratification</a:t>
            </a:r>
            <a:endParaRPr/>
          </a:p>
        </p:txBody>
      </p:sp>
      <p:sp>
        <p:nvSpPr>
          <p:cNvPr id="274" name="Google Shape;274;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Each strata can be treated like a separate RCT.</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Estimate treatment effect (differences in means or risk differences) in each group, and then average them.</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Usually weighted by the number of participants in each group.</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Same general approach for variance estimation, </a:t>
            </a:r>
            <a:r>
              <a:rPr lang="en" sz="1700">
                <a:latin typeface="Montserrat"/>
                <a:ea typeface="Montserrat"/>
                <a:cs typeface="Montserrat"/>
                <a:sym typeface="Montserrat"/>
              </a:rPr>
              <a:t>although this gets more complicated.</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Can use regression adjustment within each group if there are still some differences based on treatment assignment.</a:t>
            </a:r>
            <a:r>
              <a:rPr lang="en" sz="1700">
                <a:latin typeface="Montserrat"/>
                <a:ea typeface="Montserrat"/>
                <a:cs typeface="Montserrat"/>
                <a:sym typeface="Montserrat"/>
              </a:rPr>
              <a:t> </a:t>
            </a:r>
            <a:endParaRPr sz="17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Inverse Probability of Treatment Weight (IPTW)</a:t>
            </a:r>
            <a:endParaRPr/>
          </a:p>
        </p:txBody>
      </p:sp>
      <p:sp>
        <p:nvSpPr>
          <p:cNvPr id="280" name="Google Shape;280;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Each subject is given a weight equal to the inverse probability of receiving the treatment that subject actually received.</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This allows calculation of the average treatment effect by comparing average weighted outcomes between treated and control groups.</a:t>
            </a:r>
            <a:endParaRPr sz="1700">
              <a:latin typeface="Montserrat"/>
              <a:ea typeface="Montserrat"/>
              <a:cs typeface="Montserrat"/>
              <a:sym typeface="Montserrat"/>
            </a:endParaRPr>
          </a:p>
        </p:txBody>
      </p:sp>
      <p:pic>
        <p:nvPicPr>
          <p:cNvPr id="281" name="Google Shape;281;p36"/>
          <p:cNvPicPr preferRelativeResize="0"/>
          <p:nvPr/>
        </p:nvPicPr>
        <p:blipFill>
          <a:blip r:embed="rId3">
            <a:alphaModFix/>
          </a:blip>
          <a:stretch>
            <a:fillRect/>
          </a:stretch>
        </p:blipFill>
        <p:spPr>
          <a:xfrm>
            <a:off x="2608138" y="3631075"/>
            <a:ext cx="3927724" cy="1165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IPTW</a:t>
            </a:r>
            <a:endParaRPr/>
          </a:p>
        </p:txBody>
      </p:sp>
      <p:sp>
        <p:nvSpPr>
          <p:cNvPr id="287" name="Google Shape;287;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Average treatment for the treatment and control groups can be calculated separately  using different stabilized weights.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Treatment group:</a:t>
            </a:r>
            <a:endParaRPr>
              <a:latin typeface="Montserrat"/>
              <a:ea typeface="Montserrat"/>
              <a:cs typeface="Montserrat"/>
              <a:sym typeface="Montserrat"/>
            </a:endParaRPr>
          </a:p>
          <a:p>
            <a:pPr indent="0" lvl="0" marL="0" rtl="0" algn="l">
              <a:spcBef>
                <a:spcPts val="1600"/>
              </a:spcBef>
              <a:spcAft>
                <a:spcPts val="0"/>
              </a:spcAft>
              <a:buNone/>
            </a:pPr>
            <a:r>
              <a:t/>
            </a:r>
            <a:endParaRPr>
              <a:latin typeface="Montserrat"/>
              <a:ea typeface="Montserrat"/>
              <a:cs typeface="Montserrat"/>
              <a:sym typeface="Montserrat"/>
            </a:endParaRPr>
          </a:p>
          <a:p>
            <a:pPr indent="0" lvl="0" marL="0" rtl="0" algn="l">
              <a:spcBef>
                <a:spcPts val="1600"/>
              </a:spcBef>
              <a:spcAft>
                <a:spcPts val="0"/>
              </a:spcAft>
              <a:buNone/>
            </a:pPr>
            <a:r>
              <a:t/>
            </a:r>
            <a:endParaRPr>
              <a:latin typeface="Montserrat"/>
              <a:ea typeface="Montserrat"/>
              <a:cs typeface="Montserrat"/>
              <a:sym typeface="Montserrat"/>
            </a:endParaRPr>
          </a:p>
          <a:p>
            <a:pPr indent="-311150" lvl="0" marL="457200" rtl="0" algn="l">
              <a:spcBef>
                <a:spcPts val="1600"/>
              </a:spcBef>
              <a:spcAft>
                <a:spcPts val="0"/>
              </a:spcAft>
              <a:buSzPts val="1300"/>
              <a:buFont typeface="Montserrat"/>
              <a:buChar char="●"/>
            </a:pPr>
            <a:r>
              <a:rPr lang="en">
                <a:latin typeface="Montserrat"/>
                <a:ea typeface="Montserrat"/>
                <a:cs typeface="Montserrat"/>
                <a:sym typeface="Montserrat"/>
              </a:rPr>
              <a:t>Control group:</a:t>
            </a:r>
            <a:endParaRPr>
              <a:latin typeface="Montserrat"/>
              <a:ea typeface="Montserrat"/>
              <a:cs typeface="Montserrat"/>
              <a:sym typeface="Montserrat"/>
            </a:endParaRPr>
          </a:p>
        </p:txBody>
      </p:sp>
      <p:pic>
        <p:nvPicPr>
          <p:cNvPr id="288" name="Google Shape;288;p37"/>
          <p:cNvPicPr preferRelativeResize="0"/>
          <p:nvPr/>
        </p:nvPicPr>
        <p:blipFill>
          <a:blip r:embed="rId3">
            <a:alphaModFix/>
          </a:blip>
          <a:stretch>
            <a:fillRect/>
          </a:stretch>
        </p:blipFill>
        <p:spPr>
          <a:xfrm>
            <a:off x="2838450" y="2425550"/>
            <a:ext cx="3467100" cy="914400"/>
          </a:xfrm>
          <a:prstGeom prst="rect">
            <a:avLst/>
          </a:prstGeom>
          <a:noFill/>
          <a:ln>
            <a:noFill/>
          </a:ln>
        </p:spPr>
      </p:pic>
      <p:pic>
        <p:nvPicPr>
          <p:cNvPr id="289" name="Google Shape;289;p37"/>
          <p:cNvPicPr preferRelativeResize="0"/>
          <p:nvPr/>
        </p:nvPicPr>
        <p:blipFill>
          <a:blip r:embed="rId4">
            <a:alphaModFix/>
          </a:blip>
          <a:stretch>
            <a:fillRect/>
          </a:stretch>
        </p:blipFill>
        <p:spPr>
          <a:xfrm>
            <a:off x="2576150" y="3812200"/>
            <a:ext cx="3991708" cy="91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IPTW</a:t>
            </a:r>
            <a:endParaRPr/>
          </a:p>
        </p:txBody>
      </p:sp>
      <p:sp>
        <p:nvSpPr>
          <p:cNvPr id="295" name="Google Shape;295;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Weighting regression models using IPTW is part of a family of causal inference methods called the marginal structure model. </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Too complicated to go into detail, but there is a lot of research on these techniques.</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Lots of estimation methods for IPTW, which need to take the weighted sample into account.</a:t>
            </a:r>
            <a:endParaRPr sz="1700">
              <a:latin typeface="Montserrat"/>
              <a:ea typeface="Montserrat"/>
              <a:cs typeface="Montserrat"/>
              <a:sym typeface="Montserrat"/>
            </a:endParaRPr>
          </a:p>
        </p:txBody>
      </p:sp>
      <p:pic>
        <p:nvPicPr>
          <p:cNvPr id="296" name="Google Shape;296;p38"/>
          <p:cNvPicPr preferRelativeResize="0"/>
          <p:nvPr/>
        </p:nvPicPr>
        <p:blipFill>
          <a:blip r:embed="rId3">
            <a:alphaModFix/>
          </a:blip>
          <a:stretch>
            <a:fillRect/>
          </a:stretch>
        </p:blipFill>
        <p:spPr>
          <a:xfrm>
            <a:off x="428625" y="3923675"/>
            <a:ext cx="8286750" cy="895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Covariate Adjustment</a:t>
            </a:r>
            <a:endParaRPr/>
          </a:p>
        </p:txBody>
      </p:sp>
      <p:sp>
        <p:nvSpPr>
          <p:cNvPr id="302" name="Google Shape;302;p3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Montserrat"/>
              <a:buChar char="●"/>
            </a:pPr>
            <a:r>
              <a:rPr lang="en" sz="1700">
                <a:latin typeface="Montserrat"/>
                <a:ea typeface="Montserrat"/>
                <a:cs typeface="Montserrat"/>
                <a:sym typeface="Montserrat"/>
              </a:rPr>
              <a:t>Outcome is regressed on propensity score and treatment indicator variable using linear regression (continuous outcome) or logistic regression (binary outcome). </a:t>
            </a:r>
            <a:endParaRPr sz="1700">
              <a:latin typeface="Montserrat"/>
              <a:ea typeface="Montserrat"/>
              <a:cs typeface="Montserrat"/>
              <a:sym typeface="Montserrat"/>
            </a:endParaRPr>
          </a:p>
          <a:p>
            <a:pPr indent="-336550" lvl="0" marL="457200" rtl="0" algn="l">
              <a:lnSpc>
                <a:spcPct val="100000"/>
              </a:lnSpc>
              <a:spcBef>
                <a:spcPts val="0"/>
              </a:spcBef>
              <a:spcAft>
                <a:spcPts val="0"/>
              </a:spcAft>
              <a:buSzPts val="1700"/>
              <a:buFont typeface="Montserrat"/>
              <a:buChar char="●"/>
            </a:pPr>
            <a:r>
              <a:rPr lang="en" sz="1700">
                <a:latin typeface="Montserrat"/>
                <a:ea typeface="Montserrat"/>
                <a:cs typeface="Montserrat"/>
                <a:sym typeface="Montserrat"/>
              </a:rPr>
              <a:t>Treatment effect is estimated from model coefficient of the treatment indicator variable</a:t>
            </a:r>
            <a:endParaRPr sz="1700">
              <a:latin typeface="Montserrat"/>
              <a:ea typeface="Montserrat"/>
              <a:cs typeface="Montserrat"/>
              <a:sym typeface="Montserrat"/>
            </a:endParaRPr>
          </a:p>
          <a:p>
            <a:pPr indent="-336550" lvl="0" marL="457200" rtl="0" algn="l">
              <a:lnSpc>
                <a:spcPct val="100000"/>
              </a:lnSpc>
              <a:spcBef>
                <a:spcPts val="0"/>
              </a:spcBef>
              <a:spcAft>
                <a:spcPts val="0"/>
              </a:spcAft>
              <a:buSzPts val="1700"/>
              <a:buFont typeface="Montserrat"/>
              <a:buChar char="●"/>
            </a:pPr>
            <a:r>
              <a:rPr lang="en" sz="1700">
                <a:latin typeface="Montserrat"/>
                <a:ea typeface="Montserrat"/>
                <a:cs typeface="Montserrat"/>
                <a:sym typeface="Montserrat"/>
              </a:rPr>
              <a:t>Example code:</a:t>
            </a:r>
            <a:endParaRPr sz="1700">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700">
              <a:latin typeface="Montserrat"/>
              <a:ea typeface="Montserrat"/>
              <a:cs typeface="Montserrat"/>
              <a:sym typeface="Montserrat"/>
            </a:endParaRPr>
          </a:p>
        </p:txBody>
      </p:sp>
      <p:pic>
        <p:nvPicPr>
          <p:cNvPr id="303" name="Google Shape;303;p39"/>
          <p:cNvPicPr preferRelativeResize="0"/>
          <p:nvPr/>
        </p:nvPicPr>
        <p:blipFill>
          <a:blip r:embed="rId3">
            <a:alphaModFix/>
          </a:blip>
          <a:stretch>
            <a:fillRect/>
          </a:stretch>
        </p:blipFill>
        <p:spPr>
          <a:xfrm>
            <a:off x="1010963" y="3175750"/>
            <a:ext cx="7611970" cy="914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Balance Diagnostics</a:t>
            </a:r>
            <a:endParaRPr/>
          </a:p>
        </p:txBody>
      </p:sp>
      <p:sp>
        <p:nvSpPr>
          <p:cNvPr id="309" name="Google Shape;309;p40"/>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After applying propensity score method c</a:t>
            </a:r>
            <a:r>
              <a:rPr lang="en" sz="1700">
                <a:latin typeface="Montserrat"/>
                <a:ea typeface="Montserrat"/>
                <a:cs typeface="Montserrat"/>
                <a:sym typeface="Montserrat"/>
              </a:rPr>
              <a:t>heck that there aren’t systematic differences between groups for each covariate.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Matching, stratification, and IPTW use similar methods:</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Matching: check balance  between treatment groups in matched sample, </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Stratification: check balance between treatment groups in individual strata </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IPTW: check balance between treatment groups using the weighted sample.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Many different methods of assessing goodness of fit for propensity score adjusted regression models (See Austin, 2008)</a:t>
            </a:r>
            <a:endParaRPr sz="1700">
              <a:latin typeface="Montserrat"/>
              <a:ea typeface="Montserrat"/>
              <a:cs typeface="Montserrat"/>
              <a:sym typeface="Montserrat"/>
            </a:endParaRPr>
          </a:p>
          <a:p>
            <a:pPr indent="0" lvl="0" marL="0" rtl="0" algn="l">
              <a:spcBef>
                <a:spcPts val="0"/>
              </a:spcBef>
              <a:spcAft>
                <a:spcPts val="0"/>
              </a:spcAft>
              <a:buNone/>
            </a:pPr>
            <a:r>
              <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Balance Diagnostics: Standardized Difference</a:t>
            </a:r>
            <a:endParaRPr/>
          </a:p>
        </p:txBody>
      </p:sp>
      <p:sp>
        <p:nvSpPr>
          <p:cNvPr id="315" name="Google Shape;315;p41"/>
          <p:cNvSpPr txBox="1"/>
          <p:nvPr>
            <p:ph idx="1" type="body"/>
          </p:nvPr>
        </p:nvSpPr>
        <p:spPr>
          <a:xfrm>
            <a:off x="1297500" y="15273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Metric used to measure the difference in covariate between two groups:</a:t>
            </a:r>
            <a:endParaRPr sz="1800">
              <a:latin typeface="Montserrat"/>
              <a:ea typeface="Montserrat"/>
              <a:cs typeface="Montserrat"/>
              <a:sym typeface="Montserrat"/>
            </a:endParaRPr>
          </a:p>
          <a:p>
            <a:pPr indent="0" lvl="0" marL="0" rtl="0" algn="l">
              <a:spcBef>
                <a:spcPts val="1600"/>
              </a:spcBef>
              <a:spcAft>
                <a:spcPts val="0"/>
              </a:spcAft>
              <a:buNone/>
            </a:pPr>
            <a:r>
              <a:t/>
            </a:r>
            <a:endParaRPr sz="1800">
              <a:latin typeface="Montserrat"/>
              <a:ea typeface="Montserrat"/>
              <a:cs typeface="Montserrat"/>
              <a:sym typeface="Montserrat"/>
            </a:endParaRPr>
          </a:p>
          <a:p>
            <a:pPr indent="0" lvl="0" marL="0" rtl="0" algn="l">
              <a:spcBef>
                <a:spcPts val="1600"/>
              </a:spcBef>
              <a:spcAft>
                <a:spcPts val="0"/>
              </a:spcAft>
              <a:buNone/>
            </a:pPr>
            <a:r>
              <a:t/>
            </a:r>
            <a:endParaRPr sz="18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Good rule of thumb:</a:t>
            </a:r>
            <a:r>
              <a:rPr lang="en" sz="1800">
                <a:latin typeface="Montserrat"/>
                <a:ea typeface="Montserrat"/>
                <a:cs typeface="Montserrat"/>
                <a:sym typeface="Montserrat"/>
              </a:rPr>
              <a:t> d&lt;0.1</a:t>
            </a:r>
            <a:endParaRPr sz="1800">
              <a:latin typeface="Montserrat"/>
              <a:ea typeface="Montserrat"/>
              <a:cs typeface="Montserrat"/>
              <a:sym typeface="Montserrat"/>
            </a:endParaRPr>
          </a:p>
        </p:txBody>
      </p:sp>
      <p:pic>
        <p:nvPicPr>
          <p:cNvPr id="316" name="Google Shape;316;p41"/>
          <p:cNvPicPr preferRelativeResize="0"/>
          <p:nvPr/>
        </p:nvPicPr>
        <p:blipFill>
          <a:blip r:embed="rId3">
            <a:alphaModFix/>
          </a:blip>
          <a:stretch>
            <a:fillRect/>
          </a:stretch>
        </p:blipFill>
        <p:spPr>
          <a:xfrm>
            <a:off x="3115225" y="2249888"/>
            <a:ext cx="3135550" cy="114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propensity score methods?</a:t>
            </a:r>
            <a:endParaRPr/>
          </a:p>
        </p:txBody>
      </p:sp>
      <p:sp>
        <p:nvSpPr>
          <p:cNvPr id="147" name="Google Shape;147;p15"/>
          <p:cNvSpPr txBox="1"/>
          <p:nvPr>
            <p:ph idx="1" type="body"/>
          </p:nvPr>
        </p:nvSpPr>
        <p:spPr>
          <a:xfrm>
            <a:off x="1297500" y="1398650"/>
            <a:ext cx="7038900" cy="229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Propensity score methods offer a solution to reduce effects of selection bias and confounding</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Seek to mimic RCTs through analysis and interpretation of results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Allows for conclusions to be drawn about causal relationship between treatment/exposure and outcome</a:t>
            </a:r>
            <a:endParaRPr sz="18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Standardized Difference Example</a:t>
            </a:r>
            <a:endParaRPr/>
          </a:p>
        </p:txBody>
      </p:sp>
      <p:sp>
        <p:nvSpPr>
          <p:cNvPr id="322" name="Google Shape;322;p42"/>
          <p:cNvSpPr txBox="1"/>
          <p:nvPr>
            <p:ph idx="1" type="body"/>
          </p:nvPr>
        </p:nvSpPr>
        <p:spPr>
          <a:xfrm>
            <a:off x="1136750" y="9915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matched samples from before</a:t>
            </a:r>
            <a:endParaRPr sz="1800"/>
          </a:p>
          <a:p>
            <a:pPr indent="0" lvl="0" marL="457200" rtl="0" algn="l">
              <a:spcBef>
                <a:spcPts val="1600"/>
              </a:spcBef>
              <a:spcAft>
                <a:spcPts val="1600"/>
              </a:spcAft>
              <a:buNone/>
            </a:pPr>
            <a:r>
              <a:t/>
            </a:r>
            <a:endParaRPr/>
          </a:p>
        </p:txBody>
      </p:sp>
      <p:pic>
        <p:nvPicPr>
          <p:cNvPr id="323" name="Google Shape;323;p42"/>
          <p:cNvPicPr preferRelativeResize="0"/>
          <p:nvPr/>
        </p:nvPicPr>
        <p:blipFill>
          <a:blip r:embed="rId3">
            <a:alphaModFix/>
          </a:blip>
          <a:stretch>
            <a:fillRect/>
          </a:stretch>
        </p:blipFill>
        <p:spPr>
          <a:xfrm>
            <a:off x="1927525" y="1559075"/>
            <a:ext cx="5288950" cy="275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Balance Diagnostics Plot Examples</a:t>
            </a:r>
            <a:endParaRPr/>
          </a:p>
        </p:txBody>
      </p:sp>
      <p:sp>
        <p:nvSpPr>
          <p:cNvPr id="329" name="Google Shape;329;p43"/>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Using matched sample from before</a:t>
            </a:r>
            <a:endParaRPr sz="1800">
              <a:latin typeface="Montserrat"/>
              <a:ea typeface="Montserrat"/>
              <a:cs typeface="Montserrat"/>
              <a:sym typeface="Montserrat"/>
            </a:endParaRPr>
          </a:p>
          <a:p>
            <a:pPr indent="0" lvl="0" marL="457200" rtl="0" algn="l">
              <a:spcBef>
                <a:spcPts val="1600"/>
              </a:spcBef>
              <a:spcAft>
                <a:spcPts val="1600"/>
              </a:spcAft>
              <a:buNone/>
            </a:pPr>
            <a:r>
              <a:t/>
            </a:r>
            <a:endParaRPr sz="1800">
              <a:latin typeface="Montserrat"/>
              <a:ea typeface="Montserrat"/>
              <a:cs typeface="Montserrat"/>
              <a:sym typeface="Montserrat"/>
            </a:endParaRPr>
          </a:p>
        </p:txBody>
      </p:sp>
      <p:pic>
        <p:nvPicPr>
          <p:cNvPr id="330" name="Google Shape;330;p43"/>
          <p:cNvPicPr preferRelativeResize="0"/>
          <p:nvPr/>
        </p:nvPicPr>
        <p:blipFill>
          <a:blip r:embed="rId3">
            <a:alphaModFix/>
          </a:blip>
          <a:stretch>
            <a:fillRect/>
          </a:stretch>
        </p:blipFill>
        <p:spPr>
          <a:xfrm>
            <a:off x="575950" y="2000863"/>
            <a:ext cx="3687220" cy="2477900"/>
          </a:xfrm>
          <a:prstGeom prst="rect">
            <a:avLst/>
          </a:prstGeom>
          <a:noFill/>
          <a:ln>
            <a:noFill/>
          </a:ln>
        </p:spPr>
      </p:pic>
      <p:pic>
        <p:nvPicPr>
          <p:cNvPr id="331" name="Google Shape;331;p43"/>
          <p:cNvPicPr preferRelativeResize="0"/>
          <p:nvPr/>
        </p:nvPicPr>
        <p:blipFill>
          <a:blip r:embed="rId4">
            <a:alphaModFix/>
          </a:blip>
          <a:stretch>
            <a:fillRect/>
          </a:stretch>
        </p:blipFill>
        <p:spPr>
          <a:xfrm>
            <a:off x="4809275" y="1994563"/>
            <a:ext cx="3687225" cy="2490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Estimate Treatment Effect</a:t>
            </a:r>
            <a:endParaRPr/>
          </a:p>
        </p:txBody>
      </p:sp>
      <p:sp>
        <p:nvSpPr>
          <p:cNvPr id="337" name="Google Shape;337;p44"/>
          <p:cNvSpPr txBox="1"/>
          <p:nvPr>
            <p:ph idx="1" type="body"/>
          </p:nvPr>
        </p:nvSpPr>
        <p:spPr>
          <a:xfrm>
            <a:off x="1297500" y="1246075"/>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Treatment effect estimation depends on propensity score method:</a:t>
            </a:r>
            <a:endParaRPr sz="1700">
              <a:latin typeface="Montserrat"/>
              <a:ea typeface="Montserrat"/>
              <a:cs typeface="Montserrat"/>
              <a:sym typeface="Montserrat"/>
            </a:endParaRPr>
          </a:p>
          <a:p>
            <a:pPr indent="-336550" lvl="1" marL="914400" rtl="0" algn="l">
              <a:lnSpc>
                <a:spcPct val="100000"/>
              </a:lnSpc>
              <a:spcBef>
                <a:spcPts val="0"/>
              </a:spcBef>
              <a:spcAft>
                <a:spcPts val="0"/>
              </a:spcAft>
              <a:buSzPts val="1700"/>
              <a:buFont typeface="Montserrat"/>
              <a:buChar char="○"/>
            </a:pPr>
            <a:r>
              <a:rPr lang="en" sz="1700">
                <a:latin typeface="Montserrat"/>
                <a:ea typeface="Montserrat"/>
                <a:cs typeface="Montserrat"/>
                <a:sym typeface="Montserrat"/>
              </a:rPr>
              <a:t>Matching: E</a:t>
            </a:r>
            <a:r>
              <a:rPr lang="en" sz="1700">
                <a:latin typeface="Montserrat"/>
                <a:ea typeface="Montserrat"/>
                <a:cs typeface="Montserrat"/>
                <a:sym typeface="Montserrat"/>
              </a:rPr>
              <a:t>stimated by comparing outcome between groups in matched sample</a:t>
            </a:r>
            <a:endParaRPr sz="1700">
              <a:latin typeface="Montserrat"/>
              <a:ea typeface="Montserrat"/>
              <a:cs typeface="Montserrat"/>
              <a:sym typeface="Montserrat"/>
            </a:endParaRPr>
          </a:p>
          <a:p>
            <a:pPr indent="-336550" lvl="1" marL="914400" rtl="0" algn="l">
              <a:lnSpc>
                <a:spcPct val="100000"/>
              </a:lnSpc>
              <a:spcBef>
                <a:spcPts val="0"/>
              </a:spcBef>
              <a:spcAft>
                <a:spcPts val="0"/>
              </a:spcAft>
              <a:buSzPts val="1700"/>
              <a:buFont typeface="Montserrat"/>
              <a:buChar char="○"/>
            </a:pPr>
            <a:r>
              <a:rPr lang="en" sz="1700">
                <a:latin typeface="Montserrat"/>
                <a:ea typeface="Montserrat"/>
                <a:cs typeface="Montserrat"/>
                <a:sym typeface="Montserrat"/>
              </a:rPr>
              <a:t>Stratification: Estimated for each strata and then pooled for overall treatment effect</a:t>
            </a:r>
            <a:endParaRPr sz="1700">
              <a:latin typeface="Montserrat"/>
              <a:ea typeface="Montserrat"/>
              <a:cs typeface="Montserrat"/>
              <a:sym typeface="Montserrat"/>
            </a:endParaRPr>
          </a:p>
          <a:p>
            <a:pPr indent="-336550" lvl="1" marL="914400" rtl="0" algn="l">
              <a:lnSpc>
                <a:spcPct val="100000"/>
              </a:lnSpc>
              <a:spcBef>
                <a:spcPts val="0"/>
              </a:spcBef>
              <a:spcAft>
                <a:spcPts val="0"/>
              </a:spcAft>
              <a:buSzPts val="1700"/>
              <a:buFont typeface="Montserrat"/>
              <a:buChar char="○"/>
            </a:pPr>
            <a:r>
              <a:rPr lang="en" sz="1700">
                <a:latin typeface="Montserrat"/>
                <a:ea typeface="Montserrat"/>
                <a:cs typeface="Montserrat"/>
                <a:sym typeface="Montserrat"/>
              </a:rPr>
              <a:t>IPTW: Estimated by comparing average weighted outcomes between treated group and control group.</a:t>
            </a:r>
            <a:endParaRPr sz="1700">
              <a:latin typeface="Montserrat"/>
              <a:ea typeface="Montserrat"/>
              <a:cs typeface="Montserrat"/>
              <a:sym typeface="Montserrat"/>
            </a:endParaRPr>
          </a:p>
          <a:p>
            <a:pPr indent="-336550" lvl="1" marL="914400" rtl="0" algn="l">
              <a:lnSpc>
                <a:spcPct val="100000"/>
              </a:lnSpc>
              <a:spcBef>
                <a:spcPts val="0"/>
              </a:spcBef>
              <a:spcAft>
                <a:spcPts val="0"/>
              </a:spcAft>
              <a:buSzPts val="1700"/>
              <a:buFont typeface="Montserrat"/>
              <a:buChar char="○"/>
            </a:pPr>
            <a:r>
              <a:rPr lang="en" sz="1700">
                <a:latin typeface="Montserrat"/>
                <a:ea typeface="Montserrat"/>
                <a:cs typeface="Montserrat"/>
                <a:sym typeface="Montserrat"/>
              </a:rPr>
              <a:t>Treatment effect is estimated from model coefficient of the treatment indicator variable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Additional significance testing and confidence intervals can be calculated using standard statistical methods.</a:t>
            </a:r>
            <a:endParaRPr sz="17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Treatment Effect Analysis Example</a:t>
            </a:r>
            <a:endParaRPr/>
          </a:p>
        </p:txBody>
      </p:sp>
      <p:sp>
        <p:nvSpPr>
          <p:cNvPr id="343" name="Google Shape;343;p45"/>
          <p:cNvSpPr txBox="1"/>
          <p:nvPr>
            <p:ph idx="1" type="body"/>
          </p:nvPr>
        </p:nvSpPr>
        <p:spPr>
          <a:xfrm>
            <a:off x="1297500" y="93560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Using matched sample.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Controversy over whether to treat groups  and independent or not.  We treat them as independent here.</a:t>
            </a:r>
            <a:endParaRPr sz="1700">
              <a:latin typeface="Montserrat"/>
              <a:ea typeface="Montserrat"/>
              <a:cs typeface="Montserrat"/>
              <a:sym typeface="Montserrat"/>
            </a:endParaRPr>
          </a:p>
          <a:p>
            <a:pPr indent="0" lvl="0" marL="0" rtl="0" algn="l">
              <a:spcBef>
                <a:spcPts val="1600"/>
              </a:spcBef>
              <a:spcAft>
                <a:spcPts val="0"/>
              </a:spcAft>
              <a:buNone/>
            </a:pPr>
            <a:r>
              <a:t/>
            </a:r>
            <a:endParaRPr sz="1700">
              <a:latin typeface="Montserrat"/>
              <a:ea typeface="Montserrat"/>
              <a:cs typeface="Montserrat"/>
              <a:sym typeface="Montserrat"/>
            </a:endParaRPr>
          </a:p>
          <a:p>
            <a:pPr indent="0" lvl="0" marL="0" rtl="0" algn="l">
              <a:spcBef>
                <a:spcPts val="1600"/>
              </a:spcBef>
              <a:spcAft>
                <a:spcPts val="0"/>
              </a:spcAft>
              <a:buNone/>
            </a:pPr>
            <a:r>
              <a:t/>
            </a:r>
            <a:endParaRPr sz="1700">
              <a:latin typeface="Montserrat"/>
              <a:ea typeface="Montserrat"/>
              <a:cs typeface="Montserrat"/>
              <a:sym typeface="Montserrat"/>
            </a:endParaRPr>
          </a:p>
          <a:p>
            <a:pPr indent="0" lvl="0" marL="0" rtl="0" algn="l">
              <a:spcBef>
                <a:spcPts val="1600"/>
              </a:spcBef>
              <a:spcAft>
                <a:spcPts val="0"/>
              </a:spcAft>
              <a:buNone/>
            </a:pPr>
            <a:r>
              <a:t/>
            </a:r>
            <a:endParaRPr sz="1700">
              <a:latin typeface="Montserrat"/>
              <a:ea typeface="Montserrat"/>
              <a:cs typeface="Montserrat"/>
              <a:sym typeface="Montserrat"/>
            </a:endParaRPr>
          </a:p>
          <a:p>
            <a:pPr indent="-336550" lvl="0" marL="457200" rtl="0" algn="l">
              <a:spcBef>
                <a:spcPts val="1600"/>
              </a:spcBef>
              <a:spcAft>
                <a:spcPts val="0"/>
              </a:spcAft>
              <a:buSzPts val="1700"/>
              <a:buFont typeface="Montserrat"/>
              <a:buChar char="●"/>
            </a:pPr>
            <a:r>
              <a:rPr lang="en" sz="1700">
                <a:latin typeface="Montserrat"/>
                <a:ea typeface="Montserrat"/>
                <a:cs typeface="Montserrat"/>
                <a:sym typeface="Montserrat"/>
              </a:rPr>
              <a:t>Proportion who survived was 7% higher in the untreated than the treated group, </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Confidence interval is (-0.01, 0.15) so evidence that treatment works is inconclusive.</a:t>
            </a:r>
            <a:endParaRPr sz="1700">
              <a:latin typeface="Montserrat"/>
              <a:ea typeface="Montserrat"/>
              <a:cs typeface="Montserrat"/>
              <a:sym typeface="Montserrat"/>
            </a:endParaRPr>
          </a:p>
        </p:txBody>
      </p:sp>
      <p:pic>
        <p:nvPicPr>
          <p:cNvPr id="344" name="Google Shape;344;p45"/>
          <p:cNvPicPr preferRelativeResize="0"/>
          <p:nvPr/>
        </p:nvPicPr>
        <p:blipFill>
          <a:blip r:embed="rId3">
            <a:alphaModFix/>
          </a:blip>
          <a:stretch>
            <a:fillRect/>
          </a:stretch>
        </p:blipFill>
        <p:spPr>
          <a:xfrm>
            <a:off x="2190600" y="1880275"/>
            <a:ext cx="4762800" cy="1779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Method: Regression Covariate Adjustment</a:t>
            </a:r>
            <a:endParaRPr/>
          </a:p>
        </p:txBody>
      </p:sp>
      <p:sp>
        <p:nvSpPr>
          <p:cNvPr id="350" name="Google Shape;350;p46"/>
          <p:cNvSpPr txBox="1"/>
          <p:nvPr>
            <p:ph idx="1" type="body"/>
          </p:nvPr>
        </p:nvSpPr>
        <p:spPr>
          <a:xfrm>
            <a:off x="1297500" y="1240875"/>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Use regression and adjust for each baseline covariate separately in the model.</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Several limitations to this approach:</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Harder to check regression goodness of fit diagnostics than propensity score balance diagnostics.</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In regression the design of the study and analysis of treatment effect are integrated leading to possible bias in design by researchers. </a:t>
            </a:r>
            <a:endParaRPr sz="1700">
              <a:latin typeface="Montserrat"/>
              <a:ea typeface="Montserrat"/>
              <a:cs typeface="Montserrat"/>
              <a:sym typeface="Montserrat"/>
            </a:endParaRPr>
          </a:p>
          <a:p>
            <a:pPr indent="-336550" lvl="1" marL="914400" rtl="0" algn="l">
              <a:spcBef>
                <a:spcPts val="0"/>
              </a:spcBef>
              <a:spcAft>
                <a:spcPts val="0"/>
              </a:spcAft>
              <a:buSzPts val="1700"/>
              <a:buFont typeface="Montserrat"/>
              <a:buChar char="○"/>
            </a:pPr>
            <a:r>
              <a:rPr lang="en" sz="1700">
                <a:latin typeface="Montserrat"/>
                <a:ea typeface="Montserrat"/>
                <a:cs typeface="Montserrat"/>
                <a:sym typeface="Montserrat"/>
              </a:rPr>
              <a:t>Regression analysis is less effective when the outcome under study is rare or the treatment is common. </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Propensity Score Methods</a:t>
            </a:r>
            <a:endParaRPr/>
          </a:p>
        </p:txBody>
      </p:sp>
      <p:sp>
        <p:nvSpPr>
          <p:cNvPr id="356" name="Google Shape;356;p47"/>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Doesn’t always work well with small samples.</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If one covariate is missing, propensity score will also be missing.</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Only controls for measured covariates.</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See Handout for 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propensity scores?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and Process</a:t>
            </a:r>
            <a:endParaRPr/>
          </a:p>
        </p:txBody>
      </p:sp>
      <p:sp>
        <p:nvSpPr>
          <p:cNvPr id="159" name="Google Shape;159;p17"/>
          <p:cNvSpPr txBox="1"/>
          <p:nvPr>
            <p:ph idx="1" type="body"/>
          </p:nvPr>
        </p:nvSpPr>
        <p:spPr>
          <a:xfrm>
            <a:off x="330200" y="2794825"/>
            <a:ext cx="8150400" cy="23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Motivating Example using R:</a:t>
            </a:r>
            <a:endParaRPr sz="18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400 male heart attack patients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Some treated with new drug (trt=1), and rest received standard care (trt=0)</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Outcome variable is 30-day mortality (death=1)</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Covariates: age, admission severity, risk score</a:t>
            </a:r>
            <a:endParaRPr sz="1800">
              <a:latin typeface="Montserrat"/>
              <a:ea typeface="Montserrat"/>
              <a:cs typeface="Montserrat"/>
              <a:sym typeface="Montserrat"/>
            </a:endParaRPr>
          </a:p>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pic>
        <p:nvPicPr>
          <p:cNvPr id="160" name="Google Shape;160;p17"/>
          <p:cNvPicPr preferRelativeResize="0"/>
          <p:nvPr/>
        </p:nvPicPr>
        <p:blipFill>
          <a:blip r:embed="rId3">
            <a:alphaModFix/>
          </a:blip>
          <a:stretch>
            <a:fillRect/>
          </a:stretch>
        </p:blipFill>
        <p:spPr>
          <a:xfrm>
            <a:off x="0" y="1668675"/>
            <a:ext cx="9144000" cy="8418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Baseline Covariates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Estimating Propensity Scores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The most common method for estimating PS is logistic regression of treatment group on the selected covariates.</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Estimated PS is the predicted probability of treatment from the regression model:</a:t>
            </a:r>
            <a:endParaRPr sz="1700">
              <a:latin typeface="Montserrat"/>
              <a:ea typeface="Montserrat"/>
              <a:cs typeface="Montserrat"/>
              <a:sym typeface="Montserrat"/>
            </a:endParaRPr>
          </a:p>
          <a:p>
            <a:pPr indent="0" lvl="0" marL="0" rtl="0" algn="l">
              <a:spcBef>
                <a:spcPts val="1600"/>
              </a:spcBef>
              <a:spcAft>
                <a:spcPts val="1600"/>
              </a:spcAft>
              <a:buNone/>
            </a:pPr>
            <a:r>
              <a:t/>
            </a:r>
            <a:endParaRPr sz="1700">
              <a:latin typeface="Montserrat"/>
              <a:ea typeface="Montserrat"/>
              <a:cs typeface="Montserrat"/>
              <a:sym typeface="Montserrat"/>
            </a:endParaRPr>
          </a:p>
        </p:txBody>
      </p:sp>
      <p:pic>
        <p:nvPicPr>
          <p:cNvPr id="173" name="Google Shape;173;p19"/>
          <p:cNvPicPr preferRelativeResize="0"/>
          <p:nvPr/>
        </p:nvPicPr>
        <p:blipFill>
          <a:blip r:embed="rId3">
            <a:alphaModFix/>
          </a:blip>
          <a:stretch>
            <a:fillRect/>
          </a:stretch>
        </p:blipFill>
        <p:spPr>
          <a:xfrm>
            <a:off x="1412238" y="3141925"/>
            <a:ext cx="6319525" cy="133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Estimation Methods</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Setoguchi et al.  “simulated data for a hypothetical cohort study (n = 2000) with a binary exposure/outcome and 10 binary/continuous covariates with seven scenarios differing by non-linear and/or non-additive associations between exposure and covariates.”</a:t>
            </a:r>
            <a:endParaRPr sz="1700">
              <a:solidFill>
                <a:srgbClr val="FFFFFF"/>
              </a:solidFill>
              <a:latin typeface="Montserrat"/>
              <a:ea typeface="Montserrat"/>
              <a:cs typeface="Montserrat"/>
              <a:sym typeface="Montserrat"/>
            </a:endParaRPr>
          </a:p>
          <a:p>
            <a:pPr indent="-336550" lvl="0" marL="4572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Compared logistic regression (LR) to recursive partitioning without pruning (RP1), RP with pruning (RP2), and neural networks (NN).</a:t>
            </a:r>
            <a:endParaRPr sz="1700">
              <a:solidFill>
                <a:srgbClr val="FFFFFF"/>
              </a:solidFill>
              <a:latin typeface="Montserrat"/>
              <a:ea typeface="Montserrat"/>
              <a:cs typeface="Montserrat"/>
              <a:sym typeface="Montserrat"/>
            </a:endParaRPr>
          </a:p>
          <a:p>
            <a:pPr indent="-336550" lvl="0" marL="457200" rtl="0" algn="l">
              <a:spcBef>
                <a:spcPts val="0"/>
              </a:spcBef>
              <a:spcAft>
                <a:spcPts val="0"/>
              </a:spcAft>
              <a:buClr>
                <a:srgbClr val="FFFFFF"/>
              </a:buClr>
              <a:buSzPts val="1700"/>
              <a:buFont typeface="Montserrat"/>
              <a:buChar char="●"/>
            </a:pPr>
            <a:r>
              <a:rPr lang="en" sz="1700">
                <a:solidFill>
                  <a:srgbClr val="FFFFFF"/>
                </a:solidFill>
                <a:latin typeface="Montserrat"/>
                <a:ea typeface="Montserrat"/>
                <a:cs typeface="Montserrat"/>
                <a:sym typeface="Montserrat"/>
              </a:rPr>
              <a:t>NN and RP1 generally performed better based on C-index</a:t>
            </a:r>
            <a:endParaRPr sz="1700">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Estimation Methods</a:t>
            </a:r>
            <a:endParaRPr/>
          </a:p>
        </p:txBody>
      </p:sp>
      <p:pic>
        <p:nvPicPr>
          <p:cNvPr id="185" name="Google Shape;185;p21"/>
          <p:cNvPicPr preferRelativeResize="0"/>
          <p:nvPr/>
        </p:nvPicPr>
        <p:blipFill>
          <a:blip r:embed="rId3">
            <a:alphaModFix/>
          </a:blip>
          <a:stretch>
            <a:fillRect/>
          </a:stretch>
        </p:blipFill>
        <p:spPr>
          <a:xfrm>
            <a:off x="1585063" y="1307850"/>
            <a:ext cx="5973883"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