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7" r:id="rId2"/>
    <p:sldId id="4954" r:id="rId3"/>
    <p:sldId id="5054" r:id="rId4"/>
    <p:sldId id="302" r:id="rId5"/>
    <p:sldId id="366" r:id="rId6"/>
    <p:sldId id="2134805745" r:id="rId7"/>
    <p:sldId id="2076137120" r:id="rId8"/>
    <p:sldId id="2134805723" r:id="rId9"/>
    <p:sldId id="2134805724" r:id="rId10"/>
    <p:sldId id="2134805737" r:id="rId11"/>
    <p:sldId id="2134805738" r:id="rId12"/>
    <p:sldId id="2134805731" r:id="rId13"/>
    <p:sldId id="2134805739" r:id="rId14"/>
    <p:sldId id="2134805769" r:id="rId15"/>
    <p:sldId id="2134805746" r:id="rId16"/>
    <p:sldId id="2134805770" r:id="rId17"/>
    <p:sldId id="2134805771" r:id="rId18"/>
    <p:sldId id="2134805772" r:id="rId19"/>
    <p:sldId id="2134805747" r:id="rId20"/>
    <p:sldId id="2134805748" r:id="rId21"/>
    <p:sldId id="2134805773" r:id="rId22"/>
    <p:sldId id="2134805749" r:id="rId23"/>
    <p:sldId id="2134805750" r:id="rId24"/>
    <p:sldId id="2134805751" r:id="rId25"/>
    <p:sldId id="2134805752" r:id="rId26"/>
    <p:sldId id="2134805753" r:id="rId27"/>
    <p:sldId id="2134805754" r:id="rId28"/>
    <p:sldId id="2134805755" r:id="rId29"/>
    <p:sldId id="2134805756" r:id="rId30"/>
    <p:sldId id="2134805757" r:id="rId31"/>
    <p:sldId id="2134805758" r:id="rId32"/>
    <p:sldId id="2134805759" r:id="rId33"/>
    <p:sldId id="2134805760" r:id="rId34"/>
    <p:sldId id="2134805761" r:id="rId35"/>
    <p:sldId id="2134805762" r:id="rId36"/>
    <p:sldId id="2134805763" r:id="rId37"/>
    <p:sldId id="2134805764" r:id="rId38"/>
    <p:sldId id="2134805765" r:id="rId39"/>
    <p:sldId id="2134805766" r:id="rId40"/>
    <p:sldId id="2134805767" r:id="rId41"/>
    <p:sldId id="2134805768" r:id="rId42"/>
    <p:sldId id="2134805774"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BOUT THE COURSE" id="{FE33F4AE-8DAB-4C55-AF42-CF621282E1C1}">
          <p14:sldIdLst>
            <p14:sldId id="257"/>
            <p14:sldId id="4954"/>
            <p14:sldId id="5054"/>
            <p14:sldId id="302"/>
            <p14:sldId id="366"/>
            <p14:sldId id="2134805745"/>
            <p14:sldId id="2076137120"/>
            <p14:sldId id="2134805723"/>
            <p14:sldId id="2134805724"/>
            <p14:sldId id="2134805737"/>
            <p14:sldId id="2134805738"/>
            <p14:sldId id="2134805731"/>
            <p14:sldId id="2134805739"/>
          </p14:sldIdLst>
        </p14:section>
        <p14:section name="ABOUT THE EXAM" id="{63EE8063-83FC-4DEB-84CE-151183DE9EE7}">
          <p14:sldIdLst>
            <p14:sldId id="2134805769"/>
          </p14:sldIdLst>
        </p14:section>
        <p14:section name="ABOUT DATABRICKS" id="{3D09033D-2EB7-4B8B-9214-BA2E5BBF152C}">
          <p14:sldIdLst>
            <p14:sldId id="2134805746"/>
            <p14:sldId id="2134805770"/>
            <p14:sldId id="2134805771"/>
            <p14:sldId id="2134805772"/>
            <p14:sldId id="2134805747"/>
            <p14:sldId id="2134805748"/>
            <p14:sldId id="2134805773"/>
          </p14:sldIdLst>
        </p14:section>
        <p14:section name="PRACTICE QUESTIONS" id="{E1257727-B940-4CCA-B608-D6C8F89B3EC6}">
          <p14:sldIdLst>
            <p14:sldId id="2134805749"/>
            <p14:sldId id="2134805750"/>
            <p14:sldId id="2134805751"/>
            <p14:sldId id="2134805752"/>
            <p14:sldId id="2134805753"/>
            <p14:sldId id="2134805754"/>
            <p14:sldId id="2134805755"/>
            <p14:sldId id="2134805756"/>
            <p14:sldId id="2134805757"/>
            <p14:sldId id="2134805758"/>
            <p14:sldId id="2134805759"/>
            <p14:sldId id="2134805760"/>
            <p14:sldId id="2134805761"/>
            <p14:sldId id="2134805762"/>
            <p14:sldId id="2134805763"/>
            <p14:sldId id="2134805764"/>
            <p14:sldId id="2134805765"/>
            <p14:sldId id="2134805766"/>
            <p14:sldId id="2134805767"/>
            <p14:sldId id="2134805768"/>
            <p14:sldId id="213480577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47" autoAdjust="0"/>
    <p:restoredTop sz="95256" autoAdjust="0"/>
  </p:normalViewPr>
  <p:slideViewPr>
    <p:cSldViewPr snapToGrid="0" snapToObjects="1">
      <p:cViewPr varScale="1">
        <p:scale>
          <a:sx n="125" d="100"/>
          <a:sy n="125" d="100"/>
        </p:scale>
        <p:origin x="90" y="318"/>
      </p:cViewPr>
      <p:guideLst>
        <p:guide orient="horz" pos="1620"/>
        <p:guide pos="288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153C74-BDE5-40A8-97C9-60F610E3A98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B51ECDE-7F91-41EE-83FF-A5A0B30C64B6}">
      <dgm:prSet custT="1"/>
      <dgm:spPr/>
      <dgm:t>
        <a:bodyPr/>
        <a:lstStyle/>
        <a:p>
          <a:r>
            <a:rPr lang="en-US" sz="1800" dirty="0"/>
            <a:t>Course materials: </a:t>
          </a:r>
          <a:r>
            <a:rPr lang="en-US" sz="1800" b="1" dirty="0">
              <a:solidFill>
                <a:srgbClr val="FFFF00"/>
              </a:solidFill>
            </a:rPr>
            <a:t>timw.info/</a:t>
          </a:r>
          <a:r>
            <a:rPr lang="en-US" sz="1800" b="1" dirty="0" err="1">
              <a:solidFill>
                <a:srgbClr val="FFFF00"/>
              </a:solidFill>
            </a:rPr>
            <a:t>databricks</a:t>
          </a:r>
          <a:endParaRPr lang="en-US" sz="1800" dirty="0">
            <a:solidFill>
              <a:srgbClr val="FFFF00"/>
            </a:solidFill>
          </a:endParaRPr>
        </a:p>
      </dgm:t>
    </dgm:pt>
    <dgm:pt modelId="{9C59B82A-49CF-4B0E-B6B5-FF62960F1236}" type="parTrans" cxnId="{374444DA-359A-40BB-AA3C-CB4B23E1DEE6}">
      <dgm:prSet/>
      <dgm:spPr/>
      <dgm:t>
        <a:bodyPr/>
        <a:lstStyle/>
        <a:p>
          <a:endParaRPr lang="en-US"/>
        </a:p>
      </dgm:t>
    </dgm:pt>
    <dgm:pt modelId="{C4705C84-C0A0-43AD-815D-1B5CC937168C}" type="sibTrans" cxnId="{374444DA-359A-40BB-AA3C-CB4B23E1DEE6}">
      <dgm:prSet/>
      <dgm:spPr/>
      <dgm:t>
        <a:bodyPr/>
        <a:lstStyle/>
        <a:p>
          <a:endParaRPr lang="en-US"/>
        </a:p>
      </dgm:t>
    </dgm:pt>
    <dgm:pt modelId="{611853A7-54C7-4654-8593-89A6186AA0E8}">
      <dgm:prSet custT="1"/>
      <dgm:spPr/>
      <dgm:t>
        <a:bodyPr/>
        <a:lstStyle/>
        <a:p>
          <a:r>
            <a:rPr lang="en-US" sz="1800" dirty="0"/>
            <a:t>Email: </a:t>
          </a:r>
          <a:r>
            <a:rPr lang="en-US" sz="1800" b="1" dirty="0">
              <a:solidFill>
                <a:srgbClr val="FFFF00"/>
              </a:solidFill>
            </a:rPr>
            <a:t>tim-warner@pluralsight.com</a:t>
          </a:r>
          <a:endParaRPr lang="en-US" sz="1800" dirty="0">
            <a:solidFill>
              <a:srgbClr val="FFFF00"/>
            </a:solidFill>
          </a:endParaRPr>
        </a:p>
      </dgm:t>
    </dgm:pt>
    <dgm:pt modelId="{EABA855E-B61A-49A1-A387-C0A792E97BC8}" type="parTrans" cxnId="{C13D4C49-B3A7-481A-ACC0-B2BCF00DBF62}">
      <dgm:prSet/>
      <dgm:spPr/>
      <dgm:t>
        <a:bodyPr/>
        <a:lstStyle/>
        <a:p>
          <a:endParaRPr lang="en-US"/>
        </a:p>
      </dgm:t>
    </dgm:pt>
    <dgm:pt modelId="{5B37FC59-1FCD-48BC-90BC-C855AD8A450C}" type="sibTrans" cxnId="{C13D4C49-B3A7-481A-ACC0-B2BCF00DBF62}">
      <dgm:prSet/>
      <dgm:spPr/>
      <dgm:t>
        <a:bodyPr/>
        <a:lstStyle/>
        <a:p>
          <a:endParaRPr lang="en-US"/>
        </a:p>
      </dgm:t>
    </dgm:pt>
    <dgm:pt modelId="{89E33CC1-7DF1-4028-9682-B94B96697C43}">
      <dgm:prSet custT="1"/>
      <dgm:spPr/>
      <dgm:t>
        <a:bodyPr/>
        <a:lstStyle/>
        <a:p>
          <a:r>
            <a:rPr lang="en-US" sz="1800" dirty="0"/>
            <a:t>Pluralsight courses: </a:t>
          </a:r>
          <a:r>
            <a:rPr lang="en-US" sz="1800" b="1" dirty="0">
              <a:solidFill>
                <a:srgbClr val="FFFF00"/>
              </a:solidFill>
            </a:rPr>
            <a:t>timw.info/</a:t>
          </a:r>
          <a:r>
            <a:rPr lang="en-US" sz="1800" b="1" dirty="0" err="1">
              <a:solidFill>
                <a:srgbClr val="FFFF00"/>
              </a:solidFill>
            </a:rPr>
            <a:t>ps</a:t>
          </a:r>
          <a:endParaRPr lang="en-US" sz="1800" dirty="0">
            <a:solidFill>
              <a:srgbClr val="FFFF00"/>
            </a:solidFill>
          </a:endParaRPr>
        </a:p>
      </dgm:t>
    </dgm:pt>
    <dgm:pt modelId="{DA9BAD61-87CE-4289-ADB2-A2EE69DE4FE6}" type="parTrans" cxnId="{0163AFDD-9675-4D14-988C-8547E2A47FFC}">
      <dgm:prSet/>
      <dgm:spPr/>
      <dgm:t>
        <a:bodyPr/>
        <a:lstStyle/>
        <a:p>
          <a:endParaRPr lang="en-US"/>
        </a:p>
      </dgm:t>
    </dgm:pt>
    <dgm:pt modelId="{79D7A31C-4EF3-4238-BA3A-AAF9041FCD75}" type="sibTrans" cxnId="{0163AFDD-9675-4D14-988C-8547E2A47FFC}">
      <dgm:prSet/>
      <dgm:spPr/>
      <dgm:t>
        <a:bodyPr/>
        <a:lstStyle/>
        <a:p>
          <a:endParaRPr lang="en-US"/>
        </a:p>
      </dgm:t>
    </dgm:pt>
    <dgm:pt modelId="{C4CEC0E5-5428-4EDA-BE33-916DFB76B0B0}">
      <dgm:prSet custT="1"/>
      <dgm:spPr/>
      <dgm:t>
        <a:bodyPr/>
        <a:lstStyle/>
        <a:p>
          <a:r>
            <a:rPr lang="en-US" sz="1800" dirty="0"/>
            <a:t>LinkedIn: </a:t>
          </a:r>
          <a:r>
            <a:rPr lang="en-US" sz="1800" b="1" dirty="0">
              <a:solidFill>
                <a:srgbClr val="FFFF00"/>
              </a:solidFill>
            </a:rPr>
            <a:t>timw.info/li</a:t>
          </a:r>
          <a:endParaRPr lang="en-US" sz="1800" dirty="0">
            <a:solidFill>
              <a:srgbClr val="FFFF00"/>
            </a:solidFill>
          </a:endParaRPr>
        </a:p>
      </dgm:t>
    </dgm:pt>
    <dgm:pt modelId="{F2DA3D44-3ABB-4A57-B394-FF839B5EF956}" type="parTrans" cxnId="{87449ED4-4EB3-415C-934B-EE195099CBFD}">
      <dgm:prSet/>
      <dgm:spPr/>
      <dgm:t>
        <a:bodyPr/>
        <a:lstStyle/>
        <a:p>
          <a:endParaRPr lang="en-US"/>
        </a:p>
      </dgm:t>
    </dgm:pt>
    <dgm:pt modelId="{038710FC-3A3A-4553-A5D2-0537DBA0368C}" type="sibTrans" cxnId="{87449ED4-4EB3-415C-934B-EE195099CBFD}">
      <dgm:prSet/>
      <dgm:spPr/>
      <dgm:t>
        <a:bodyPr/>
        <a:lstStyle/>
        <a:p>
          <a:endParaRPr lang="en-US"/>
        </a:p>
      </dgm:t>
    </dgm:pt>
    <dgm:pt modelId="{B0B9912E-BBF7-44D7-A843-499290D132C0}" type="pres">
      <dgm:prSet presAssocID="{9F153C74-BDE5-40A8-97C9-60F610E3A982}" presName="linear" presStyleCnt="0">
        <dgm:presLayoutVars>
          <dgm:dir/>
          <dgm:animLvl val="lvl"/>
          <dgm:resizeHandles val="exact"/>
        </dgm:presLayoutVars>
      </dgm:prSet>
      <dgm:spPr/>
    </dgm:pt>
    <dgm:pt modelId="{8C8EE7C5-2A01-4D7E-B387-AC2AC02D80C6}" type="pres">
      <dgm:prSet presAssocID="{2B51ECDE-7F91-41EE-83FF-A5A0B30C64B6}" presName="parentLin" presStyleCnt="0"/>
      <dgm:spPr/>
    </dgm:pt>
    <dgm:pt modelId="{3260CFAD-EAE8-42F7-A926-28A9A0B80F28}" type="pres">
      <dgm:prSet presAssocID="{2B51ECDE-7F91-41EE-83FF-A5A0B30C64B6}" presName="parentLeftMargin" presStyleLbl="node1" presStyleIdx="0" presStyleCnt="4"/>
      <dgm:spPr/>
    </dgm:pt>
    <dgm:pt modelId="{9D30D2F7-4B33-4D42-A652-B3E840684F23}" type="pres">
      <dgm:prSet presAssocID="{2B51ECDE-7F91-41EE-83FF-A5A0B30C64B6}" presName="parentText" presStyleLbl="node1" presStyleIdx="0" presStyleCnt="4">
        <dgm:presLayoutVars>
          <dgm:chMax val="0"/>
          <dgm:bulletEnabled val="1"/>
        </dgm:presLayoutVars>
      </dgm:prSet>
      <dgm:spPr/>
    </dgm:pt>
    <dgm:pt modelId="{2EC163D8-F551-4A4A-B222-F2F2E6E9426A}" type="pres">
      <dgm:prSet presAssocID="{2B51ECDE-7F91-41EE-83FF-A5A0B30C64B6}" presName="negativeSpace" presStyleCnt="0"/>
      <dgm:spPr/>
    </dgm:pt>
    <dgm:pt modelId="{2418270F-B1F3-42BE-AA03-9D6610EF0D7C}" type="pres">
      <dgm:prSet presAssocID="{2B51ECDE-7F91-41EE-83FF-A5A0B30C64B6}" presName="childText" presStyleLbl="conFgAcc1" presStyleIdx="0" presStyleCnt="4">
        <dgm:presLayoutVars>
          <dgm:bulletEnabled val="1"/>
        </dgm:presLayoutVars>
      </dgm:prSet>
      <dgm:spPr/>
    </dgm:pt>
    <dgm:pt modelId="{BB98CA99-1F97-48A9-A046-D3793DB2EB64}" type="pres">
      <dgm:prSet presAssocID="{C4705C84-C0A0-43AD-815D-1B5CC937168C}" presName="spaceBetweenRectangles" presStyleCnt="0"/>
      <dgm:spPr/>
    </dgm:pt>
    <dgm:pt modelId="{37D73758-DF08-4919-86E7-FBDB09310D85}" type="pres">
      <dgm:prSet presAssocID="{611853A7-54C7-4654-8593-89A6186AA0E8}" presName="parentLin" presStyleCnt="0"/>
      <dgm:spPr/>
    </dgm:pt>
    <dgm:pt modelId="{19A92570-F3E7-46A2-9583-AD53522C3A8A}" type="pres">
      <dgm:prSet presAssocID="{611853A7-54C7-4654-8593-89A6186AA0E8}" presName="parentLeftMargin" presStyleLbl="node1" presStyleIdx="0" presStyleCnt="4"/>
      <dgm:spPr/>
    </dgm:pt>
    <dgm:pt modelId="{A756F9DA-770F-4E71-BA6F-6782027AA6E6}" type="pres">
      <dgm:prSet presAssocID="{611853A7-54C7-4654-8593-89A6186AA0E8}" presName="parentText" presStyleLbl="node1" presStyleIdx="1" presStyleCnt="4">
        <dgm:presLayoutVars>
          <dgm:chMax val="0"/>
          <dgm:bulletEnabled val="1"/>
        </dgm:presLayoutVars>
      </dgm:prSet>
      <dgm:spPr/>
    </dgm:pt>
    <dgm:pt modelId="{7CF59D77-EE5A-4B20-BC63-117C296D3B1A}" type="pres">
      <dgm:prSet presAssocID="{611853A7-54C7-4654-8593-89A6186AA0E8}" presName="negativeSpace" presStyleCnt="0"/>
      <dgm:spPr/>
    </dgm:pt>
    <dgm:pt modelId="{9551A5F1-CFDA-429B-A533-DA941662AD22}" type="pres">
      <dgm:prSet presAssocID="{611853A7-54C7-4654-8593-89A6186AA0E8}" presName="childText" presStyleLbl="conFgAcc1" presStyleIdx="1" presStyleCnt="4">
        <dgm:presLayoutVars>
          <dgm:bulletEnabled val="1"/>
        </dgm:presLayoutVars>
      </dgm:prSet>
      <dgm:spPr/>
    </dgm:pt>
    <dgm:pt modelId="{E17E1D05-DD90-45FC-8924-26868D6CA0D8}" type="pres">
      <dgm:prSet presAssocID="{5B37FC59-1FCD-48BC-90BC-C855AD8A450C}" presName="spaceBetweenRectangles" presStyleCnt="0"/>
      <dgm:spPr/>
    </dgm:pt>
    <dgm:pt modelId="{6688736E-A961-4455-94A5-CEB6B5C341A4}" type="pres">
      <dgm:prSet presAssocID="{89E33CC1-7DF1-4028-9682-B94B96697C43}" presName="parentLin" presStyleCnt="0"/>
      <dgm:spPr/>
    </dgm:pt>
    <dgm:pt modelId="{E069F68F-620F-4546-8F15-EB94BB313754}" type="pres">
      <dgm:prSet presAssocID="{89E33CC1-7DF1-4028-9682-B94B96697C43}" presName="parentLeftMargin" presStyleLbl="node1" presStyleIdx="1" presStyleCnt="4"/>
      <dgm:spPr/>
    </dgm:pt>
    <dgm:pt modelId="{B92B9DB1-40B0-41A8-819A-5227E48AB382}" type="pres">
      <dgm:prSet presAssocID="{89E33CC1-7DF1-4028-9682-B94B96697C43}" presName="parentText" presStyleLbl="node1" presStyleIdx="2" presStyleCnt="4">
        <dgm:presLayoutVars>
          <dgm:chMax val="0"/>
          <dgm:bulletEnabled val="1"/>
        </dgm:presLayoutVars>
      </dgm:prSet>
      <dgm:spPr/>
    </dgm:pt>
    <dgm:pt modelId="{F8CFA614-AC0B-41C4-8482-3819E0038576}" type="pres">
      <dgm:prSet presAssocID="{89E33CC1-7DF1-4028-9682-B94B96697C43}" presName="negativeSpace" presStyleCnt="0"/>
      <dgm:spPr/>
    </dgm:pt>
    <dgm:pt modelId="{7A6C717B-0CCD-4753-A973-EEEE2DFF5AFD}" type="pres">
      <dgm:prSet presAssocID="{89E33CC1-7DF1-4028-9682-B94B96697C43}" presName="childText" presStyleLbl="conFgAcc1" presStyleIdx="2" presStyleCnt="4">
        <dgm:presLayoutVars>
          <dgm:bulletEnabled val="1"/>
        </dgm:presLayoutVars>
      </dgm:prSet>
      <dgm:spPr/>
    </dgm:pt>
    <dgm:pt modelId="{B46EFF60-F02F-4663-B137-9FBDE35F0E27}" type="pres">
      <dgm:prSet presAssocID="{79D7A31C-4EF3-4238-BA3A-AAF9041FCD75}" presName="spaceBetweenRectangles" presStyleCnt="0"/>
      <dgm:spPr/>
    </dgm:pt>
    <dgm:pt modelId="{7BB4B70B-041D-4E77-B858-710281E96579}" type="pres">
      <dgm:prSet presAssocID="{C4CEC0E5-5428-4EDA-BE33-916DFB76B0B0}" presName="parentLin" presStyleCnt="0"/>
      <dgm:spPr/>
    </dgm:pt>
    <dgm:pt modelId="{AABDE2A2-3512-401B-8415-EB68F5D21323}" type="pres">
      <dgm:prSet presAssocID="{C4CEC0E5-5428-4EDA-BE33-916DFB76B0B0}" presName="parentLeftMargin" presStyleLbl="node1" presStyleIdx="2" presStyleCnt="4"/>
      <dgm:spPr/>
    </dgm:pt>
    <dgm:pt modelId="{3163E0A1-2468-4C28-9168-3838ED54E36E}" type="pres">
      <dgm:prSet presAssocID="{C4CEC0E5-5428-4EDA-BE33-916DFB76B0B0}" presName="parentText" presStyleLbl="node1" presStyleIdx="3" presStyleCnt="4">
        <dgm:presLayoutVars>
          <dgm:chMax val="0"/>
          <dgm:bulletEnabled val="1"/>
        </dgm:presLayoutVars>
      </dgm:prSet>
      <dgm:spPr/>
    </dgm:pt>
    <dgm:pt modelId="{44013240-E6DE-449E-8518-C4B18BB12DA6}" type="pres">
      <dgm:prSet presAssocID="{C4CEC0E5-5428-4EDA-BE33-916DFB76B0B0}" presName="negativeSpace" presStyleCnt="0"/>
      <dgm:spPr/>
    </dgm:pt>
    <dgm:pt modelId="{8E988913-2B98-48D7-A8D0-31ABA52AA03B}" type="pres">
      <dgm:prSet presAssocID="{C4CEC0E5-5428-4EDA-BE33-916DFB76B0B0}" presName="childText" presStyleLbl="conFgAcc1" presStyleIdx="3" presStyleCnt="4">
        <dgm:presLayoutVars>
          <dgm:bulletEnabled val="1"/>
        </dgm:presLayoutVars>
      </dgm:prSet>
      <dgm:spPr/>
    </dgm:pt>
  </dgm:ptLst>
  <dgm:cxnLst>
    <dgm:cxn modelId="{AA11F703-1D2B-4D72-8C08-AD7DE648903A}" type="presOf" srcId="{2B51ECDE-7F91-41EE-83FF-A5A0B30C64B6}" destId="{9D30D2F7-4B33-4D42-A652-B3E840684F23}" srcOrd="1" destOrd="0" presId="urn:microsoft.com/office/officeart/2005/8/layout/list1"/>
    <dgm:cxn modelId="{7937C166-5627-488F-8D4E-0A4A6BDA75BB}" type="presOf" srcId="{9F153C74-BDE5-40A8-97C9-60F610E3A982}" destId="{B0B9912E-BBF7-44D7-A843-499290D132C0}" srcOrd="0" destOrd="0" presId="urn:microsoft.com/office/officeart/2005/8/layout/list1"/>
    <dgm:cxn modelId="{C13D4C49-B3A7-481A-ACC0-B2BCF00DBF62}" srcId="{9F153C74-BDE5-40A8-97C9-60F610E3A982}" destId="{611853A7-54C7-4654-8593-89A6186AA0E8}" srcOrd="1" destOrd="0" parTransId="{EABA855E-B61A-49A1-A387-C0A792E97BC8}" sibTransId="{5B37FC59-1FCD-48BC-90BC-C855AD8A450C}"/>
    <dgm:cxn modelId="{0515ED73-8B68-4BDF-B757-8C6699B49868}" type="presOf" srcId="{C4CEC0E5-5428-4EDA-BE33-916DFB76B0B0}" destId="{AABDE2A2-3512-401B-8415-EB68F5D21323}" srcOrd="0" destOrd="0" presId="urn:microsoft.com/office/officeart/2005/8/layout/list1"/>
    <dgm:cxn modelId="{5957C483-5A33-4419-B5C0-DFFF36A15D90}" type="presOf" srcId="{89E33CC1-7DF1-4028-9682-B94B96697C43}" destId="{B92B9DB1-40B0-41A8-819A-5227E48AB382}" srcOrd="1" destOrd="0" presId="urn:microsoft.com/office/officeart/2005/8/layout/list1"/>
    <dgm:cxn modelId="{F06E5F90-D35B-4102-8A58-1D7F9F11DFF3}" type="presOf" srcId="{89E33CC1-7DF1-4028-9682-B94B96697C43}" destId="{E069F68F-620F-4546-8F15-EB94BB313754}" srcOrd="0" destOrd="0" presId="urn:microsoft.com/office/officeart/2005/8/layout/list1"/>
    <dgm:cxn modelId="{25D91E95-39DD-488B-A10E-9A1EABBBF5EB}" type="presOf" srcId="{C4CEC0E5-5428-4EDA-BE33-916DFB76B0B0}" destId="{3163E0A1-2468-4C28-9168-3838ED54E36E}" srcOrd="1" destOrd="0" presId="urn:microsoft.com/office/officeart/2005/8/layout/list1"/>
    <dgm:cxn modelId="{87449ED4-4EB3-415C-934B-EE195099CBFD}" srcId="{9F153C74-BDE5-40A8-97C9-60F610E3A982}" destId="{C4CEC0E5-5428-4EDA-BE33-916DFB76B0B0}" srcOrd="3" destOrd="0" parTransId="{F2DA3D44-3ABB-4A57-B394-FF839B5EF956}" sibTransId="{038710FC-3A3A-4553-A5D2-0537DBA0368C}"/>
    <dgm:cxn modelId="{374444DA-359A-40BB-AA3C-CB4B23E1DEE6}" srcId="{9F153C74-BDE5-40A8-97C9-60F610E3A982}" destId="{2B51ECDE-7F91-41EE-83FF-A5A0B30C64B6}" srcOrd="0" destOrd="0" parTransId="{9C59B82A-49CF-4B0E-B6B5-FF62960F1236}" sibTransId="{C4705C84-C0A0-43AD-815D-1B5CC937168C}"/>
    <dgm:cxn modelId="{0163AFDD-9675-4D14-988C-8547E2A47FFC}" srcId="{9F153C74-BDE5-40A8-97C9-60F610E3A982}" destId="{89E33CC1-7DF1-4028-9682-B94B96697C43}" srcOrd="2" destOrd="0" parTransId="{DA9BAD61-87CE-4289-ADB2-A2EE69DE4FE6}" sibTransId="{79D7A31C-4EF3-4238-BA3A-AAF9041FCD75}"/>
    <dgm:cxn modelId="{9DDF81E5-573A-418D-9C37-31992FCA0834}" type="presOf" srcId="{611853A7-54C7-4654-8593-89A6186AA0E8}" destId="{19A92570-F3E7-46A2-9583-AD53522C3A8A}" srcOrd="0" destOrd="0" presId="urn:microsoft.com/office/officeart/2005/8/layout/list1"/>
    <dgm:cxn modelId="{245319ED-D700-40C1-9C3E-555525F6B9BF}" type="presOf" srcId="{2B51ECDE-7F91-41EE-83FF-A5A0B30C64B6}" destId="{3260CFAD-EAE8-42F7-A926-28A9A0B80F28}" srcOrd="0" destOrd="0" presId="urn:microsoft.com/office/officeart/2005/8/layout/list1"/>
    <dgm:cxn modelId="{9475AFFB-1AFE-486C-B012-A3442B977040}" type="presOf" srcId="{611853A7-54C7-4654-8593-89A6186AA0E8}" destId="{A756F9DA-770F-4E71-BA6F-6782027AA6E6}" srcOrd="1" destOrd="0" presId="urn:microsoft.com/office/officeart/2005/8/layout/list1"/>
    <dgm:cxn modelId="{637BB273-A337-423C-9BDA-5AB5F9437376}" type="presParOf" srcId="{B0B9912E-BBF7-44D7-A843-499290D132C0}" destId="{8C8EE7C5-2A01-4D7E-B387-AC2AC02D80C6}" srcOrd="0" destOrd="0" presId="urn:microsoft.com/office/officeart/2005/8/layout/list1"/>
    <dgm:cxn modelId="{99B88204-CDE7-47EF-97C1-5ECBE36AFD5F}" type="presParOf" srcId="{8C8EE7C5-2A01-4D7E-B387-AC2AC02D80C6}" destId="{3260CFAD-EAE8-42F7-A926-28A9A0B80F28}" srcOrd="0" destOrd="0" presId="urn:microsoft.com/office/officeart/2005/8/layout/list1"/>
    <dgm:cxn modelId="{8C6728B6-92C8-4777-B5FC-804935F00280}" type="presParOf" srcId="{8C8EE7C5-2A01-4D7E-B387-AC2AC02D80C6}" destId="{9D30D2F7-4B33-4D42-A652-B3E840684F23}" srcOrd="1" destOrd="0" presId="urn:microsoft.com/office/officeart/2005/8/layout/list1"/>
    <dgm:cxn modelId="{1B6BE77A-6342-4288-ABD4-3823AA37A57F}" type="presParOf" srcId="{B0B9912E-BBF7-44D7-A843-499290D132C0}" destId="{2EC163D8-F551-4A4A-B222-F2F2E6E9426A}" srcOrd="1" destOrd="0" presId="urn:microsoft.com/office/officeart/2005/8/layout/list1"/>
    <dgm:cxn modelId="{7ECB4726-AFA1-44D7-8482-AF6D3E26D484}" type="presParOf" srcId="{B0B9912E-BBF7-44D7-A843-499290D132C0}" destId="{2418270F-B1F3-42BE-AA03-9D6610EF0D7C}" srcOrd="2" destOrd="0" presId="urn:microsoft.com/office/officeart/2005/8/layout/list1"/>
    <dgm:cxn modelId="{C2142FAD-823C-4438-8784-5BA933E9D3AE}" type="presParOf" srcId="{B0B9912E-BBF7-44D7-A843-499290D132C0}" destId="{BB98CA99-1F97-48A9-A046-D3793DB2EB64}" srcOrd="3" destOrd="0" presId="urn:microsoft.com/office/officeart/2005/8/layout/list1"/>
    <dgm:cxn modelId="{ED5A8098-6121-4A1F-8D37-A6A3B3AC5CF4}" type="presParOf" srcId="{B0B9912E-BBF7-44D7-A843-499290D132C0}" destId="{37D73758-DF08-4919-86E7-FBDB09310D85}" srcOrd="4" destOrd="0" presId="urn:microsoft.com/office/officeart/2005/8/layout/list1"/>
    <dgm:cxn modelId="{6429E9F9-5F64-4AD5-B4AB-D7BF994C6560}" type="presParOf" srcId="{37D73758-DF08-4919-86E7-FBDB09310D85}" destId="{19A92570-F3E7-46A2-9583-AD53522C3A8A}" srcOrd="0" destOrd="0" presId="urn:microsoft.com/office/officeart/2005/8/layout/list1"/>
    <dgm:cxn modelId="{0C4B5241-80C9-4503-BC09-848E1448975F}" type="presParOf" srcId="{37D73758-DF08-4919-86E7-FBDB09310D85}" destId="{A756F9DA-770F-4E71-BA6F-6782027AA6E6}" srcOrd="1" destOrd="0" presId="urn:microsoft.com/office/officeart/2005/8/layout/list1"/>
    <dgm:cxn modelId="{15368D64-1F9C-411E-B58E-3710EE230947}" type="presParOf" srcId="{B0B9912E-BBF7-44D7-A843-499290D132C0}" destId="{7CF59D77-EE5A-4B20-BC63-117C296D3B1A}" srcOrd="5" destOrd="0" presId="urn:microsoft.com/office/officeart/2005/8/layout/list1"/>
    <dgm:cxn modelId="{12C2D6AE-FE20-467A-B70A-C90E8E2BD12E}" type="presParOf" srcId="{B0B9912E-BBF7-44D7-A843-499290D132C0}" destId="{9551A5F1-CFDA-429B-A533-DA941662AD22}" srcOrd="6" destOrd="0" presId="urn:microsoft.com/office/officeart/2005/8/layout/list1"/>
    <dgm:cxn modelId="{F6FA9E9C-D34F-4DBA-9E2E-ACA9025D6E28}" type="presParOf" srcId="{B0B9912E-BBF7-44D7-A843-499290D132C0}" destId="{E17E1D05-DD90-45FC-8924-26868D6CA0D8}" srcOrd="7" destOrd="0" presId="urn:microsoft.com/office/officeart/2005/8/layout/list1"/>
    <dgm:cxn modelId="{837AA458-A4AB-494B-BBE6-748C8F35AB3A}" type="presParOf" srcId="{B0B9912E-BBF7-44D7-A843-499290D132C0}" destId="{6688736E-A961-4455-94A5-CEB6B5C341A4}" srcOrd="8" destOrd="0" presId="urn:microsoft.com/office/officeart/2005/8/layout/list1"/>
    <dgm:cxn modelId="{815BF894-6AA7-4942-B3FE-617876EF7379}" type="presParOf" srcId="{6688736E-A961-4455-94A5-CEB6B5C341A4}" destId="{E069F68F-620F-4546-8F15-EB94BB313754}" srcOrd="0" destOrd="0" presId="urn:microsoft.com/office/officeart/2005/8/layout/list1"/>
    <dgm:cxn modelId="{011B847B-1363-400F-88A6-559F193422AC}" type="presParOf" srcId="{6688736E-A961-4455-94A5-CEB6B5C341A4}" destId="{B92B9DB1-40B0-41A8-819A-5227E48AB382}" srcOrd="1" destOrd="0" presId="urn:microsoft.com/office/officeart/2005/8/layout/list1"/>
    <dgm:cxn modelId="{BD1B7D7B-8D12-4D5C-BEAD-C982DF5D1CB0}" type="presParOf" srcId="{B0B9912E-BBF7-44D7-A843-499290D132C0}" destId="{F8CFA614-AC0B-41C4-8482-3819E0038576}" srcOrd="9" destOrd="0" presId="urn:microsoft.com/office/officeart/2005/8/layout/list1"/>
    <dgm:cxn modelId="{62EF70F7-FF77-4472-A32D-5566A3EC5E32}" type="presParOf" srcId="{B0B9912E-BBF7-44D7-A843-499290D132C0}" destId="{7A6C717B-0CCD-4753-A973-EEEE2DFF5AFD}" srcOrd="10" destOrd="0" presId="urn:microsoft.com/office/officeart/2005/8/layout/list1"/>
    <dgm:cxn modelId="{AEFB9C43-F83B-4404-8B63-6DD5DB55768A}" type="presParOf" srcId="{B0B9912E-BBF7-44D7-A843-499290D132C0}" destId="{B46EFF60-F02F-4663-B137-9FBDE35F0E27}" srcOrd="11" destOrd="0" presId="urn:microsoft.com/office/officeart/2005/8/layout/list1"/>
    <dgm:cxn modelId="{FE6AAC56-4B03-4D10-A2B9-4EC84E325A2B}" type="presParOf" srcId="{B0B9912E-BBF7-44D7-A843-499290D132C0}" destId="{7BB4B70B-041D-4E77-B858-710281E96579}" srcOrd="12" destOrd="0" presId="urn:microsoft.com/office/officeart/2005/8/layout/list1"/>
    <dgm:cxn modelId="{9EE08485-A019-43DD-B7E4-8765C75832E5}" type="presParOf" srcId="{7BB4B70B-041D-4E77-B858-710281E96579}" destId="{AABDE2A2-3512-401B-8415-EB68F5D21323}" srcOrd="0" destOrd="0" presId="urn:microsoft.com/office/officeart/2005/8/layout/list1"/>
    <dgm:cxn modelId="{2E1EC854-2CBA-4460-BE3C-2B46ADBADBAA}" type="presParOf" srcId="{7BB4B70B-041D-4E77-B858-710281E96579}" destId="{3163E0A1-2468-4C28-9168-3838ED54E36E}" srcOrd="1" destOrd="0" presId="urn:microsoft.com/office/officeart/2005/8/layout/list1"/>
    <dgm:cxn modelId="{0DB171E3-38B0-4B07-813B-8D765FB00432}" type="presParOf" srcId="{B0B9912E-BBF7-44D7-A843-499290D132C0}" destId="{44013240-E6DE-449E-8518-C4B18BB12DA6}" srcOrd="13" destOrd="0" presId="urn:microsoft.com/office/officeart/2005/8/layout/list1"/>
    <dgm:cxn modelId="{24BF3BEA-6ECE-4E9F-BD91-1982149404A9}" type="presParOf" srcId="{B0B9912E-BBF7-44D7-A843-499290D132C0}" destId="{8E988913-2B98-48D7-A8D0-31ABA52AA03B}"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18270F-B1F3-42BE-AA03-9D6610EF0D7C}">
      <dsp:nvSpPr>
        <dsp:cNvPr id="0" name=""/>
        <dsp:cNvSpPr/>
      </dsp:nvSpPr>
      <dsp:spPr>
        <a:xfrm>
          <a:off x="0" y="308830"/>
          <a:ext cx="7539037"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30D2F7-4B33-4D42-A652-B3E840684F23}">
      <dsp:nvSpPr>
        <dsp:cNvPr id="0" name=""/>
        <dsp:cNvSpPr/>
      </dsp:nvSpPr>
      <dsp:spPr>
        <a:xfrm>
          <a:off x="376951" y="13630"/>
          <a:ext cx="5277325"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470" tIns="0" rIns="199470" bIns="0" numCol="1" spcCol="1270" anchor="ctr" anchorCtr="0">
          <a:noAutofit/>
        </a:bodyPr>
        <a:lstStyle/>
        <a:p>
          <a:pPr marL="0" lvl="0" indent="0" algn="l" defTabSz="800100">
            <a:lnSpc>
              <a:spcPct val="90000"/>
            </a:lnSpc>
            <a:spcBef>
              <a:spcPct val="0"/>
            </a:spcBef>
            <a:spcAft>
              <a:spcPct val="35000"/>
            </a:spcAft>
            <a:buNone/>
          </a:pPr>
          <a:r>
            <a:rPr lang="en-US" sz="1800" kern="1200" dirty="0"/>
            <a:t>Course materials: </a:t>
          </a:r>
          <a:r>
            <a:rPr lang="en-US" sz="1800" b="1" kern="1200" dirty="0">
              <a:solidFill>
                <a:srgbClr val="FFFF00"/>
              </a:solidFill>
            </a:rPr>
            <a:t>timw.info/</a:t>
          </a:r>
          <a:r>
            <a:rPr lang="en-US" sz="1800" b="1" kern="1200" dirty="0" err="1">
              <a:solidFill>
                <a:srgbClr val="FFFF00"/>
              </a:solidFill>
            </a:rPr>
            <a:t>databricks</a:t>
          </a:r>
          <a:endParaRPr lang="en-US" sz="1800" kern="1200" dirty="0">
            <a:solidFill>
              <a:srgbClr val="FFFF00"/>
            </a:solidFill>
          </a:endParaRPr>
        </a:p>
      </dsp:txBody>
      <dsp:txXfrm>
        <a:off x="405772" y="42451"/>
        <a:ext cx="5219683" cy="532758"/>
      </dsp:txXfrm>
    </dsp:sp>
    <dsp:sp modelId="{9551A5F1-CFDA-429B-A533-DA941662AD22}">
      <dsp:nvSpPr>
        <dsp:cNvPr id="0" name=""/>
        <dsp:cNvSpPr/>
      </dsp:nvSpPr>
      <dsp:spPr>
        <a:xfrm>
          <a:off x="0" y="1216031"/>
          <a:ext cx="7539037"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56F9DA-770F-4E71-BA6F-6782027AA6E6}">
      <dsp:nvSpPr>
        <dsp:cNvPr id="0" name=""/>
        <dsp:cNvSpPr/>
      </dsp:nvSpPr>
      <dsp:spPr>
        <a:xfrm>
          <a:off x="376951" y="920831"/>
          <a:ext cx="5277325"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470" tIns="0" rIns="199470" bIns="0" numCol="1" spcCol="1270" anchor="ctr" anchorCtr="0">
          <a:noAutofit/>
        </a:bodyPr>
        <a:lstStyle/>
        <a:p>
          <a:pPr marL="0" lvl="0" indent="0" algn="l" defTabSz="800100">
            <a:lnSpc>
              <a:spcPct val="90000"/>
            </a:lnSpc>
            <a:spcBef>
              <a:spcPct val="0"/>
            </a:spcBef>
            <a:spcAft>
              <a:spcPct val="35000"/>
            </a:spcAft>
            <a:buNone/>
          </a:pPr>
          <a:r>
            <a:rPr lang="en-US" sz="1800" kern="1200" dirty="0"/>
            <a:t>Email: </a:t>
          </a:r>
          <a:r>
            <a:rPr lang="en-US" sz="1800" b="1" kern="1200" dirty="0">
              <a:solidFill>
                <a:srgbClr val="FFFF00"/>
              </a:solidFill>
            </a:rPr>
            <a:t>tim-warner@pluralsight.com</a:t>
          </a:r>
          <a:endParaRPr lang="en-US" sz="1800" kern="1200" dirty="0">
            <a:solidFill>
              <a:srgbClr val="FFFF00"/>
            </a:solidFill>
          </a:endParaRPr>
        </a:p>
      </dsp:txBody>
      <dsp:txXfrm>
        <a:off x="405772" y="949652"/>
        <a:ext cx="5219683" cy="532758"/>
      </dsp:txXfrm>
    </dsp:sp>
    <dsp:sp modelId="{7A6C717B-0CCD-4753-A973-EEEE2DFF5AFD}">
      <dsp:nvSpPr>
        <dsp:cNvPr id="0" name=""/>
        <dsp:cNvSpPr/>
      </dsp:nvSpPr>
      <dsp:spPr>
        <a:xfrm>
          <a:off x="0" y="2123231"/>
          <a:ext cx="7539037"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2B9DB1-40B0-41A8-819A-5227E48AB382}">
      <dsp:nvSpPr>
        <dsp:cNvPr id="0" name=""/>
        <dsp:cNvSpPr/>
      </dsp:nvSpPr>
      <dsp:spPr>
        <a:xfrm>
          <a:off x="376951" y="1828031"/>
          <a:ext cx="5277325"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470" tIns="0" rIns="199470" bIns="0" numCol="1" spcCol="1270" anchor="ctr" anchorCtr="0">
          <a:noAutofit/>
        </a:bodyPr>
        <a:lstStyle/>
        <a:p>
          <a:pPr marL="0" lvl="0" indent="0" algn="l" defTabSz="800100">
            <a:lnSpc>
              <a:spcPct val="90000"/>
            </a:lnSpc>
            <a:spcBef>
              <a:spcPct val="0"/>
            </a:spcBef>
            <a:spcAft>
              <a:spcPct val="35000"/>
            </a:spcAft>
            <a:buNone/>
          </a:pPr>
          <a:r>
            <a:rPr lang="en-US" sz="1800" kern="1200" dirty="0"/>
            <a:t>Pluralsight courses: </a:t>
          </a:r>
          <a:r>
            <a:rPr lang="en-US" sz="1800" b="1" kern="1200" dirty="0">
              <a:solidFill>
                <a:srgbClr val="FFFF00"/>
              </a:solidFill>
            </a:rPr>
            <a:t>timw.info/</a:t>
          </a:r>
          <a:r>
            <a:rPr lang="en-US" sz="1800" b="1" kern="1200" dirty="0" err="1">
              <a:solidFill>
                <a:srgbClr val="FFFF00"/>
              </a:solidFill>
            </a:rPr>
            <a:t>ps</a:t>
          </a:r>
          <a:endParaRPr lang="en-US" sz="1800" kern="1200" dirty="0">
            <a:solidFill>
              <a:srgbClr val="FFFF00"/>
            </a:solidFill>
          </a:endParaRPr>
        </a:p>
      </dsp:txBody>
      <dsp:txXfrm>
        <a:off x="405772" y="1856852"/>
        <a:ext cx="5219683" cy="532758"/>
      </dsp:txXfrm>
    </dsp:sp>
    <dsp:sp modelId="{8E988913-2B98-48D7-A8D0-31ABA52AA03B}">
      <dsp:nvSpPr>
        <dsp:cNvPr id="0" name=""/>
        <dsp:cNvSpPr/>
      </dsp:nvSpPr>
      <dsp:spPr>
        <a:xfrm>
          <a:off x="0" y="3030431"/>
          <a:ext cx="7539037"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63E0A1-2468-4C28-9168-3838ED54E36E}">
      <dsp:nvSpPr>
        <dsp:cNvPr id="0" name=""/>
        <dsp:cNvSpPr/>
      </dsp:nvSpPr>
      <dsp:spPr>
        <a:xfrm>
          <a:off x="376951" y="2735231"/>
          <a:ext cx="5277325"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470" tIns="0" rIns="199470" bIns="0" numCol="1" spcCol="1270" anchor="ctr" anchorCtr="0">
          <a:noAutofit/>
        </a:bodyPr>
        <a:lstStyle/>
        <a:p>
          <a:pPr marL="0" lvl="0" indent="0" algn="l" defTabSz="800100">
            <a:lnSpc>
              <a:spcPct val="90000"/>
            </a:lnSpc>
            <a:spcBef>
              <a:spcPct val="0"/>
            </a:spcBef>
            <a:spcAft>
              <a:spcPct val="35000"/>
            </a:spcAft>
            <a:buNone/>
          </a:pPr>
          <a:r>
            <a:rPr lang="en-US" sz="1800" kern="1200" dirty="0"/>
            <a:t>LinkedIn: </a:t>
          </a:r>
          <a:r>
            <a:rPr lang="en-US" sz="1800" b="1" kern="1200" dirty="0">
              <a:solidFill>
                <a:srgbClr val="FFFF00"/>
              </a:solidFill>
            </a:rPr>
            <a:t>timw.info/li</a:t>
          </a:r>
          <a:endParaRPr lang="en-US" sz="1800" kern="1200" dirty="0">
            <a:solidFill>
              <a:srgbClr val="FFFF00"/>
            </a:solidFill>
          </a:endParaRPr>
        </a:p>
      </dsp:txBody>
      <dsp:txXfrm>
        <a:off x="405772" y="2764052"/>
        <a:ext cx="5219683"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2FBFE4-0F8A-4B15-A914-6F6D88F104DE}" type="datetimeFigureOut">
              <a:rPr lang="en-US" smtClean="0"/>
              <a:t>Thu, 6/6/2024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860080-FF45-4578-B45A-019103E5544A}" type="slidenum">
              <a:rPr lang="en-US" smtClean="0"/>
              <a:t>‹#›</a:t>
            </a:fld>
            <a:endParaRPr lang="en-US"/>
          </a:p>
        </p:txBody>
      </p:sp>
    </p:spTree>
    <p:extLst>
      <p:ext uri="{BB962C8B-B14F-4D97-AF65-F5344CB8AC3E}">
        <p14:creationId xmlns:p14="http://schemas.microsoft.com/office/powerpoint/2010/main" val="89871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B432F0-E49E-4C04-A383-401B93C7130B}" type="slidenum">
              <a:rPr lang="en-US" smtClean="0"/>
              <a:t>3</a:t>
            </a:fld>
            <a:endParaRPr lang="en-US"/>
          </a:p>
        </p:txBody>
      </p:sp>
    </p:spTree>
    <p:extLst>
      <p:ext uri="{BB962C8B-B14F-4D97-AF65-F5344CB8AC3E}">
        <p14:creationId xmlns:p14="http://schemas.microsoft.com/office/powerpoint/2010/main" val="3706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B432F0-E49E-4C04-A383-401B93C7130B}" type="slidenum">
              <a:rPr lang="en-US" smtClean="0"/>
              <a:t>5</a:t>
            </a:fld>
            <a:endParaRPr lang="en-US"/>
          </a:p>
        </p:txBody>
      </p:sp>
    </p:spTree>
    <p:extLst>
      <p:ext uri="{BB962C8B-B14F-4D97-AF65-F5344CB8AC3E}">
        <p14:creationId xmlns:p14="http://schemas.microsoft.com/office/powerpoint/2010/main" val="3075082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CB9C95-065E-427E-B067-A9D5E8863451}" type="slidenum">
              <a:rPr lang="en-US" smtClean="0"/>
              <a:t>12</a:t>
            </a:fld>
            <a:endParaRPr lang="en-US"/>
          </a:p>
        </p:txBody>
      </p:sp>
    </p:spTree>
    <p:extLst>
      <p:ext uri="{BB962C8B-B14F-4D97-AF65-F5344CB8AC3E}">
        <p14:creationId xmlns:p14="http://schemas.microsoft.com/office/powerpoint/2010/main" val="1752500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E3EC92-0BF8-B04C-BDA1-D36DC16EC2C4}"/>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3836832" y="1597819"/>
            <a:ext cx="4975394" cy="1102519"/>
          </a:xfrm>
          <a:prstGeom prst="rect">
            <a:avLst/>
          </a:prstGeom>
        </p:spPr>
        <p:txBody>
          <a:bodyPr>
            <a:noAutofit/>
          </a:bodyPr>
          <a:lstStyle>
            <a:lvl1pPr algn="l">
              <a:defRPr sz="3600" b="0" baseline="0">
                <a:solidFill>
                  <a:schemeClr val="tx1"/>
                </a:solidFill>
              </a:defRPr>
            </a:lvl1pPr>
          </a:lstStyle>
          <a:p>
            <a:r>
              <a:rPr lang="en-US" dirty="0"/>
              <a:t>Lesson #: Lesson Name</a:t>
            </a:r>
          </a:p>
        </p:txBody>
      </p:sp>
      <p:sp>
        <p:nvSpPr>
          <p:cNvPr id="3" name="Subtitle 2"/>
          <p:cNvSpPr>
            <a:spLocks noGrp="1"/>
          </p:cNvSpPr>
          <p:nvPr>
            <p:ph type="subTitle" idx="1" hasCustomPrompt="1"/>
          </p:nvPr>
        </p:nvSpPr>
        <p:spPr>
          <a:xfrm>
            <a:off x="3836831" y="2788538"/>
            <a:ext cx="4975395" cy="1314450"/>
          </a:xfrm>
        </p:spPr>
        <p:txBody>
          <a:bodyPr>
            <a:normAutofit/>
          </a:bodyPr>
          <a:lstStyle>
            <a:lvl1pPr marL="685800" indent="-630936" algn="l">
              <a:buNone/>
              <a:tabLst>
                <a:tab pos="574675" algn="l"/>
              </a:tabLst>
              <a:defRPr sz="2800" b="0"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 	Learning objective or      Sub-lesson Title</a:t>
            </a:r>
          </a:p>
        </p:txBody>
      </p:sp>
    </p:spTree>
    <p:extLst>
      <p:ext uri="{BB962C8B-B14F-4D97-AF65-F5344CB8AC3E}">
        <p14:creationId xmlns:p14="http://schemas.microsoft.com/office/powerpoint/2010/main" val="312825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823434-19E5-7244-957A-48409271A875}"/>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1138620" y="-78830"/>
            <a:ext cx="7548179" cy="560552"/>
          </a:xfrm>
          <a:prstGeom prst="rect">
            <a:avLst/>
          </a:prstGeom>
        </p:spPr>
        <p:txBody>
          <a:bodyPr>
            <a:noAutofit/>
          </a:bodyPr>
          <a:lstStyle>
            <a:lvl1pPr algn="l">
              <a:defRPr sz="36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1147379" y="814771"/>
            <a:ext cx="6839712" cy="3547021"/>
          </a:xfrm>
        </p:spPr>
        <p:txBody>
          <a:bodyPr>
            <a:noAutofit/>
          </a:bodyPr>
          <a:lstStyle>
            <a:lvl1pPr>
              <a:defRPr sz="22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277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_Two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70CCCA5-FF07-3E49-BCA2-619E38AACDEF}"/>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1143000" y="-78831"/>
            <a:ext cx="7552944" cy="557784"/>
          </a:xfrm>
          <a:prstGeom prst="rect">
            <a:avLst/>
          </a:prstGeom>
        </p:spPr>
        <p:txBody>
          <a:bodyPr>
            <a:noAutofit/>
          </a:bodyPr>
          <a:lstStyle>
            <a:lvl1pPr algn="l">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946140"/>
            <a:ext cx="4038600" cy="339447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57344" y="946356"/>
            <a:ext cx="4038600" cy="339447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039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Images or Chart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56CC22-FD07-7A4D-847A-EADD8CC5182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1143000" y="-78830"/>
            <a:ext cx="7556938" cy="557784"/>
          </a:xfrm>
          <a:prstGeom prst="rect">
            <a:avLst/>
          </a:prstGeom>
        </p:spPr>
        <p:txBody>
          <a:bodyPr>
            <a:noAutofit/>
          </a:bodyPr>
          <a:lstStyle>
            <a:lvl1pPr algn="l">
              <a:defRPr sz="3600">
                <a:solidFill>
                  <a:srgbClr val="FFFFFF"/>
                </a:solidFill>
              </a:defRPr>
            </a:lvl1pPr>
          </a:lstStyle>
          <a:p>
            <a:r>
              <a:rPr lang="en-US" dirty="0"/>
              <a:t>Click to edit Master title style</a:t>
            </a:r>
          </a:p>
        </p:txBody>
      </p:sp>
      <p:sp>
        <p:nvSpPr>
          <p:cNvPr id="7"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6183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Content_No Gray Backgroun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161795-AF74-6141-B77F-64153FAB4A60}"/>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1"/>
          <p:cNvSpPr>
            <a:spLocks noGrp="1"/>
          </p:cNvSpPr>
          <p:nvPr>
            <p:ph type="title"/>
          </p:nvPr>
        </p:nvSpPr>
        <p:spPr>
          <a:xfrm>
            <a:off x="1144371" y="-78830"/>
            <a:ext cx="7548179" cy="560552"/>
          </a:xfrm>
          <a:prstGeom prst="rect">
            <a:avLst/>
          </a:prstGeom>
        </p:spPr>
        <p:txBody>
          <a:bodyPr>
            <a:noAutofit/>
          </a:bodyPr>
          <a:lstStyle>
            <a:lvl1pPr algn="l">
              <a:defRPr sz="3600">
                <a:solidFill>
                  <a:srgbClr val="FFFFFF"/>
                </a:solidFill>
              </a:defRPr>
            </a:lvl1pPr>
          </a:lstStyle>
          <a:p>
            <a:r>
              <a:rPr lang="en-US" dirty="0"/>
              <a:t>Click to edit Master title style</a:t>
            </a:r>
          </a:p>
        </p:txBody>
      </p:sp>
      <p:sp>
        <p:nvSpPr>
          <p:cNvPr id="9"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8318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Content_No Bottom Ba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0254D4-82EE-7743-8DC5-A96F5C67993D}"/>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6" name="Title 1"/>
          <p:cNvSpPr>
            <a:spLocks noGrp="1"/>
          </p:cNvSpPr>
          <p:nvPr>
            <p:ph type="title"/>
          </p:nvPr>
        </p:nvSpPr>
        <p:spPr>
          <a:xfrm>
            <a:off x="1144371" y="-78830"/>
            <a:ext cx="7548179" cy="560552"/>
          </a:xfrm>
          <a:prstGeom prst="rect">
            <a:avLst/>
          </a:prstGeom>
        </p:spPr>
        <p:txBody>
          <a:bodyPr>
            <a:noAutofit/>
          </a:bodyPr>
          <a:lstStyle>
            <a:lvl1pPr algn="l">
              <a:defRPr sz="36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115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_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A03A33-EFE2-8C43-836B-41753232C69D}"/>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3" name="Title 1"/>
          <p:cNvSpPr>
            <a:spLocks noGrp="1"/>
          </p:cNvSpPr>
          <p:nvPr>
            <p:ph type="title"/>
          </p:nvPr>
        </p:nvSpPr>
        <p:spPr>
          <a:xfrm>
            <a:off x="805778" y="1"/>
            <a:ext cx="7548179" cy="560552"/>
          </a:xfrm>
          <a:prstGeom prst="rect">
            <a:avLst/>
          </a:prstGeom>
        </p:spPr>
        <p:txBody>
          <a:bodyPr>
            <a:noAutofit/>
          </a:bodyPr>
          <a:lstStyle>
            <a:lvl1pPr algn="ctr">
              <a:defRPr sz="3600">
                <a:solidFill>
                  <a:schemeClr val="tx1"/>
                </a:solidFill>
              </a:defRPr>
            </a:lvl1pPr>
          </a:lstStyle>
          <a:p>
            <a:r>
              <a:rPr lang="en-US" dirty="0"/>
              <a:t>Click to edit Master title style</a:t>
            </a:r>
          </a:p>
        </p:txBody>
      </p:sp>
      <p:sp>
        <p:nvSpPr>
          <p:cNvPr id="4" name="Content Placeholder 2"/>
          <p:cNvSpPr>
            <a:spLocks noGrp="1"/>
          </p:cNvSpPr>
          <p:nvPr>
            <p:ph idx="1"/>
          </p:nvPr>
        </p:nvSpPr>
        <p:spPr>
          <a:xfrm>
            <a:off x="814537"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6337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dirty="0"/>
              <a:t> </a:t>
            </a:r>
          </a:p>
        </p:txBody>
      </p:sp>
      <p:pic>
        <p:nvPicPr>
          <p:cNvPr id="3" name="Picture 2">
            <a:extLst>
              <a:ext uri="{FF2B5EF4-FFF2-40B4-BE49-F238E27FC236}">
                <a16:creationId xmlns:a16="http://schemas.microsoft.com/office/drawing/2014/main" id="{45DCE74C-60B9-4019-9C53-715EEF88741D}"/>
              </a:ext>
            </a:extLst>
          </p:cNvPr>
          <p:cNvPicPr>
            <a:picLocks noChangeAspect="1"/>
          </p:cNvPicPr>
          <p:nvPr userDrawn="1"/>
        </p:nvPicPr>
        <p:blipFill>
          <a:blip r:embed="rId2"/>
          <a:stretch>
            <a:fillRect/>
          </a:stretch>
        </p:blipFill>
        <p:spPr>
          <a:xfrm>
            <a:off x="1122201" y="66612"/>
            <a:ext cx="7180952" cy="961905"/>
          </a:xfrm>
          <a:prstGeom prst="rect">
            <a:avLst/>
          </a:prstGeom>
        </p:spPr>
      </p:pic>
    </p:spTree>
    <p:extLst>
      <p:ext uri="{BB962C8B-B14F-4D97-AF65-F5344CB8AC3E}">
        <p14:creationId xmlns:p14="http://schemas.microsoft.com/office/powerpoint/2010/main" val="406751789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alphaModFix amt="0"/>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28B0A6C-EF38-9441-ADBF-8FE45FA6C46E}" type="datetimeFigureOut">
              <a:rPr lang="en-US" smtClean="0"/>
              <a:t>Thu, 6/6/2024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D032D76-6BE4-154B-A130-37D069E42354}" type="slidenum">
              <a:rPr lang="en-US" smtClean="0"/>
              <a:t>‹#›</a:t>
            </a:fld>
            <a:endParaRPr lang="en-US"/>
          </a:p>
        </p:txBody>
      </p:sp>
      <p:sp>
        <p:nvSpPr>
          <p:cNvPr id="7" name="Title 1"/>
          <p:cNvSpPr txBox="1">
            <a:spLocks/>
          </p:cNvSpPr>
          <p:nvPr userDrawn="1"/>
        </p:nvSpPr>
        <p:spPr>
          <a:xfrm>
            <a:off x="457200" y="210636"/>
            <a:ext cx="8229600" cy="560552"/>
          </a:xfrm>
          <a:prstGeom prst="rect">
            <a:avLst/>
          </a:prstGeom>
        </p:spPr>
        <p:txBody>
          <a:bodyPr>
            <a:noAutofit/>
          </a:bodyPr>
          <a:lstStyle>
            <a:lvl1pPr algn="l" defTabSz="457200" rtl="0" eaLnBrk="1" latinLnBrk="0" hangingPunct="1">
              <a:spcBef>
                <a:spcPct val="0"/>
              </a:spcBef>
              <a:buNone/>
              <a:defRPr sz="3600" kern="1200">
                <a:solidFill>
                  <a:srgbClr val="FFFFFF"/>
                </a:solidFill>
                <a:latin typeface="+mj-lt"/>
                <a:ea typeface="+mj-ea"/>
                <a:cs typeface="+mj-cs"/>
              </a:defRPr>
            </a:lvl1pPr>
          </a:lstStyle>
          <a:p>
            <a:pPr algn="ctr"/>
            <a:r>
              <a:rPr lang="en-US" dirty="0">
                <a:solidFill>
                  <a:schemeClr val="tx1"/>
                </a:solidFill>
              </a:rPr>
              <a:t>Click to edit Master title style</a:t>
            </a:r>
          </a:p>
        </p:txBody>
      </p:sp>
      <p:pic>
        <p:nvPicPr>
          <p:cNvPr id="2" name="Picture 1">
            <a:extLst>
              <a:ext uri="{FF2B5EF4-FFF2-40B4-BE49-F238E27FC236}">
                <a16:creationId xmlns:a16="http://schemas.microsoft.com/office/drawing/2014/main" id="{2E342F8D-E76A-4F87-BED0-4C2AD29540F4}"/>
              </a:ext>
            </a:extLst>
          </p:cNvPr>
          <p:cNvPicPr>
            <a:picLocks noChangeAspect="1"/>
          </p:cNvPicPr>
          <p:nvPr userDrawn="1"/>
        </p:nvPicPr>
        <p:blipFill>
          <a:blip r:embed="rId11"/>
          <a:stretch>
            <a:fillRect/>
          </a:stretch>
        </p:blipFill>
        <p:spPr>
          <a:xfrm>
            <a:off x="981524" y="0"/>
            <a:ext cx="7180952" cy="961905"/>
          </a:xfrm>
          <a:prstGeom prst="rect">
            <a:avLst/>
          </a:prstGeom>
        </p:spPr>
      </p:pic>
    </p:spTree>
    <p:extLst>
      <p:ext uri="{BB962C8B-B14F-4D97-AF65-F5344CB8AC3E}">
        <p14:creationId xmlns:p14="http://schemas.microsoft.com/office/powerpoint/2010/main" val="3037476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 id="2147483655" r:id="rId7"/>
    <p:sldLayoutId id="2147483658" r:id="rId8"/>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5022" y="0"/>
            <a:ext cx="5902764" cy="1616093"/>
          </a:xfrm>
        </p:spPr>
        <p:txBody>
          <a:bodyPr/>
          <a:lstStyle/>
          <a:p>
            <a:r>
              <a:rPr lang="en-US" sz="2800" dirty="0">
                <a:solidFill>
                  <a:schemeClr val="bg1"/>
                </a:solidFill>
              </a:rPr>
              <a:t>Databricks Certified Data Engineer Associate Crash Course</a:t>
            </a:r>
          </a:p>
        </p:txBody>
      </p:sp>
      <p:sp>
        <p:nvSpPr>
          <p:cNvPr id="3" name="Subtitle 2"/>
          <p:cNvSpPr>
            <a:spLocks noGrp="1"/>
          </p:cNvSpPr>
          <p:nvPr>
            <p:ph type="subTitle" idx="1"/>
          </p:nvPr>
        </p:nvSpPr>
        <p:spPr>
          <a:xfrm>
            <a:off x="42795" y="4172159"/>
            <a:ext cx="4975395" cy="1314450"/>
          </a:xfrm>
        </p:spPr>
        <p:txBody>
          <a:bodyPr/>
          <a:lstStyle/>
          <a:p>
            <a:r>
              <a:rPr lang="en-US" sz="2400" dirty="0"/>
              <a:t>Tim Warner</a:t>
            </a:r>
          </a:p>
          <a:p>
            <a:endParaRPr lang="en-US" dirty="0"/>
          </a:p>
        </p:txBody>
      </p:sp>
      <p:pic>
        <p:nvPicPr>
          <p:cNvPr id="6" name="Picture 5">
            <a:extLst>
              <a:ext uri="{FF2B5EF4-FFF2-40B4-BE49-F238E27FC236}">
                <a16:creationId xmlns:a16="http://schemas.microsoft.com/office/drawing/2014/main" id="{F004EC2E-2B0F-6C05-873C-0CA86D73F0EF}"/>
              </a:ext>
            </a:extLst>
          </p:cNvPr>
          <p:cNvPicPr>
            <a:picLocks noChangeAspect="1"/>
          </p:cNvPicPr>
          <p:nvPr/>
        </p:nvPicPr>
        <p:blipFill>
          <a:blip r:embed="rId2"/>
          <a:stretch>
            <a:fillRect/>
          </a:stretch>
        </p:blipFill>
        <p:spPr>
          <a:xfrm>
            <a:off x="5018190" y="1226987"/>
            <a:ext cx="2577282" cy="3208038"/>
          </a:xfrm>
          <a:prstGeom prst="rect">
            <a:avLst/>
          </a:prstGeom>
        </p:spPr>
      </p:pic>
    </p:spTree>
    <p:extLst>
      <p:ext uri="{BB962C8B-B14F-4D97-AF65-F5344CB8AC3E}">
        <p14:creationId xmlns:p14="http://schemas.microsoft.com/office/powerpoint/2010/main" val="2005480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9EFF8-D9AC-F84D-8949-EF6A66C51733}"/>
              </a:ext>
            </a:extLst>
          </p:cNvPr>
          <p:cNvSpPr>
            <a:spLocks noGrp="1"/>
          </p:cNvSpPr>
          <p:nvPr>
            <p:ph type="title"/>
          </p:nvPr>
        </p:nvSpPr>
        <p:spPr/>
        <p:txBody>
          <a:bodyPr/>
          <a:lstStyle/>
          <a:p>
            <a:r>
              <a:rPr lang="en-US" dirty="0"/>
              <a:t>Mobile Browser: learning.oreilly.com</a:t>
            </a:r>
          </a:p>
        </p:txBody>
      </p:sp>
      <p:pic>
        <p:nvPicPr>
          <p:cNvPr id="5" name="Picture 4" descr="Graphical user interface, application&#10;&#10;Description automatically generated">
            <a:extLst>
              <a:ext uri="{FF2B5EF4-FFF2-40B4-BE49-F238E27FC236}">
                <a16:creationId xmlns:a16="http://schemas.microsoft.com/office/drawing/2014/main" id="{827554A8-F92C-F14A-8C83-9F8E5E8E7744}"/>
              </a:ext>
            </a:extLst>
          </p:cNvPr>
          <p:cNvPicPr>
            <a:picLocks noChangeAspect="1"/>
          </p:cNvPicPr>
          <p:nvPr/>
        </p:nvPicPr>
        <p:blipFill>
          <a:blip r:embed="rId2"/>
          <a:stretch>
            <a:fillRect/>
          </a:stretch>
        </p:blipFill>
        <p:spPr>
          <a:xfrm>
            <a:off x="1867539" y="726332"/>
            <a:ext cx="1930737" cy="4178599"/>
          </a:xfrm>
          <a:prstGeom prst="rect">
            <a:avLst/>
          </a:prstGeom>
          <a:ln w="25400">
            <a:solidFill>
              <a:schemeClr val="tx1"/>
            </a:solidFill>
          </a:ln>
        </p:spPr>
      </p:pic>
      <p:pic>
        <p:nvPicPr>
          <p:cNvPr id="7" name="Picture 6" descr="Graphical user interface, application&#10;&#10;Description automatically generated">
            <a:extLst>
              <a:ext uri="{FF2B5EF4-FFF2-40B4-BE49-F238E27FC236}">
                <a16:creationId xmlns:a16="http://schemas.microsoft.com/office/drawing/2014/main" id="{021EF08F-9341-6342-AF6B-776AFF8862FD}"/>
              </a:ext>
            </a:extLst>
          </p:cNvPr>
          <p:cNvPicPr>
            <a:picLocks noChangeAspect="1"/>
          </p:cNvPicPr>
          <p:nvPr/>
        </p:nvPicPr>
        <p:blipFill>
          <a:blip r:embed="rId3"/>
          <a:stretch>
            <a:fillRect/>
          </a:stretch>
        </p:blipFill>
        <p:spPr>
          <a:xfrm>
            <a:off x="5205336" y="726332"/>
            <a:ext cx="1930737" cy="4178599"/>
          </a:xfrm>
          <a:prstGeom prst="rect">
            <a:avLst/>
          </a:prstGeom>
          <a:ln w="25400">
            <a:solidFill>
              <a:schemeClr val="tx1"/>
            </a:solidFill>
          </a:ln>
        </p:spPr>
      </p:pic>
    </p:spTree>
    <p:extLst>
      <p:ext uri="{BB962C8B-B14F-4D97-AF65-F5344CB8AC3E}">
        <p14:creationId xmlns:p14="http://schemas.microsoft.com/office/powerpoint/2010/main" val="702329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9EFF8-D9AC-F84D-8949-EF6A66C51733}"/>
              </a:ext>
            </a:extLst>
          </p:cNvPr>
          <p:cNvSpPr>
            <a:spLocks noGrp="1"/>
          </p:cNvSpPr>
          <p:nvPr>
            <p:ph type="title"/>
          </p:nvPr>
        </p:nvSpPr>
        <p:spPr/>
        <p:txBody>
          <a:bodyPr/>
          <a:lstStyle/>
          <a:p>
            <a:r>
              <a:rPr lang="en-US" dirty="0"/>
              <a:t>O'Reilly Mobile App</a:t>
            </a:r>
          </a:p>
        </p:txBody>
      </p:sp>
      <p:pic>
        <p:nvPicPr>
          <p:cNvPr id="4" name="Picture 3" descr="A picture containing graphical user interface&#10;&#10;Description automatically generated">
            <a:extLst>
              <a:ext uri="{FF2B5EF4-FFF2-40B4-BE49-F238E27FC236}">
                <a16:creationId xmlns:a16="http://schemas.microsoft.com/office/drawing/2014/main" id="{315DC88E-7054-4252-AFD8-4AA02679E7C4}"/>
              </a:ext>
            </a:extLst>
          </p:cNvPr>
          <p:cNvPicPr>
            <a:picLocks noChangeAspect="1"/>
          </p:cNvPicPr>
          <p:nvPr/>
        </p:nvPicPr>
        <p:blipFill>
          <a:blip r:embed="rId2"/>
          <a:stretch>
            <a:fillRect/>
          </a:stretch>
        </p:blipFill>
        <p:spPr>
          <a:xfrm>
            <a:off x="5810790" y="631722"/>
            <a:ext cx="1890237" cy="4083169"/>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21634B22-A0C3-44CF-AAF2-82E811B1485D}"/>
              </a:ext>
            </a:extLst>
          </p:cNvPr>
          <p:cNvPicPr>
            <a:picLocks noChangeAspect="1"/>
          </p:cNvPicPr>
          <p:nvPr/>
        </p:nvPicPr>
        <p:blipFill>
          <a:blip r:embed="rId3"/>
          <a:stretch>
            <a:fillRect/>
          </a:stretch>
        </p:blipFill>
        <p:spPr>
          <a:xfrm>
            <a:off x="3611217" y="631722"/>
            <a:ext cx="1890237" cy="4083169"/>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628EA13E-A4E6-4C85-AEDB-54DAA302A8EB}"/>
              </a:ext>
            </a:extLst>
          </p:cNvPr>
          <p:cNvPicPr>
            <a:picLocks noChangeAspect="1"/>
          </p:cNvPicPr>
          <p:nvPr/>
        </p:nvPicPr>
        <p:blipFill>
          <a:blip r:embed="rId4"/>
          <a:stretch>
            <a:fillRect/>
          </a:stretch>
        </p:blipFill>
        <p:spPr>
          <a:xfrm>
            <a:off x="1411644" y="631722"/>
            <a:ext cx="1890237" cy="4083169"/>
          </a:xfrm>
          <a:prstGeom prst="rect">
            <a:avLst/>
          </a:prstGeom>
        </p:spPr>
      </p:pic>
    </p:spTree>
    <p:extLst>
      <p:ext uri="{BB962C8B-B14F-4D97-AF65-F5344CB8AC3E}">
        <p14:creationId xmlns:p14="http://schemas.microsoft.com/office/powerpoint/2010/main" val="906806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1120-E34F-4545-B208-F7C8AD694F0E}"/>
              </a:ext>
            </a:extLst>
          </p:cNvPr>
          <p:cNvSpPr>
            <a:spLocks noGrp="1"/>
          </p:cNvSpPr>
          <p:nvPr>
            <p:ph type="title"/>
          </p:nvPr>
        </p:nvSpPr>
        <p:spPr/>
        <p:txBody>
          <a:bodyPr/>
          <a:lstStyle/>
          <a:p>
            <a:r>
              <a:rPr lang="en-US" dirty="0"/>
              <a:t> </a:t>
            </a:r>
          </a:p>
        </p:txBody>
      </p:sp>
      <p:sp>
        <p:nvSpPr>
          <p:cNvPr id="7" name="Rectangle 6">
            <a:extLst>
              <a:ext uri="{FF2B5EF4-FFF2-40B4-BE49-F238E27FC236}">
                <a16:creationId xmlns:a16="http://schemas.microsoft.com/office/drawing/2014/main" id="{7C30ADE8-5344-4383-B36B-B9458A149C4F}"/>
              </a:ext>
            </a:extLst>
          </p:cNvPr>
          <p:cNvSpPr/>
          <p:nvPr/>
        </p:nvSpPr>
        <p:spPr>
          <a:xfrm>
            <a:off x="-1" y="196815"/>
            <a:ext cx="9050215" cy="523220"/>
          </a:xfrm>
          <a:prstGeom prst="rect">
            <a:avLst/>
          </a:prstGeom>
        </p:spPr>
        <p:txBody>
          <a:bodyPr wrap="square">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Tim's Certification Study Model</a:t>
            </a:r>
            <a:endParaRPr lang="en-US" sz="2800" dirty="0"/>
          </a:p>
        </p:txBody>
      </p:sp>
      <p:pic>
        <p:nvPicPr>
          <p:cNvPr id="12" name="Picture 11" descr="Diagram, schematic&#10;&#10;Description automatically generated">
            <a:extLst>
              <a:ext uri="{FF2B5EF4-FFF2-40B4-BE49-F238E27FC236}">
                <a16:creationId xmlns:a16="http://schemas.microsoft.com/office/drawing/2014/main" id="{FBFC2477-8281-4E72-A5A5-DB019DF10545}"/>
              </a:ext>
            </a:extLst>
          </p:cNvPr>
          <p:cNvPicPr>
            <a:picLocks noChangeAspect="1"/>
          </p:cNvPicPr>
          <p:nvPr/>
        </p:nvPicPr>
        <p:blipFill>
          <a:blip r:embed="rId3"/>
          <a:stretch>
            <a:fillRect/>
          </a:stretch>
        </p:blipFill>
        <p:spPr>
          <a:xfrm>
            <a:off x="1847126" y="720035"/>
            <a:ext cx="5449747" cy="4334302"/>
          </a:xfrm>
          <a:prstGeom prst="rect">
            <a:avLst/>
          </a:prstGeom>
        </p:spPr>
      </p:pic>
    </p:spTree>
    <p:extLst>
      <p:ext uri="{BB962C8B-B14F-4D97-AF65-F5344CB8AC3E}">
        <p14:creationId xmlns:p14="http://schemas.microsoft.com/office/powerpoint/2010/main" val="360148522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9EFF8-D9AC-F84D-8949-EF6A66C51733}"/>
              </a:ext>
            </a:extLst>
          </p:cNvPr>
          <p:cNvSpPr>
            <a:spLocks noGrp="1"/>
          </p:cNvSpPr>
          <p:nvPr>
            <p:ph type="title"/>
          </p:nvPr>
        </p:nvSpPr>
        <p:spPr>
          <a:xfrm>
            <a:off x="1143000" y="-78830"/>
            <a:ext cx="7556938" cy="557784"/>
          </a:xfrm>
        </p:spPr>
        <p:txBody>
          <a:bodyPr>
            <a:normAutofit/>
          </a:bodyPr>
          <a:lstStyle/>
          <a:p>
            <a:pPr>
              <a:lnSpc>
                <a:spcPct val="90000"/>
              </a:lnSpc>
            </a:pPr>
            <a:r>
              <a:rPr lang="en-US" sz="3300"/>
              <a:t>Thank you!</a:t>
            </a:r>
          </a:p>
        </p:txBody>
      </p:sp>
      <p:graphicFrame>
        <p:nvGraphicFramePr>
          <p:cNvPr id="8" name="Content Placeholder 2">
            <a:extLst>
              <a:ext uri="{FF2B5EF4-FFF2-40B4-BE49-F238E27FC236}">
                <a16:creationId xmlns:a16="http://schemas.microsoft.com/office/drawing/2014/main" id="{D9943E7B-A596-34C1-5378-FDFF8C0F479F}"/>
              </a:ext>
            </a:extLst>
          </p:cNvPr>
          <p:cNvGraphicFramePr>
            <a:graphicFrameLocks/>
          </p:cNvGraphicFramePr>
          <p:nvPr>
            <p:extLst>
              <p:ext uri="{D42A27DB-BD31-4B8C-83A1-F6EECF244321}">
                <p14:modId xmlns:p14="http://schemas.microsoft.com/office/powerpoint/2010/main" val="959070891"/>
              </p:ext>
            </p:extLst>
          </p:nvPr>
        </p:nvGraphicFramePr>
        <p:xfrm>
          <a:off x="1147763" y="814388"/>
          <a:ext cx="7539037"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60CBA871-2049-41F5-80A7-2438826DA4FC}"/>
              </a:ext>
            </a:extLst>
          </p:cNvPr>
          <p:cNvPicPr>
            <a:picLocks noChangeAspect="1"/>
          </p:cNvPicPr>
          <p:nvPr/>
        </p:nvPicPr>
        <p:blipFill>
          <a:blip r:embed="rId7"/>
          <a:stretch>
            <a:fillRect/>
          </a:stretch>
        </p:blipFill>
        <p:spPr>
          <a:xfrm>
            <a:off x="6566393" y="1262918"/>
            <a:ext cx="2133545" cy="2617663"/>
          </a:xfrm>
          <a:prstGeom prst="rect">
            <a:avLst/>
          </a:prstGeom>
        </p:spPr>
      </p:pic>
    </p:spTree>
    <p:extLst>
      <p:ext uri="{BB962C8B-B14F-4D97-AF65-F5344CB8AC3E}">
        <p14:creationId xmlns:p14="http://schemas.microsoft.com/office/powerpoint/2010/main" val="190036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C5713-EAA2-3F2C-50C5-F214B985F0A8}"/>
              </a:ext>
            </a:extLst>
          </p:cNvPr>
          <p:cNvSpPr>
            <a:spLocks noGrp="1"/>
          </p:cNvSpPr>
          <p:nvPr>
            <p:ph type="title"/>
          </p:nvPr>
        </p:nvSpPr>
        <p:spPr/>
        <p:txBody>
          <a:bodyPr/>
          <a:lstStyle/>
          <a:p>
            <a:r>
              <a:rPr lang="en-US" dirty="0"/>
              <a:t>About the Exam</a:t>
            </a:r>
          </a:p>
        </p:txBody>
      </p:sp>
      <p:sp>
        <p:nvSpPr>
          <p:cNvPr id="3" name="Content Placeholder 2">
            <a:extLst>
              <a:ext uri="{FF2B5EF4-FFF2-40B4-BE49-F238E27FC236}">
                <a16:creationId xmlns:a16="http://schemas.microsoft.com/office/drawing/2014/main" id="{FED0E88E-A03F-8688-A85E-78D991B1C47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6530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p:txBody>
          <a:bodyPr/>
          <a:lstStyle/>
          <a:p>
            <a:r>
              <a:rPr lang="en-US" dirty="0"/>
              <a:t>Databricks CLI</a:t>
            </a:r>
          </a:p>
        </p:txBody>
      </p:sp>
      <p:sp>
        <p:nvSpPr>
          <p:cNvPr id="4" name="Content Placeholder 3">
            <a:extLst>
              <a:ext uri="{FF2B5EF4-FFF2-40B4-BE49-F238E27FC236}">
                <a16:creationId xmlns:a16="http://schemas.microsoft.com/office/drawing/2014/main" id="{879F8F80-D581-F68B-617C-332764D6D7FC}"/>
              </a:ext>
            </a:extLst>
          </p:cNvPr>
          <p:cNvSpPr>
            <a:spLocks noGrp="1"/>
          </p:cNvSpPr>
          <p:nvPr>
            <p:ph idx="1"/>
          </p:nvPr>
        </p:nvSpPr>
        <p:spPr>
          <a:xfrm>
            <a:off x="1541417" y="556576"/>
            <a:ext cx="7210696" cy="3547021"/>
          </a:xfrm>
        </p:spPr>
        <p:txBody>
          <a:bodyPr/>
          <a:lstStyle/>
          <a:p>
            <a:pPr marL="0" indent="0">
              <a:buNone/>
            </a:pPr>
            <a:r>
              <a:rPr lang="en-US" sz="1200" dirty="0">
                <a:latin typeface="Roboto Mono" pitchFamily="2" charset="0"/>
                <a:ea typeface="Roboto Mono" pitchFamily="2" charset="0"/>
              </a:rPr>
              <a:t># Install the CLI</a:t>
            </a:r>
          </a:p>
          <a:p>
            <a:pPr marL="0" indent="0">
              <a:buNone/>
            </a:pPr>
            <a:r>
              <a:rPr lang="en-US" sz="1200" dirty="0">
                <a:latin typeface="Roboto Mono" pitchFamily="2" charset="0"/>
                <a:ea typeface="Roboto Mono" pitchFamily="2" charset="0"/>
              </a:rPr>
              <a:t>pip install </a:t>
            </a:r>
            <a:r>
              <a:rPr lang="en-US" sz="1200" dirty="0" err="1">
                <a:latin typeface="Roboto Mono" pitchFamily="2" charset="0"/>
                <a:ea typeface="Roboto Mono" pitchFamily="2" charset="0"/>
              </a:rPr>
              <a:t>databricks</a:t>
            </a:r>
            <a:r>
              <a:rPr lang="en-US" sz="1200" dirty="0">
                <a:latin typeface="Roboto Mono" pitchFamily="2" charset="0"/>
                <a:ea typeface="Roboto Mono" pitchFamily="2" charset="0"/>
              </a:rPr>
              <a:t>-cli</a:t>
            </a:r>
          </a:p>
          <a:p>
            <a:pPr marL="0" indent="0">
              <a:buNone/>
            </a:pPr>
            <a:endParaRPr lang="en-US" sz="1200" dirty="0">
              <a:latin typeface="Roboto Mono" pitchFamily="2" charset="0"/>
              <a:ea typeface="Roboto Mono" pitchFamily="2" charset="0"/>
            </a:endParaRPr>
          </a:p>
          <a:p>
            <a:pPr marL="0" indent="0">
              <a:buNone/>
            </a:pPr>
            <a:r>
              <a:rPr lang="en-US" sz="1200" dirty="0">
                <a:latin typeface="Roboto Mono" pitchFamily="2" charset="0"/>
                <a:ea typeface="Roboto Mono" pitchFamily="2" charset="0"/>
              </a:rPr>
              <a:t># Authenticate to Databricks host</a:t>
            </a:r>
          </a:p>
          <a:p>
            <a:pPr marL="0" indent="0">
              <a:buNone/>
            </a:pPr>
            <a:r>
              <a:rPr lang="en-US" sz="1200" dirty="0" err="1">
                <a:latin typeface="Roboto Mono" pitchFamily="2" charset="0"/>
                <a:ea typeface="Roboto Mono" pitchFamily="2" charset="0"/>
              </a:rPr>
              <a:t>databricks</a:t>
            </a:r>
            <a:r>
              <a:rPr lang="en-US" sz="1200" dirty="0">
                <a:latin typeface="Roboto Mono" pitchFamily="2" charset="0"/>
                <a:ea typeface="Roboto Mono" pitchFamily="2" charset="0"/>
              </a:rPr>
              <a:t> configure --token</a:t>
            </a:r>
          </a:p>
          <a:p>
            <a:pPr marL="0" indent="0">
              <a:buNone/>
            </a:pPr>
            <a:endParaRPr lang="en-US" sz="1200" dirty="0">
              <a:latin typeface="Roboto Mono" pitchFamily="2" charset="0"/>
              <a:ea typeface="Roboto Mono" pitchFamily="2" charset="0"/>
            </a:endParaRPr>
          </a:p>
          <a:p>
            <a:pPr marL="0" indent="0">
              <a:buNone/>
            </a:pPr>
            <a:r>
              <a:rPr lang="en-US" sz="1200" dirty="0">
                <a:latin typeface="Roboto Mono" pitchFamily="2" charset="0"/>
                <a:ea typeface="Roboto Mono" pitchFamily="2" charset="0"/>
              </a:rPr>
              <a:t># List available clusters</a:t>
            </a:r>
          </a:p>
          <a:p>
            <a:pPr marL="0" indent="0">
              <a:buNone/>
            </a:pPr>
            <a:r>
              <a:rPr lang="en-US" sz="1200" dirty="0" err="1">
                <a:latin typeface="Roboto Mono" pitchFamily="2" charset="0"/>
                <a:ea typeface="Roboto Mono" pitchFamily="2" charset="0"/>
              </a:rPr>
              <a:t>databricks</a:t>
            </a:r>
            <a:r>
              <a:rPr lang="en-US" sz="1200" dirty="0">
                <a:latin typeface="Roboto Mono" pitchFamily="2" charset="0"/>
                <a:ea typeface="Roboto Mono" pitchFamily="2" charset="0"/>
              </a:rPr>
              <a:t> clusters list</a:t>
            </a:r>
          </a:p>
          <a:p>
            <a:pPr marL="0" indent="0">
              <a:buNone/>
            </a:pPr>
            <a:endParaRPr lang="en-US" sz="1200" dirty="0">
              <a:latin typeface="Roboto Mono" pitchFamily="2" charset="0"/>
              <a:ea typeface="Roboto Mono" pitchFamily="2" charset="0"/>
            </a:endParaRPr>
          </a:p>
          <a:p>
            <a:pPr marL="0" indent="0">
              <a:buNone/>
            </a:pPr>
            <a:r>
              <a:rPr lang="en-US" sz="1200" dirty="0">
                <a:latin typeface="Roboto Mono" pitchFamily="2" charset="0"/>
                <a:ea typeface="Roboto Mono" pitchFamily="2" charset="0"/>
              </a:rPr>
              <a:t># Create a new cluster</a:t>
            </a:r>
          </a:p>
          <a:p>
            <a:pPr marL="0" indent="0">
              <a:buNone/>
            </a:pPr>
            <a:r>
              <a:rPr lang="en-US" sz="1200" dirty="0" err="1">
                <a:latin typeface="Roboto Mono" pitchFamily="2" charset="0"/>
                <a:ea typeface="Roboto Mono" pitchFamily="2" charset="0"/>
              </a:rPr>
              <a:t>databricks</a:t>
            </a:r>
            <a:r>
              <a:rPr lang="en-US" sz="1200" dirty="0">
                <a:latin typeface="Roboto Mono" pitchFamily="2" charset="0"/>
                <a:ea typeface="Roboto Mono" pitchFamily="2" charset="0"/>
              </a:rPr>
              <a:t> clusters create --</a:t>
            </a:r>
            <a:r>
              <a:rPr lang="en-US" sz="1200" dirty="0" err="1">
                <a:latin typeface="Roboto Mono" pitchFamily="2" charset="0"/>
                <a:ea typeface="Roboto Mono" pitchFamily="2" charset="0"/>
              </a:rPr>
              <a:t>json</a:t>
            </a:r>
            <a:r>
              <a:rPr lang="en-US" sz="1200" dirty="0">
                <a:latin typeface="Roboto Mono" pitchFamily="2" charset="0"/>
                <a:ea typeface="Roboto Mono" pitchFamily="2" charset="0"/>
              </a:rPr>
              <a:t>-file=create-</a:t>
            </a:r>
            <a:r>
              <a:rPr lang="en-US" sz="1200" dirty="0" err="1">
                <a:latin typeface="Roboto Mono" pitchFamily="2" charset="0"/>
                <a:ea typeface="Roboto Mono" pitchFamily="2" charset="0"/>
              </a:rPr>
              <a:t>cluster.json</a:t>
            </a:r>
            <a:endParaRPr lang="en-US" sz="1200" dirty="0">
              <a:latin typeface="Roboto Mono" pitchFamily="2" charset="0"/>
              <a:ea typeface="Roboto Mono" pitchFamily="2" charset="0"/>
            </a:endParaRPr>
          </a:p>
          <a:p>
            <a:pPr marL="0" indent="0">
              <a:buNone/>
            </a:pPr>
            <a:endParaRPr lang="en-US" sz="1200" dirty="0">
              <a:latin typeface="Roboto Mono" pitchFamily="2" charset="0"/>
              <a:ea typeface="Roboto Mono" pitchFamily="2" charset="0"/>
            </a:endParaRPr>
          </a:p>
          <a:p>
            <a:pPr marL="0" indent="0">
              <a:buNone/>
            </a:pPr>
            <a:r>
              <a:rPr lang="en-US" sz="1200" dirty="0">
                <a:latin typeface="Roboto Mono" pitchFamily="2" charset="0"/>
                <a:ea typeface="Roboto Mono" pitchFamily="2" charset="0"/>
              </a:rPr>
              <a:t># List available jobs</a:t>
            </a:r>
          </a:p>
          <a:p>
            <a:pPr marL="0" indent="0">
              <a:buNone/>
            </a:pPr>
            <a:r>
              <a:rPr lang="en-US" sz="1200" dirty="0" err="1">
                <a:latin typeface="Roboto Mono" pitchFamily="2" charset="0"/>
                <a:ea typeface="Roboto Mono" pitchFamily="2" charset="0"/>
              </a:rPr>
              <a:t>databricks</a:t>
            </a:r>
            <a:r>
              <a:rPr lang="en-US" sz="1200" dirty="0">
                <a:latin typeface="Roboto Mono" pitchFamily="2" charset="0"/>
                <a:ea typeface="Roboto Mono" pitchFamily="2" charset="0"/>
              </a:rPr>
              <a:t> jobs list</a:t>
            </a:r>
          </a:p>
          <a:p>
            <a:pPr marL="0" indent="0">
              <a:buNone/>
            </a:pPr>
            <a:endParaRPr lang="en-US" sz="1200" dirty="0">
              <a:latin typeface="Roboto Mono" pitchFamily="2" charset="0"/>
              <a:ea typeface="Roboto Mono" pitchFamily="2" charset="0"/>
            </a:endParaRPr>
          </a:p>
          <a:p>
            <a:pPr marL="0" indent="0">
              <a:buNone/>
            </a:pPr>
            <a:r>
              <a:rPr lang="en-US" sz="1200" dirty="0">
                <a:latin typeface="Roboto Mono" pitchFamily="2" charset="0"/>
                <a:ea typeface="Roboto Mono" pitchFamily="2" charset="0"/>
              </a:rPr>
              <a:t># Run a job</a:t>
            </a:r>
          </a:p>
          <a:p>
            <a:pPr marL="0" indent="0">
              <a:buNone/>
            </a:pPr>
            <a:r>
              <a:rPr lang="en-US" sz="1200" dirty="0" err="1">
                <a:latin typeface="Roboto Mono" pitchFamily="2" charset="0"/>
                <a:ea typeface="Roboto Mono" pitchFamily="2" charset="0"/>
              </a:rPr>
              <a:t>databricks</a:t>
            </a:r>
            <a:r>
              <a:rPr lang="en-US" sz="1200" dirty="0">
                <a:latin typeface="Roboto Mono" pitchFamily="2" charset="0"/>
                <a:ea typeface="Roboto Mono" pitchFamily="2" charset="0"/>
              </a:rPr>
              <a:t> jobs run-now --job-id &lt;job-id&gt;</a:t>
            </a:r>
          </a:p>
          <a:p>
            <a:pPr marL="0" indent="0">
              <a:buNone/>
            </a:pPr>
            <a:endParaRPr lang="en-US" sz="1200" dirty="0">
              <a:latin typeface="Roboto Mono" pitchFamily="2" charset="0"/>
              <a:ea typeface="Roboto Mono" pitchFamily="2" charset="0"/>
            </a:endParaRPr>
          </a:p>
          <a:p>
            <a:pPr marL="0" indent="0">
              <a:buNone/>
            </a:pPr>
            <a:r>
              <a:rPr lang="en-US" sz="1200" dirty="0">
                <a:latin typeface="Roboto Mono" pitchFamily="2" charset="0"/>
                <a:ea typeface="Roboto Mono" pitchFamily="2" charset="0"/>
              </a:rPr>
              <a:t># Upload a file to DBFS (Databricks File System)</a:t>
            </a:r>
          </a:p>
          <a:p>
            <a:pPr marL="0" indent="0">
              <a:buNone/>
            </a:pPr>
            <a:r>
              <a:rPr lang="en-US" sz="1200" dirty="0" err="1">
                <a:latin typeface="Roboto Mono" pitchFamily="2" charset="0"/>
                <a:ea typeface="Roboto Mono" pitchFamily="2" charset="0"/>
              </a:rPr>
              <a:t>databricks</a:t>
            </a:r>
            <a:r>
              <a:rPr lang="en-US" sz="1200" dirty="0">
                <a:latin typeface="Roboto Mono" pitchFamily="2" charset="0"/>
                <a:ea typeface="Roboto Mono" pitchFamily="2" charset="0"/>
              </a:rPr>
              <a:t> fs cp local-file-path </a:t>
            </a:r>
            <a:r>
              <a:rPr lang="en-US" sz="1200" dirty="0" err="1">
                <a:latin typeface="Roboto Mono" pitchFamily="2" charset="0"/>
                <a:ea typeface="Roboto Mono" pitchFamily="2" charset="0"/>
              </a:rPr>
              <a:t>dbfs</a:t>
            </a:r>
            <a:r>
              <a:rPr lang="en-US" sz="1200" dirty="0">
                <a:latin typeface="Roboto Mono" pitchFamily="2" charset="0"/>
                <a:ea typeface="Roboto Mono" pitchFamily="2" charset="0"/>
              </a:rPr>
              <a:t>:/destination-path</a:t>
            </a:r>
          </a:p>
          <a:p>
            <a:pPr marL="0" indent="0">
              <a:buNone/>
            </a:pPr>
            <a:endParaRPr lang="en-US" sz="1200" dirty="0">
              <a:latin typeface="Roboto Mono" pitchFamily="2" charset="0"/>
              <a:ea typeface="Roboto Mono" pitchFamily="2" charset="0"/>
            </a:endParaRPr>
          </a:p>
        </p:txBody>
      </p:sp>
    </p:spTree>
    <p:extLst>
      <p:ext uri="{BB962C8B-B14F-4D97-AF65-F5344CB8AC3E}">
        <p14:creationId xmlns:p14="http://schemas.microsoft.com/office/powerpoint/2010/main" val="1652246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p:txBody>
          <a:bodyPr/>
          <a:lstStyle/>
          <a:p>
            <a:r>
              <a:rPr lang="en-US" dirty="0" err="1"/>
              <a:t>PySpark</a:t>
            </a:r>
            <a:endParaRPr lang="en-US" dirty="0"/>
          </a:p>
        </p:txBody>
      </p:sp>
      <p:sp>
        <p:nvSpPr>
          <p:cNvPr id="4" name="Content Placeholder 3">
            <a:extLst>
              <a:ext uri="{FF2B5EF4-FFF2-40B4-BE49-F238E27FC236}">
                <a16:creationId xmlns:a16="http://schemas.microsoft.com/office/drawing/2014/main" id="{879F8F80-D581-F68B-617C-332764D6D7FC}"/>
              </a:ext>
            </a:extLst>
          </p:cNvPr>
          <p:cNvSpPr>
            <a:spLocks noGrp="1"/>
          </p:cNvSpPr>
          <p:nvPr>
            <p:ph idx="1"/>
          </p:nvPr>
        </p:nvSpPr>
        <p:spPr>
          <a:xfrm>
            <a:off x="1541417" y="556576"/>
            <a:ext cx="7210696" cy="3547021"/>
          </a:xfrm>
        </p:spPr>
        <p:txBody>
          <a:bodyPr/>
          <a:lstStyle/>
          <a:p>
            <a:pPr marL="0" indent="0">
              <a:buNone/>
            </a:pPr>
            <a:r>
              <a:rPr lang="en-US" sz="1200" dirty="0">
                <a:latin typeface="Roboto Mono" pitchFamily="2" charset="0"/>
                <a:ea typeface="Roboto Mono" pitchFamily="2" charset="0"/>
              </a:rPr>
              <a:t># </a:t>
            </a:r>
            <a:r>
              <a:rPr lang="en-US" sz="1200" dirty="0" err="1">
                <a:latin typeface="Roboto Mono" pitchFamily="2" charset="0"/>
                <a:ea typeface="Roboto Mono" pitchFamily="2" charset="0"/>
              </a:rPr>
              <a:t>PySpark</a:t>
            </a:r>
            <a:r>
              <a:rPr lang="en-US" sz="1200" dirty="0">
                <a:latin typeface="Roboto Mono" pitchFamily="2" charset="0"/>
                <a:ea typeface="Roboto Mono" pitchFamily="2" charset="0"/>
              </a:rPr>
              <a:t> is the Python API for Apache Spark</a:t>
            </a:r>
          </a:p>
          <a:p>
            <a:pPr marL="0" indent="0">
              <a:buNone/>
            </a:pPr>
            <a:r>
              <a:rPr lang="en-US" sz="1200" dirty="0">
                <a:latin typeface="Roboto Mono" pitchFamily="2" charset="0"/>
                <a:ea typeface="Roboto Mono" pitchFamily="2" charset="0"/>
              </a:rPr>
              <a:t># Write Spark apps in Python</a:t>
            </a:r>
          </a:p>
        </p:txBody>
      </p:sp>
    </p:spTree>
    <p:extLst>
      <p:ext uri="{BB962C8B-B14F-4D97-AF65-F5344CB8AC3E}">
        <p14:creationId xmlns:p14="http://schemas.microsoft.com/office/powerpoint/2010/main" val="3836311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p:txBody>
          <a:bodyPr/>
          <a:lstStyle/>
          <a:p>
            <a:r>
              <a:rPr lang="en-US" dirty="0"/>
              <a:t>Databricks SQL</a:t>
            </a:r>
          </a:p>
        </p:txBody>
      </p:sp>
      <p:sp>
        <p:nvSpPr>
          <p:cNvPr id="4" name="Content Placeholder 3">
            <a:extLst>
              <a:ext uri="{FF2B5EF4-FFF2-40B4-BE49-F238E27FC236}">
                <a16:creationId xmlns:a16="http://schemas.microsoft.com/office/drawing/2014/main" id="{879F8F80-D581-F68B-617C-332764D6D7FC}"/>
              </a:ext>
            </a:extLst>
          </p:cNvPr>
          <p:cNvSpPr>
            <a:spLocks noGrp="1"/>
          </p:cNvSpPr>
          <p:nvPr>
            <p:ph idx="1"/>
          </p:nvPr>
        </p:nvSpPr>
        <p:spPr>
          <a:xfrm>
            <a:off x="1541417" y="556576"/>
            <a:ext cx="7210696" cy="3547021"/>
          </a:xfrm>
        </p:spPr>
        <p:txBody>
          <a:bodyPr/>
          <a:lstStyle/>
          <a:p>
            <a:pPr marL="0" indent="0">
              <a:buNone/>
            </a:pPr>
            <a:r>
              <a:rPr lang="en-US" sz="1200" dirty="0">
                <a:latin typeface="Roboto Mono" pitchFamily="2" charset="0"/>
                <a:ea typeface="Roboto Mono" pitchFamily="2" charset="0"/>
              </a:rPr>
              <a:t># </a:t>
            </a:r>
            <a:r>
              <a:rPr lang="en-US" sz="1200" dirty="0" err="1">
                <a:latin typeface="Roboto Mono" pitchFamily="2" charset="0"/>
                <a:ea typeface="Roboto Mono" pitchFamily="2" charset="0"/>
              </a:rPr>
              <a:t>PySpark</a:t>
            </a:r>
            <a:r>
              <a:rPr lang="en-US" sz="1200" dirty="0">
                <a:latin typeface="Roboto Mono" pitchFamily="2" charset="0"/>
                <a:ea typeface="Roboto Mono" pitchFamily="2" charset="0"/>
              </a:rPr>
              <a:t> is the Python API for Apache Spark</a:t>
            </a:r>
          </a:p>
          <a:p>
            <a:pPr marL="0" indent="0">
              <a:buNone/>
            </a:pPr>
            <a:r>
              <a:rPr lang="en-US" sz="1200" dirty="0">
                <a:latin typeface="Roboto Mono" pitchFamily="2" charset="0"/>
                <a:ea typeface="Roboto Mono" pitchFamily="2" charset="0"/>
              </a:rPr>
              <a:t># Write Spark apps in Python</a:t>
            </a:r>
          </a:p>
        </p:txBody>
      </p:sp>
    </p:spTree>
    <p:extLst>
      <p:ext uri="{BB962C8B-B14F-4D97-AF65-F5344CB8AC3E}">
        <p14:creationId xmlns:p14="http://schemas.microsoft.com/office/powerpoint/2010/main" val="2746808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p:txBody>
          <a:bodyPr/>
          <a:lstStyle/>
          <a:p>
            <a:r>
              <a:rPr lang="en-US" dirty="0"/>
              <a:t>Databricks Notebook Magic Commands</a:t>
            </a:r>
          </a:p>
        </p:txBody>
      </p:sp>
      <p:sp>
        <p:nvSpPr>
          <p:cNvPr id="4" name="Content Placeholder 3">
            <a:extLst>
              <a:ext uri="{FF2B5EF4-FFF2-40B4-BE49-F238E27FC236}">
                <a16:creationId xmlns:a16="http://schemas.microsoft.com/office/drawing/2014/main" id="{879F8F80-D581-F68B-617C-332764D6D7FC}"/>
              </a:ext>
            </a:extLst>
          </p:cNvPr>
          <p:cNvSpPr>
            <a:spLocks noGrp="1"/>
          </p:cNvSpPr>
          <p:nvPr>
            <p:ph idx="1"/>
          </p:nvPr>
        </p:nvSpPr>
        <p:spPr>
          <a:xfrm>
            <a:off x="1541417" y="556576"/>
            <a:ext cx="7210696" cy="3547021"/>
          </a:xfrm>
        </p:spPr>
        <p:txBody>
          <a:bodyPr/>
          <a:lstStyle/>
          <a:p>
            <a:pPr marL="0" indent="0">
              <a:buNone/>
            </a:pPr>
            <a:r>
              <a:rPr lang="en-US" sz="1200" dirty="0">
                <a:latin typeface="Roboto Mono" pitchFamily="2" charset="0"/>
                <a:ea typeface="Roboto Mono" pitchFamily="2" charset="0"/>
              </a:rPr>
              <a:t># </a:t>
            </a:r>
            <a:r>
              <a:rPr lang="en-US" sz="1200" dirty="0" err="1">
                <a:latin typeface="Roboto Mono" pitchFamily="2" charset="0"/>
                <a:ea typeface="Roboto Mono" pitchFamily="2" charset="0"/>
              </a:rPr>
              <a:t>PySpark</a:t>
            </a:r>
            <a:r>
              <a:rPr lang="en-US" sz="1200" dirty="0">
                <a:latin typeface="Roboto Mono" pitchFamily="2" charset="0"/>
                <a:ea typeface="Roboto Mono" pitchFamily="2" charset="0"/>
              </a:rPr>
              <a:t> is the Python API for Apache Spark</a:t>
            </a:r>
          </a:p>
          <a:p>
            <a:pPr marL="0" indent="0">
              <a:buNone/>
            </a:pPr>
            <a:r>
              <a:rPr lang="en-US" sz="1200" dirty="0">
                <a:latin typeface="Roboto Mono" pitchFamily="2" charset="0"/>
                <a:ea typeface="Roboto Mono" pitchFamily="2" charset="0"/>
              </a:rPr>
              <a:t># Write Spark apps in Python</a:t>
            </a:r>
          </a:p>
        </p:txBody>
      </p:sp>
    </p:spTree>
    <p:extLst>
      <p:ext uri="{BB962C8B-B14F-4D97-AF65-F5344CB8AC3E}">
        <p14:creationId xmlns:p14="http://schemas.microsoft.com/office/powerpoint/2010/main" val="2041658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a:xfrm>
            <a:off x="1144371" y="-35439"/>
            <a:ext cx="7548179" cy="560552"/>
          </a:xfrm>
        </p:spPr>
        <p:txBody>
          <a:bodyPr>
            <a:normAutofit/>
          </a:bodyPr>
          <a:lstStyle/>
          <a:p>
            <a:pPr>
              <a:lnSpc>
                <a:spcPct val="90000"/>
              </a:lnSpc>
            </a:pPr>
            <a:r>
              <a:rPr lang="en-US" sz="3300" dirty="0"/>
              <a:t>Databricks Integration</a:t>
            </a:r>
          </a:p>
        </p:txBody>
      </p:sp>
      <p:pic>
        <p:nvPicPr>
          <p:cNvPr id="6" name="Picture 5">
            <a:extLst>
              <a:ext uri="{FF2B5EF4-FFF2-40B4-BE49-F238E27FC236}">
                <a16:creationId xmlns:a16="http://schemas.microsoft.com/office/drawing/2014/main" id="{491ECD3A-5CDE-20DA-7750-1D19DA03DAF6}"/>
              </a:ext>
            </a:extLst>
          </p:cNvPr>
          <p:cNvPicPr>
            <a:picLocks noChangeAspect="1"/>
          </p:cNvPicPr>
          <p:nvPr/>
        </p:nvPicPr>
        <p:blipFill>
          <a:blip r:embed="rId2"/>
          <a:stretch>
            <a:fillRect/>
          </a:stretch>
        </p:blipFill>
        <p:spPr>
          <a:xfrm>
            <a:off x="891390" y="814771"/>
            <a:ext cx="7371945" cy="3907131"/>
          </a:xfrm>
          <a:prstGeom prst="rect">
            <a:avLst/>
          </a:prstGeom>
          <a:noFill/>
        </p:spPr>
      </p:pic>
    </p:spTree>
    <p:extLst>
      <p:ext uri="{BB962C8B-B14F-4D97-AF65-F5344CB8AC3E}">
        <p14:creationId xmlns:p14="http://schemas.microsoft.com/office/powerpoint/2010/main" val="43352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9EFF8-D9AC-F84D-8949-EF6A66C51733}"/>
              </a:ext>
            </a:extLst>
          </p:cNvPr>
          <p:cNvSpPr>
            <a:spLocks noGrp="1"/>
          </p:cNvSpPr>
          <p:nvPr>
            <p:ph type="title"/>
          </p:nvPr>
        </p:nvSpPr>
        <p:spPr/>
        <p:txBody>
          <a:bodyPr/>
          <a:lstStyle/>
          <a:p>
            <a:r>
              <a:rPr lang="en-US" dirty="0"/>
              <a:t>Tim Warner</a:t>
            </a:r>
          </a:p>
        </p:txBody>
      </p:sp>
      <p:sp>
        <p:nvSpPr>
          <p:cNvPr id="3" name="Content Placeholder 2">
            <a:extLst>
              <a:ext uri="{FF2B5EF4-FFF2-40B4-BE49-F238E27FC236}">
                <a16:creationId xmlns:a16="http://schemas.microsoft.com/office/drawing/2014/main" id="{510B1FA3-9927-F74A-8D15-783CB3AE14C0}"/>
              </a:ext>
            </a:extLst>
          </p:cNvPr>
          <p:cNvSpPr>
            <a:spLocks noGrp="1"/>
          </p:cNvSpPr>
          <p:nvPr>
            <p:ph idx="1"/>
          </p:nvPr>
        </p:nvSpPr>
        <p:spPr>
          <a:xfrm>
            <a:off x="1210101" y="0"/>
            <a:ext cx="5412767" cy="5143500"/>
          </a:xfrm>
        </p:spPr>
        <p:txBody>
          <a:bodyPr anchor="ctr"/>
          <a:lstStyle/>
          <a:p>
            <a:r>
              <a:rPr lang="en-US" dirty="0"/>
              <a:t>Based in Nashville, TN, US</a:t>
            </a:r>
          </a:p>
          <a:p>
            <a:r>
              <a:rPr lang="en-US" dirty="0"/>
              <a:t>26-year Microsoft Certified Trainer (MCT)</a:t>
            </a:r>
          </a:p>
          <a:p>
            <a:r>
              <a:rPr lang="en-US" dirty="0"/>
              <a:t>6-year Microsoft Most Valuable Professional (MVP) in Azure AI and Cloud &amp; Datacenter Management</a:t>
            </a:r>
          </a:p>
          <a:p>
            <a:r>
              <a:rPr lang="en-US" dirty="0"/>
              <a:t>Connect: </a:t>
            </a:r>
            <a:r>
              <a:rPr lang="en-US" b="1" dirty="0">
                <a:solidFill>
                  <a:srgbClr val="0070C0"/>
                </a:solidFill>
              </a:rPr>
              <a:t>timw.info/li</a:t>
            </a:r>
          </a:p>
        </p:txBody>
      </p:sp>
      <p:pic>
        <p:nvPicPr>
          <p:cNvPr id="8" name="Picture 7">
            <a:extLst>
              <a:ext uri="{FF2B5EF4-FFF2-40B4-BE49-F238E27FC236}">
                <a16:creationId xmlns:a16="http://schemas.microsoft.com/office/drawing/2014/main" id="{A23CD228-FCB9-47E6-BFB4-570703BE1BC0}"/>
              </a:ext>
            </a:extLst>
          </p:cNvPr>
          <p:cNvPicPr>
            <a:picLocks noChangeAspect="1"/>
          </p:cNvPicPr>
          <p:nvPr/>
        </p:nvPicPr>
        <p:blipFill>
          <a:blip r:embed="rId2"/>
          <a:stretch>
            <a:fillRect/>
          </a:stretch>
        </p:blipFill>
        <p:spPr>
          <a:xfrm>
            <a:off x="6696887" y="1325914"/>
            <a:ext cx="2030855" cy="2491672"/>
          </a:xfrm>
          <a:prstGeom prst="rect">
            <a:avLst/>
          </a:prstGeom>
        </p:spPr>
      </p:pic>
    </p:spTree>
    <p:extLst>
      <p:ext uri="{BB962C8B-B14F-4D97-AF65-F5344CB8AC3E}">
        <p14:creationId xmlns:p14="http://schemas.microsoft.com/office/powerpoint/2010/main" val="1892480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a:xfrm>
            <a:off x="1144371" y="-35439"/>
            <a:ext cx="7548179" cy="560552"/>
          </a:xfrm>
        </p:spPr>
        <p:txBody>
          <a:bodyPr>
            <a:normAutofit/>
          </a:bodyPr>
          <a:lstStyle/>
          <a:p>
            <a:pPr>
              <a:lnSpc>
                <a:spcPct val="90000"/>
              </a:lnSpc>
            </a:pPr>
            <a:r>
              <a:rPr lang="en-US" sz="3300" dirty="0"/>
              <a:t>Databricks Marketing Pitch</a:t>
            </a:r>
          </a:p>
        </p:txBody>
      </p:sp>
      <p:pic>
        <p:nvPicPr>
          <p:cNvPr id="4" name="Picture 3">
            <a:extLst>
              <a:ext uri="{FF2B5EF4-FFF2-40B4-BE49-F238E27FC236}">
                <a16:creationId xmlns:a16="http://schemas.microsoft.com/office/drawing/2014/main" id="{0DA84872-587E-5295-F33F-D70A116784F3}"/>
              </a:ext>
            </a:extLst>
          </p:cNvPr>
          <p:cNvPicPr>
            <a:picLocks noChangeAspect="1"/>
          </p:cNvPicPr>
          <p:nvPr/>
        </p:nvPicPr>
        <p:blipFill>
          <a:blip r:embed="rId2"/>
          <a:stretch>
            <a:fillRect/>
          </a:stretch>
        </p:blipFill>
        <p:spPr>
          <a:xfrm>
            <a:off x="1937663" y="656016"/>
            <a:ext cx="5268673" cy="4315098"/>
          </a:xfrm>
          <a:prstGeom prst="rect">
            <a:avLst/>
          </a:prstGeom>
        </p:spPr>
      </p:pic>
    </p:spTree>
    <p:extLst>
      <p:ext uri="{BB962C8B-B14F-4D97-AF65-F5344CB8AC3E}">
        <p14:creationId xmlns:p14="http://schemas.microsoft.com/office/powerpoint/2010/main" val="306774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a:xfrm>
            <a:off x="1144371" y="-35439"/>
            <a:ext cx="7548179" cy="560552"/>
          </a:xfrm>
        </p:spPr>
        <p:txBody>
          <a:bodyPr>
            <a:normAutofit/>
          </a:bodyPr>
          <a:lstStyle/>
          <a:p>
            <a:pPr>
              <a:lnSpc>
                <a:spcPct val="90000"/>
              </a:lnSpc>
            </a:pPr>
            <a:r>
              <a:rPr lang="en-US" sz="3300" dirty="0"/>
              <a:t>Delta Lake</a:t>
            </a:r>
          </a:p>
        </p:txBody>
      </p:sp>
      <p:sp>
        <p:nvSpPr>
          <p:cNvPr id="3" name="TextBox 2">
            <a:extLst>
              <a:ext uri="{FF2B5EF4-FFF2-40B4-BE49-F238E27FC236}">
                <a16:creationId xmlns:a16="http://schemas.microsoft.com/office/drawing/2014/main" id="{7584F8AC-1217-73D2-A6E9-663CE9CC9E95}"/>
              </a:ext>
            </a:extLst>
          </p:cNvPr>
          <p:cNvSpPr txBox="1"/>
          <p:nvPr/>
        </p:nvSpPr>
        <p:spPr>
          <a:xfrm>
            <a:off x="451450" y="2282510"/>
            <a:ext cx="5809747" cy="928360"/>
          </a:xfrm>
          <a:prstGeom prst="rect">
            <a:avLst/>
          </a:prstGeom>
          <a:noFill/>
        </p:spPr>
        <p:txBody>
          <a:bodyPr wrap="square" rtlCol="0">
            <a:spAutoFit/>
          </a:bodyPr>
          <a:lstStyle/>
          <a:p>
            <a:r>
              <a:rPr lang="en-US" dirty="0"/>
              <a:t>Enhances Spark with ACID transactions, schema enforcement, and the ability to handle massive datasets, making it ideal for large-scale data warehousing needs.</a:t>
            </a:r>
          </a:p>
        </p:txBody>
      </p:sp>
    </p:spTree>
    <p:extLst>
      <p:ext uri="{BB962C8B-B14F-4D97-AF65-F5344CB8AC3E}">
        <p14:creationId xmlns:p14="http://schemas.microsoft.com/office/powerpoint/2010/main" val="1635867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a:xfrm>
            <a:off x="1144371" y="-35439"/>
            <a:ext cx="7548179" cy="560552"/>
          </a:xfrm>
        </p:spPr>
        <p:txBody>
          <a:bodyPr>
            <a:normAutofit/>
          </a:bodyPr>
          <a:lstStyle/>
          <a:p>
            <a:pPr>
              <a:lnSpc>
                <a:spcPct val="90000"/>
              </a:lnSpc>
            </a:pPr>
            <a:r>
              <a:rPr lang="en-US" sz="3300" dirty="0"/>
              <a:t>Practice Question #1</a:t>
            </a:r>
          </a:p>
        </p:txBody>
      </p:sp>
      <p:pic>
        <p:nvPicPr>
          <p:cNvPr id="6" name="Picture 5">
            <a:extLst>
              <a:ext uri="{FF2B5EF4-FFF2-40B4-BE49-F238E27FC236}">
                <a16:creationId xmlns:a16="http://schemas.microsoft.com/office/drawing/2014/main" id="{2C12F70C-8F5E-D6AD-2ACB-22424D270B99}"/>
              </a:ext>
            </a:extLst>
          </p:cNvPr>
          <p:cNvPicPr>
            <a:picLocks noChangeAspect="1"/>
          </p:cNvPicPr>
          <p:nvPr/>
        </p:nvPicPr>
        <p:blipFill>
          <a:blip r:embed="rId2"/>
          <a:stretch>
            <a:fillRect/>
          </a:stretch>
        </p:blipFill>
        <p:spPr>
          <a:xfrm>
            <a:off x="1205067" y="628984"/>
            <a:ext cx="6552381" cy="2447619"/>
          </a:xfrm>
          <a:prstGeom prst="rect">
            <a:avLst/>
          </a:prstGeom>
        </p:spPr>
      </p:pic>
      <p:sp>
        <p:nvSpPr>
          <p:cNvPr id="7" name="TextBox 6">
            <a:extLst>
              <a:ext uri="{FF2B5EF4-FFF2-40B4-BE49-F238E27FC236}">
                <a16:creationId xmlns:a16="http://schemas.microsoft.com/office/drawing/2014/main" id="{CCB49572-6A4D-5026-D2DE-E66AAD2BE7FD}"/>
              </a:ext>
            </a:extLst>
          </p:cNvPr>
          <p:cNvSpPr txBox="1"/>
          <p:nvPr/>
        </p:nvSpPr>
        <p:spPr>
          <a:xfrm>
            <a:off x="1223460" y="3080296"/>
            <a:ext cx="7029014" cy="1477328"/>
          </a:xfrm>
          <a:prstGeom prst="rect">
            <a:avLst/>
          </a:prstGeom>
          <a:noFill/>
        </p:spPr>
        <p:txBody>
          <a:bodyPr wrap="square" rtlCol="0">
            <a:spAutoFit/>
          </a:bodyPr>
          <a:lstStyle/>
          <a:p>
            <a:r>
              <a:rPr lang="en-US" dirty="0"/>
              <a:t>Correct answer: E. A data </a:t>
            </a:r>
            <a:r>
              <a:rPr lang="en-US" dirty="0" err="1"/>
              <a:t>lakehouse</a:t>
            </a:r>
            <a:r>
              <a:rPr lang="en-US" dirty="0"/>
              <a:t> enables both batch and streaming analytics. Unlike traditional data warehouses, a data </a:t>
            </a:r>
            <a:r>
              <a:rPr lang="en-US" dirty="0" err="1"/>
              <a:t>lakehouse</a:t>
            </a:r>
            <a:r>
              <a:rPr lang="en-US" dirty="0"/>
              <a:t> supports real-time data processing alongside batch processing, allowing for more flexible and timely data analytics. </a:t>
            </a:r>
          </a:p>
          <a:p>
            <a:endParaRPr lang="en-US" dirty="0"/>
          </a:p>
        </p:txBody>
      </p:sp>
      <p:sp>
        <p:nvSpPr>
          <p:cNvPr id="3" name="Rectangle 2">
            <a:extLst>
              <a:ext uri="{FF2B5EF4-FFF2-40B4-BE49-F238E27FC236}">
                <a16:creationId xmlns:a16="http://schemas.microsoft.com/office/drawing/2014/main" id="{53530E4B-49AA-9C94-37CE-5C4CBF92085F}"/>
              </a:ext>
            </a:extLst>
          </p:cNvPr>
          <p:cNvSpPr/>
          <p:nvPr/>
        </p:nvSpPr>
        <p:spPr>
          <a:xfrm>
            <a:off x="700533" y="3178879"/>
            <a:ext cx="7992017" cy="11767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BEBA4CD-BB5B-877F-5549-2A09D09BEFE8}"/>
              </a:ext>
            </a:extLst>
          </p:cNvPr>
          <p:cNvSpPr txBox="1"/>
          <p:nvPr/>
        </p:nvSpPr>
        <p:spPr>
          <a:xfrm>
            <a:off x="6526443" y="116904"/>
            <a:ext cx="3241289" cy="307777"/>
          </a:xfrm>
          <a:prstGeom prst="rect">
            <a:avLst/>
          </a:prstGeom>
          <a:noFill/>
        </p:spPr>
        <p:txBody>
          <a:bodyPr wrap="square" rtlCol="0">
            <a:spAutoFit/>
          </a:bodyPr>
          <a:lstStyle/>
          <a:p>
            <a:r>
              <a:rPr lang="en-US" sz="1400" dirty="0">
                <a:solidFill>
                  <a:schemeClr val="bg1"/>
                </a:solidFill>
              </a:rPr>
              <a:t>Source: academy.databricks.com </a:t>
            </a:r>
          </a:p>
        </p:txBody>
      </p:sp>
    </p:spTree>
    <p:extLst>
      <p:ext uri="{BB962C8B-B14F-4D97-AF65-F5344CB8AC3E}">
        <p14:creationId xmlns:p14="http://schemas.microsoft.com/office/powerpoint/2010/main" val="290759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a:xfrm>
            <a:off x="1144371" y="-35439"/>
            <a:ext cx="7548179" cy="560552"/>
          </a:xfrm>
        </p:spPr>
        <p:txBody>
          <a:bodyPr>
            <a:normAutofit/>
          </a:bodyPr>
          <a:lstStyle/>
          <a:p>
            <a:pPr>
              <a:lnSpc>
                <a:spcPct val="90000"/>
              </a:lnSpc>
            </a:pPr>
            <a:r>
              <a:rPr lang="en-US" sz="3300" dirty="0"/>
              <a:t>Practice Question #2</a:t>
            </a:r>
          </a:p>
        </p:txBody>
      </p:sp>
      <p:sp>
        <p:nvSpPr>
          <p:cNvPr id="7" name="TextBox 6">
            <a:extLst>
              <a:ext uri="{FF2B5EF4-FFF2-40B4-BE49-F238E27FC236}">
                <a16:creationId xmlns:a16="http://schemas.microsoft.com/office/drawing/2014/main" id="{CCB49572-6A4D-5026-D2DE-E66AAD2BE7FD}"/>
              </a:ext>
            </a:extLst>
          </p:cNvPr>
          <p:cNvSpPr txBox="1"/>
          <p:nvPr/>
        </p:nvSpPr>
        <p:spPr>
          <a:xfrm>
            <a:off x="1223460" y="3080296"/>
            <a:ext cx="7029014" cy="1323439"/>
          </a:xfrm>
          <a:prstGeom prst="rect">
            <a:avLst/>
          </a:prstGeom>
          <a:noFill/>
        </p:spPr>
        <p:txBody>
          <a:bodyPr wrap="square" rtlCol="0">
            <a:spAutoFit/>
          </a:bodyPr>
          <a:lstStyle/>
          <a:p>
            <a:r>
              <a:rPr lang="en-US" sz="1600" dirty="0"/>
              <a:t>Correct answer: C. A Job cluster is ideal for scenarios where compute resources are required only for the duration of the job, as it helps minimize costs by spinning up clusters specifically for scheduled or recurring tasks. This makes Job clusters particularly suitable for automated workflows that run at regular intervals, such as every 30 minutes.</a:t>
            </a:r>
          </a:p>
        </p:txBody>
      </p:sp>
      <p:sp>
        <p:nvSpPr>
          <p:cNvPr id="3" name="Rectangle 2">
            <a:extLst>
              <a:ext uri="{FF2B5EF4-FFF2-40B4-BE49-F238E27FC236}">
                <a16:creationId xmlns:a16="http://schemas.microsoft.com/office/drawing/2014/main" id="{53530E4B-49AA-9C94-37CE-5C4CBF92085F}"/>
              </a:ext>
            </a:extLst>
          </p:cNvPr>
          <p:cNvSpPr/>
          <p:nvPr/>
        </p:nvSpPr>
        <p:spPr>
          <a:xfrm>
            <a:off x="700533" y="3080296"/>
            <a:ext cx="7992017" cy="14805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BEBA4CD-BB5B-877F-5549-2A09D09BEFE8}"/>
              </a:ext>
            </a:extLst>
          </p:cNvPr>
          <p:cNvSpPr txBox="1"/>
          <p:nvPr/>
        </p:nvSpPr>
        <p:spPr>
          <a:xfrm>
            <a:off x="6526443" y="116904"/>
            <a:ext cx="3241289" cy="307777"/>
          </a:xfrm>
          <a:prstGeom prst="rect">
            <a:avLst/>
          </a:prstGeom>
          <a:noFill/>
        </p:spPr>
        <p:txBody>
          <a:bodyPr wrap="square" rtlCol="0">
            <a:spAutoFit/>
          </a:bodyPr>
          <a:lstStyle/>
          <a:p>
            <a:r>
              <a:rPr lang="en-US" sz="1400" dirty="0">
                <a:solidFill>
                  <a:schemeClr val="bg1"/>
                </a:solidFill>
              </a:rPr>
              <a:t>Source: academy.databricks.com </a:t>
            </a:r>
          </a:p>
        </p:txBody>
      </p:sp>
      <p:pic>
        <p:nvPicPr>
          <p:cNvPr id="5" name="Picture 4">
            <a:extLst>
              <a:ext uri="{FF2B5EF4-FFF2-40B4-BE49-F238E27FC236}">
                <a16:creationId xmlns:a16="http://schemas.microsoft.com/office/drawing/2014/main" id="{21DE39FE-3D76-CFB1-2A0D-E07B082A79F3}"/>
              </a:ext>
            </a:extLst>
          </p:cNvPr>
          <p:cNvPicPr>
            <a:picLocks noChangeAspect="1"/>
          </p:cNvPicPr>
          <p:nvPr/>
        </p:nvPicPr>
        <p:blipFill>
          <a:blip r:embed="rId2"/>
          <a:stretch>
            <a:fillRect/>
          </a:stretch>
        </p:blipFill>
        <p:spPr>
          <a:xfrm>
            <a:off x="1072000" y="677456"/>
            <a:ext cx="7000000" cy="2476190"/>
          </a:xfrm>
          <a:prstGeom prst="rect">
            <a:avLst/>
          </a:prstGeom>
        </p:spPr>
      </p:pic>
    </p:spTree>
    <p:extLst>
      <p:ext uri="{BB962C8B-B14F-4D97-AF65-F5344CB8AC3E}">
        <p14:creationId xmlns:p14="http://schemas.microsoft.com/office/powerpoint/2010/main" val="24488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a:xfrm>
            <a:off x="1144371" y="-35439"/>
            <a:ext cx="7548179" cy="560552"/>
          </a:xfrm>
        </p:spPr>
        <p:txBody>
          <a:bodyPr>
            <a:normAutofit/>
          </a:bodyPr>
          <a:lstStyle/>
          <a:p>
            <a:pPr>
              <a:lnSpc>
                <a:spcPct val="90000"/>
              </a:lnSpc>
            </a:pPr>
            <a:r>
              <a:rPr lang="en-US" sz="3300" dirty="0"/>
              <a:t>Practice Question #3</a:t>
            </a:r>
          </a:p>
        </p:txBody>
      </p:sp>
      <p:sp>
        <p:nvSpPr>
          <p:cNvPr id="7" name="TextBox 6">
            <a:extLst>
              <a:ext uri="{FF2B5EF4-FFF2-40B4-BE49-F238E27FC236}">
                <a16:creationId xmlns:a16="http://schemas.microsoft.com/office/drawing/2014/main" id="{CCB49572-6A4D-5026-D2DE-E66AAD2BE7FD}"/>
              </a:ext>
            </a:extLst>
          </p:cNvPr>
          <p:cNvSpPr txBox="1"/>
          <p:nvPr/>
        </p:nvSpPr>
        <p:spPr>
          <a:xfrm>
            <a:off x="1663536" y="3981672"/>
            <a:ext cx="7029014" cy="830997"/>
          </a:xfrm>
          <a:prstGeom prst="rect">
            <a:avLst/>
          </a:prstGeom>
          <a:noFill/>
        </p:spPr>
        <p:txBody>
          <a:bodyPr wrap="square" rtlCol="0">
            <a:spAutoFit/>
          </a:bodyPr>
          <a:lstStyle/>
          <a:p>
            <a:r>
              <a:rPr lang="en-US" sz="1600" dirty="0"/>
              <a:t>Correct answer: C. Data Explorer in Databricks allows the table owner to manage permissions, enabling the data engineer to grant SELECT permissions to downstream data analysts on the Delta table.</a:t>
            </a:r>
          </a:p>
        </p:txBody>
      </p:sp>
      <p:sp>
        <p:nvSpPr>
          <p:cNvPr id="3" name="Rectangle 2">
            <a:extLst>
              <a:ext uri="{FF2B5EF4-FFF2-40B4-BE49-F238E27FC236}">
                <a16:creationId xmlns:a16="http://schemas.microsoft.com/office/drawing/2014/main" id="{53530E4B-49AA-9C94-37CE-5C4CBF92085F}"/>
              </a:ext>
            </a:extLst>
          </p:cNvPr>
          <p:cNvSpPr/>
          <p:nvPr/>
        </p:nvSpPr>
        <p:spPr>
          <a:xfrm>
            <a:off x="834668" y="3880010"/>
            <a:ext cx="7710551" cy="9326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BEBA4CD-BB5B-877F-5549-2A09D09BEFE8}"/>
              </a:ext>
            </a:extLst>
          </p:cNvPr>
          <p:cNvSpPr txBox="1"/>
          <p:nvPr/>
        </p:nvSpPr>
        <p:spPr>
          <a:xfrm>
            <a:off x="6526443" y="116904"/>
            <a:ext cx="3241289" cy="307777"/>
          </a:xfrm>
          <a:prstGeom prst="rect">
            <a:avLst/>
          </a:prstGeom>
          <a:noFill/>
        </p:spPr>
        <p:txBody>
          <a:bodyPr wrap="square" rtlCol="0">
            <a:spAutoFit/>
          </a:bodyPr>
          <a:lstStyle/>
          <a:p>
            <a:r>
              <a:rPr lang="en-US" sz="1400" dirty="0">
                <a:solidFill>
                  <a:schemeClr val="bg1"/>
                </a:solidFill>
              </a:rPr>
              <a:t>Source: academy.databricks.com </a:t>
            </a:r>
          </a:p>
        </p:txBody>
      </p:sp>
      <p:pic>
        <p:nvPicPr>
          <p:cNvPr id="6" name="Picture 5">
            <a:extLst>
              <a:ext uri="{FF2B5EF4-FFF2-40B4-BE49-F238E27FC236}">
                <a16:creationId xmlns:a16="http://schemas.microsoft.com/office/drawing/2014/main" id="{DDD1BABB-2A5C-760D-3EC7-F946BA1034E0}"/>
              </a:ext>
            </a:extLst>
          </p:cNvPr>
          <p:cNvPicPr>
            <a:picLocks noChangeAspect="1"/>
          </p:cNvPicPr>
          <p:nvPr/>
        </p:nvPicPr>
        <p:blipFill>
          <a:blip r:embed="rId2"/>
          <a:stretch>
            <a:fillRect/>
          </a:stretch>
        </p:blipFill>
        <p:spPr>
          <a:xfrm>
            <a:off x="1232801" y="626775"/>
            <a:ext cx="6914286" cy="3361905"/>
          </a:xfrm>
          <a:prstGeom prst="rect">
            <a:avLst/>
          </a:prstGeom>
        </p:spPr>
      </p:pic>
    </p:spTree>
    <p:extLst>
      <p:ext uri="{BB962C8B-B14F-4D97-AF65-F5344CB8AC3E}">
        <p14:creationId xmlns:p14="http://schemas.microsoft.com/office/powerpoint/2010/main" val="326083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a:xfrm>
            <a:off x="1144371" y="-35439"/>
            <a:ext cx="7548179" cy="560552"/>
          </a:xfrm>
        </p:spPr>
        <p:txBody>
          <a:bodyPr>
            <a:normAutofit/>
          </a:bodyPr>
          <a:lstStyle/>
          <a:p>
            <a:pPr>
              <a:lnSpc>
                <a:spcPct val="90000"/>
              </a:lnSpc>
            </a:pPr>
            <a:r>
              <a:rPr lang="en-US" sz="3300" dirty="0"/>
              <a:t>Practice Question #4</a:t>
            </a:r>
          </a:p>
        </p:txBody>
      </p:sp>
      <p:sp>
        <p:nvSpPr>
          <p:cNvPr id="7" name="TextBox 6">
            <a:extLst>
              <a:ext uri="{FF2B5EF4-FFF2-40B4-BE49-F238E27FC236}">
                <a16:creationId xmlns:a16="http://schemas.microsoft.com/office/drawing/2014/main" id="{CCB49572-6A4D-5026-D2DE-E66AAD2BE7FD}"/>
              </a:ext>
            </a:extLst>
          </p:cNvPr>
          <p:cNvSpPr txBox="1"/>
          <p:nvPr/>
        </p:nvSpPr>
        <p:spPr>
          <a:xfrm>
            <a:off x="1663536" y="3981672"/>
            <a:ext cx="7029014" cy="830997"/>
          </a:xfrm>
          <a:prstGeom prst="rect">
            <a:avLst/>
          </a:prstGeom>
          <a:noFill/>
        </p:spPr>
        <p:txBody>
          <a:bodyPr wrap="square" rtlCol="0">
            <a:spAutoFit/>
          </a:bodyPr>
          <a:lstStyle/>
          <a:p>
            <a:r>
              <a:rPr lang="en-US" sz="1600" dirty="0"/>
              <a:t>Correct answer is C. Databricks Repos integrate with Git to facilitate the continuous integration and continuous delivery (CI/CD) process, allowing users to design, develop, and automate the deployment of code changes through Git workflows. </a:t>
            </a:r>
          </a:p>
        </p:txBody>
      </p:sp>
      <p:sp>
        <p:nvSpPr>
          <p:cNvPr id="3" name="Rectangle 2">
            <a:extLst>
              <a:ext uri="{FF2B5EF4-FFF2-40B4-BE49-F238E27FC236}">
                <a16:creationId xmlns:a16="http://schemas.microsoft.com/office/drawing/2014/main" id="{53530E4B-49AA-9C94-37CE-5C4CBF92085F}"/>
              </a:ext>
            </a:extLst>
          </p:cNvPr>
          <p:cNvSpPr/>
          <p:nvPr/>
        </p:nvSpPr>
        <p:spPr>
          <a:xfrm>
            <a:off x="716724" y="4812669"/>
            <a:ext cx="7710551" cy="8309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BEBA4CD-BB5B-877F-5549-2A09D09BEFE8}"/>
              </a:ext>
            </a:extLst>
          </p:cNvPr>
          <p:cNvSpPr txBox="1"/>
          <p:nvPr/>
        </p:nvSpPr>
        <p:spPr>
          <a:xfrm>
            <a:off x="6526443" y="116904"/>
            <a:ext cx="3241289" cy="307777"/>
          </a:xfrm>
          <a:prstGeom prst="rect">
            <a:avLst/>
          </a:prstGeom>
          <a:noFill/>
        </p:spPr>
        <p:txBody>
          <a:bodyPr wrap="square" rtlCol="0">
            <a:spAutoFit/>
          </a:bodyPr>
          <a:lstStyle/>
          <a:p>
            <a:r>
              <a:rPr lang="en-US" sz="1400" dirty="0">
                <a:solidFill>
                  <a:schemeClr val="bg1"/>
                </a:solidFill>
              </a:rPr>
              <a:t>Source: academy.databricks.com </a:t>
            </a:r>
          </a:p>
        </p:txBody>
      </p:sp>
      <p:pic>
        <p:nvPicPr>
          <p:cNvPr id="5" name="Picture 4">
            <a:extLst>
              <a:ext uri="{FF2B5EF4-FFF2-40B4-BE49-F238E27FC236}">
                <a16:creationId xmlns:a16="http://schemas.microsoft.com/office/drawing/2014/main" id="{E0C16BDE-B58C-FFFB-F531-120E64B8E630}"/>
              </a:ext>
            </a:extLst>
          </p:cNvPr>
          <p:cNvPicPr>
            <a:picLocks noChangeAspect="1"/>
          </p:cNvPicPr>
          <p:nvPr/>
        </p:nvPicPr>
        <p:blipFill>
          <a:blip r:embed="rId2"/>
          <a:stretch>
            <a:fillRect/>
          </a:stretch>
        </p:blipFill>
        <p:spPr>
          <a:xfrm>
            <a:off x="1071999" y="668783"/>
            <a:ext cx="7000000" cy="3066667"/>
          </a:xfrm>
          <a:prstGeom prst="rect">
            <a:avLst/>
          </a:prstGeom>
        </p:spPr>
      </p:pic>
    </p:spTree>
    <p:extLst>
      <p:ext uri="{BB962C8B-B14F-4D97-AF65-F5344CB8AC3E}">
        <p14:creationId xmlns:p14="http://schemas.microsoft.com/office/powerpoint/2010/main" val="248517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a:xfrm>
            <a:off x="1144371" y="-35439"/>
            <a:ext cx="7548179" cy="560552"/>
          </a:xfrm>
        </p:spPr>
        <p:txBody>
          <a:bodyPr>
            <a:normAutofit/>
          </a:bodyPr>
          <a:lstStyle/>
          <a:p>
            <a:pPr>
              <a:lnSpc>
                <a:spcPct val="90000"/>
              </a:lnSpc>
            </a:pPr>
            <a:r>
              <a:rPr lang="en-US" sz="3300" dirty="0"/>
              <a:t>Practice Question #5</a:t>
            </a:r>
          </a:p>
        </p:txBody>
      </p:sp>
      <p:sp>
        <p:nvSpPr>
          <p:cNvPr id="7" name="TextBox 6">
            <a:extLst>
              <a:ext uri="{FF2B5EF4-FFF2-40B4-BE49-F238E27FC236}">
                <a16:creationId xmlns:a16="http://schemas.microsoft.com/office/drawing/2014/main" id="{CCB49572-6A4D-5026-D2DE-E66AAD2BE7FD}"/>
              </a:ext>
            </a:extLst>
          </p:cNvPr>
          <p:cNvSpPr txBox="1"/>
          <p:nvPr/>
        </p:nvSpPr>
        <p:spPr>
          <a:xfrm>
            <a:off x="1663536" y="3981672"/>
            <a:ext cx="7029014" cy="1323439"/>
          </a:xfrm>
          <a:prstGeom prst="rect">
            <a:avLst/>
          </a:prstGeom>
          <a:noFill/>
        </p:spPr>
        <p:txBody>
          <a:bodyPr wrap="square" rtlCol="0">
            <a:spAutoFit/>
          </a:bodyPr>
          <a:lstStyle/>
          <a:p>
            <a:r>
              <a:rPr lang="en-US" sz="1600" dirty="0"/>
              <a:t>The correct choice is B. Delta Lake is an open format storage layer that delivers reliability, security, and </a:t>
            </a:r>
            <a:r>
              <a:rPr lang="en-US" sz="1600" dirty="0" err="1"/>
              <a:t>performance.Delta</a:t>
            </a:r>
            <a:r>
              <a:rPr lang="en-US" sz="1600" dirty="0"/>
              <a:t> Lake enhances the capabilities of data lakes by providing a robust storage layer that ensures data integrity and high performance through features like ACID transactions, schema enforcement, and support for large-scale data processing.</a:t>
            </a:r>
          </a:p>
        </p:txBody>
      </p:sp>
      <p:sp>
        <p:nvSpPr>
          <p:cNvPr id="3" name="Rectangle 2">
            <a:extLst>
              <a:ext uri="{FF2B5EF4-FFF2-40B4-BE49-F238E27FC236}">
                <a16:creationId xmlns:a16="http://schemas.microsoft.com/office/drawing/2014/main" id="{53530E4B-49AA-9C94-37CE-5C4CBF92085F}"/>
              </a:ext>
            </a:extLst>
          </p:cNvPr>
          <p:cNvSpPr/>
          <p:nvPr/>
        </p:nvSpPr>
        <p:spPr>
          <a:xfrm>
            <a:off x="716724" y="4812669"/>
            <a:ext cx="7710551" cy="8309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BEBA4CD-BB5B-877F-5549-2A09D09BEFE8}"/>
              </a:ext>
            </a:extLst>
          </p:cNvPr>
          <p:cNvSpPr txBox="1"/>
          <p:nvPr/>
        </p:nvSpPr>
        <p:spPr>
          <a:xfrm>
            <a:off x="6526443" y="116904"/>
            <a:ext cx="3241289" cy="307777"/>
          </a:xfrm>
          <a:prstGeom prst="rect">
            <a:avLst/>
          </a:prstGeom>
          <a:noFill/>
        </p:spPr>
        <p:txBody>
          <a:bodyPr wrap="square" rtlCol="0">
            <a:spAutoFit/>
          </a:bodyPr>
          <a:lstStyle/>
          <a:p>
            <a:r>
              <a:rPr lang="en-US" sz="1400" dirty="0">
                <a:solidFill>
                  <a:schemeClr val="bg1"/>
                </a:solidFill>
              </a:rPr>
              <a:t>Source: academy.databricks.com </a:t>
            </a:r>
          </a:p>
        </p:txBody>
      </p:sp>
      <p:pic>
        <p:nvPicPr>
          <p:cNvPr id="5" name="Picture 4">
            <a:extLst>
              <a:ext uri="{FF2B5EF4-FFF2-40B4-BE49-F238E27FC236}">
                <a16:creationId xmlns:a16="http://schemas.microsoft.com/office/drawing/2014/main" id="{910DA3AF-CB6C-07A2-3B6D-F9A64180EE16}"/>
              </a:ext>
            </a:extLst>
          </p:cNvPr>
          <p:cNvPicPr>
            <a:picLocks noChangeAspect="1"/>
          </p:cNvPicPr>
          <p:nvPr/>
        </p:nvPicPr>
        <p:blipFill>
          <a:blip r:embed="rId2"/>
          <a:stretch>
            <a:fillRect/>
          </a:stretch>
        </p:blipFill>
        <p:spPr>
          <a:xfrm>
            <a:off x="1191047" y="1186035"/>
            <a:ext cx="6761905" cy="2771429"/>
          </a:xfrm>
          <a:prstGeom prst="rect">
            <a:avLst/>
          </a:prstGeom>
        </p:spPr>
      </p:pic>
    </p:spTree>
    <p:extLst>
      <p:ext uri="{BB962C8B-B14F-4D97-AF65-F5344CB8AC3E}">
        <p14:creationId xmlns:p14="http://schemas.microsoft.com/office/powerpoint/2010/main" val="243929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a:xfrm>
            <a:off x="1144371" y="-35439"/>
            <a:ext cx="7548179" cy="560552"/>
          </a:xfrm>
        </p:spPr>
        <p:txBody>
          <a:bodyPr>
            <a:normAutofit/>
          </a:bodyPr>
          <a:lstStyle/>
          <a:p>
            <a:pPr>
              <a:lnSpc>
                <a:spcPct val="90000"/>
              </a:lnSpc>
            </a:pPr>
            <a:r>
              <a:rPr lang="en-US" sz="3300" dirty="0"/>
              <a:t>Practice Question #6</a:t>
            </a:r>
          </a:p>
        </p:txBody>
      </p:sp>
      <p:sp>
        <p:nvSpPr>
          <p:cNvPr id="7" name="TextBox 6">
            <a:extLst>
              <a:ext uri="{FF2B5EF4-FFF2-40B4-BE49-F238E27FC236}">
                <a16:creationId xmlns:a16="http://schemas.microsoft.com/office/drawing/2014/main" id="{CCB49572-6A4D-5026-D2DE-E66AAD2BE7FD}"/>
              </a:ext>
            </a:extLst>
          </p:cNvPr>
          <p:cNvSpPr txBox="1"/>
          <p:nvPr/>
        </p:nvSpPr>
        <p:spPr>
          <a:xfrm>
            <a:off x="1663536" y="3981672"/>
            <a:ext cx="7029014" cy="1077218"/>
          </a:xfrm>
          <a:prstGeom prst="rect">
            <a:avLst/>
          </a:prstGeom>
          <a:noFill/>
        </p:spPr>
        <p:txBody>
          <a:bodyPr wrap="square" rtlCol="0">
            <a:spAutoFit/>
          </a:bodyPr>
          <a:lstStyle/>
          <a:p>
            <a:r>
              <a:rPr lang="en-US" sz="1600" dirty="0"/>
              <a:t>Correct answer is B. Z-Ordering improves query performance by co-locating related rows in the same file, which helps reduce the amount of data scanned during query execution. This is especially useful when the rows meeting the condition are sparsely located, as it ensures they are organized more efficiently on disk.</a:t>
            </a:r>
          </a:p>
        </p:txBody>
      </p:sp>
      <p:sp>
        <p:nvSpPr>
          <p:cNvPr id="3" name="Rectangle 2">
            <a:extLst>
              <a:ext uri="{FF2B5EF4-FFF2-40B4-BE49-F238E27FC236}">
                <a16:creationId xmlns:a16="http://schemas.microsoft.com/office/drawing/2014/main" id="{53530E4B-49AA-9C94-37CE-5C4CBF92085F}"/>
              </a:ext>
            </a:extLst>
          </p:cNvPr>
          <p:cNvSpPr/>
          <p:nvPr/>
        </p:nvSpPr>
        <p:spPr>
          <a:xfrm>
            <a:off x="716724" y="4812669"/>
            <a:ext cx="7710551" cy="8309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BEBA4CD-BB5B-877F-5549-2A09D09BEFE8}"/>
              </a:ext>
            </a:extLst>
          </p:cNvPr>
          <p:cNvSpPr txBox="1"/>
          <p:nvPr/>
        </p:nvSpPr>
        <p:spPr>
          <a:xfrm>
            <a:off x="6526443" y="116904"/>
            <a:ext cx="3241289" cy="307777"/>
          </a:xfrm>
          <a:prstGeom prst="rect">
            <a:avLst/>
          </a:prstGeom>
          <a:noFill/>
        </p:spPr>
        <p:txBody>
          <a:bodyPr wrap="square" rtlCol="0">
            <a:spAutoFit/>
          </a:bodyPr>
          <a:lstStyle/>
          <a:p>
            <a:r>
              <a:rPr lang="en-US" sz="1400" dirty="0">
                <a:solidFill>
                  <a:schemeClr val="bg1"/>
                </a:solidFill>
              </a:rPr>
              <a:t>Source: academy.databricks.com </a:t>
            </a:r>
          </a:p>
        </p:txBody>
      </p:sp>
      <p:pic>
        <p:nvPicPr>
          <p:cNvPr id="5" name="Picture 4">
            <a:extLst>
              <a:ext uri="{FF2B5EF4-FFF2-40B4-BE49-F238E27FC236}">
                <a16:creationId xmlns:a16="http://schemas.microsoft.com/office/drawing/2014/main" id="{4EC53AC6-2287-6302-4095-E4BCC1C4D290}"/>
              </a:ext>
            </a:extLst>
          </p:cNvPr>
          <p:cNvPicPr>
            <a:picLocks noChangeAspect="1"/>
          </p:cNvPicPr>
          <p:nvPr/>
        </p:nvPicPr>
        <p:blipFill>
          <a:blip r:embed="rId2"/>
          <a:stretch>
            <a:fillRect/>
          </a:stretch>
        </p:blipFill>
        <p:spPr>
          <a:xfrm>
            <a:off x="716724" y="677456"/>
            <a:ext cx="6193627" cy="3129497"/>
          </a:xfrm>
          <a:prstGeom prst="rect">
            <a:avLst/>
          </a:prstGeom>
        </p:spPr>
      </p:pic>
    </p:spTree>
    <p:extLst>
      <p:ext uri="{BB962C8B-B14F-4D97-AF65-F5344CB8AC3E}">
        <p14:creationId xmlns:p14="http://schemas.microsoft.com/office/powerpoint/2010/main" val="175873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a:xfrm>
            <a:off x="1144371" y="-35439"/>
            <a:ext cx="7548179" cy="560552"/>
          </a:xfrm>
        </p:spPr>
        <p:txBody>
          <a:bodyPr>
            <a:normAutofit/>
          </a:bodyPr>
          <a:lstStyle/>
          <a:p>
            <a:pPr>
              <a:lnSpc>
                <a:spcPct val="90000"/>
              </a:lnSpc>
            </a:pPr>
            <a:r>
              <a:rPr lang="en-US" sz="3300" dirty="0"/>
              <a:t>Practice Question #7</a:t>
            </a:r>
          </a:p>
        </p:txBody>
      </p:sp>
      <p:sp>
        <p:nvSpPr>
          <p:cNvPr id="7" name="TextBox 6">
            <a:extLst>
              <a:ext uri="{FF2B5EF4-FFF2-40B4-BE49-F238E27FC236}">
                <a16:creationId xmlns:a16="http://schemas.microsoft.com/office/drawing/2014/main" id="{CCB49572-6A4D-5026-D2DE-E66AAD2BE7FD}"/>
              </a:ext>
            </a:extLst>
          </p:cNvPr>
          <p:cNvSpPr txBox="1"/>
          <p:nvPr/>
        </p:nvSpPr>
        <p:spPr>
          <a:xfrm>
            <a:off x="1663536" y="3981672"/>
            <a:ext cx="7029014" cy="1077218"/>
          </a:xfrm>
          <a:prstGeom prst="rect">
            <a:avLst/>
          </a:prstGeom>
          <a:noFill/>
        </p:spPr>
        <p:txBody>
          <a:bodyPr wrap="square" rtlCol="0">
            <a:spAutoFit/>
          </a:bodyPr>
          <a:lstStyle/>
          <a:p>
            <a:r>
              <a:rPr lang="en-US" sz="1600" dirty="0"/>
              <a:t>Correct answer is C. The GRANT SELECT command provides read access to the specified table, which is necessary for the data engineer to query it. This permission allows the user to execute SELECT statements on the sales table within the retail database, aligning with the required query capabilities.</a:t>
            </a:r>
          </a:p>
        </p:txBody>
      </p:sp>
      <p:sp>
        <p:nvSpPr>
          <p:cNvPr id="3" name="Rectangle 2">
            <a:extLst>
              <a:ext uri="{FF2B5EF4-FFF2-40B4-BE49-F238E27FC236}">
                <a16:creationId xmlns:a16="http://schemas.microsoft.com/office/drawing/2014/main" id="{53530E4B-49AA-9C94-37CE-5C4CBF92085F}"/>
              </a:ext>
            </a:extLst>
          </p:cNvPr>
          <p:cNvSpPr/>
          <p:nvPr/>
        </p:nvSpPr>
        <p:spPr>
          <a:xfrm>
            <a:off x="716724" y="4812669"/>
            <a:ext cx="7710551" cy="8309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BEBA4CD-BB5B-877F-5549-2A09D09BEFE8}"/>
              </a:ext>
            </a:extLst>
          </p:cNvPr>
          <p:cNvSpPr txBox="1"/>
          <p:nvPr/>
        </p:nvSpPr>
        <p:spPr>
          <a:xfrm>
            <a:off x="6526443" y="116904"/>
            <a:ext cx="3241289" cy="307777"/>
          </a:xfrm>
          <a:prstGeom prst="rect">
            <a:avLst/>
          </a:prstGeom>
          <a:noFill/>
        </p:spPr>
        <p:txBody>
          <a:bodyPr wrap="square" rtlCol="0">
            <a:spAutoFit/>
          </a:bodyPr>
          <a:lstStyle/>
          <a:p>
            <a:r>
              <a:rPr lang="en-US" sz="1400" dirty="0">
                <a:solidFill>
                  <a:schemeClr val="bg1"/>
                </a:solidFill>
              </a:rPr>
              <a:t>Source: academy.databricks.com </a:t>
            </a:r>
          </a:p>
        </p:txBody>
      </p:sp>
      <p:pic>
        <p:nvPicPr>
          <p:cNvPr id="5" name="Picture 4">
            <a:extLst>
              <a:ext uri="{FF2B5EF4-FFF2-40B4-BE49-F238E27FC236}">
                <a16:creationId xmlns:a16="http://schemas.microsoft.com/office/drawing/2014/main" id="{6267CA53-51E4-13B6-A151-92F7DE49F078}"/>
              </a:ext>
            </a:extLst>
          </p:cNvPr>
          <p:cNvPicPr>
            <a:picLocks noChangeAspect="1"/>
          </p:cNvPicPr>
          <p:nvPr/>
        </p:nvPicPr>
        <p:blipFill>
          <a:blip r:embed="rId2"/>
          <a:stretch>
            <a:fillRect/>
          </a:stretch>
        </p:blipFill>
        <p:spPr>
          <a:xfrm>
            <a:off x="905334" y="819369"/>
            <a:ext cx="6193482" cy="2960002"/>
          </a:xfrm>
          <a:prstGeom prst="rect">
            <a:avLst/>
          </a:prstGeom>
        </p:spPr>
      </p:pic>
    </p:spTree>
    <p:extLst>
      <p:ext uri="{BB962C8B-B14F-4D97-AF65-F5344CB8AC3E}">
        <p14:creationId xmlns:p14="http://schemas.microsoft.com/office/powerpoint/2010/main" val="217141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a:xfrm>
            <a:off x="1144371" y="-35439"/>
            <a:ext cx="7548179" cy="560552"/>
          </a:xfrm>
        </p:spPr>
        <p:txBody>
          <a:bodyPr>
            <a:normAutofit/>
          </a:bodyPr>
          <a:lstStyle/>
          <a:p>
            <a:pPr>
              <a:lnSpc>
                <a:spcPct val="90000"/>
              </a:lnSpc>
            </a:pPr>
            <a:r>
              <a:rPr lang="en-US" sz="3300" dirty="0"/>
              <a:t>Practice Question #8</a:t>
            </a:r>
          </a:p>
        </p:txBody>
      </p:sp>
      <p:sp>
        <p:nvSpPr>
          <p:cNvPr id="7" name="TextBox 6">
            <a:extLst>
              <a:ext uri="{FF2B5EF4-FFF2-40B4-BE49-F238E27FC236}">
                <a16:creationId xmlns:a16="http://schemas.microsoft.com/office/drawing/2014/main" id="{CCB49572-6A4D-5026-D2DE-E66AAD2BE7FD}"/>
              </a:ext>
            </a:extLst>
          </p:cNvPr>
          <p:cNvSpPr txBox="1"/>
          <p:nvPr/>
        </p:nvSpPr>
        <p:spPr>
          <a:xfrm>
            <a:off x="1663536" y="3981672"/>
            <a:ext cx="7029014" cy="1077218"/>
          </a:xfrm>
          <a:prstGeom prst="rect">
            <a:avLst/>
          </a:prstGeom>
          <a:noFill/>
        </p:spPr>
        <p:txBody>
          <a:bodyPr wrap="square" rtlCol="0">
            <a:spAutoFit/>
          </a:bodyPr>
          <a:lstStyle/>
          <a:p>
            <a:r>
              <a:rPr lang="en-US" sz="1600" dirty="0"/>
              <a:t>Correct answer is A. The `.read` method is used for static data reads, whereas `.</a:t>
            </a:r>
            <a:r>
              <a:rPr lang="en-US" sz="1600" dirty="0" err="1"/>
              <a:t>readStream</a:t>
            </a:r>
            <a:r>
              <a:rPr lang="en-US" sz="1600" dirty="0"/>
              <a:t>` is required for streaming reads to handle continuous data input. Replacing `.read` with `.</a:t>
            </a:r>
            <a:r>
              <a:rPr lang="en-US" sz="1600" dirty="0" err="1"/>
              <a:t>readStream</a:t>
            </a:r>
            <a:r>
              <a:rPr lang="en-US" sz="1600" dirty="0"/>
              <a:t>` will enable the code block to process streaming data as intended.</a:t>
            </a:r>
          </a:p>
        </p:txBody>
      </p:sp>
      <p:sp>
        <p:nvSpPr>
          <p:cNvPr id="3" name="Rectangle 2">
            <a:extLst>
              <a:ext uri="{FF2B5EF4-FFF2-40B4-BE49-F238E27FC236}">
                <a16:creationId xmlns:a16="http://schemas.microsoft.com/office/drawing/2014/main" id="{53530E4B-49AA-9C94-37CE-5C4CBF92085F}"/>
              </a:ext>
            </a:extLst>
          </p:cNvPr>
          <p:cNvSpPr/>
          <p:nvPr/>
        </p:nvSpPr>
        <p:spPr>
          <a:xfrm>
            <a:off x="716724" y="4812669"/>
            <a:ext cx="7710551" cy="8309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BEBA4CD-BB5B-877F-5549-2A09D09BEFE8}"/>
              </a:ext>
            </a:extLst>
          </p:cNvPr>
          <p:cNvSpPr txBox="1"/>
          <p:nvPr/>
        </p:nvSpPr>
        <p:spPr>
          <a:xfrm>
            <a:off x="6526443" y="116904"/>
            <a:ext cx="3241289" cy="307777"/>
          </a:xfrm>
          <a:prstGeom prst="rect">
            <a:avLst/>
          </a:prstGeom>
          <a:noFill/>
        </p:spPr>
        <p:txBody>
          <a:bodyPr wrap="square" rtlCol="0">
            <a:spAutoFit/>
          </a:bodyPr>
          <a:lstStyle/>
          <a:p>
            <a:r>
              <a:rPr lang="en-US" sz="1400" dirty="0">
                <a:solidFill>
                  <a:schemeClr val="bg1"/>
                </a:solidFill>
              </a:rPr>
              <a:t>Source: academy.databricks.com </a:t>
            </a:r>
          </a:p>
        </p:txBody>
      </p:sp>
      <p:pic>
        <p:nvPicPr>
          <p:cNvPr id="5" name="Picture 4">
            <a:extLst>
              <a:ext uri="{FF2B5EF4-FFF2-40B4-BE49-F238E27FC236}">
                <a16:creationId xmlns:a16="http://schemas.microsoft.com/office/drawing/2014/main" id="{5B2EB664-4EB9-2379-4E13-335A243CBAC6}"/>
              </a:ext>
            </a:extLst>
          </p:cNvPr>
          <p:cNvPicPr>
            <a:picLocks noChangeAspect="1"/>
          </p:cNvPicPr>
          <p:nvPr/>
        </p:nvPicPr>
        <p:blipFill>
          <a:blip r:embed="rId2"/>
          <a:stretch>
            <a:fillRect/>
          </a:stretch>
        </p:blipFill>
        <p:spPr>
          <a:xfrm>
            <a:off x="4056933" y="823274"/>
            <a:ext cx="4939019" cy="3635221"/>
          </a:xfrm>
          <a:prstGeom prst="rect">
            <a:avLst/>
          </a:prstGeom>
        </p:spPr>
      </p:pic>
    </p:spTree>
    <p:extLst>
      <p:ext uri="{BB962C8B-B14F-4D97-AF65-F5344CB8AC3E}">
        <p14:creationId xmlns:p14="http://schemas.microsoft.com/office/powerpoint/2010/main" val="45998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9EFF8-D9AC-F84D-8949-EF6A66C5173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10B1FA3-9927-F74A-8D15-783CB3AE14C0}"/>
              </a:ext>
            </a:extLst>
          </p:cNvPr>
          <p:cNvSpPr>
            <a:spLocks noGrp="1"/>
          </p:cNvSpPr>
          <p:nvPr>
            <p:ph idx="1"/>
          </p:nvPr>
        </p:nvSpPr>
        <p:spPr/>
        <p:txBody>
          <a:bodyPr/>
          <a:lstStyle/>
          <a:p>
            <a:r>
              <a:rPr lang="en-US" dirty="0"/>
              <a:t>Introduction</a:t>
            </a:r>
          </a:p>
          <a:p>
            <a:r>
              <a:rPr lang="en-GB" dirty="0"/>
              <a:t>Design identity, governance, and monitoring solutions (25–30%)</a:t>
            </a:r>
          </a:p>
          <a:p>
            <a:r>
              <a:rPr lang="en-GB" dirty="0"/>
              <a:t>Design data storage solutions (20–25%)</a:t>
            </a:r>
          </a:p>
          <a:p>
            <a:r>
              <a:rPr lang="en-GB" dirty="0"/>
              <a:t>Design business continuity solutions (15–20%)</a:t>
            </a:r>
          </a:p>
          <a:p>
            <a:r>
              <a:rPr lang="en-GB" dirty="0"/>
              <a:t>Design infrastructure solutions (30–35%)</a:t>
            </a:r>
            <a:r>
              <a:rPr lang="en-US" dirty="0"/>
              <a:t>Exam AZ-305 strategy </a:t>
            </a:r>
          </a:p>
          <a:p>
            <a:endParaRPr lang="en-US" dirty="0"/>
          </a:p>
        </p:txBody>
      </p:sp>
    </p:spTree>
    <p:extLst>
      <p:ext uri="{BB962C8B-B14F-4D97-AF65-F5344CB8AC3E}">
        <p14:creationId xmlns:p14="http://schemas.microsoft.com/office/powerpoint/2010/main" val="1257478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a:xfrm>
            <a:off x="1144371" y="-35439"/>
            <a:ext cx="7548179" cy="560552"/>
          </a:xfrm>
        </p:spPr>
        <p:txBody>
          <a:bodyPr>
            <a:normAutofit/>
          </a:bodyPr>
          <a:lstStyle/>
          <a:p>
            <a:pPr>
              <a:lnSpc>
                <a:spcPct val="90000"/>
              </a:lnSpc>
            </a:pPr>
            <a:r>
              <a:rPr lang="en-US" sz="3300" dirty="0"/>
              <a:t>Practice Question #9</a:t>
            </a:r>
          </a:p>
        </p:txBody>
      </p:sp>
      <p:sp>
        <p:nvSpPr>
          <p:cNvPr id="7" name="TextBox 6">
            <a:extLst>
              <a:ext uri="{FF2B5EF4-FFF2-40B4-BE49-F238E27FC236}">
                <a16:creationId xmlns:a16="http://schemas.microsoft.com/office/drawing/2014/main" id="{CCB49572-6A4D-5026-D2DE-E66AAD2BE7FD}"/>
              </a:ext>
            </a:extLst>
          </p:cNvPr>
          <p:cNvSpPr txBox="1"/>
          <p:nvPr/>
        </p:nvSpPr>
        <p:spPr>
          <a:xfrm>
            <a:off x="1663536" y="3981672"/>
            <a:ext cx="7029014" cy="1077218"/>
          </a:xfrm>
          <a:prstGeom prst="rect">
            <a:avLst/>
          </a:prstGeom>
          <a:noFill/>
        </p:spPr>
        <p:txBody>
          <a:bodyPr wrap="square" rtlCol="0">
            <a:spAutoFit/>
          </a:bodyPr>
          <a:lstStyle/>
          <a:p>
            <a:r>
              <a:rPr lang="en-US" sz="1600" dirty="0"/>
              <a:t>Correct answer is B. Creating a Delta Live Tables pipeline from the Jobs page allows the data engineer to schedule and manage the execution of notebooks in a specific order. This is essential for ensuring that the ELT pipeline runs as intended and maintains the correct data processing sequence.</a:t>
            </a:r>
          </a:p>
        </p:txBody>
      </p:sp>
      <p:sp>
        <p:nvSpPr>
          <p:cNvPr id="3" name="Rectangle 2">
            <a:extLst>
              <a:ext uri="{FF2B5EF4-FFF2-40B4-BE49-F238E27FC236}">
                <a16:creationId xmlns:a16="http://schemas.microsoft.com/office/drawing/2014/main" id="{53530E4B-49AA-9C94-37CE-5C4CBF92085F}"/>
              </a:ext>
            </a:extLst>
          </p:cNvPr>
          <p:cNvSpPr/>
          <p:nvPr/>
        </p:nvSpPr>
        <p:spPr>
          <a:xfrm>
            <a:off x="716724" y="4812669"/>
            <a:ext cx="7710551" cy="8309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BEBA4CD-BB5B-877F-5549-2A09D09BEFE8}"/>
              </a:ext>
            </a:extLst>
          </p:cNvPr>
          <p:cNvSpPr txBox="1"/>
          <p:nvPr/>
        </p:nvSpPr>
        <p:spPr>
          <a:xfrm>
            <a:off x="6526443" y="116904"/>
            <a:ext cx="3241289" cy="307777"/>
          </a:xfrm>
          <a:prstGeom prst="rect">
            <a:avLst/>
          </a:prstGeom>
          <a:noFill/>
        </p:spPr>
        <p:txBody>
          <a:bodyPr wrap="square" rtlCol="0">
            <a:spAutoFit/>
          </a:bodyPr>
          <a:lstStyle/>
          <a:p>
            <a:r>
              <a:rPr lang="en-US" sz="1400" dirty="0">
                <a:solidFill>
                  <a:schemeClr val="bg1"/>
                </a:solidFill>
              </a:rPr>
              <a:t>Source: academy.databricks.com </a:t>
            </a:r>
          </a:p>
        </p:txBody>
      </p:sp>
      <p:pic>
        <p:nvPicPr>
          <p:cNvPr id="5" name="Picture 4">
            <a:extLst>
              <a:ext uri="{FF2B5EF4-FFF2-40B4-BE49-F238E27FC236}">
                <a16:creationId xmlns:a16="http://schemas.microsoft.com/office/drawing/2014/main" id="{E62D8E65-0EFC-70F4-47E9-C480F219FEEF}"/>
              </a:ext>
            </a:extLst>
          </p:cNvPr>
          <p:cNvPicPr>
            <a:picLocks noChangeAspect="1"/>
          </p:cNvPicPr>
          <p:nvPr/>
        </p:nvPicPr>
        <p:blipFill>
          <a:blip r:embed="rId2"/>
          <a:stretch>
            <a:fillRect/>
          </a:stretch>
        </p:blipFill>
        <p:spPr>
          <a:xfrm>
            <a:off x="1268953" y="424681"/>
            <a:ext cx="6109069" cy="2846634"/>
          </a:xfrm>
          <a:prstGeom prst="rect">
            <a:avLst/>
          </a:prstGeom>
        </p:spPr>
      </p:pic>
    </p:spTree>
    <p:extLst>
      <p:ext uri="{BB962C8B-B14F-4D97-AF65-F5344CB8AC3E}">
        <p14:creationId xmlns:p14="http://schemas.microsoft.com/office/powerpoint/2010/main" val="2109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a:xfrm>
            <a:off x="1144371" y="-35439"/>
            <a:ext cx="7548179" cy="560552"/>
          </a:xfrm>
        </p:spPr>
        <p:txBody>
          <a:bodyPr>
            <a:normAutofit/>
          </a:bodyPr>
          <a:lstStyle/>
          <a:p>
            <a:pPr>
              <a:lnSpc>
                <a:spcPct val="90000"/>
              </a:lnSpc>
            </a:pPr>
            <a:r>
              <a:rPr lang="en-US" sz="3300" dirty="0"/>
              <a:t>Practice Question #10</a:t>
            </a:r>
          </a:p>
        </p:txBody>
      </p:sp>
      <p:sp>
        <p:nvSpPr>
          <p:cNvPr id="7" name="TextBox 6">
            <a:extLst>
              <a:ext uri="{FF2B5EF4-FFF2-40B4-BE49-F238E27FC236}">
                <a16:creationId xmlns:a16="http://schemas.microsoft.com/office/drawing/2014/main" id="{CCB49572-6A4D-5026-D2DE-E66AAD2BE7FD}"/>
              </a:ext>
            </a:extLst>
          </p:cNvPr>
          <p:cNvSpPr txBox="1"/>
          <p:nvPr/>
        </p:nvSpPr>
        <p:spPr>
          <a:xfrm>
            <a:off x="1663536" y="3981672"/>
            <a:ext cx="7029014" cy="1077218"/>
          </a:xfrm>
          <a:prstGeom prst="rect">
            <a:avLst/>
          </a:prstGeom>
          <a:noFill/>
        </p:spPr>
        <p:txBody>
          <a:bodyPr wrap="square" rtlCol="0">
            <a:spAutoFit/>
          </a:bodyPr>
          <a:lstStyle/>
          <a:p>
            <a:r>
              <a:rPr lang="en-US" sz="1600" dirty="0"/>
              <a:t>Correct answer is A. The `.read` method is intended for static data sources, while `.</a:t>
            </a:r>
            <a:r>
              <a:rPr lang="en-US" sz="1600" dirty="0" err="1"/>
              <a:t>readStream</a:t>
            </a:r>
            <a:r>
              <a:rPr lang="en-US" sz="1600" dirty="0"/>
              <a:t>` is designed for continuous data streams. Replacing `.read` with `.</a:t>
            </a:r>
            <a:r>
              <a:rPr lang="en-US" sz="1600" dirty="0" err="1"/>
              <a:t>readStream</a:t>
            </a:r>
            <a:r>
              <a:rPr lang="en-US" sz="1600" dirty="0"/>
              <a:t>` allows the code block to handle streaming data efficiently, which is necessary for real-time data processing in this context.</a:t>
            </a:r>
          </a:p>
        </p:txBody>
      </p:sp>
      <p:sp>
        <p:nvSpPr>
          <p:cNvPr id="3" name="Rectangle 2">
            <a:extLst>
              <a:ext uri="{FF2B5EF4-FFF2-40B4-BE49-F238E27FC236}">
                <a16:creationId xmlns:a16="http://schemas.microsoft.com/office/drawing/2014/main" id="{53530E4B-49AA-9C94-37CE-5C4CBF92085F}"/>
              </a:ext>
            </a:extLst>
          </p:cNvPr>
          <p:cNvSpPr/>
          <p:nvPr/>
        </p:nvSpPr>
        <p:spPr>
          <a:xfrm>
            <a:off x="716724" y="4812669"/>
            <a:ext cx="7710551" cy="8309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BEBA4CD-BB5B-877F-5549-2A09D09BEFE8}"/>
              </a:ext>
            </a:extLst>
          </p:cNvPr>
          <p:cNvSpPr txBox="1"/>
          <p:nvPr/>
        </p:nvSpPr>
        <p:spPr>
          <a:xfrm>
            <a:off x="6526443" y="116904"/>
            <a:ext cx="3241289" cy="307777"/>
          </a:xfrm>
          <a:prstGeom prst="rect">
            <a:avLst/>
          </a:prstGeom>
          <a:noFill/>
        </p:spPr>
        <p:txBody>
          <a:bodyPr wrap="square" rtlCol="0">
            <a:spAutoFit/>
          </a:bodyPr>
          <a:lstStyle/>
          <a:p>
            <a:r>
              <a:rPr lang="en-US" sz="1400" dirty="0">
                <a:solidFill>
                  <a:schemeClr val="bg1"/>
                </a:solidFill>
              </a:rPr>
              <a:t>Source: academy.databricks.com </a:t>
            </a:r>
          </a:p>
        </p:txBody>
      </p:sp>
      <p:pic>
        <p:nvPicPr>
          <p:cNvPr id="5" name="Picture 4">
            <a:extLst>
              <a:ext uri="{FF2B5EF4-FFF2-40B4-BE49-F238E27FC236}">
                <a16:creationId xmlns:a16="http://schemas.microsoft.com/office/drawing/2014/main" id="{9F27F038-0836-0F18-AE47-377BC344EFAC}"/>
              </a:ext>
            </a:extLst>
          </p:cNvPr>
          <p:cNvPicPr>
            <a:picLocks noChangeAspect="1"/>
          </p:cNvPicPr>
          <p:nvPr/>
        </p:nvPicPr>
        <p:blipFill>
          <a:blip r:embed="rId2"/>
          <a:stretch>
            <a:fillRect/>
          </a:stretch>
        </p:blipFill>
        <p:spPr>
          <a:xfrm>
            <a:off x="2857982" y="823274"/>
            <a:ext cx="3186025" cy="2477082"/>
          </a:xfrm>
          <a:prstGeom prst="rect">
            <a:avLst/>
          </a:prstGeom>
        </p:spPr>
      </p:pic>
    </p:spTree>
    <p:extLst>
      <p:ext uri="{BB962C8B-B14F-4D97-AF65-F5344CB8AC3E}">
        <p14:creationId xmlns:p14="http://schemas.microsoft.com/office/powerpoint/2010/main" val="132864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a:xfrm>
            <a:off x="1144371" y="-35439"/>
            <a:ext cx="7548179" cy="560552"/>
          </a:xfrm>
        </p:spPr>
        <p:txBody>
          <a:bodyPr>
            <a:normAutofit/>
          </a:bodyPr>
          <a:lstStyle/>
          <a:p>
            <a:pPr>
              <a:lnSpc>
                <a:spcPct val="90000"/>
              </a:lnSpc>
            </a:pPr>
            <a:r>
              <a:rPr lang="en-US" sz="3300" dirty="0"/>
              <a:t>Practice Question #11</a:t>
            </a:r>
          </a:p>
        </p:txBody>
      </p:sp>
      <p:sp>
        <p:nvSpPr>
          <p:cNvPr id="7" name="TextBox 6">
            <a:extLst>
              <a:ext uri="{FF2B5EF4-FFF2-40B4-BE49-F238E27FC236}">
                <a16:creationId xmlns:a16="http://schemas.microsoft.com/office/drawing/2014/main" id="{CCB49572-6A4D-5026-D2DE-E66AAD2BE7FD}"/>
              </a:ext>
            </a:extLst>
          </p:cNvPr>
          <p:cNvSpPr txBox="1"/>
          <p:nvPr/>
        </p:nvSpPr>
        <p:spPr>
          <a:xfrm>
            <a:off x="1321509" y="3617471"/>
            <a:ext cx="7029014" cy="1077218"/>
          </a:xfrm>
          <a:prstGeom prst="rect">
            <a:avLst/>
          </a:prstGeom>
          <a:noFill/>
        </p:spPr>
        <p:txBody>
          <a:bodyPr wrap="square" rtlCol="0">
            <a:spAutoFit/>
          </a:bodyPr>
          <a:lstStyle/>
          <a:p>
            <a:r>
              <a:rPr lang="en-US" sz="1600" dirty="0"/>
              <a:t>Correct answer is E. Auto Loader in Databricks is designed to efficiently load new data as it arrives in a directory, automatically tracking which files have been processed. This allows the pipeline to continuously ingest only new files, simplifying data management and ensuring that no duplicate data is processed.</a:t>
            </a:r>
          </a:p>
        </p:txBody>
      </p:sp>
      <p:sp>
        <p:nvSpPr>
          <p:cNvPr id="3" name="Rectangle 2">
            <a:extLst>
              <a:ext uri="{FF2B5EF4-FFF2-40B4-BE49-F238E27FC236}">
                <a16:creationId xmlns:a16="http://schemas.microsoft.com/office/drawing/2014/main" id="{53530E4B-49AA-9C94-37CE-5C4CBF92085F}"/>
              </a:ext>
            </a:extLst>
          </p:cNvPr>
          <p:cNvSpPr/>
          <p:nvPr/>
        </p:nvSpPr>
        <p:spPr>
          <a:xfrm>
            <a:off x="716724" y="4812669"/>
            <a:ext cx="7710551" cy="8309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BEBA4CD-BB5B-877F-5549-2A09D09BEFE8}"/>
              </a:ext>
            </a:extLst>
          </p:cNvPr>
          <p:cNvSpPr txBox="1"/>
          <p:nvPr/>
        </p:nvSpPr>
        <p:spPr>
          <a:xfrm>
            <a:off x="6526443" y="116904"/>
            <a:ext cx="3241289" cy="307777"/>
          </a:xfrm>
          <a:prstGeom prst="rect">
            <a:avLst/>
          </a:prstGeom>
          <a:noFill/>
        </p:spPr>
        <p:txBody>
          <a:bodyPr wrap="square" rtlCol="0">
            <a:spAutoFit/>
          </a:bodyPr>
          <a:lstStyle/>
          <a:p>
            <a:r>
              <a:rPr lang="en-US" sz="1400" dirty="0">
                <a:solidFill>
                  <a:schemeClr val="bg1"/>
                </a:solidFill>
              </a:rPr>
              <a:t>Source: academy.databricks.com </a:t>
            </a:r>
          </a:p>
        </p:txBody>
      </p:sp>
      <p:pic>
        <p:nvPicPr>
          <p:cNvPr id="5" name="Picture 4">
            <a:extLst>
              <a:ext uri="{FF2B5EF4-FFF2-40B4-BE49-F238E27FC236}">
                <a16:creationId xmlns:a16="http://schemas.microsoft.com/office/drawing/2014/main" id="{5681E03D-2366-299D-F1B7-D01A81587771}"/>
              </a:ext>
            </a:extLst>
          </p:cNvPr>
          <p:cNvPicPr>
            <a:picLocks noChangeAspect="1"/>
          </p:cNvPicPr>
          <p:nvPr/>
        </p:nvPicPr>
        <p:blipFill>
          <a:blip r:embed="rId2"/>
          <a:stretch>
            <a:fillRect/>
          </a:stretch>
        </p:blipFill>
        <p:spPr>
          <a:xfrm>
            <a:off x="1423557" y="577024"/>
            <a:ext cx="6296883" cy="3040447"/>
          </a:xfrm>
          <a:prstGeom prst="rect">
            <a:avLst/>
          </a:prstGeom>
        </p:spPr>
      </p:pic>
    </p:spTree>
    <p:extLst>
      <p:ext uri="{BB962C8B-B14F-4D97-AF65-F5344CB8AC3E}">
        <p14:creationId xmlns:p14="http://schemas.microsoft.com/office/powerpoint/2010/main" val="224111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a:xfrm>
            <a:off x="1144371" y="-35439"/>
            <a:ext cx="7548179" cy="560552"/>
          </a:xfrm>
        </p:spPr>
        <p:txBody>
          <a:bodyPr>
            <a:normAutofit/>
          </a:bodyPr>
          <a:lstStyle/>
          <a:p>
            <a:pPr>
              <a:lnSpc>
                <a:spcPct val="90000"/>
              </a:lnSpc>
            </a:pPr>
            <a:r>
              <a:rPr lang="en-US" sz="3300" dirty="0"/>
              <a:t>Practice Question #12</a:t>
            </a:r>
          </a:p>
        </p:txBody>
      </p:sp>
      <p:sp>
        <p:nvSpPr>
          <p:cNvPr id="7" name="TextBox 6">
            <a:extLst>
              <a:ext uri="{FF2B5EF4-FFF2-40B4-BE49-F238E27FC236}">
                <a16:creationId xmlns:a16="http://schemas.microsoft.com/office/drawing/2014/main" id="{CCB49572-6A4D-5026-D2DE-E66AAD2BE7FD}"/>
              </a:ext>
            </a:extLst>
          </p:cNvPr>
          <p:cNvSpPr txBox="1"/>
          <p:nvPr/>
        </p:nvSpPr>
        <p:spPr>
          <a:xfrm>
            <a:off x="1663536" y="3981672"/>
            <a:ext cx="7029014" cy="1077218"/>
          </a:xfrm>
          <a:prstGeom prst="rect">
            <a:avLst/>
          </a:prstGeom>
          <a:noFill/>
        </p:spPr>
        <p:txBody>
          <a:bodyPr wrap="square" rtlCol="0">
            <a:spAutoFit/>
          </a:bodyPr>
          <a:lstStyle/>
          <a:p>
            <a:r>
              <a:rPr lang="en-US" sz="1600" dirty="0"/>
              <a:t>Correct answer is D. Instituting a retry policy specifically for the task that periodically fails minimizes compute costs by not redundantly retrying tasks that are already successful. This approach targets the failing task directly, ensuring the job completes while efficiently using compute resources.</a:t>
            </a:r>
          </a:p>
        </p:txBody>
      </p:sp>
      <p:sp>
        <p:nvSpPr>
          <p:cNvPr id="3" name="Rectangle 2">
            <a:extLst>
              <a:ext uri="{FF2B5EF4-FFF2-40B4-BE49-F238E27FC236}">
                <a16:creationId xmlns:a16="http://schemas.microsoft.com/office/drawing/2014/main" id="{53530E4B-49AA-9C94-37CE-5C4CBF92085F}"/>
              </a:ext>
            </a:extLst>
          </p:cNvPr>
          <p:cNvSpPr/>
          <p:nvPr/>
        </p:nvSpPr>
        <p:spPr>
          <a:xfrm>
            <a:off x="716724" y="4812669"/>
            <a:ext cx="7710551" cy="8309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BEBA4CD-BB5B-877F-5549-2A09D09BEFE8}"/>
              </a:ext>
            </a:extLst>
          </p:cNvPr>
          <p:cNvSpPr txBox="1"/>
          <p:nvPr/>
        </p:nvSpPr>
        <p:spPr>
          <a:xfrm>
            <a:off x="6526443" y="116904"/>
            <a:ext cx="3241289" cy="307777"/>
          </a:xfrm>
          <a:prstGeom prst="rect">
            <a:avLst/>
          </a:prstGeom>
          <a:noFill/>
        </p:spPr>
        <p:txBody>
          <a:bodyPr wrap="square" rtlCol="0">
            <a:spAutoFit/>
          </a:bodyPr>
          <a:lstStyle/>
          <a:p>
            <a:r>
              <a:rPr lang="en-US" sz="1400" dirty="0">
                <a:solidFill>
                  <a:schemeClr val="bg1"/>
                </a:solidFill>
              </a:rPr>
              <a:t>Source: academy.databricks.com </a:t>
            </a:r>
          </a:p>
        </p:txBody>
      </p:sp>
      <p:pic>
        <p:nvPicPr>
          <p:cNvPr id="5" name="Picture 4">
            <a:extLst>
              <a:ext uri="{FF2B5EF4-FFF2-40B4-BE49-F238E27FC236}">
                <a16:creationId xmlns:a16="http://schemas.microsoft.com/office/drawing/2014/main" id="{D69FF73A-7A25-7700-A628-517050743063}"/>
              </a:ext>
            </a:extLst>
          </p:cNvPr>
          <p:cNvPicPr>
            <a:picLocks noChangeAspect="1"/>
          </p:cNvPicPr>
          <p:nvPr/>
        </p:nvPicPr>
        <p:blipFill>
          <a:blip r:embed="rId2"/>
          <a:stretch>
            <a:fillRect/>
          </a:stretch>
        </p:blipFill>
        <p:spPr>
          <a:xfrm>
            <a:off x="1086286" y="890798"/>
            <a:ext cx="6040450" cy="2912950"/>
          </a:xfrm>
          <a:prstGeom prst="rect">
            <a:avLst/>
          </a:prstGeom>
        </p:spPr>
      </p:pic>
      <p:sp>
        <p:nvSpPr>
          <p:cNvPr id="6" name="Rectangle 1">
            <a:extLst>
              <a:ext uri="{FF2B5EF4-FFF2-40B4-BE49-F238E27FC236}">
                <a16:creationId xmlns:a16="http://schemas.microsoft.com/office/drawing/2014/main" id="{9210788E-FC61-EA1E-20EE-1F745BCB872B}"/>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Correct answer is D. Instituting a retry policy specifically for the task that periodically fails minimizes compute costs by not redundantly retrying tasks that are already successful. This approach targets the failing task directly, ensuring the job completes while efficiently using compute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303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a:xfrm>
            <a:off x="1144371" y="-35439"/>
            <a:ext cx="7548179" cy="560552"/>
          </a:xfrm>
        </p:spPr>
        <p:txBody>
          <a:bodyPr>
            <a:normAutofit/>
          </a:bodyPr>
          <a:lstStyle/>
          <a:p>
            <a:pPr>
              <a:lnSpc>
                <a:spcPct val="90000"/>
              </a:lnSpc>
            </a:pPr>
            <a:r>
              <a:rPr lang="en-US" sz="3300" dirty="0"/>
              <a:t>Practice Question #X</a:t>
            </a:r>
          </a:p>
        </p:txBody>
      </p:sp>
      <p:sp>
        <p:nvSpPr>
          <p:cNvPr id="7" name="TextBox 6">
            <a:extLst>
              <a:ext uri="{FF2B5EF4-FFF2-40B4-BE49-F238E27FC236}">
                <a16:creationId xmlns:a16="http://schemas.microsoft.com/office/drawing/2014/main" id="{CCB49572-6A4D-5026-D2DE-E66AAD2BE7FD}"/>
              </a:ext>
            </a:extLst>
          </p:cNvPr>
          <p:cNvSpPr txBox="1"/>
          <p:nvPr/>
        </p:nvSpPr>
        <p:spPr>
          <a:xfrm>
            <a:off x="1144371" y="3638004"/>
            <a:ext cx="7029014" cy="1077218"/>
          </a:xfrm>
          <a:prstGeom prst="rect">
            <a:avLst/>
          </a:prstGeom>
          <a:noFill/>
        </p:spPr>
        <p:txBody>
          <a:bodyPr wrap="square" rtlCol="0">
            <a:spAutoFit/>
          </a:bodyPr>
          <a:lstStyle/>
          <a:p>
            <a:r>
              <a:rPr lang="en-US" sz="1600" dirty="0"/>
              <a:t>Correct answer is B. Databricks Notebooks support real-time coauthoring, allowing multiple users to edit the same notebook simultaneously. This feature facilitates effective collaboration and eliminates the need for separate Git branches for simultaneous work, improving workflow and efficiency.</a:t>
            </a:r>
          </a:p>
        </p:txBody>
      </p:sp>
      <p:sp>
        <p:nvSpPr>
          <p:cNvPr id="3" name="Rectangle 2">
            <a:extLst>
              <a:ext uri="{FF2B5EF4-FFF2-40B4-BE49-F238E27FC236}">
                <a16:creationId xmlns:a16="http://schemas.microsoft.com/office/drawing/2014/main" id="{53530E4B-49AA-9C94-37CE-5C4CBF92085F}"/>
              </a:ext>
            </a:extLst>
          </p:cNvPr>
          <p:cNvSpPr/>
          <p:nvPr/>
        </p:nvSpPr>
        <p:spPr>
          <a:xfrm>
            <a:off x="716724" y="4812669"/>
            <a:ext cx="7710551" cy="8309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BEBA4CD-BB5B-877F-5549-2A09D09BEFE8}"/>
              </a:ext>
            </a:extLst>
          </p:cNvPr>
          <p:cNvSpPr txBox="1"/>
          <p:nvPr/>
        </p:nvSpPr>
        <p:spPr>
          <a:xfrm>
            <a:off x="6526443" y="116904"/>
            <a:ext cx="3241289" cy="307777"/>
          </a:xfrm>
          <a:prstGeom prst="rect">
            <a:avLst/>
          </a:prstGeom>
          <a:noFill/>
        </p:spPr>
        <p:txBody>
          <a:bodyPr wrap="square" rtlCol="0">
            <a:spAutoFit/>
          </a:bodyPr>
          <a:lstStyle/>
          <a:p>
            <a:r>
              <a:rPr lang="en-US" sz="1400" dirty="0">
                <a:solidFill>
                  <a:schemeClr val="bg1"/>
                </a:solidFill>
              </a:rPr>
              <a:t>Source: academy.databricks.com </a:t>
            </a:r>
          </a:p>
        </p:txBody>
      </p:sp>
      <p:pic>
        <p:nvPicPr>
          <p:cNvPr id="5" name="Picture 4">
            <a:extLst>
              <a:ext uri="{FF2B5EF4-FFF2-40B4-BE49-F238E27FC236}">
                <a16:creationId xmlns:a16="http://schemas.microsoft.com/office/drawing/2014/main" id="{18AA1EBA-C946-58C9-B36D-0B9E9F4C0D90}"/>
              </a:ext>
            </a:extLst>
          </p:cNvPr>
          <p:cNvPicPr>
            <a:picLocks noChangeAspect="1"/>
          </p:cNvPicPr>
          <p:nvPr/>
        </p:nvPicPr>
        <p:blipFill>
          <a:blip r:embed="rId2"/>
          <a:stretch>
            <a:fillRect/>
          </a:stretch>
        </p:blipFill>
        <p:spPr>
          <a:xfrm>
            <a:off x="1144371" y="672333"/>
            <a:ext cx="6367010" cy="2794456"/>
          </a:xfrm>
          <a:prstGeom prst="rect">
            <a:avLst/>
          </a:prstGeom>
        </p:spPr>
      </p:pic>
    </p:spTree>
    <p:extLst>
      <p:ext uri="{BB962C8B-B14F-4D97-AF65-F5344CB8AC3E}">
        <p14:creationId xmlns:p14="http://schemas.microsoft.com/office/powerpoint/2010/main" val="209061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a:xfrm>
            <a:off x="1144371" y="-35439"/>
            <a:ext cx="7548179" cy="560552"/>
          </a:xfrm>
        </p:spPr>
        <p:txBody>
          <a:bodyPr>
            <a:normAutofit/>
          </a:bodyPr>
          <a:lstStyle/>
          <a:p>
            <a:pPr>
              <a:lnSpc>
                <a:spcPct val="90000"/>
              </a:lnSpc>
            </a:pPr>
            <a:r>
              <a:rPr lang="en-US" sz="3300" dirty="0"/>
              <a:t>Practice Question #X</a:t>
            </a:r>
          </a:p>
        </p:txBody>
      </p:sp>
      <p:sp>
        <p:nvSpPr>
          <p:cNvPr id="7" name="TextBox 6">
            <a:extLst>
              <a:ext uri="{FF2B5EF4-FFF2-40B4-BE49-F238E27FC236}">
                <a16:creationId xmlns:a16="http://schemas.microsoft.com/office/drawing/2014/main" id="{CCB49572-6A4D-5026-D2DE-E66AAD2BE7FD}"/>
              </a:ext>
            </a:extLst>
          </p:cNvPr>
          <p:cNvSpPr txBox="1"/>
          <p:nvPr/>
        </p:nvSpPr>
        <p:spPr>
          <a:xfrm>
            <a:off x="1663536" y="3981672"/>
            <a:ext cx="7029014" cy="338554"/>
          </a:xfrm>
          <a:prstGeom prst="rect">
            <a:avLst/>
          </a:prstGeom>
          <a:noFill/>
        </p:spPr>
        <p:txBody>
          <a:bodyPr wrap="square" rtlCol="0">
            <a:spAutoFit/>
          </a:bodyPr>
          <a:lstStyle/>
          <a:p>
            <a:r>
              <a:rPr lang="en-US" sz="1600" dirty="0"/>
              <a:t>Correct answer is X. </a:t>
            </a:r>
          </a:p>
        </p:txBody>
      </p:sp>
      <p:sp>
        <p:nvSpPr>
          <p:cNvPr id="3" name="Rectangle 2">
            <a:extLst>
              <a:ext uri="{FF2B5EF4-FFF2-40B4-BE49-F238E27FC236}">
                <a16:creationId xmlns:a16="http://schemas.microsoft.com/office/drawing/2014/main" id="{53530E4B-49AA-9C94-37CE-5C4CBF92085F}"/>
              </a:ext>
            </a:extLst>
          </p:cNvPr>
          <p:cNvSpPr/>
          <p:nvPr/>
        </p:nvSpPr>
        <p:spPr>
          <a:xfrm>
            <a:off x="716724" y="4812669"/>
            <a:ext cx="7710551" cy="8309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BEBA4CD-BB5B-877F-5549-2A09D09BEFE8}"/>
              </a:ext>
            </a:extLst>
          </p:cNvPr>
          <p:cNvSpPr txBox="1"/>
          <p:nvPr/>
        </p:nvSpPr>
        <p:spPr>
          <a:xfrm>
            <a:off x="6526443" y="116904"/>
            <a:ext cx="3241289" cy="307777"/>
          </a:xfrm>
          <a:prstGeom prst="rect">
            <a:avLst/>
          </a:prstGeom>
          <a:noFill/>
        </p:spPr>
        <p:txBody>
          <a:bodyPr wrap="square" rtlCol="0">
            <a:spAutoFit/>
          </a:bodyPr>
          <a:lstStyle/>
          <a:p>
            <a:r>
              <a:rPr lang="en-US" sz="1400" dirty="0">
                <a:solidFill>
                  <a:schemeClr val="bg1"/>
                </a:solidFill>
              </a:rPr>
              <a:t>Source: academy.databricks.com </a:t>
            </a:r>
          </a:p>
        </p:txBody>
      </p:sp>
    </p:spTree>
    <p:extLst>
      <p:ext uri="{BB962C8B-B14F-4D97-AF65-F5344CB8AC3E}">
        <p14:creationId xmlns:p14="http://schemas.microsoft.com/office/powerpoint/2010/main" val="49252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a:xfrm>
            <a:off x="1144371" y="-35439"/>
            <a:ext cx="7548179" cy="560552"/>
          </a:xfrm>
        </p:spPr>
        <p:txBody>
          <a:bodyPr>
            <a:normAutofit/>
          </a:bodyPr>
          <a:lstStyle/>
          <a:p>
            <a:pPr>
              <a:lnSpc>
                <a:spcPct val="90000"/>
              </a:lnSpc>
            </a:pPr>
            <a:r>
              <a:rPr lang="en-US" sz="3300" dirty="0"/>
              <a:t>Practice Question #X</a:t>
            </a:r>
          </a:p>
        </p:txBody>
      </p:sp>
      <p:sp>
        <p:nvSpPr>
          <p:cNvPr id="7" name="TextBox 6">
            <a:extLst>
              <a:ext uri="{FF2B5EF4-FFF2-40B4-BE49-F238E27FC236}">
                <a16:creationId xmlns:a16="http://schemas.microsoft.com/office/drawing/2014/main" id="{CCB49572-6A4D-5026-D2DE-E66AAD2BE7FD}"/>
              </a:ext>
            </a:extLst>
          </p:cNvPr>
          <p:cNvSpPr txBox="1"/>
          <p:nvPr/>
        </p:nvSpPr>
        <p:spPr>
          <a:xfrm>
            <a:off x="1663536" y="3981672"/>
            <a:ext cx="7029014" cy="338554"/>
          </a:xfrm>
          <a:prstGeom prst="rect">
            <a:avLst/>
          </a:prstGeom>
          <a:noFill/>
        </p:spPr>
        <p:txBody>
          <a:bodyPr wrap="square" rtlCol="0">
            <a:spAutoFit/>
          </a:bodyPr>
          <a:lstStyle/>
          <a:p>
            <a:r>
              <a:rPr lang="en-US" sz="1600" dirty="0"/>
              <a:t>Correct answer is X. </a:t>
            </a:r>
          </a:p>
        </p:txBody>
      </p:sp>
      <p:sp>
        <p:nvSpPr>
          <p:cNvPr id="3" name="Rectangle 2">
            <a:extLst>
              <a:ext uri="{FF2B5EF4-FFF2-40B4-BE49-F238E27FC236}">
                <a16:creationId xmlns:a16="http://schemas.microsoft.com/office/drawing/2014/main" id="{53530E4B-49AA-9C94-37CE-5C4CBF92085F}"/>
              </a:ext>
            </a:extLst>
          </p:cNvPr>
          <p:cNvSpPr/>
          <p:nvPr/>
        </p:nvSpPr>
        <p:spPr>
          <a:xfrm>
            <a:off x="716724" y="4812669"/>
            <a:ext cx="7710551" cy="8309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BEBA4CD-BB5B-877F-5549-2A09D09BEFE8}"/>
              </a:ext>
            </a:extLst>
          </p:cNvPr>
          <p:cNvSpPr txBox="1"/>
          <p:nvPr/>
        </p:nvSpPr>
        <p:spPr>
          <a:xfrm>
            <a:off x="6526443" y="116904"/>
            <a:ext cx="3241289" cy="307777"/>
          </a:xfrm>
          <a:prstGeom prst="rect">
            <a:avLst/>
          </a:prstGeom>
          <a:noFill/>
        </p:spPr>
        <p:txBody>
          <a:bodyPr wrap="square" rtlCol="0">
            <a:spAutoFit/>
          </a:bodyPr>
          <a:lstStyle/>
          <a:p>
            <a:r>
              <a:rPr lang="en-US" sz="1400" dirty="0">
                <a:solidFill>
                  <a:schemeClr val="bg1"/>
                </a:solidFill>
              </a:rPr>
              <a:t>Source: academy.databricks.com </a:t>
            </a:r>
          </a:p>
        </p:txBody>
      </p:sp>
    </p:spTree>
    <p:extLst>
      <p:ext uri="{BB962C8B-B14F-4D97-AF65-F5344CB8AC3E}">
        <p14:creationId xmlns:p14="http://schemas.microsoft.com/office/powerpoint/2010/main" val="177209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ctrTitle"/>
          </p:nvPr>
        </p:nvSpPr>
        <p:spPr/>
        <p:txBody>
          <a:bodyPr>
            <a:normAutofit/>
          </a:bodyPr>
          <a:lstStyle/>
          <a:p>
            <a:pPr>
              <a:lnSpc>
                <a:spcPct val="90000"/>
              </a:lnSpc>
            </a:pPr>
            <a:r>
              <a:rPr lang="en-US" sz="3300" dirty="0"/>
              <a:t>Practice Question #X</a:t>
            </a:r>
          </a:p>
        </p:txBody>
      </p:sp>
      <p:sp>
        <p:nvSpPr>
          <p:cNvPr id="4" name="Subtitle 3">
            <a:extLst>
              <a:ext uri="{FF2B5EF4-FFF2-40B4-BE49-F238E27FC236}">
                <a16:creationId xmlns:a16="http://schemas.microsoft.com/office/drawing/2014/main" id="{4B53D517-A5D8-03A8-724C-F4AAC76DAAD2}"/>
              </a:ext>
            </a:extLst>
          </p:cNvPr>
          <p:cNvSpPr>
            <a:spLocks noGrp="1"/>
          </p:cNvSpPr>
          <p:nvPr>
            <p:ph type="subTitle" idx="1"/>
          </p:nvPr>
        </p:nvSpPr>
        <p:spPr/>
        <p:txBody>
          <a:bodyPr/>
          <a:lstStyle/>
          <a:p>
            <a:endParaRPr lang="en-US"/>
          </a:p>
        </p:txBody>
      </p:sp>
      <p:sp>
        <p:nvSpPr>
          <p:cNvPr id="7" name="TextBox 6">
            <a:extLst>
              <a:ext uri="{FF2B5EF4-FFF2-40B4-BE49-F238E27FC236}">
                <a16:creationId xmlns:a16="http://schemas.microsoft.com/office/drawing/2014/main" id="{CCB49572-6A4D-5026-D2DE-E66AAD2BE7FD}"/>
              </a:ext>
            </a:extLst>
          </p:cNvPr>
          <p:cNvSpPr txBox="1"/>
          <p:nvPr/>
        </p:nvSpPr>
        <p:spPr>
          <a:xfrm>
            <a:off x="1663536" y="3981672"/>
            <a:ext cx="7029014" cy="338554"/>
          </a:xfrm>
          <a:prstGeom prst="rect">
            <a:avLst/>
          </a:prstGeom>
          <a:noFill/>
        </p:spPr>
        <p:txBody>
          <a:bodyPr wrap="square" rtlCol="0">
            <a:spAutoFit/>
          </a:bodyPr>
          <a:lstStyle/>
          <a:p>
            <a:r>
              <a:rPr lang="en-US" sz="1600" dirty="0"/>
              <a:t>Correct answer is X. </a:t>
            </a:r>
          </a:p>
        </p:txBody>
      </p:sp>
      <p:sp>
        <p:nvSpPr>
          <p:cNvPr id="3" name="Rectangle 2">
            <a:extLst>
              <a:ext uri="{FF2B5EF4-FFF2-40B4-BE49-F238E27FC236}">
                <a16:creationId xmlns:a16="http://schemas.microsoft.com/office/drawing/2014/main" id="{53530E4B-49AA-9C94-37CE-5C4CBF92085F}"/>
              </a:ext>
            </a:extLst>
          </p:cNvPr>
          <p:cNvSpPr/>
          <p:nvPr/>
        </p:nvSpPr>
        <p:spPr>
          <a:xfrm>
            <a:off x="716724" y="4812669"/>
            <a:ext cx="7710551" cy="8309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BEBA4CD-BB5B-877F-5549-2A09D09BEFE8}"/>
              </a:ext>
            </a:extLst>
          </p:cNvPr>
          <p:cNvSpPr txBox="1"/>
          <p:nvPr/>
        </p:nvSpPr>
        <p:spPr>
          <a:xfrm>
            <a:off x="6526443" y="116904"/>
            <a:ext cx="3241289" cy="307777"/>
          </a:xfrm>
          <a:prstGeom prst="rect">
            <a:avLst/>
          </a:prstGeom>
          <a:noFill/>
        </p:spPr>
        <p:txBody>
          <a:bodyPr wrap="square" rtlCol="0">
            <a:spAutoFit/>
          </a:bodyPr>
          <a:lstStyle/>
          <a:p>
            <a:r>
              <a:rPr lang="en-US" sz="1400" dirty="0">
                <a:solidFill>
                  <a:schemeClr val="bg1"/>
                </a:solidFill>
              </a:rPr>
              <a:t>Source: academy.databricks.com </a:t>
            </a:r>
          </a:p>
        </p:txBody>
      </p:sp>
    </p:spTree>
    <p:extLst>
      <p:ext uri="{BB962C8B-B14F-4D97-AF65-F5344CB8AC3E}">
        <p14:creationId xmlns:p14="http://schemas.microsoft.com/office/powerpoint/2010/main" val="253387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a:xfrm>
            <a:off x="1144371" y="-35439"/>
            <a:ext cx="7548179" cy="560552"/>
          </a:xfrm>
        </p:spPr>
        <p:txBody>
          <a:bodyPr>
            <a:normAutofit/>
          </a:bodyPr>
          <a:lstStyle/>
          <a:p>
            <a:pPr>
              <a:lnSpc>
                <a:spcPct val="90000"/>
              </a:lnSpc>
            </a:pPr>
            <a:r>
              <a:rPr lang="en-US" sz="3300" dirty="0"/>
              <a:t>Practice Question #X</a:t>
            </a:r>
          </a:p>
        </p:txBody>
      </p:sp>
      <p:sp>
        <p:nvSpPr>
          <p:cNvPr id="7" name="TextBox 6">
            <a:extLst>
              <a:ext uri="{FF2B5EF4-FFF2-40B4-BE49-F238E27FC236}">
                <a16:creationId xmlns:a16="http://schemas.microsoft.com/office/drawing/2014/main" id="{CCB49572-6A4D-5026-D2DE-E66AAD2BE7FD}"/>
              </a:ext>
            </a:extLst>
          </p:cNvPr>
          <p:cNvSpPr txBox="1"/>
          <p:nvPr/>
        </p:nvSpPr>
        <p:spPr>
          <a:xfrm>
            <a:off x="1663536" y="3981672"/>
            <a:ext cx="7029014" cy="338554"/>
          </a:xfrm>
          <a:prstGeom prst="rect">
            <a:avLst/>
          </a:prstGeom>
          <a:noFill/>
        </p:spPr>
        <p:txBody>
          <a:bodyPr wrap="square" rtlCol="0">
            <a:spAutoFit/>
          </a:bodyPr>
          <a:lstStyle/>
          <a:p>
            <a:r>
              <a:rPr lang="en-US" sz="1600" dirty="0"/>
              <a:t>Correct answer is X. </a:t>
            </a:r>
          </a:p>
        </p:txBody>
      </p:sp>
      <p:sp>
        <p:nvSpPr>
          <p:cNvPr id="3" name="Rectangle 2">
            <a:extLst>
              <a:ext uri="{FF2B5EF4-FFF2-40B4-BE49-F238E27FC236}">
                <a16:creationId xmlns:a16="http://schemas.microsoft.com/office/drawing/2014/main" id="{53530E4B-49AA-9C94-37CE-5C4CBF92085F}"/>
              </a:ext>
            </a:extLst>
          </p:cNvPr>
          <p:cNvSpPr/>
          <p:nvPr/>
        </p:nvSpPr>
        <p:spPr>
          <a:xfrm>
            <a:off x="716724" y="4812669"/>
            <a:ext cx="7710551" cy="8309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BEBA4CD-BB5B-877F-5549-2A09D09BEFE8}"/>
              </a:ext>
            </a:extLst>
          </p:cNvPr>
          <p:cNvSpPr txBox="1"/>
          <p:nvPr/>
        </p:nvSpPr>
        <p:spPr>
          <a:xfrm>
            <a:off x="6526443" y="116904"/>
            <a:ext cx="3241289" cy="307777"/>
          </a:xfrm>
          <a:prstGeom prst="rect">
            <a:avLst/>
          </a:prstGeom>
          <a:noFill/>
        </p:spPr>
        <p:txBody>
          <a:bodyPr wrap="square" rtlCol="0">
            <a:spAutoFit/>
          </a:bodyPr>
          <a:lstStyle/>
          <a:p>
            <a:r>
              <a:rPr lang="en-US" sz="1400" dirty="0">
                <a:solidFill>
                  <a:schemeClr val="bg1"/>
                </a:solidFill>
              </a:rPr>
              <a:t>Source: academy.databricks.com </a:t>
            </a:r>
          </a:p>
        </p:txBody>
      </p:sp>
    </p:spTree>
    <p:extLst>
      <p:ext uri="{BB962C8B-B14F-4D97-AF65-F5344CB8AC3E}">
        <p14:creationId xmlns:p14="http://schemas.microsoft.com/office/powerpoint/2010/main" val="165400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a:xfrm>
            <a:off x="1144371" y="-35439"/>
            <a:ext cx="7548179" cy="560552"/>
          </a:xfrm>
        </p:spPr>
        <p:txBody>
          <a:bodyPr>
            <a:normAutofit/>
          </a:bodyPr>
          <a:lstStyle/>
          <a:p>
            <a:pPr>
              <a:lnSpc>
                <a:spcPct val="90000"/>
              </a:lnSpc>
            </a:pPr>
            <a:r>
              <a:rPr lang="en-US" sz="3300" dirty="0"/>
              <a:t>Practice Question #X</a:t>
            </a:r>
          </a:p>
        </p:txBody>
      </p:sp>
      <p:sp>
        <p:nvSpPr>
          <p:cNvPr id="7" name="TextBox 6">
            <a:extLst>
              <a:ext uri="{FF2B5EF4-FFF2-40B4-BE49-F238E27FC236}">
                <a16:creationId xmlns:a16="http://schemas.microsoft.com/office/drawing/2014/main" id="{CCB49572-6A4D-5026-D2DE-E66AAD2BE7FD}"/>
              </a:ext>
            </a:extLst>
          </p:cNvPr>
          <p:cNvSpPr txBox="1"/>
          <p:nvPr/>
        </p:nvSpPr>
        <p:spPr>
          <a:xfrm>
            <a:off x="1663536" y="3981672"/>
            <a:ext cx="7029014" cy="338554"/>
          </a:xfrm>
          <a:prstGeom prst="rect">
            <a:avLst/>
          </a:prstGeom>
          <a:noFill/>
        </p:spPr>
        <p:txBody>
          <a:bodyPr wrap="square" rtlCol="0">
            <a:spAutoFit/>
          </a:bodyPr>
          <a:lstStyle/>
          <a:p>
            <a:r>
              <a:rPr lang="en-US" sz="1600" dirty="0"/>
              <a:t>Correct answer is X. </a:t>
            </a:r>
          </a:p>
        </p:txBody>
      </p:sp>
      <p:sp>
        <p:nvSpPr>
          <p:cNvPr id="3" name="Rectangle 2">
            <a:extLst>
              <a:ext uri="{FF2B5EF4-FFF2-40B4-BE49-F238E27FC236}">
                <a16:creationId xmlns:a16="http://schemas.microsoft.com/office/drawing/2014/main" id="{53530E4B-49AA-9C94-37CE-5C4CBF92085F}"/>
              </a:ext>
            </a:extLst>
          </p:cNvPr>
          <p:cNvSpPr/>
          <p:nvPr/>
        </p:nvSpPr>
        <p:spPr>
          <a:xfrm>
            <a:off x="716724" y="4812669"/>
            <a:ext cx="7710551" cy="8309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BEBA4CD-BB5B-877F-5549-2A09D09BEFE8}"/>
              </a:ext>
            </a:extLst>
          </p:cNvPr>
          <p:cNvSpPr txBox="1"/>
          <p:nvPr/>
        </p:nvSpPr>
        <p:spPr>
          <a:xfrm>
            <a:off x="6526443" y="116904"/>
            <a:ext cx="3241289" cy="307777"/>
          </a:xfrm>
          <a:prstGeom prst="rect">
            <a:avLst/>
          </a:prstGeom>
          <a:noFill/>
        </p:spPr>
        <p:txBody>
          <a:bodyPr wrap="square" rtlCol="0">
            <a:spAutoFit/>
          </a:bodyPr>
          <a:lstStyle/>
          <a:p>
            <a:r>
              <a:rPr lang="en-US" sz="1400" dirty="0">
                <a:solidFill>
                  <a:schemeClr val="bg1"/>
                </a:solidFill>
              </a:rPr>
              <a:t>Source: academy.databricks.com </a:t>
            </a:r>
          </a:p>
        </p:txBody>
      </p:sp>
    </p:spTree>
    <p:extLst>
      <p:ext uri="{BB962C8B-B14F-4D97-AF65-F5344CB8AC3E}">
        <p14:creationId xmlns:p14="http://schemas.microsoft.com/office/powerpoint/2010/main" val="62078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9EFF8-D9AC-F84D-8949-EF6A66C51733}"/>
              </a:ext>
            </a:extLst>
          </p:cNvPr>
          <p:cNvSpPr>
            <a:spLocks noGrp="1"/>
          </p:cNvSpPr>
          <p:nvPr>
            <p:ph type="title"/>
          </p:nvPr>
        </p:nvSpPr>
        <p:spPr/>
        <p:txBody>
          <a:bodyPr/>
          <a:lstStyle/>
          <a:p>
            <a:r>
              <a:rPr lang="en-US" dirty="0"/>
              <a:t>Course Materials</a:t>
            </a:r>
          </a:p>
        </p:txBody>
      </p:sp>
      <p:sp>
        <p:nvSpPr>
          <p:cNvPr id="4" name="Rectangle 3">
            <a:extLst>
              <a:ext uri="{FF2B5EF4-FFF2-40B4-BE49-F238E27FC236}">
                <a16:creationId xmlns:a16="http://schemas.microsoft.com/office/drawing/2014/main" id="{81880932-C79B-4E37-86AD-089232300598}"/>
              </a:ext>
            </a:extLst>
          </p:cNvPr>
          <p:cNvSpPr/>
          <p:nvPr/>
        </p:nvSpPr>
        <p:spPr>
          <a:xfrm>
            <a:off x="0" y="2034283"/>
            <a:ext cx="9144000" cy="1107996"/>
          </a:xfrm>
          <a:prstGeom prst="rect">
            <a:avLst/>
          </a:prstGeom>
          <a:noFill/>
        </p:spPr>
        <p:txBody>
          <a:bodyPr wrap="square" lIns="91440" tIns="45720" rIns="91440" bIns="45720">
            <a:spAutoFit/>
          </a:bodyPr>
          <a:lstStyle/>
          <a:p>
            <a:pPr algn="ctr"/>
            <a:r>
              <a:rPr lang="en-US" sz="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timw.info/</a:t>
            </a:r>
            <a:r>
              <a:rPr lang="en-US" sz="66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databricks</a:t>
            </a:r>
            <a:endParaRPr lang="en-US" sz="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616345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a:xfrm>
            <a:off x="1144371" y="-35439"/>
            <a:ext cx="7548179" cy="560552"/>
          </a:xfrm>
        </p:spPr>
        <p:txBody>
          <a:bodyPr>
            <a:normAutofit/>
          </a:bodyPr>
          <a:lstStyle/>
          <a:p>
            <a:pPr>
              <a:lnSpc>
                <a:spcPct val="90000"/>
              </a:lnSpc>
            </a:pPr>
            <a:r>
              <a:rPr lang="en-US" sz="3300" dirty="0"/>
              <a:t>Practice Question #X</a:t>
            </a:r>
          </a:p>
        </p:txBody>
      </p:sp>
      <p:sp>
        <p:nvSpPr>
          <p:cNvPr id="7" name="TextBox 6">
            <a:extLst>
              <a:ext uri="{FF2B5EF4-FFF2-40B4-BE49-F238E27FC236}">
                <a16:creationId xmlns:a16="http://schemas.microsoft.com/office/drawing/2014/main" id="{CCB49572-6A4D-5026-D2DE-E66AAD2BE7FD}"/>
              </a:ext>
            </a:extLst>
          </p:cNvPr>
          <p:cNvSpPr txBox="1"/>
          <p:nvPr/>
        </p:nvSpPr>
        <p:spPr>
          <a:xfrm>
            <a:off x="1663536" y="3981672"/>
            <a:ext cx="7029014" cy="338554"/>
          </a:xfrm>
          <a:prstGeom prst="rect">
            <a:avLst/>
          </a:prstGeom>
          <a:noFill/>
        </p:spPr>
        <p:txBody>
          <a:bodyPr wrap="square" rtlCol="0">
            <a:spAutoFit/>
          </a:bodyPr>
          <a:lstStyle/>
          <a:p>
            <a:r>
              <a:rPr lang="en-US" sz="1600" dirty="0"/>
              <a:t>Correct answer is X. </a:t>
            </a:r>
          </a:p>
        </p:txBody>
      </p:sp>
      <p:sp>
        <p:nvSpPr>
          <p:cNvPr id="3" name="Rectangle 2">
            <a:extLst>
              <a:ext uri="{FF2B5EF4-FFF2-40B4-BE49-F238E27FC236}">
                <a16:creationId xmlns:a16="http://schemas.microsoft.com/office/drawing/2014/main" id="{53530E4B-49AA-9C94-37CE-5C4CBF92085F}"/>
              </a:ext>
            </a:extLst>
          </p:cNvPr>
          <p:cNvSpPr/>
          <p:nvPr/>
        </p:nvSpPr>
        <p:spPr>
          <a:xfrm>
            <a:off x="716724" y="4812669"/>
            <a:ext cx="7710551" cy="8309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BEBA4CD-BB5B-877F-5549-2A09D09BEFE8}"/>
              </a:ext>
            </a:extLst>
          </p:cNvPr>
          <p:cNvSpPr txBox="1"/>
          <p:nvPr/>
        </p:nvSpPr>
        <p:spPr>
          <a:xfrm>
            <a:off x="6526443" y="116904"/>
            <a:ext cx="3241289" cy="307777"/>
          </a:xfrm>
          <a:prstGeom prst="rect">
            <a:avLst/>
          </a:prstGeom>
          <a:noFill/>
        </p:spPr>
        <p:txBody>
          <a:bodyPr wrap="square" rtlCol="0">
            <a:spAutoFit/>
          </a:bodyPr>
          <a:lstStyle/>
          <a:p>
            <a:r>
              <a:rPr lang="en-US" sz="1400" dirty="0">
                <a:solidFill>
                  <a:schemeClr val="bg1"/>
                </a:solidFill>
              </a:rPr>
              <a:t>Source: academy.databricks.com </a:t>
            </a:r>
          </a:p>
        </p:txBody>
      </p:sp>
    </p:spTree>
    <p:extLst>
      <p:ext uri="{BB962C8B-B14F-4D97-AF65-F5344CB8AC3E}">
        <p14:creationId xmlns:p14="http://schemas.microsoft.com/office/powerpoint/2010/main" val="168714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7941-31DF-111A-672B-45A257422520}"/>
              </a:ext>
            </a:extLst>
          </p:cNvPr>
          <p:cNvSpPr>
            <a:spLocks noGrp="1"/>
          </p:cNvSpPr>
          <p:nvPr>
            <p:ph type="title"/>
          </p:nvPr>
        </p:nvSpPr>
        <p:spPr>
          <a:xfrm>
            <a:off x="1144371" y="-35439"/>
            <a:ext cx="7548179" cy="560552"/>
          </a:xfrm>
        </p:spPr>
        <p:txBody>
          <a:bodyPr>
            <a:normAutofit/>
          </a:bodyPr>
          <a:lstStyle/>
          <a:p>
            <a:pPr>
              <a:lnSpc>
                <a:spcPct val="90000"/>
              </a:lnSpc>
            </a:pPr>
            <a:r>
              <a:rPr lang="en-US" sz="3300" dirty="0"/>
              <a:t>Practice Question #X</a:t>
            </a:r>
          </a:p>
        </p:txBody>
      </p:sp>
      <p:sp>
        <p:nvSpPr>
          <p:cNvPr id="7" name="TextBox 6">
            <a:extLst>
              <a:ext uri="{FF2B5EF4-FFF2-40B4-BE49-F238E27FC236}">
                <a16:creationId xmlns:a16="http://schemas.microsoft.com/office/drawing/2014/main" id="{CCB49572-6A4D-5026-D2DE-E66AAD2BE7FD}"/>
              </a:ext>
            </a:extLst>
          </p:cNvPr>
          <p:cNvSpPr txBox="1"/>
          <p:nvPr/>
        </p:nvSpPr>
        <p:spPr>
          <a:xfrm>
            <a:off x="1663536" y="3981672"/>
            <a:ext cx="7029014" cy="338554"/>
          </a:xfrm>
          <a:prstGeom prst="rect">
            <a:avLst/>
          </a:prstGeom>
          <a:noFill/>
        </p:spPr>
        <p:txBody>
          <a:bodyPr wrap="square" rtlCol="0">
            <a:spAutoFit/>
          </a:bodyPr>
          <a:lstStyle/>
          <a:p>
            <a:r>
              <a:rPr lang="en-US" sz="1600" dirty="0"/>
              <a:t>Correct answer is X. </a:t>
            </a:r>
          </a:p>
        </p:txBody>
      </p:sp>
      <p:sp>
        <p:nvSpPr>
          <p:cNvPr id="3" name="Rectangle 2">
            <a:extLst>
              <a:ext uri="{FF2B5EF4-FFF2-40B4-BE49-F238E27FC236}">
                <a16:creationId xmlns:a16="http://schemas.microsoft.com/office/drawing/2014/main" id="{53530E4B-49AA-9C94-37CE-5C4CBF92085F}"/>
              </a:ext>
            </a:extLst>
          </p:cNvPr>
          <p:cNvSpPr/>
          <p:nvPr/>
        </p:nvSpPr>
        <p:spPr>
          <a:xfrm>
            <a:off x="716724" y="4812669"/>
            <a:ext cx="7710551" cy="8309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BEBA4CD-BB5B-877F-5549-2A09D09BEFE8}"/>
              </a:ext>
            </a:extLst>
          </p:cNvPr>
          <p:cNvSpPr txBox="1"/>
          <p:nvPr/>
        </p:nvSpPr>
        <p:spPr>
          <a:xfrm>
            <a:off x="6526443" y="116904"/>
            <a:ext cx="3241289" cy="307777"/>
          </a:xfrm>
          <a:prstGeom prst="rect">
            <a:avLst/>
          </a:prstGeom>
          <a:noFill/>
        </p:spPr>
        <p:txBody>
          <a:bodyPr wrap="square" rtlCol="0">
            <a:spAutoFit/>
          </a:bodyPr>
          <a:lstStyle/>
          <a:p>
            <a:r>
              <a:rPr lang="en-US" sz="1400" dirty="0">
                <a:solidFill>
                  <a:schemeClr val="bg1"/>
                </a:solidFill>
              </a:rPr>
              <a:t>Source: academy.databricks.com </a:t>
            </a:r>
          </a:p>
        </p:txBody>
      </p:sp>
    </p:spTree>
    <p:extLst>
      <p:ext uri="{BB962C8B-B14F-4D97-AF65-F5344CB8AC3E}">
        <p14:creationId xmlns:p14="http://schemas.microsoft.com/office/powerpoint/2010/main" val="314929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685981F-D1EC-A686-42FE-4B57058AAC64}"/>
              </a:ext>
            </a:extLst>
          </p:cNvPr>
          <p:cNvSpPr>
            <a:spLocks noGrp="1"/>
          </p:cNvSpPr>
          <p:nvPr>
            <p:ph type="title"/>
          </p:nvPr>
        </p:nvSpPr>
        <p:spPr>
          <a:xfrm>
            <a:off x="1144371" y="-78830"/>
            <a:ext cx="7548179" cy="560552"/>
          </a:xfrm>
        </p:spPr>
        <p:txBody>
          <a:bodyPr/>
          <a:lstStyle/>
          <a:p>
            <a:endParaRPr lang="en-US"/>
          </a:p>
        </p:txBody>
      </p:sp>
      <p:sp>
        <p:nvSpPr>
          <p:cNvPr id="12" name="Content Placeholder 2">
            <a:extLst>
              <a:ext uri="{FF2B5EF4-FFF2-40B4-BE49-F238E27FC236}">
                <a16:creationId xmlns:a16="http://schemas.microsoft.com/office/drawing/2014/main" id="{2C8CF491-F8AF-A07E-7A47-7C5105076270}"/>
              </a:ext>
            </a:extLst>
          </p:cNvPr>
          <p:cNvSpPr>
            <a:spLocks noGrp="1"/>
          </p:cNvSpPr>
          <p:nvPr>
            <p:ph idx="1"/>
          </p:nvPr>
        </p:nvSpPr>
        <p:spPr>
          <a:xfrm>
            <a:off x="1147379" y="814771"/>
            <a:ext cx="7539420" cy="3547021"/>
          </a:xfrm>
        </p:spPr>
        <p:txBody>
          <a:bodyPr/>
          <a:lstStyle/>
          <a:p>
            <a:endParaRPr lang="en-US"/>
          </a:p>
        </p:txBody>
      </p:sp>
    </p:spTree>
    <p:extLst>
      <p:ext uri="{BB962C8B-B14F-4D97-AF65-F5344CB8AC3E}">
        <p14:creationId xmlns:p14="http://schemas.microsoft.com/office/powerpoint/2010/main" val="360605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9EFF8-D9AC-F84D-8949-EF6A66C51733}"/>
              </a:ext>
            </a:extLst>
          </p:cNvPr>
          <p:cNvSpPr>
            <a:spLocks noGrp="1"/>
          </p:cNvSpPr>
          <p:nvPr>
            <p:ph type="title"/>
          </p:nvPr>
        </p:nvSpPr>
        <p:spPr/>
        <p:txBody>
          <a:bodyPr/>
          <a:lstStyle/>
          <a:p>
            <a:r>
              <a:rPr lang="en-US" dirty="0"/>
              <a:t>Level Setting</a:t>
            </a:r>
          </a:p>
        </p:txBody>
      </p:sp>
      <p:sp>
        <p:nvSpPr>
          <p:cNvPr id="3" name="Content Placeholder 2">
            <a:extLst>
              <a:ext uri="{FF2B5EF4-FFF2-40B4-BE49-F238E27FC236}">
                <a16:creationId xmlns:a16="http://schemas.microsoft.com/office/drawing/2014/main" id="{510B1FA3-9927-F74A-8D15-783CB3AE14C0}"/>
              </a:ext>
            </a:extLst>
          </p:cNvPr>
          <p:cNvSpPr>
            <a:spLocks noGrp="1"/>
          </p:cNvSpPr>
          <p:nvPr>
            <p:ph idx="1"/>
          </p:nvPr>
        </p:nvSpPr>
        <p:spPr/>
        <p:txBody>
          <a:bodyPr/>
          <a:lstStyle/>
          <a:p>
            <a:r>
              <a:rPr lang="en-US" dirty="0"/>
              <a:t>We'll learn by doing – majority demo</a:t>
            </a:r>
          </a:p>
          <a:p>
            <a:pPr lvl="1"/>
            <a:r>
              <a:rPr lang="en-US" dirty="0"/>
              <a:t>Visual, case study approach</a:t>
            </a:r>
          </a:p>
          <a:p>
            <a:r>
              <a:rPr lang="en-US" dirty="0"/>
              <a:t>This is an expert certification, so we move quickly and assume intermediate-level Azure skills</a:t>
            </a:r>
          </a:p>
          <a:p>
            <a:r>
              <a:rPr lang="en-US" dirty="0"/>
              <a:t>I’m here to answer your questions – take advantage of this!</a:t>
            </a:r>
          </a:p>
          <a:p>
            <a:pPr lvl="1"/>
            <a:r>
              <a:rPr lang="en-US" b="1" dirty="0">
                <a:solidFill>
                  <a:srgbClr val="0070C0"/>
                </a:solidFill>
              </a:rPr>
              <a:t>Please use the Q&amp;A panel for questions and feedback</a:t>
            </a:r>
          </a:p>
        </p:txBody>
      </p:sp>
    </p:spTree>
    <p:extLst>
      <p:ext uri="{BB962C8B-B14F-4D97-AF65-F5344CB8AC3E}">
        <p14:creationId xmlns:p14="http://schemas.microsoft.com/office/powerpoint/2010/main" val="876802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771989-48DC-D503-7557-CF8843A414B0}"/>
              </a:ext>
            </a:extLst>
          </p:cNvPr>
          <p:cNvSpPr>
            <a:spLocks noGrp="1"/>
          </p:cNvSpPr>
          <p:nvPr>
            <p:ph type="title"/>
          </p:nvPr>
        </p:nvSpPr>
        <p:spPr/>
        <p:txBody>
          <a:bodyPr/>
          <a:lstStyle/>
          <a:p>
            <a:r>
              <a:rPr lang="en-US" dirty="0"/>
              <a:t>Break Schedule (EDT)</a:t>
            </a:r>
          </a:p>
        </p:txBody>
      </p:sp>
      <p:sp>
        <p:nvSpPr>
          <p:cNvPr id="5" name="Content Placeholder 4">
            <a:extLst>
              <a:ext uri="{FF2B5EF4-FFF2-40B4-BE49-F238E27FC236}">
                <a16:creationId xmlns:a16="http://schemas.microsoft.com/office/drawing/2014/main" id="{F37B832B-28FE-E17B-52F6-3D559DE0EDF1}"/>
              </a:ext>
            </a:extLst>
          </p:cNvPr>
          <p:cNvSpPr>
            <a:spLocks noGrp="1"/>
          </p:cNvSpPr>
          <p:nvPr>
            <p:ph idx="1"/>
          </p:nvPr>
        </p:nvSpPr>
        <p:spPr>
          <a:xfrm>
            <a:off x="1144371" y="970414"/>
            <a:ext cx="7539420" cy="3547021"/>
          </a:xfrm>
        </p:spPr>
        <p:txBody>
          <a:bodyPr/>
          <a:lstStyle/>
          <a:p>
            <a:r>
              <a:rPr lang="en-US" sz="2400" dirty="0"/>
              <a:t>07:00am  -  Start </a:t>
            </a:r>
          </a:p>
          <a:p>
            <a:r>
              <a:rPr lang="en-US" sz="2400" dirty="0"/>
              <a:t>08:00am  -  8-min break</a:t>
            </a:r>
          </a:p>
          <a:p>
            <a:r>
              <a:rPr lang="en-US" sz="2400" dirty="0"/>
              <a:t>09:00am  -  8-min Break</a:t>
            </a:r>
          </a:p>
          <a:p>
            <a:r>
              <a:rPr lang="en-US" sz="2400" dirty="0"/>
              <a:t>10:00am  -  8-min Break</a:t>
            </a:r>
          </a:p>
          <a:p>
            <a:r>
              <a:rPr lang="en-US" sz="2400" dirty="0"/>
              <a:t>11:00am  -  8-min Break</a:t>
            </a:r>
          </a:p>
          <a:p>
            <a:r>
              <a:rPr lang="en-US" sz="2400" dirty="0"/>
              <a:t>12:00pm  -  Finish</a:t>
            </a:r>
          </a:p>
        </p:txBody>
      </p:sp>
    </p:spTree>
    <p:extLst>
      <p:ext uri="{BB962C8B-B14F-4D97-AF65-F5344CB8AC3E}">
        <p14:creationId xmlns:p14="http://schemas.microsoft.com/office/powerpoint/2010/main" val="883884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9EFF8-D9AC-F84D-8949-EF6A66C51733}"/>
              </a:ext>
            </a:extLst>
          </p:cNvPr>
          <p:cNvSpPr>
            <a:spLocks noGrp="1"/>
          </p:cNvSpPr>
          <p:nvPr>
            <p:ph type="title"/>
          </p:nvPr>
        </p:nvSpPr>
        <p:spPr/>
        <p:txBody>
          <a:bodyPr/>
          <a:lstStyle/>
          <a:p>
            <a:r>
              <a:rPr lang="en-US" dirty="0"/>
              <a:t>Session Recordings</a:t>
            </a:r>
          </a:p>
        </p:txBody>
      </p:sp>
      <p:pic>
        <p:nvPicPr>
          <p:cNvPr id="5" name="Picture 4">
            <a:extLst>
              <a:ext uri="{FF2B5EF4-FFF2-40B4-BE49-F238E27FC236}">
                <a16:creationId xmlns:a16="http://schemas.microsoft.com/office/drawing/2014/main" id="{68EC76AA-DC61-46D2-81C2-178A4E32E95E}"/>
              </a:ext>
            </a:extLst>
          </p:cNvPr>
          <p:cNvPicPr>
            <a:picLocks noChangeAspect="1"/>
          </p:cNvPicPr>
          <p:nvPr/>
        </p:nvPicPr>
        <p:blipFill>
          <a:blip r:embed="rId2"/>
          <a:stretch>
            <a:fillRect/>
          </a:stretch>
        </p:blipFill>
        <p:spPr>
          <a:xfrm>
            <a:off x="1544254" y="754529"/>
            <a:ext cx="6055491" cy="4207387"/>
          </a:xfrm>
          <a:prstGeom prst="rect">
            <a:avLst/>
          </a:prstGeom>
        </p:spPr>
      </p:pic>
    </p:spTree>
    <p:extLst>
      <p:ext uri="{BB962C8B-B14F-4D97-AF65-F5344CB8AC3E}">
        <p14:creationId xmlns:p14="http://schemas.microsoft.com/office/powerpoint/2010/main" val="203124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9EFF8-D9AC-F84D-8949-EF6A66C51733}"/>
              </a:ext>
            </a:extLst>
          </p:cNvPr>
          <p:cNvSpPr>
            <a:spLocks noGrp="1"/>
          </p:cNvSpPr>
          <p:nvPr>
            <p:ph type="title"/>
          </p:nvPr>
        </p:nvSpPr>
        <p:spPr/>
        <p:txBody>
          <a:bodyPr/>
          <a:lstStyle/>
          <a:p>
            <a:r>
              <a:rPr lang="en-US" dirty="0"/>
              <a:t>Session Recordings</a:t>
            </a:r>
          </a:p>
        </p:txBody>
      </p:sp>
      <p:pic>
        <p:nvPicPr>
          <p:cNvPr id="7" name="Picture 6">
            <a:extLst>
              <a:ext uri="{FF2B5EF4-FFF2-40B4-BE49-F238E27FC236}">
                <a16:creationId xmlns:a16="http://schemas.microsoft.com/office/drawing/2014/main" id="{DB5B71CB-633A-486B-AAC7-08E4F726A3F8}"/>
              </a:ext>
            </a:extLst>
          </p:cNvPr>
          <p:cNvPicPr>
            <a:picLocks noChangeAspect="1"/>
          </p:cNvPicPr>
          <p:nvPr/>
        </p:nvPicPr>
        <p:blipFill>
          <a:blip r:embed="rId2"/>
          <a:stretch>
            <a:fillRect/>
          </a:stretch>
        </p:blipFill>
        <p:spPr>
          <a:xfrm>
            <a:off x="2327123" y="688097"/>
            <a:ext cx="4489754" cy="4387850"/>
          </a:xfrm>
          <a:prstGeom prst="rect">
            <a:avLst/>
          </a:prstGeom>
        </p:spPr>
      </p:pic>
    </p:spTree>
    <p:extLst>
      <p:ext uri="{BB962C8B-B14F-4D97-AF65-F5344CB8AC3E}">
        <p14:creationId xmlns:p14="http://schemas.microsoft.com/office/powerpoint/2010/main" val="295211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9EFF8-D9AC-F84D-8949-EF6A66C51733}"/>
              </a:ext>
            </a:extLst>
          </p:cNvPr>
          <p:cNvSpPr>
            <a:spLocks noGrp="1"/>
          </p:cNvSpPr>
          <p:nvPr>
            <p:ph type="title"/>
          </p:nvPr>
        </p:nvSpPr>
        <p:spPr/>
        <p:txBody>
          <a:bodyPr/>
          <a:lstStyle/>
          <a:p>
            <a:r>
              <a:rPr lang="en-US" dirty="0"/>
              <a:t>Session Recordings</a:t>
            </a:r>
          </a:p>
        </p:txBody>
      </p:sp>
      <p:pic>
        <p:nvPicPr>
          <p:cNvPr id="3" name="Picture 2">
            <a:extLst>
              <a:ext uri="{FF2B5EF4-FFF2-40B4-BE49-F238E27FC236}">
                <a16:creationId xmlns:a16="http://schemas.microsoft.com/office/drawing/2014/main" id="{A682D6C8-DD29-4E96-9F01-538A6242E079}"/>
              </a:ext>
            </a:extLst>
          </p:cNvPr>
          <p:cNvPicPr>
            <a:picLocks noChangeAspect="1"/>
          </p:cNvPicPr>
          <p:nvPr/>
        </p:nvPicPr>
        <p:blipFill>
          <a:blip r:embed="rId2"/>
          <a:stretch>
            <a:fillRect/>
          </a:stretch>
        </p:blipFill>
        <p:spPr>
          <a:xfrm>
            <a:off x="770474" y="778216"/>
            <a:ext cx="7603052" cy="3978254"/>
          </a:xfrm>
          <a:prstGeom prst="rect">
            <a:avLst/>
          </a:prstGeom>
        </p:spPr>
      </p:pic>
      <p:sp>
        <p:nvSpPr>
          <p:cNvPr id="5" name="Rectangle 4">
            <a:extLst>
              <a:ext uri="{FF2B5EF4-FFF2-40B4-BE49-F238E27FC236}">
                <a16:creationId xmlns:a16="http://schemas.microsoft.com/office/drawing/2014/main" id="{04CAF6BE-A870-41C3-AD16-38C8B76B3C1B}"/>
              </a:ext>
            </a:extLst>
          </p:cNvPr>
          <p:cNvSpPr/>
          <p:nvPr/>
        </p:nvSpPr>
        <p:spPr>
          <a:xfrm>
            <a:off x="5448098" y="3495675"/>
            <a:ext cx="2743200" cy="1066951"/>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532570"/>
      </p:ext>
    </p:extLst>
  </p:cSld>
  <p:clrMapOvr>
    <a:masterClrMapping/>
  </p:clrMapOvr>
</p:sld>
</file>

<file path=ppt/theme/theme1.xml><?xml version="1.0" encoding="utf-8"?>
<a:theme xmlns:a="http://schemas.openxmlformats.org/drawingml/2006/main" name="Standard_LiveLessons_20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andard_LiveLessons_2016.potm" id="{8C1633E9-E98A-446F-92F4-E3D84D4249FA}" vid="{A44C486B-6B48-42BE-B4AA-FE194AC140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Standard_LiveLessons_2017.potm</Template>
  <TotalTime>12065</TotalTime>
  <Words>1346</Words>
  <Application>Microsoft Office PowerPoint</Application>
  <PresentationFormat>On-screen Show (16:9)</PresentationFormat>
  <Paragraphs>139</Paragraphs>
  <Slides>42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Roboto Mono</vt:lpstr>
      <vt:lpstr>Tahoma</vt:lpstr>
      <vt:lpstr>Standard_LiveLessons_2017</vt:lpstr>
      <vt:lpstr>Databricks Certified Data Engineer Associate Crash Course</vt:lpstr>
      <vt:lpstr>Tim Warner</vt:lpstr>
      <vt:lpstr>Agenda</vt:lpstr>
      <vt:lpstr>Course Materials</vt:lpstr>
      <vt:lpstr>Level Setting</vt:lpstr>
      <vt:lpstr>Break Schedule (EDT)</vt:lpstr>
      <vt:lpstr>Session Recordings</vt:lpstr>
      <vt:lpstr>Session Recordings</vt:lpstr>
      <vt:lpstr>Session Recordings</vt:lpstr>
      <vt:lpstr>Mobile Browser: learning.oreilly.com</vt:lpstr>
      <vt:lpstr>O'Reilly Mobile App</vt:lpstr>
      <vt:lpstr> </vt:lpstr>
      <vt:lpstr>Thank you!</vt:lpstr>
      <vt:lpstr>About the Exam</vt:lpstr>
      <vt:lpstr>Databricks CLI</vt:lpstr>
      <vt:lpstr>PySpark</vt:lpstr>
      <vt:lpstr>Databricks SQL</vt:lpstr>
      <vt:lpstr>Databricks Notebook Magic Commands</vt:lpstr>
      <vt:lpstr>Databricks Integration</vt:lpstr>
      <vt:lpstr>Databricks Marketing Pitch</vt:lpstr>
      <vt:lpstr>Delta Lake</vt:lpstr>
      <vt:lpstr>Practice Question #1</vt:lpstr>
      <vt:lpstr>Practice Question #2</vt:lpstr>
      <vt:lpstr>Practice Question #3</vt:lpstr>
      <vt:lpstr>Practice Question #4</vt:lpstr>
      <vt:lpstr>Practice Question #5</vt:lpstr>
      <vt:lpstr>Practice Question #6</vt:lpstr>
      <vt:lpstr>Practice Question #7</vt:lpstr>
      <vt:lpstr>Practice Question #8</vt:lpstr>
      <vt:lpstr>Practice Question #9</vt:lpstr>
      <vt:lpstr>Practice Question #10</vt:lpstr>
      <vt:lpstr>Practice Question #11</vt:lpstr>
      <vt:lpstr>Practice Question #12</vt:lpstr>
      <vt:lpstr>Practice Question #X</vt:lpstr>
      <vt:lpstr>Practice Question #X</vt:lpstr>
      <vt:lpstr>Practice Question #X</vt:lpstr>
      <vt:lpstr>Practice Question #X</vt:lpstr>
      <vt:lpstr>Practice Question #X</vt:lpstr>
      <vt:lpstr>Practice Question #X</vt:lpstr>
      <vt:lpstr>Practice Question #X</vt:lpstr>
      <vt:lpstr>Practice Question #X</vt:lpstr>
      <vt:lpstr>PowerPoint Presentation</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Phifer</dc:creator>
  <cp:lastModifiedBy>Tim Warner</cp:lastModifiedBy>
  <cp:revision>230</cp:revision>
  <dcterms:created xsi:type="dcterms:W3CDTF">2015-09-28T19:52:00Z</dcterms:created>
  <dcterms:modified xsi:type="dcterms:W3CDTF">2024-06-08T02:20:58Z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31dd64d-da6b-43d5-9ac5-8dec692131c3_Enabled">
    <vt:lpwstr>true</vt:lpwstr>
  </property>
  <property fmtid="{D5CDD505-2E9C-101B-9397-08002B2CF9AE}" pid="3" name="MSIP_Label_d31dd64d-da6b-43d5-9ac5-8dec692131c3_SetDate">
    <vt:lpwstr>2020-07-14T13:09:38Z</vt:lpwstr>
  </property>
  <property fmtid="{D5CDD505-2E9C-101B-9397-08002B2CF9AE}" pid="4" name="MSIP_Label_d31dd64d-da6b-43d5-9ac5-8dec692131c3_Method">
    <vt:lpwstr>Standard</vt:lpwstr>
  </property>
  <property fmtid="{D5CDD505-2E9C-101B-9397-08002B2CF9AE}" pid="5" name="MSIP_Label_d31dd64d-da6b-43d5-9ac5-8dec692131c3_Name">
    <vt:lpwstr>General</vt:lpwstr>
  </property>
  <property fmtid="{D5CDD505-2E9C-101B-9397-08002B2CF9AE}" pid="6" name="MSIP_Label_d31dd64d-da6b-43d5-9ac5-8dec692131c3_SiteId">
    <vt:lpwstr>db1766ec-5540-4cde-ad8d-b2b59fb2ed8e</vt:lpwstr>
  </property>
  <property fmtid="{D5CDD505-2E9C-101B-9397-08002B2CF9AE}" pid="7" name="MSIP_Label_d31dd64d-da6b-43d5-9ac5-8dec692131c3_ActionId">
    <vt:lpwstr>0c3d6996-a2c5-4e81-89dc-dfc73a188d73</vt:lpwstr>
  </property>
  <property fmtid="{D5CDD505-2E9C-101B-9397-08002B2CF9AE}" pid="8" name="MSIP_Label_d31dd64d-da6b-43d5-9ac5-8dec692131c3_ContentBits">
    <vt:lpwstr>0</vt:lpwstr>
  </property>
</Properties>
</file>