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64" r:id="rId3"/>
    <p:sldId id="260" r:id="rId4"/>
    <p:sldId id="2076137150" r:id="rId5"/>
    <p:sldId id="362" r:id="rId6"/>
    <p:sldId id="4963" r:id="rId7"/>
    <p:sldId id="2076137148" r:id="rId8"/>
    <p:sldId id="2076137147" r:id="rId9"/>
    <p:sldId id="2076137146" r:id="rId10"/>
    <p:sldId id="2076137149" r:id="rId11"/>
    <p:sldId id="2076137125" r:id="rId12"/>
    <p:sldId id="2076137126" r:id="rId13"/>
    <p:sldId id="2076137127" r:id="rId14"/>
    <p:sldId id="4987" r:id="rId15"/>
    <p:sldId id="2076137128" r:id="rId16"/>
    <p:sldId id="4997" r:id="rId17"/>
    <p:sldId id="4998" r:id="rId18"/>
    <p:sldId id="5000" r:id="rId19"/>
    <p:sldId id="5001" r:id="rId20"/>
    <p:sldId id="4977" r:id="rId21"/>
    <p:sldId id="367" r:id="rId22"/>
    <p:sldId id="4982" r:id="rId23"/>
    <p:sldId id="369" r:id="rId24"/>
    <p:sldId id="370" r:id="rId25"/>
    <p:sldId id="2076137124" r:id="rId26"/>
    <p:sldId id="368" r:id="rId27"/>
    <p:sldId id="4999" r:id="rId28"/>
    <p:sldId id="4983" r:id="rId29"/>
    <p:sldId id="4989" r:id="rId30"/>
    <p:sldId id="4994" r:id="rId31"/>
    <p:sldId id="4990" r:id="rId32"/>
    <p:sldId id="4991" r:id="rId33"/>
    <p:sldId id="4992" r:id="rId34"/>
    <p:sldId id="4995" r:id="rId35"/>
    <p:sldId id="484" r:id="rId36"/>
    <p:sldId id="485" r:id="rId37"/>
    <p:sldId id="4988" r:id="rId38"/>
    <p:sldId id="4981" r:id="rId39"/>
    <p:sldId id="380" r:id="rId40"/>
    <p:sldId id="376" r:id="rId41"/>
    <p:sldId id="2076137130" r:id="rId42"/>
    <p:sldId id="2076137129" r:id="rId43"/>
    <p:sldId id="2076137131" r:id="rId44"/>
    <p:sldId id="2076137132" r:id="rId45"/>
    <p:sldId id="2076137133" r:id="rId46"/>
    <p:sldId id="2076137134" r:id="rId47"/>
    <p:sldId id="2076137135" r:id="rId48"/>
    <p:sldId id="2076137136" r:id="rId49"/>
    <p:sldId id="2076137137" r:id="rId50"/>
    <p:sldId id="2076137138" r:id="rId51"/>
    <p:sldId id="2076137139" r:id="rId52"/>
    <p:sldId id="2076137140" r:id="rId53"/>
    <p:sldId id="2076137141" r:id="rId54"/>
    <p:sldId id="2076137142" r:id="rId55"/>
    <p:sldId id="2076137143" r:id="rId56"/>
    <p:sldId id="2076137144" r:id="rId57"/>
    <p:sldId id="2076137145" r:id="rId58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" id="{E51C3EA2-A2D1-4DE3-92EB-C607234DBAA4}">
          <p14:sldIdLst>
            <p14:sldId id="257"/>
            <p14:sldId id="364"/>
            <p14:sldId id="260"/>
            <p14:sldId id="2076137150"/>
            <p14:sldId id="362"/>
            <p14:sldId id="4963"/>
            <p14:sldId id="2076137148"/>
            <p14:sldId id="2076137147"/>
            <p14:sldId id="2076137146"/>
            <p14:sldId id="2076137149"/>
            <p14:sldId id="2076137125"/>
            <p14:sldId id="2076137126"/>
          </p14:sldIdLst>
        </p14:section>
        <p14:section name="SLIDES" id="{94E4BC8D-4C6B-497C-AF0B-DB8F23016922}">
          <p14:sldIdLst>
            <p14:sldId id="2076137127"/>
            <p14:sldId id="4987"/>
            <p14:sldId id="2076137128"/>
            <p14:sldId id="4997"/>
            <p14:sldId id="4998"/>
            <p14:sldId id="5000"/>
            <p14:sldId id="5001"/>
            <p14:sldId id="4977"/>
            <p14:sldId id="367"/>
            <p14:sldId id="4982"/>
            <p14:sldId id="369"/>
            <p14:sldId id="370"/>
            <p14:sldId id="2076137124"/>
            <p14:sldId id="368"/>
            <p14:sldId id="4999"/>
            <p14:sldId id="4983"/>
            <p14:sldId id="4989"/>
            <p14:sldId id="4994"/>
            <p14:sldId id="4990"/>
            <p14:sldId id="4991"/>
            <p14:sldId id="4992"/>
            <p14:sldId id="4995"/>
            <p14:sldId id="484"/>
            <p14:sldId id="485"/>
            <p14:sldId id="4988"/>
            <p14:sldId id="4981"/>
            <p14:sldId id="380"/>
            <p14:sldId id="376"/>
          </p14:sldIdLst>
        </p14:section>
        <p14:section name="PRACTICE QUESTIONS" id="{E03A3684-CF50-4BF7-840B-42727B1EAB86}">
          <p14:sldIdLst>
            <p14:sldId id="2076137130"/>
            <p14:sldId id="2076137129"/>
            <p14:sldId id="2076137131"/>
            <p14:sldId id="2076137132"/>
            <p14:sldId id="2076137133"/>
            <p14:sldId id="2076137134"/>
            <p14:sldId id="2076137135"/>
            <p14:sldId id="2076137136"/>
            <p14:sldId id="2076137137"/>
            <p14:sldId id="2076137138"/>
            <p14:sldId id="2076137139"/>
            <p14:sldId id="2076137140"/>
            <p14:sldId id="2076137141"/>
            <p14:sldId id="2076137142"/>
            <p14:sldId id="2076137143"/>
            <p14:sldId id="2076137144"/>
            <p14:sldId id="20761371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5256" autoAdjust="0"/>
  </p:normalViewPr>
  <p:slideViewPr>
    <p:cSldViewPr snapToGrid="0" snapToObjects="1">
      <p:cViewPr varScale="1">
        <p:scale>
          <a:sx n="104" d="100"/>
          <a:sy n="104" d="100"/>
        </p:scale>
        <p:origin x="24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EE09-8F77-4EFD-B59C-35BB3D51A33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432F0-E49E-4C04-A383-401B93C7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3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1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4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4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4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7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4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6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28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7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1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0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4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0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9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5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2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7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3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40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3121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31807/fwd__bubble_hand_drawn-by-rejon-17766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6845" y="70356"/>
            <a:ext cx="5289902" cy="1616093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CloudSkills</a:t>
            </a:r>
            <a:r>
              <a:rPr lang="en-US" sz="2800" dirty="0">
                <a:solidFill>
                  <a:schemeClr val="bg1"/>
                </a:solidFill>
              </a:rPr>
              <a:t> AZ-104 Microsoft Azure Administrator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4795" y="3388367"/>
            <a:ext cx="4975395" cy="1314450"/>
          </a:xfrm>
        </p:spPr>
        <p:txBody>
          <a:bodyPr/>
          <a:lstStyle/>
          <a:p>
            <a:r>
              <a:rPr lang="en-US" dirty="0"/>
              <a:t>Tim Warner</a:t>
            </a:r>
          </a:p>
          <a:p>
            <a:r>
              <a:rPr lang="en-US" dirty="0"/>
              <a:t>@TechTrainerTim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7BC79-6139-46E3-80C6-ED2D4594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71" y="1515971"/>
            <a:ext cx="2354190" cy="235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EE393-7256-4A4E-A8FE-8A28AA5B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40" y="3870161"/>
            <a:ext cx="667986" cy="66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AB438-C257-47A4-A489-6A4204578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04E-AA5D-4B60-9857-6CD4C63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 Validity &amp; Renewal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68635-3235-421B-8193-03F60916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4D833-77E0-4FAB-951B-CFEDF0784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227" y="635794"/>
            <a:ext cx="5317546" cy="42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04E-AA5D-4B60-9857-6CD4C635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Tim's Cert Study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121F2-1B28-43B6-8512-19FF2C766F4B}"/>
              </a:ext>
            </a:extLst>
          </p:cNvPr>
          <p:cNvSpPr txBox="1"/>
          <p:nvPr/>
        </p:nvSpPr>
        <p:spPr>
          <a:xfrm>
            <a:off x="2612103" y="3275266"/>
            <a:ext cx="17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Content 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EF4B5-1415-41AB-81DF-DE4632BCF2ED}"/>
              </a:ext>
            </a:extLst>
          </p:cNvPr>
          <p:cNvSpPr txBox="1"/>
          <p:nvPr/>
        </p:nvSpPr>
        <p:spPr>
          <a:xfrm>
            <a:off x="3728483" y="3626750"/>
            <a:ext cx="1706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Practical</a:t>
            </a:r>
            <a:r>
              <a:rPr lang="en-US" sz="2000" dirty="0"/>
              <a:t> </a:t>
            </a:r>
            <a:r>
              <a:rPr lang="en-US" sz="1400" dirty="0"/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02130-AF57-4EFD-B138-90B044EC1E01}"/>
              </a:ext>
            </a:extLst>
          </p:cNvPr>
          <p:cNvSpPr txBox="1"/>
          <p:nvPr/>
        </p:nvSpPr>
        <p:spPr>
          <a:xfrm>
            <a:off x="4799963" y="3298087"/>
            <a:ext cx="170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otham Medium" panose="02000604030000020004" pitchFamily="50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Test-taking</a:t>
            </a:r>
            <a:br>
              <a:rPr lang="en-US" sz="1400" dirty="0"/>
            </a:br>
            <a:r>
              <a:rPr lang="en-US" sz="1400" dirty="0"/>
              <a:t>skills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37722-57DE-45A5-A70A-794173D0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82917" y="978505"/>
            <a:ext cx="2578166" cy="2793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68635-3235-421B-8193-03F60916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792224"/>
            <a:ext cx="6839712" cy="2569568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timw.info/csaz104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Website: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029C1-5DD1-431F-B6FD-8F8BCED0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1" y="2812001"/>
            <a:ext cx="1811576" cy="1811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A6456-FD77-41DD-81F7-9E57186B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10" y="627708"/>
            <a:ext cx="2692399" cy="2069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C89A6-063B-4896-9A7D-36C7CD6B3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A2702-2F5E-4EF6-85E6-7A0037D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  <p:sp>
        <p:nvSpPr>
          <p:cNvPr id="4" name="AutoShape 2" descr="Windows VM in Azure">
            <a:extLst>
              <a:ext uri="{FF2B5EF4-FFF2-40B4-BE49-F238E27FC236}">
                <a16:creationId xmlns:a16="http://schemas.microsoft.com/office/drawing/2014/main" id="{330C6E5F-829D-4EA9-A5A1-D301056D89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9811A-85D2-4374-9C99-DAA443E8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7" y="672472"/>
            <a:ext cx="6722385" cy="42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</a:t>
            </a:r>
          </a:p>
        </p:txBody>
      </p:sp>
      <p:pic>
        <p:nvPicPr>
          <p:cNvPr id="6146" name="Picture 2" descr="Image result for azure availability zone">
            <a:extLst>
              <a:ext uri="{FF2B5EF4-FFF2-40B4-BE49-F238E27FC236}">
                <a16:creationId xmlns:a16="http://schemas.microsoft.com/office/drawing/2014/main" id="{0C5E5CBD-3FA2-4B2E-8D50-7302EB708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31" y="905526"/>
            <a:ext cx="4123739" cy="354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3A2702-2F5E-4EF6-85E6-7A0037D4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</a:t>
            </a:r>
          </a:p>
        </p:txBody>
      </p:sp>
      <p:pic>
        <p:nvPicPr>
          <p:cNvPr id="5122" name="Picture 2" descr="Image result for azure availability set">
            <a:extLst>
              <a:ext uri="{FF2B5EF4-FFF2-40B4-BE49-F238E27FC236}">
                <a16:creationId xmlns:a16="http://schemas.microsoft.com/office/drawing/2014/main" id="{23D438E9-59A9-4A0B-A2A6-1F7E19B2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02" y="989581"/>
            <a:ext cx="5184798" cy="34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8BB08-0261-44D3-B78A-67BF7EC6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Restore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A52A-BC43-46DA-B8D2-CF7744A4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403"/>
            <a:ext cx="9144000" cy="2372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AD8BB-B8B8-4CE9-9F75-EAB4A3BB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3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Site Recovery (ASR)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Nub8-Disaster recovery as a service DRaaS with Azure">
            <a:extLst>
              <a:ext uri="{FF2B5EF4-FFF2-40B4-BE49-F238E27FC236}">
                <a16:creationId xmlns:a16="http://schemas.microsoft.com/office/drawing/2014/main" id="{D477AFAB-CF7C-4C21-BC21-A6CCA418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43" y="560553"/>
            <a:ext cx="6310313" cy="44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6BA07-0246-41F7-A517-60FD93161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Azure Monitor overview">
            <a:extLst>
              <a:ext uri="{FF2B5EF4-FFF2-40B4-BE49-F238E27FC236}">
                <a16:creationId xmlns:a16="http://schemas.microsoft.com/office/drawing/2014/main" id="{BE475557-C34D-4E1F-BFE5-78BBF9A71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AAA08-7ABC-4C9C-9910-E4787E0E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23" y="666749"/>
            <a:ext cx="7293754" cy="401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4499C-BEBD-466F-BF20-9CA180A4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7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 Analytics</a:t>
            </a:r>
          </a:p>
        </p:txBody>
      </p:sp>
      <p:sp>
        <p:nvSpPr>
          <p:cNvPr id="3" name="AutoShape 2" descr="Backup job in VM backup stack Resource Manager deployment model--storage and vault">
            <a:extLst>
              <a:ext uri="{FF2B5EF4-FFF2-40B4-BE49-F238E27FC236}">
                <a16:creationId xmlns:a16="http://schemas.microsoft.com/office/drawing/2014/main" id="{D44873E9-A7F3-4C93-9AE7-602724E59E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CE93D40-C4FC-4E11-8A08-25864A3A8C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Azure Monitor overview">
            <a:extLst>
              <a:ext uri="{FF2B5EF4-FFF2-40B4-BE49-F238E27FC236}">
                <a16:creationId xmlns:a16="http://schemas.microsoft.com/office/drawing/2014/main" id="{BE475557-C34D-4E1F-BFE5-78BBF9A71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E7F54-135C-4594-A8CC-4CAB202E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" y="623615"/>
            <a:ext cx="8992855" cy="389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80E0E-7AF8-49CC-BBF5-F93185912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1530576"/>
            <a:ext cx="3976366" cy="2738732"/>
          </a:xfrm>
        </p:spPr>
        <p:txBody>
          <a:bodyPr/>
          <a:lstStyle/>
          <a:p>
            <a:r>
              <a:rPr lang="en-US" dirty="0"/>
              <a:t>MCT since 1997</a:t>
            </a:r>
          </a:p>
          <a:p>
            <a:r>
              <a:rPr lang="en-US" dirty="0"/>
              <a:t>MVP since 2017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Badges: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B2DA1-A237-4CBD-A2F9-F59360D9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920976"/>
            <a:ext cx="2692399" cy="2069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291B6-6E73-4131-A5B4-7B8EA5A47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626" y="3150696"/>
            <a:ext cx="1467946" cy="1467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D71E7-3B5E-4C5D-A967-BCBC3D02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51D9C-077B-462C-8F67-2F70595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</a:p>
        </p:txBody>
      </p:sp>
      <p:pic>
        <p:nvPicPr>
          <p:cNvPr id="1026" name="Picture 2" descr="An example organization with multiple subscriptions all using the same Azure AD tenant.">
            <a:extLst>
              <a:ext uri="{FF2B5EF4-FFF2-40B4-BE49-F238E27FC236}">
                <a16:creationId xmlns:a16="http://schemas.microsoft.com/office/drawing/2014/main" id="{60F680F3-6D02-4704-A19C-B4CA450A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8" y="634284"/>
            <a:ext cx="3657600" cy="44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19489-8580-4719-A3AA-ECE4716C6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0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51D9C-077B-462C-8F67-2F70595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 Scopes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B7C1F-544B-4585-B1E5-25F773A2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28" y="1186427"/>
            <a:ext cx="3508744" cy="3873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806342-FD1E-47DA-90BC-BA4B9252565F}"/>
              </a:ext>
            </a:extLst>
          </p:cNvPr>
          <p:cNvSpPr/>
          <p:nvPr/>
        </p:nvSpPr>
        <p:spPr>
          <a:xfrm>
            <a:off x="2955851" y="1063256"/>
            <a:ext cx="3200400" cy="5605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 Tenant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E626A-0B9B-48F2-BCB1-D14F4226FB93}"/>
              </a:ext>
            </a:extLst>
          </p:cNvPr>
          <p:cNvSpPr txBox="1"/>
          <p:nvPr/>
        </p:nvSpPr>
        <p:spPr>
          <a:xfrm>
            <a:off x="265814" y="1403498"/>
            <a:ext cx="2275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Inheritence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38D35-D689-4C0D-AF09-3B7B8ADD21BA}"/>
              </a:ext>
            </a:extLst>
          </p:cNvPr>
          <p:cNvSpPr txBox="1"/>
          <p:nvPr/>
        </p:nvSpPr>
        <p:spPr>
          <a:xfrm>
            <a:off x="6602819" y="1403498"/>
            <a:ext cx="227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 </a:t>
            </a:r>
            <a:r>
              <a:rPr lang="en-US" b="1" u="sng" dirty="0" err="1"/>
              <a:t>inheritence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D4D45-4E61-45D5-9715-3E4034E87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2E12E-2E0F-43C2-A399-0F14973D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6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C63B21-443B-45BE-8A40-CEBCA7FF014F}"/>
              </a:ext>
            </a:extLst>
          </p:cNvPr>
          <p:cNvSpPr/>
          <p:nvPr/>
        </p:nvSpPr>
        <p:spPr>
          <a:xfrm>
            <a:off x="1765003" y="2025501"/>
            <a:ext cx="1020726" cy="8931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826EF-42D3-49AE-ACD4-5CEDDE5E6CAA}"/>
              </a:ext>
            </a:extLst>
          </p:cNvPr>
          <p:cNvSpPr txBox="1"/>
          <p:nvPr/>
        </p:nvSpPr>
        <p:spPr>
          <a:xfrm>
            <a:off x="4646432" y="3625702"/>
            <a:ext cx="34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A8699D-E21F-4F08-8C7B-FF262D12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5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GRS / RA-GRS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BBB57-02E7-4A75-A00A-77742754D445}"/>
              </a:ext>
            </a:extLst>
          </p:cNvPr>
          <p:cNvSpPr/>
          <p:nvPr/>
        </p:nvSpPr>
        <p:spPr>
          <a:xfrm>
            <a:off x="717701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0FA04-80E9-4E5E-A926-CA1F3FBEB18D}"/>
              </a:ext>
            </a:extLst>
          </p:cNvPr>
          <p:cNvSpPr/>
          <p:nvPr/>
        </p:nvSpPr>
        <p:spPr>
          <a:xfrm>
            <a:off x="1839438" y="2446810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9761-2384-4B06-9368-2BBFF43B2269}"/>
              </a:ext>
            </a:extLst>
          </p:cNvPr>
          <p:cNvSpPr/>
          <p:nvPr/>
        </p:nvSpPr>
        <p:spPr>
          <a:xfrm>
            <a:off x="2860162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9DFEC-CE74-45DC-9CF9-09B09FB6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75" y="1353066"/>
            <a:ext cx="3736995" cy="2248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801B1-4034-478B-9A5B-4D6EB9C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7" y="1361476"/>
            <a:ext cx="3736995" cy="2248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1E4D3-F3C3-48CA-96CF-A2916B52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8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Replication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BF313-B721-4B7D-B027-F587D50659F1}"/>
              </a:ext>
            </a:extLst>
          </p:cNvPr>
          <p:cNvSpPr/>
          <p:nvPr/>
        </p:nvSpPr>
        <p:spPr>
          <a:xfrm>
            <a:off x="563525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8852F-C931-4E31-8834-BE56E1B5A69B}"/>
              </a:ext>
            </a:extLst>
          </p:cNvPr>
          <p:cNvSpPr/>
          <p:nvPr/>
        </p:nvSpPr>
        <p:spPr>
          <a:xfrm>
            <a:off x="4646432" y="1488557"/>
            <a:ext cx="3423683" cy="1967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23540-18BC-470A-AC03-493B954AE4DE}"/>
              </a:ext>
            </a:extLst>
          </p:cNvPr>
          <p:cNvSpPr/>
          <p:nvPr/>
        </p:nvSpPr>
        <p:spPr>
          <a:xfrm>
            <a:off x="4827184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B44F6-23D4-4866-9EA4-C35A09C97F3E}"/>
              </a:ext>
            </a:extLst>
          </p:cNvPr>
          <p:cNvSpPr/>
          <p:nvPr/>
        </p:nvSpPr>
        <p:spPr>
          <a:xfrm>
            <a:off x="5948921" y="2402955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0AC8C4-C960-4E9C-ABA6-3017A96CB8D8}"/>
              </a:ext>
            </a:extLst>
          </p:cNvPr>
          <p:cNvSpPr/>
          <p:nvPr/>
        </p:nvSpPr>
        <p:spPr>
          <a:xfrm>
            <a:off x="6969645" y="1678616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5B8-512A-49BF-BB5B-04A651832E5F}"/>
              </a:ext>
            </a:extLst>
          </p:cNvPr>
          <p:cNvSpPr txBox="1"/>
          <p:nvPr/>
        </p:nvSpPr>
        <p:spPr>
          <a:xfrm>
            <a:off x="563525" y="3625702"/>
            <a:ext cx="754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GZRS / RA-GZRS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FBBB57-02E7-4A75-A00A-77742754D445}"/>
              </a:ext>
            </a:extLst>
          </p:cNvPr>
          <p:cNvSpPr/>
          <p:nvPr/>
        </p:nvSpPr>
        <p:spPr>
          <a:xfrm>
            <a:off x="717701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80FA04-80E9-4E5E-A926-CA1F3FBEB18D}"/>
              </a:ext>
            </a:extLst>
          </p:cNvPr>
          <p:cNvSpPr/>
          <p:nvPr/>
        </p:nvSpPr>
        <p:spPr>
          <a:xfrm>
            <a:off x="1839438" y="2446810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99761-2384-4B06-9368-2BBFF43B2269}"/>
              </a:ext>
            </a:extLst>
          </p:cNvPr>
          <p:cNvSpPr/>
          <p:nvPr/>
        </p:nvSpPr>
        <p:spPr>
          <a:xfrm>
            <a:off x="2860162" y="1722471"/>
            <a:ext cx="818704" cy="7987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4FBF4-3025-4566-8217-82B4A3DC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7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Access Signature (SAS)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D6928-7FFE-4526-8C07-8115F7B53950}"/>
              </a:ext>
            </a:extLst>
          </p:cNvPr>
          <p:cNvSpPr txBox="1"/>
          <p:nvPr/>
        </p:nvSpPr>
        <p:spPr>
          <a:xfrm>
            <a:off x="96630" y="733646"/>
            <a:ext cx="8855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https://cloudstg704.blob.core.windows.net/test/profile.ps1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st=2020-0114T14%3A34%3A12Z&amp;se=2020-0115T15%3A34%3A00Z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&amp;sp=rl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&amp;sv=20180328</a:t>
            </a:r>
            <a:r>
              <a:rPr lang="en-US" sz="2400" b="1" dirty="0">
                <a:highlight>
                  <a:srgbClr val="00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&amp;sr=b</a:t>
            </a:r>
            <a:r>
              <a:rPr lang="en-US" sz="24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&amp;sig=6g7u%2BYUYJ%2BRGtYGmSeh%2Fd7rRGLT9%2FjqOl%2BGDdVDT30o%3D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1346C-D29A-486B-9DEB-84238996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9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E8375-0A0B-41A5-9C9A-EA8646DF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2E6CB-8627-4543-9E07-768EA1E1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9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 / Load Balancer</a:t>
            </a:r>
          </a:p>
        </p:txBody>
      </p:sp>
      <p:pic>
        <p:nvPicPr>
          <p:cNvPr id="1026" name="Picture 2" descr="Highly available network architecture for Azure N-tier applications&quot;">
            <a:extLst>
              <a:ext uri="{FF2B5EF4-FFF2-40B4-BE49-F238E27FC236}">
                <a16:creationId xmlns:a16="http://schemas.microsoft.com/office/drawing/2014/main" id="{B5CE3993-7EBC-40AB-9AA5-5FA390E9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5" y="641324"/>
            <a:ext cx="6126790" cy="42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74F89-506F-44E8-86A1-F4BF90658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1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by doing in a case-study approach</a:t>
            </a:r>
          </a:p>
          <a:p>
            <a:r>
              <a:rPr lang="en-US" dirty="0"/>
              <a:t>Three interdependent scenarios:</a:t>
            </a:r>
          </a:p>
          <a:p>
            <a:pPr lvl="1"/>
            <a:r>
              <a:rPr lang="en-US" dirty="0"/>
              <a:t>Identity, Access, and Governance</a:t>
            </a:r>
          </a:p>
          <a:p>
            <a:pPr lvl="1"/>
            <a:r>
              <a:rPr lang="en-US" dirty="0"/>
              <a:t>Networking and Compute</a:t>
            </a:r>
          </a:p>
          <a:p>
            <a:pPr lvl="1"/>
            <a:r>
              <a:rPr lang="en-US" dirty="0"/>
              <a:t>Monitoring</a:t>
            </a:r>
          </a:p>
          <a:p>
            <a:r>
              <a:rPr lang="en-US" dirty="0"/>
              <a:t>Transmit lots of AZ-104 tips, tricks, and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127D-1A75-46D4-86B8-6061707C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Gateway</a:t>
            </a:r>
          </a:p>
        </p:txBody>
      </p:sp>
      <p:pic>
        <p:nvPicPr>
          <p:cNvPr id="3074" name="Picture 2" descr="imageURLroute">
            <a:extLst>
              <a:ext uri="{FF2B5EF4-FFF2-40B4-BE49-F238E27FC236}">
                <a16:creationId xmlns:a16="http://schemas.microsoft.com/office/drawing/2014/main" id="{2552B83C-D69D-4E03-9A59-A532B03F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82" y="649826"/>
            <a:ext cx="6566836" cy="40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586F848-0556-4E17-879C-6D6B3FD8396C}"/>
              </a:ext>
            </a:extLst>
          </p:cNvPr>
          <p:cNvSpPr/>
          <p:nvPr/>
        </p:nvSpPr>
        <p:spPr>
          <a:xfrm>
            <a:off x="3715352" y="3888606"/>
            <a:ext cx="1126155" cy="4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7D6F8-762F-422B-80EB-6A99EC6A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Gateway Components</a:t>
            </a:r>
          </a:p>
        </p:txBody>
      </p:sp>
      <p:pic>
        <p:nvPicPr>
          <p:cNvPr id="1026" name="Picture 2" descr="The components used in an application gateway">
            <a:extLst>
              <a:ext uri="{FF2B5EF4-FFF2-40B4-BE49-F238E27FC236}">
                <a16:creationId xmlns:a16="http://schemas.microsoft.com/office/drawing/2014/main" id="{BF41981A-D039-4F7C-AA39-B4410DE6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1" y="647700"/>
            <a:ext cx="4782957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831B4-CBA5-46B4-A779-329A7E66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8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VNet Peering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B24B1-7190-4E4D-BF93-001B50E2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68" y="612387"/>
            <a:ext cx="7717064" cy="4321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6E520-A6F6-49D6-84F2-47353333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7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with Hub/Spoke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58371-06B0-4B95-A20E-F98720541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11" y="805159"/>
            <a:ext cx="6554577" cy="4200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DD3FD-8D8C-4BA3-A9D7-894A0596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4D4A2-CEDB-4DBC-A103-4B4DA54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ExpressRoute</a:t>
            </a:r>
          </a:p>
        </p:txBody>
      </p:sp>
      <p:pic>
        <p:nvPicPr>
          <p:cNvPr id="2050" name="Picture 2" descr="1">
            <a:extLst>
              <a:ext uri="{FF2B5EF4-FFF2-40B4-BE49-F238E27FC236}">
                <a16:creationId xmlns:a16="http://schemas.microsoft.com/office/drawing/2014/main" id="{F333D50D-6542-4B6A-8B1E-C44BBEEB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655435"/>
            <a:ext cx="8470900" cy="40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AD57D-4057-4BF0-802A-C36F5C8F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1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B58AE5-9359-4351-84E4-AF0E5EA52168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27" y="1371600"/>
            <a:ext cx="1045369" cy="104536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B90DBA-9403-403F-B30B-D848DC326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Management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E4C768F-89EC-401E-841B-D2AC37DC4BA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1371600"/>
            <a:ext cx="1045369" cy="10453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2BBD-A0AD-426E-94F5-3FA845AD78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3F3E1F-1DD2-4134-BB35-DF002149D18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1" y="1371600"/>
            <a:ext cx="1407763" cy="104536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066D68-6175-4625-8C2E-98912EC284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Apps for Containers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1288B8D-1D6A-4DBE-9103-73A1E64493E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3382982"/>
            <a:ext cx="1045369" cy="1045369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97A66F-C92C-4C8C-B2B6-8C573876F4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9481" y="4535943"/>
            <a:ext cx="2472049" cy="354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4B0ABE-756C-45AC-8976-6A487CB2860D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61" y="3382982"/>
            <a:ext cx="1345041" cy="104536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CF40E4-97BF-4464-B56F-4E7E9041C4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35774" y="4535943"/>
            <a:ext cx="2472049" cy="354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Logic Apps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CAE58-099B-40DB-8278-7E5284B9D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394" y="149257"/>
            <a:ext cx="6504762" cy="704762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AA4373DC-5563-49F5-8A2E-C3CA659C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</p:spPr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0655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build="p"/>
      <p:bldP spid="6" grpId="0" build="p"/>
      <p:bldP spid="10" grpId="0" build="p"/>
      <p:bldP spid="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96F677-22E2-4F71-99E0-7833EFDC71F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8" y="1573411"/>
            <a:ext cx="1428750" cy="142875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30F165B-5B21-46F4-A2D1-DD75391929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572815"/>
            <a:ext cx="1428750" cy="142875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8A8E35-BDAD-4D19-B8C1-7B62003EB42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71" y="1572815"/>
            <a:ext cx="1428750" cy="14287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C1BBE-FD22-487F-826A-F59A847C78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3281" y="2861234"/>
            <a:ext cx="2472049" cy="923330"/>
          </a:xfrm>
        </p:spPr>
        <p:txBody>
          <a:bodyPr/>
          <a:lstStyle/>
          <a:p>
            <a:r>
              <a:rPr lang="en-US" dirty="0"/>
              <a:t>Azure Container Instances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F69E67-2079-4FF7-B1CE-5A5626B729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2519" y="2864968"/>
            <a:ext cx="2472049" cy="923330"/>
          </a:xfrm>
        </p:spPr>
        <p:txBody>
          <a:bodyPr/>
          <a:lstStyle/>
          <a:p>
            <a:r>
              <a:rPr lang="en-US" dirty="0"/>
              <a:t>Azure Container Registry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16ACD1-EA71-40EC-ABF9-82E6242AE0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8670" y="2864968"/>
            <a:ext cx="2472049" cy="923330"/>
          </a:xfrm>
        </p:spPr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69EF0-82E7-469E-910E-399734FDE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162" y="159604"/>
            <a:ext cx="6504762" cy="7047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231946F-EC19-4484-AF49-4B2EC5DF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</p:spPr>
        <p:txBody>
          <a:bodyPr/>
          <a:lstStyle/>
          <a:p>
            <a:r>
              <a:rPr lang="en-US" dirty="0"/>
              <a:t>Running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158965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659C-515D-427D-9372-65B53848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Lifecycle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8BB08-0261-44D3-B78A-67BF7EC6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" y="4685088"/>
            <a:ext cx="1624567" cy="45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23866-DA2E-4435-8647-E50186B19385}"/>
              </a:ext>
            </a:extLst>
          </p:cNvPr>
          <p:cNvSpPr txBox="1"/>
          <p:nvPr/>
        </p:nvSpPr>
        <p:spPr>
          <a:xfrm>
            <a:off x="0" y="4835723"/>
            <a:ext cx="354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https://timw.info/89a04</a:t>
            </a:r>
          </a:p>
        </p:txBody>
      </p:sp>
      <p:sp>
        <p:nvSpPr>
          <p:cNvPr id="5" name="AutoShape 2" descr="Docker Architecture Diagram">
            <a:extLst>
              <a:ext uri="{FF2B5EF4-FFF2-40B4-BE49-F238E27FC236}">
                <a16:creationId xmlns:a16="http://schemas.microsoft.com/office/drawing/2014/main" id="{7B98C03A-C169-4A29-BC17-FDB909ECA2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8CFD2C-9497-45D0-B0CA-D31594C03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025" y="560553"/>
            <a:ext cx="7981950" cy="41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1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and Governance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2C9B8-DF39-4979-922D-DBBB16D4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13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521-F5BB-40C6-BB34-4FDEE0B2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Sync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9C9F5E-A877-4CD7-A64B-868F4EAB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560553"/>
            <a:ext cx="59531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5B804B-CB4D-453E-9DF7-5329DB2D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 (Central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9:00 am   -  Start</a:t>
            </a:r>
          </a:p>
          <a:p>
            <a:r>
              <a:rPr lang="en-US" dirty="0"/>
              <a:t>10:55 am   -  Lunch</a:t>
            </a:r>
          </a:p>
          <a:p>
            <a:r>
              <a:rPr lang="en-US" dirty="0"/>
              <a:t>12:00 pm   -  Resume</a:t>
            </a:r>
          </a:p>
          <a:p>
            <a:r>
              <a:rPr lang="en-US" dirty="0"/>
              <a:t> 3:40 pm   -  Landing zone</a:t>
            </a:r>
          </a:p>
          <a:p>
            <a:r>
              <a:rPr lang="en-US"/>
              <a:t> 4:00 pm   </a:t>
            </a:r>
            <a:r>
              <a:rPr lang="en-US" dirty="0"/>
              <a:t>-  Finish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4127D-1A75-46D4-86B8-6061707C6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19172-BB37-4DEA-9421-CAF9D0D7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3AB2D-C116-442D-AC32-4F8FB505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26" y="723013"/>
            <a:ext cx="4641148" cy="404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124EB-0947-4DDE-97F8-FEA79488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6" y="4672013"/>
            <a:ext cx="1320674" cy="4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35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798E-0C9C-4A4B-9BAA-1925ABBD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95" y="0"/>
            <a:ext cx="60590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0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381E0-D93A-4043-B64F-D938C83D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36" y="0"/>
            <a:ext cx="67931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9F634-0268-47A7-AD65-2D4810E8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71" y="0"/>
            <a:ext cx="4162858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FCBE07-A0A8-4D8C-9A55-355F4D0E7DB0}"/>
              </a:ext>
            </a:extLst>
          </p:cNvPr>
          <p:cNvSpPr txBox="1"/>
          <p:nvPr/>
        </p:nvSpPr>
        <p:spPr>
          <a:xfrm>
            <a:off x="889000" y="415925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1957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ABAC4-F2C2-4DDE-9B82-8FC13AB9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11" y="0"/>
            <a:ext cx="5454778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0DE09-4754-49DF-8F6B-463AEDFFE9EE}"/>
              </a:ext>
            </a:extLst>
          </p:cNvPr>
          <p:cNvSpPr txBox="1"/>
          <p:nvPr/>
        </p:nvSpPr>
        <p:spPr>
          <a:xfrm>
            <a:off x="863600" y="27432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66706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17690-A353-4255-B037-EC1BE624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04" y="0"/>
            <a:ext cx="504619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3768B-57A0-4D57-8750-3FB454850F45}"/>
              </a:ext>
            </a:extLst>
          </p:cNvPr>
          <p:cNvSpPr txBox="1"/>
          <p:nvPr/>
        </p:nvSpPr>
        <p:spPr>
          <a:xfrm>
            <a:off x="704850" y="436245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18240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71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03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102761" y="2110085"/>
            <a:ext cx="8810127" cy="923330"/>
            <a:chOff x="231112" y="2110085"/>
            <a:chExt cx="8681776" cy="9233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1887140" y="2110085"/>
              <a:ext cx="53697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timw.info/csaz104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6B11CF-5436-487D-971B-0992C562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5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14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5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1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83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33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42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4F478C-082C-4EC0-9967-07F498F7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5500"/>
            <a:ext cx="144145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Administrator 2021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E9A8-F0D4-471F-8B07-542FA136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45" y="612985"/>
            <a:ext cx="4783710" cy="4456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C13D3-C957-4A61-B9C0-F3EBD2EB5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1" y="4673600"/>
            <a:ext cx="1402189" cy="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Ramp-Up Option #1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6C87B5-0EA8-467E-AD2C-E6402EE60A3A}"/>
              </a:ext>
            </a:extLst>
          </p:cNvPr>
          <p:cNvSpPr/>
          <p:nvPr/>
        </p:nvSpPr>
        <p:spPr>
          <a:xfrm>
            <a:off x="2746375" y="3728085"/>
            <a:ext cx="3651250" cy="4762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timw.info/az900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BFD0E-FF91-49B2-8980-0D4B2160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7" y="1609678"/>
            <a:ext cx="8025354" cy="1501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2997314" y="2062823"/>
            <a:ext cx="782587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AZ-900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92B48-19DF-47D7-9DE3-317955F91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" y="4661778"/>
            <a:ext cx="1679455" cy="4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5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Ramp-Up Option #2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76921-F539-4074-A2E5-FCB3BADA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2" y="1646613"/>
            <a:ext cx="8562738" cy="1838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3156064" y="2184058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AZ-700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8FA3D-A8EE-4751-808A-18476C13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" y="4661778"/>
            <a:ext cx="1679455" cy="4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Next Step(s)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ACBC2-3C47-7444-B18C-2E58223F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717550"/>
            <a:ext cx="6680200" cy="2402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08E39-328A-4E31-A829-6E88EB8513E0}"/>
              </a:ext>
            </a:extLst>
          </p:cNvPr>
          <p:cNvSpPr txBox="1"/>
          <p:nvPr/>
        </p:nvSpPr>
        <p:spPr>
          <a:xfrm>
            <a:off x="3479800" y="11366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AZ-303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DD5-415C-4B74-9641-B5403DFCC815}"/>
              </a:ext>
            </a:extLst>
          </p:cNvPr>
          <p:cNvSpPr txBox="1"/>
          <p:nvPr/>
        </p:nvSpPr>
        <p:spPr>
          <a:xfrm>
            <a:off x="3479800" y="21285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AZ-304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7C9AEA-55FD-4102-BC84-524EADD37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" y="4661778"/>
            <a:ext cx="1679455" cy="47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CAF15F-1EE2-490E-9984-045BBDB12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3199832"/>
            <a:ext cx="6680200" cy="1633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D61F7-B97A-4970-A137-59BD91F54D53}"/>
              </a:ext>
            </a:extLst>
          </p:cNvPr>
          <p:cNvSpPr txBox="1"/>
          <p:nvPr/>
        </p:nvSpPr>
        <p:spPr>
          <a:xfrm>
            <a:off x="2702044" y="44643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AZ-104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6BD4F-93EA-4A30-8A9E-41D01120110A}"/>
              </a:ext>
            </a:extLst>
          </p:cNvPr>
          <p:cNvSpPr txBox="1"/>
          <p:nvPr/>
        </p:nvSpPr>
        <p:spPr>
          <a:xfrm>
            <a:off x="4760308" y="37727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AZ-400</a:t>
            </a:r>
          </a:p>
        </p:txBody>
      </p:sp>
    </p:spTree>
    <p:extLst>
      <p:ext uri="{BB962C8B-B14F-4D97-AF65-F5344CB8AC3E}">
        <p14:creationId xmlns:p14="http://schemas.microsoft.com/office/powerpoint/2010/main" val="9977383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3922</TotalTime>
  <Words>393</Words>
  <Application>Microsoft Office PowerPoint</Application>
  <PresentationFormat>On-screen Show (16:9)</PresentationFormat>
  <Paragraphs>147</Paragraphs>
  <Slides>57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Gotham Light</vt:lpstr>
      <vt:lpstr>Gotham Medium</vt:lpstr>
      <vt:lpstr>Standard_LiveLessons_2017</vt:lpstr>
      <vt:lpstr>CloudSkills AZ-104 Microsoft Azure Administrator Training</vt:lpstr>
      <vt:lpstr>Tim Warner</vt:lpstr>
      <vt:lpstr>Agenda</vt:lpstr>
      <vt:lpstr>Timetable (Central time)</vt:lpstr>
      <vt:lpstr>Course Materials</vt:lpstr>
      <vt:lpstr>Azure Administrator 2021 Changes</vt:lpstr>
      <vt:lpstr>Ramp-Up Option #1</vt:lpstr>
      <vt:lpstr>Ramp-Up Option #2</vt:lpstr>
      <vt:lpstr>Your Next Step(s)</vt:lpstr>
      <vt:lpstr>Cert Validity &amp; Renewal</vt:lpstr>
      <vt:lpstr>Tim's Cert Study Model</vt:lpstr>
      <vt:lpstr>Thank You!</vt:lpstr>
      <vt:lpstr>Azure Virtual Machine</vt:lpstr>
      <vt:lpstr>Availability Zone</vt:lpstr>
      <vt:lpstr>Availability Set</vt:lpstr>
      <vt:lpstr>Instant Restore</vt:lpstr>
      <vt:lpstr>Azure Site Recovery (ASR)</vt:lpstr>
      <vt:lpstr>Azure Monitor</vt:lpstr>
      <vt:lpstr>Azure Log Analytics</vt:lpstr>
      <vt:lpstr>Azure Subscriptions</vt:lpstr>
      <vt:lpstr>Azure Management Scopes</vt:lpstr>
      <vt:lpstr>Storage</vt:lpstr>
      <vt:lpstr>Storage Account Replication</vt:lpstr>
      <vt:lpstr>Storage Account Replication</vt:lpstr>
      <vt:lpstr>Storage Account Replication</vt:lpstr>
      <vt:lpstr>Shared Access Signature (SAS)</vt:lpstr>
      <vt:lpstr>Monitoring</vt:lpstr>
      <vt:lpstr>Compute</vt:lpstr>
      <vt:lpstr>Virtual Networks / Load Balancer</vt:lpstr>
      <vt:lpstr>Application Gateway</vt:lpstr>
      <vt:lpstr>Application Gateway Components</vt:lpstr>
      <vt:lpstr>VNet Peering</vt:lpstr>
      <vt:lpstr>Hybrid Cloud with Hub/Spoke</vt:lpstr>
      <vt:lpstr>ExpressRoute</vt:lpstr>
      <vt:lpstr>Azure App Service</vt:lpstr>
      <vt:lpstr>Running Containers in Azure</vt:lpstr>
      <vt:lpstr>Docker Lifecycle</vt:lpstr>
      <vt:lpstr>Identity and Governance </vt:lpstr>
      <vt:lpstr>Azure File Sync</vt:lpstr>
      <vt:lpstr>Service 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188</cp:revision>
  <cp:lastPrinted>2020-03-03T17:03:58Z</cp:lastPrinted>
  <dcterms:created xsi:type="dcterms:W3CDTF">2015-09-28T19:52:00Z</dcterms:created>
  <dcterms:modified xsi:type="dcterms:W3CDTF">2021-06-30T21:00:41Z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2021-06-30T12:51:20Z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109831ba-cb53-49c5-ae75-98f638e96e78</vt:lpwstr>
  </property>
  <property fmtid="{D5CDD505-2E9C-101B-9397-08002B2CF9AE}" pid="8" name="MSIP_Label_d31dd64d-da6b-43d5-9ac5-8dec692131c3_ContentBits">
    <vt:lpwstr>0</vt:lpwstr>
  </property>
</Properties>
</file>