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63" r:id="rId5"/>
    <p:sldId id="467" r:id="rId6"/>
    <p:sldId id="468" r:id="rId7"/>
    <p:sldId id="476" r:id="rId8"/>
    <p:sldId id="469" r:id="rId9"/>
    <p:sldId id="477" r:id="rId10"/>
    <p:sldId id="479" r:id="rId11"/>
    <p:sldId id="475" r:id="rId12"/>
    <p:sldId id="491" r:id="rId13"/>
    <p:sldId id="470" r:id="rId14"/>
    <p:sldId id="478" r:id="rId15"/>
    <p:sldId id="480" r:id="rId16"/>
    <p:sldId id="471" r:id="rId17"/>
    <p:sldId id="481" r:id="rId18"/>
    <p:sldId id="484" r:id="rId19"/>
    <p:sldId id="482" r:id="rId20"/>
    <p:sldId id="483" r:id="rId21"/>
    <p:sldId id="473" r:id="rId22"/>
    <p:sldId id="486" r:id="rId23"/>
    <p:sldId id="474" r:id="rId24"/>
    <p:sldId id="490" r:id="rId25"/>
    <p:sldId id="489" r:id="rId26"/>
    <p:sldId id="487" r:id="rId27"/>
    <p:sldId id="492" r:id="rId28"/>
    <p:sldId id="488" r:id="rId29"/>
    <p:sldId id="485" r:id="rId30"/>
    <p:sldId id="464" r:id="rId31"/>
    <p:sldId id="466" r:id="rId3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467"/>
            <p14:sldId id="468"/>
            <p14:sldId id="476"/>
            <p14:sldId id="469"/>
            <p14:sldId id="477"/>
            <p14:sldId id="479"/>
            <p14:sldId id="475"/>
            <p14:sldId id="491"/>
            <p14:sldId id="470"/>
            <p14:sldId id="478"/>
            <p14:sldId id="480"/>
            <p14:sldId id="471"/>
            <p14:sldId id="481"/>
            <p14:sldId id="484"/>
            <p14:sldId id="482"/>
            <p14:sldId id="483"/>
            <p14:sldId id="473"/>
            <p14:sldId id="486"/>
            <p14:sldId id="474"/>
            <p14:sldId id="490"/>
            <p14:sldId id="489"/>
            <p14:sldId id="487"/>
            <p14:sldId id="492"/>
            <p14:sldId id="488"/>
            <p14:sldId id="485"/>
            <p14:sldId id="464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6" autoAdjust="0"/>
    <p:restoredTop sz="96370" autoAdjust="0"/>
  </p:normalViewPr>
  <p:slideViewPr>
    <p:cSldViewPr>
      <p:cViewPr varScale="1">
        <p:scale>
          <a:sx n="119" d="100"/>
          <a:sy n="119" d="100"/>
        </p:scale>
        <p:origin x="91" y="26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DSC</a:t>
            </a:r>
          </a:p>
          <a:p>
            <a:r>
              <a:rPr lang="en-US" dirty="0"/>
              <a:t>Monday, May 22, 2017</a:t>
            </a:r>
          </a:p>
          <a:p>
            <a:r>
              <a:rPr lang="en-US" dirty="0"/>
              <a:t>11:45a – 12:45pm</a:t>
            </a:r>
          </a:p>
          <a:p>
            <a:endParaRPr lang="en-US" dirty="0"/>
          </a:p>
          <a:p>
            <a:r>
              <a:rPr lang="en-US" dirty="0"/>
              <a:t>AZURE AD SSO</a:t>
            </a:r>
          </a:p>
          <a:p>
            <a:r>
              <a:rPr lang="en-US" dirty="0"/>
              <a:t>Tuesday, May 23, 2017</a:t>
            </a:r>
          </a:p>
          <a:p>
            <a:r>
              <a:rPr lang="en-US" dirty="0"/>
              <a:t>10:00a</a:t>
            </a:r>
            <a:r>
              <a:rPr lang="en-US" baseline="0" dirty="0"/>
              <a:t> – 11:00a</a:t>
            </a:r>
          </a:p>
          <a:p>
            <a:endParaRPr lang="en-US" baseline="0" dirty="0"/>
          </a:p>
          <a:p>
            <a:r>
              <a:rPr lang="en-US" dirty="0"/>
              <a:t>AZURE NETWORKING</a:t>
            </a:r>
          </a:p>
          <a:p>
            <a:r>
              <a:rPr lang="en-US" dirty="0"/>
              <a:t>3:00p</a:t>
            </a:r>
            <a:r>
              <a:rPr lang="en-US" baseline="0" dirty="0"/>
              <a:t> – 4:00p</a:t>
            </a:r>
          </a:p>
          <a:p>
            <a:endParaRPr lang="en-US" baseline="0" dirty="0"/>
          </a:p>
          <a:p>
            <a:r>
              <a:rPr lang="en-US" baseline="0" dirty="0"/>
              <a:t>PAAS vs IAAS</a:t>
            </a:r>
          </a:p>
          <a:p>
            <a:r>
              <a:rPr lang="en-US" baseline="0" dirty="0"/>
              <a:t>4:30p – 5:30p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407335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81124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5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ITtransformation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www.ITtransformation.events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94347"/>
            <a:ext cx="1905000" cy="3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0" y="4774168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Slide </a:t>
            </a:r>
            <a:fld id="{60395D3C-9973-491C-82B8-DB429401E9F8}" type="slidenum">
              <a:rPr lang="en-US" sz="1400" smtClean="0">
                <a:solidFill>
                  <a:srgbClr val="002060"/>
                </a:solidFill>
                <a:latin typeface="Tekton Pro" pitchFamily="34" charset="0"/>
              </a:rPr>
              <a:pPr algn="ctr"/>
              <a:t>‹#›</a:t>
            </a:fld>
            <a:r>
              <a:rPr lang="en-US" sz="1400" dirty="0">
                <a:solidFill>
                  <a:srgbClr val="002060"/>
                </a:solidFill>
                <a:latin typeface="Tekton Pro" pitchFamily="34" charset="0"/>
              </a:rPr>
              <a:t> of 28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r>
              <a:rPr lang="en-US" sz="3600" dirty="0">
                <a:solidFill>
                  <a:srgbClr val="133D80"/>
                </a:solidFill>
              </a:rPr>
              <a:t>“Round Trip” Desired State Configuration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tim-warner@pluralsight.com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437096"/>
            <a:ext cx="849129" cy="13444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828800" y="4781550"/>
            <a:ext cx="76200" cy="0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 (LCM)</a:t>
            </a:r>
          </a:p>
        </p:txBody>
      </p:sp>
    </p:spTree>
    <p:extLst>
      <p:ext uri="{BB962C8B-B14F-4D97-AF65-F5344CB8AC3E}">
        <p14:creationId xmlns:p14="http://schemas.microsoft.com/office/powerpoint/2010/main" val="5036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0418"/>
            <a:ext cx="3638095" cy="30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87" y="4210112"/>
            <a:ext cx="7838095" cy="49523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“meta configuration”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Push or pull mode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policy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The engine of DSC</a:t>
            </a:r>
          </a:p>
        </p:txBody>
      </p:sp>
    </p:spTree>
    <p:extLst>
      <p:ext uri="{BB962C8B-B14F-4D97-AF65-F5344CB8AC3E}">
        <p14:creationId xmlns:p14="http://schemas.microsoft.com/office/powerpoint/2010/main" val="3979495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Local Configuration Manager (LCM)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895349"/>
            <a:ext cx="4800600" cy="36157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171700" y="1428750"/>
            <a:ext cx="4800600" cy="2438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81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1254"/>
            <a:ext cx="6934200" cy="347053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 bwMode="auto">
          <a:xfrm>
            <a:off x="2705100" y="32575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MOF schema; PS1 implementation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2705100" y="2343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A PowerShell module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705100" y="1428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Building blocks of DSC</a:t>
            </a:r>
          </a:p>
        </p:txBody>
      </p:sp>
    </p:spTree>
    <p:extLst>
      <p:ext uri="{BB962C8B-B14F-4D97-AF65-F5344CB8AC3E}">
        <p14:creationId xmlns:p14="http://schemas.microsoft.com/office/powerpoint/2010/main" val="83128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1550"/>
            <a:ext cx="8305800" cy="297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9" y="971550"/>
            <a:ext cx="872630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Obtaining 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260284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/>
          <p:cNvSpPr/>
          <p:nvPr/>
        </p:nvSpPr>
        <p:spPr>
          <a:xfrm>
            <a:off x="2034540" y="84700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Built-in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253036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/>
          <p:cNvSpPr/>
          <p:nvPr/>
        </p:nvSpPr>
        <p:spPr>
          <a:xfrm>
            <a:off x="2034540" y="2117084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 and c resources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3800445"/>
            <a:ext cx="5638800" cy="705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/>
          <p:cNvSpPr/>
          <p:nvPr/>
        </p:nvSpPr>
        <p:spPr>
          <a:xfrm>
            <a:off x="2034540" y="3387165"/>
            <a:ext cx="3947160" cy="826560"/>
          </a:xfrm>
          <a:custGeom>
            <a:avLst/>
            <a:gdLst>
              <a:gd name="connsiteX0" fmla="*/ 0 w 3947160"/>
              <a:gd name="connsiteY0" fmla="*/ 137763 h 826560"/>
              <a:gd name="connsiteX1" fmla="*/ 137763 w 3947160"/>
              <a:gd name="connsiteY1" fmla="*/ 0 h 826560"/>
              <a:gd name="connsiteX2" fmla="*/ 3809397 w 3947160"/>
              <a:gd name="connsiteY2" fmla="*/ 0 h 826560"/>
              <a:gd name="connsiteX3" fmla="*/ 3947160 w 3947160"/>
              <a:gd name="connsiteY3" fmla="*/ 137763 h 826560"/>
              <a:gd name="connsiteX4" fmla="*/ 3947160 w 3947160"/>
              <a:gd name="connsiteY4" fmla="*/ 688797 h 826560"/>
              <a:gd name="connsiteX5" fmla="*/ 3809397 w 3947160"/>
              <a:gd name="connsiteY5" fmla="*/ 826560 h 826560"/>
              <a:gd name="connsiteX6" fmla="*/ 137763 w 3947160"/>
              <a:gd name="connsiteY6" fmla="*/ 826560 h 826560"/>
              <a:gd name="connsiteX7" fmla="*/ 0 w 3947160"/>
              <a:gd name="connsiteY7" fmla="*/ 688797 h 826560"/>
              <a:gd name="connsiteX8" fmla="*/ 0 w 3947160"/>
              <a:gd name="connsiteY8" fmla="*/ 137763 h 8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7160" h="826560">
                <a:moveTo>
                  <a:pt x="0" y="137763"/>
                </a:moveTo>
                <a:cubicBezTo>
                  <a:pt x="0" y="61679"/>
                  <a:pt x="61679" y="0"/>
                  <a:pt x="137763" y="0"/>
                </a:cubicBezTo>
                <a:lnTo>
                  <a:pt x="3809397" y="0"/>
                </a:lnTo>
                <a:cubicBezTo>
                  <a:pt x="3885481" y="0"/>
                  <a:pt x="3947160" y="61679"/>
                  <a:pt x="3947160" y="137763"/>
                </a:cubicBezTo>
                <a:lnTo>
                  <a:pt x="3947160" y="688797"/>
                </a:lnTo>
                <a:cubicBezTo>
                  <a:pt x="3947160" y="764881"/>
                  <a:pt x="3885481" y="826560"/>
                  <a:pt x="3809397" y="826560"/>
                </a:cubicBezTo>
                <a:lnTo>
                  <a:pt x="137763" y="826560"/>
                </a:lnTo>
                <a:cubicBezTo>
                  <a:pt x="61679" y="826560"/>
                  <a:pt x="0" y="764881"/>
                  <a:pt x="0" y="688797"/>
                </a:cubicBezTo>
                <a:lnTo>
                  <a:pt x="0" y="13776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542" tIns="40349" rIns="189542" bIns="40349" numCol="1" spcCol="1270" anchor="ctr" anchorCtr="0">
            <a:noAutofit/>
          </a:bodyPr>
          <a:lstStyle/>
          <a:p>
            <a:pPr marL="0" lvl="0" indent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own</a:t>
            </a:r>
            <a:r>
              <a:rPr lang="en-US" sz="31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731026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Authoring Resources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914407" y="1200149"/>
            <a:ext cx="3599177" cy="1605736"/>
          </a:xfrm>
          <a:custGeom>
            <a:avLst/>
            <a:gdLst>
              <a:gd name="connsiteX0" fmla="*/ 0 w 3599177"/>
              <a:gd name="connsiteY0" fmla="*/ 0 h 1605736"/>
              <a:gd name="connsiteX1" fmla="*/ 3599177 w 3599177"/>
              <a:gd name="connsiteY1" fmla="*/ 0 h 1605736"/>
              <a:gd name="connsiteX2" fmla="*/ 3599177 w 3599177"/>
              <a:gd name="connsiteY2" fmla="*/ 1605736 h 1605736"/>
              <a:gd name="connsiteX3" fmla="*/ 0 w 3599177"/>
              <a:gd name="connsiteY3" fmla="*/ 1605736 h 1605736"/>
              <a:gd name="connsiteX4" fmla="*/ 0 w 3599177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9177" h="1605736">
                <a:moveTo>
                  <a:pt x="0" y="0"/>
                </a:moveTo>
                <a:lnTo>
                  <a:pt x="3599177" y="0"/>
                </a:lnTo>
                <a:lnTo>
                  <a:pt x="3599177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MOF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4572007" y="1200149"/>
            <a:ext cx="3456963" cy="1605736"/>
          </a:xfrm>
          <a:custGeom>
            <a:avLst/>
            <a:gdLst>
              <a:gd name="connsiteX0" fmla="*/ 0 w 3456963"/>
              <a:gd name="connsiteY0" fmla="*/ 0 h 1605736"/>
              <a:gd name="connsiteX1" fmla="*/ 3456963 w 3456963"/>
              <a:gd name="connsiteY1" fmla="*/ 0 h 1605736"/>
              <a:gd name="connsiteX2" fmla="*/ 3456963 w 3456963"/>
              <a:gd name="connsiteY2" fmla="*/ 1605736 h 1605736"/>
              <a:gd name="connsiteX3" fmla="*/ 0 w 3456963"/>
              <a:gd name="connsiteY3" fmla="*/ 1605736 h 1605736"/>
              <a:gd name="connsiteX4" fmla="*/ 0 w 345696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963" h="1605736">
                <a:moveTo>
                  <a:pt x="0" y="0"/>
                </a:moveTo>
                <a:lnTo>
                  <a:pt x="3456963" y="0"/>
                </a:lnTo>
                <a:lnTo>
                  <a:pt x="345696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xDscResourceDesigner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914394" y="2876548"/>
            <a:ext cx="3590613" cy="1605736"/>
          </a:xfrm>
          <a:custGeom>
            <a:avLst/>
            <a:gdLst>
              <a:gd name="connsiteX0" fmla="*/ 0 w 3590613"/>
              <a:gd name="connsiteY0" fmla="*/ 0 h 1605736"/>
              <a:gd name="connsiteX1" fmla="*/ 3590613 w 3590613"/>
              <a:gd name="connsiteY1" fmla="*/ 0 h 1605736"/>
              <a:gd name="connsiteX2" fmla="*/ 3590613 w 3590613"/>
              <a:gd name="connsiteY2" fmla="*/ 1605736 h 1605736"/>
              <a:gd name="connsiteX3" fmla="*/ 0 w 3590613"/>
              <a:gd name="connsiteY3" fmla="*/ 1605736 h 1605736"/>
              <a:gd name="connsiteX4" fmla="*/ 0 w 3590613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613" h="1605736">
                <a:moveTo>
                  <a:pt x="0" y="0"/>
                </a:moveTo>
                <a:lnTo>
                  <a:pt x="3590613" y="0"/>
                </a:lnTo>
                <a:lnTo>
                  <a:pt x="3590613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PowerShell classes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4571994" y="2876548"/>
            <a:ext cx="3419790" cy="1605736"/>
          </a:xfrm>
          <a:custGeom>
            <a:avLst/>
            <a:gdLst>
              <a:gd name="connsiteX0" fmla="*/ 0 w 3419790"/>
              <a:gd name="connsiteY0" fmla="*/ 0 h 1605736"/>
              <a:gd name="connsiteX1" fmla="*/ 3419790 w 3419790"/>
              <a:gd name="connsiteY1" fmla="*/ 0 h 1605736"/>
              <a:gd name="connsiteX2" fmla="*/ 3419790 w 3419790"/>
              <a:gd name="connsiteY2" fmla="*/ 1605736 h 1605736"/>
              <a:gd name="connsiteX3" fmla="*/ 0 w 3419790"/>
              <a:gd name="connsiteY3" fmla="*/ 1605736 h 1605736"/>
              <a:gd name="connsiteX4" fmla="*/ 0 w 3419790"/>
              <a:gd name="connsiteY4" fmla="*/ 0 h 160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9790" h="1605736">
                <a:moveTo>
                  <a:pt x="0" y="0"/>
                </a:moveTo>
                <a:lnTo>
                  <a:pt x="3419790" y="0"/>
                </a:lnTo>
                <a:lnTo>
                  <a:pt x="3419790" y="1605736"/>
                </a:lnTo>
                <a:lnTo>
                  <a:pt x="0" y="1605736"/>
                </a:lnTo>
                <a:lnTo>
                  <a:pt x="0" y="0"/>
                </a:lnTo>
                <a:close/>
              </a:path>
            </a:pathLst>
          </a:custGeom>
          <a:solidFill>
            <a:srgbClr val="006777">
              <a:hueOff val="0"/>
              <a:satOff val="0"/>
              <a:lumOff val="0"/>
              <a:alphaOff val="0"/>
            </a:srgbClr>
          </a:solidFill>
          <a:ln w="25400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030962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81570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Configurations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1833"/>
            <a:ext cx="3717373" cy="3652535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 bwMode="auto">
          <a:xfrm>
            <a:off x="4569759" y="1791461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Parameter declarations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4567518" y="2634263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Node block (&gt;=1)</a:t>
            </a:r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4549589" y="34861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Resource block (&gt;=1)</a:t>
            </a:r>
          </a:p>
        </p:txBody>
      </p:sp>
      <p:sp>
        <p:nvSpPr>
          <p:cNvPr id="11" name="Rectangle: Rounded Corners 10"/>
          <p:cNvSpPr/>
          <p:nvPr/>
        </p:nvSpPr>
        <p:spPr bwMode="auto">
          <a:xfrm>
            <a:off x="4567518" y="948659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Configuration block (like a function)</a:t>
            </a:r>
          </a:p>
        </p:txBody>
      </p:sp>
    </p:spTree>
    <p:extLst>
      <p:ext uri="{BB962C8B-B14F-4D97-AF65-F5344CB8AC3E}">
        <p14:creationId xmlns:p14="http://schemas.microsoft.com/office/powerpoint/2010/main" val="2657049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1150"/>
            <a:ext cx="4800600" cy="3200400"/>
          </a:xfrm>
        </p:spPr>
        <p:txBody>
          <a:bodyPr/>
          <a:lstStyle/>
          <a:p>
            <a:r>
              <a:rPr lang="en-US" dirty="0"/>
              <a:t>Gain a holistic view of the PowerShell DSC lifecycle</a:t>
            </a:r>
          </a:p>
          <a:p>
            <a:r>
              <a:rPr lang="en-US" dirty="0"/>
              <a:t>Get comfortable with DSC “parts ‘n’ pieces”</a:t>
            </a:r>
          </a:p>
          <a:p>
            <a:r>
              <a:rPr lang="en-US" dirty="0"/>
              <a:t>Become immediately effective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895350"/>
            <a:ext cx="2895600" cy="37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DSC</a:t>
            </a:r>
          </a:p>
        </p:txBody>
      </p:sp>
    </p:spTree>
    <p:extLst>
      <p:ext uri="{BB962C8B-B14F-4D97-AF65-F5344CB8AC3E}">
        <p14:creationId xmlns:p14="http://schemas.microsoft.com/office/powerpoint/2010/main" val="46050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AADSC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755" y="3901086"/>
            <a:ext cx="35814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timw.info/</a:t>
            </a:r>
            <a:r>
              <a:rPr lang="en-US" sz="1600" dirty="0" err="1">
                <a:solidFill>
                  <a:srgbClr val="002060"/>
                </a:solidFill>
              </a:rPr>
              <a:t>aadsc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" y="4389055"/>
            <a:ext cx="3429297" cy="754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781050"/>
            <a:ext cx="4572000" cy="42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86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42062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Troubleshooting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DSC: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Jump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Calibri"/>
              </a:rPr>
              <a:t>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5562600" cy="3676650"/>
          </a:xfrm>
        </p:spPr>
        <p:txBody>
          <a:bodyPr/>
          <a:lstStyle/>
          <a:p>
            <a:r>
              <a:rPr lang="en-US" dirty="0"/>
              <a:t>Test-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r>
              <a:rPr lang="en-US" dirty="0"/>
              <a:t> -Verbose -</a:t>
            </a:r>
            <a:r>
              <a:rPr lang="en-US" dirty="0" err="1"/>
              <a:t>WhatIf</a:t>
            </a:r>
            <a:endParaRPr lang="en-US" dirty="0"/>
          </a:p>
          <a:p>
            <a:r>
              <a:rPr lang="en-US" dirty="0"/>
              <a:t>Restore-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DscConfigurationDocument</a:t>
            </a:r>
            <a:endParaRPr lang="en-US" dirty="0"/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pPr lvl="1"/>
            <a:r>
              <a:rPr lang="en-US" dirty="0"/>
              <a:t>Pending</a:t>
            </a:r>
          </a:p>
          <a:p>
            <a:r>
              <a:rPr lang="en-US" dirty="0"/>
              <a:t>Get-Command -Noun </a:t>
            </a:r>
            <a:r>
              <a:rPr lang="en-US" dirty="0" err="1"/>
              <a:t>AzureRMAutomation</a:t>
            </a:r>
            <a:r>
              <a:rPr lang="en-US" dirty="0"/>
              <a:t>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115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Event Logs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4485"/>
            <a:ext cx="6553200" cy="386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37" y="895350"/>
            <a:ext cx="744592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DSC Environment Analyzer (DSCEA)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191000" cy="3524250"/>
          </a:xfrm>
        </p:spPr>
        <p:txBody>
          <a:bodyPr/>
          <a:lstStyle/>
          <a:p>
            <a:r>
              <a:rPr lang="en-US" dirty="0"/>
              <a:t>timw.info/</a:t>
            </a:r>
            <a:r>
              <a:rPr lang="en-US" dirty="0" err="1"/>
              <a:t>dscea</a:t>
            </a:r>
            <a:endParaRPr lang="en-US" dirty="0"/>
          </a:p>
        </p:txBody>
      </p:sp>
      <p:pic>
        <p:nvPicPr>
          <p:cNvPr id="1026" name="Picture 2" descr="https://raw.githubusercontent.com/Microsoft/DSCEA/master/docs/images/PowerBIHome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23950"/>
            <a:ext cx="565573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125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800100"/>
            <a:ext cx="3829050" cy="38290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/>
              </a:rPr>
              <a:t>Demo: Tying it all Together</a:t>
            </a:r>
          </a:p>
        </p:txBody>
      </p:sp>
      <p:pic>
        <p:nvPicPr>
          <p:cNvPr id="1028" name="Picture 4" descr="Image result for powershell transpar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zure transparen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0668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68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572000" cy="3676650"/>
          </a:xfrm>
        </p:spPr>
        <p:txBody>
          <a:bodyPr/>
          <a:lstStyle/>
          <a:p>
            <a:r>
              <a:rPr lang="en-US" dirty="0"/>
              <a:t>DSC presents a low (cost) entry point for server configuration management (Windows + Linux)</a:t>
            </a:r>
          </a:p>
          <a:p>
            <a:r>
              <a:rPr lang="en-US" dirty="0"/>
              <a:t>If you already use Azure, you can’t beat Azure Automation DSC</a:t>
            </a:r>
          </a:p>
          <a:p>
            <a:r>
              <a:rPr lang="en-US" dirty="0"/>
              <a:t>Microsoft’s hybrid cloud strategy means it doesn’t matter where your servers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95350"/>
            <a:ext cx="3174452" cy="3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chemeClr val="accent1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chemeClr val="accent1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chemeClr val="accent1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r>
              <a:rPr lang="en-US" sz="2400" i="1" dirty="0">
                <a:solidFill>
                  <a:schemeClr val="accent1"/>
                </a:solidFill>
                <a:latin typeface="+mj-lt"/>
              </a:rPr>
              <a:t>to fill out a session evaluation.</a:t>
            </a:r>
            <a:br>
              <a:rPr lang="en-US" sz="2400" i="1" dirty="0">
                <a:solidFill>
                  <a:schemeClr val="accent1"/>
                </a:solidFill>
                <a:latin typeface="+mj-lt"/>
              </a:rPr>
            </a:b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 so much!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333750"/>
            <a:ext cx="9144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@TechTrainerTim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Session Materials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621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1153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itt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Today’s Assumption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90" y="1281264"/>
            <a:ext cx="5282221" cy="29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08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from the Highest Level</a:t>
            </a:r>
          </a:p>
        </p:txBody>
      </p:sp>
    </p:spTree>
    <p:extLst>
      <p:ext uri="{BB962C8B-B14F-4D97-AF65-F5344CB8AC3E}">
        <p14:creationId xmlns:p14="http://schemas.microsoft.com/office/powerpoint/2010/main" val="37284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Server Configuration Drift = BAD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819150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43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Acronym Alphabet Soup!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1" y="800100"/>
            <a:ext cx="6185397" cy="377183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 bwMode="auto">
          <a:xfrm>
            <a:off x="4343400" y="1733550"/>
            <a:ext cx="42672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WMI is Windows’ CIM server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47034" y="2571750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OMI is Linux’ CIM server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152400" y="93425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IETF developed the CIM standard</a:t>
            </a:r>
          </a:p>
        </p:txBody>
      </p:sp>
      <p:sp>
        <p:nvSpPr>
          <p:cNvPr id="8" name="Rectangle: Rounded Corners 7"/>
          <p:cNvSpPr/>
          <p:nvPr/>
        </p:nvSpPr>
        <p:spPr bwMode="auto">
          <a:xfrm>
            <a:off x="4343400" y="3333750"/>
            <a:ext cx="42672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+mj-lt"/>
              </a:rPr>
              <a:t>WinRM</a:t>
            </a:r>
            <a:r>
              <a:rPr lang="en-US" sz="2000" dirty="0">
                <a:latin typeface="+mj-lt"/>
              </a:rPr>
              <a:t> is Windows’ WS-Man provider</a:t>
            </a:r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147034" y="4209245"/>
            <a:ext cx="3962400" cy="6096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+mj-lt"/>
              </a:rPr>
              <a:t>PSRP is Linux’ WS-Man provider</a:t>
            </a:r>
          </a:p>
        </p:txBody>
      </p:sp>
    </p:spTree>
    <p:extLst>
      <p:ext uri="{BB962C8B-B14F-4D97-AF65-F5344CB8AC3E}">
        <p14:creationId xmlns:p14="http://schemas.microsoft.com/office/powerpoint/2010/main" val="741686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What “Round Trip” DSC Means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198300" y="833194"/>
            <a:ext cx="1056865" cy="1056865"/>
          </a:xfrm>
          <a:custGeom>
            <a:avLst/>
            <a:gdLst>
              <a:gd name="connsiteX0" fmla="*/ 0 w 1056865"/>
              <a:gd name="connsiteY0" fmla="*/ 0 h 1056865"/>
              <a:gd name="connsiteX1" fmla="*/ 1056865 w 1056865"/>
              <a:gd name="connsiteY1" fmla="*/ 0 h 1056865"/>
              <a:gd name="connsiteX2" fmla="*/ 1056865 w 1056865"/>
              <a:gd name="connsiteY2" fmla="*/ 1056865 h 1056865"/>
              <a:gd name="connsiteX3" fmla="*/ 0 w 1056865"/>
              <a:gd name="connsiteY3" fmla="*/ 1056865 h 1056865"/>
              <a:gd name="connsiteX4" fmla="*/ 0 w 105686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65" h="1056865">
                <a:moveTo>
                  <a:pt x="0" y="0"/>
                </a:moveTo>
                <a:lnTo>
                  <a:pt x="1056865" y="0"/>
                </a:lnTo>
                <a:lnTo>
                  <a:pt x="105686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LCM</a:t>
            </a:r>
            <a:r>
              <a:rPr lang="en-US" sz="1200" kern="1200" dirty="0"/>
              <a:t> </a:t>
            </a: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</a:t>
            </a:r>
          </a:p>
        </p:txBody>
      </p:sp>
      <p:sp>
        <p:nvSpPr>
          <p:cNvPr id="6" name="Arrow: Circular 5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1292948"/>
              <a:gd name="adj4" fmla="val 19766496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/>
          <p:cNvSpPr/>
          <p:nvPr/>
        </p:nvSpPr>
        <p:spPr>
          <a:xfrm>
            <a:off x="5560717" y="2798611"/>
            <a:ext cx="1609236" cy="1056865"/>
          </a:xfrm>
          <a:custGeom>
            <a:avLst/>
            <a:gdLst>
              <a:gd name="connsiteX0" fmla="*/ 0 w 1609236"/>
              <a:gd name="connsiteY0" fmla="*/ 0 h 1056865"/>
              <a:gd name="connsiteX1" fmla="*/ 1609236 w 1609236"/>
              <a:gd name="connsiteY1" fmla="*/ 0 h 1056865"/>
              <a:gd name="connsiteX2" fmla="*/ 1609236 w 1609236"/>
              <a:gd name="connsiteY2" fmla="*/ 1056865 h 1056865"/>
              <a:gd name="connsiteX3" fmla="*/ 0 w 1609236"/>
              <a:gd name="connsiteY3" fmla="*/ 1056865 h 1056865"/>
              <a:gd name="connsiteX4" fmla="*/ 0 w 1609236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236" h="1056865">
                <a:moveTo>
                  <a:pt x="0" y="0"/>
                </a:moveTo>
                <a:lnTo>
                  <a:pt x="1609236" y="0"/>
                </a:lnTo>
                <a:lnTo>
                  <a:pt x="1609236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Resources</a:t>
            </a:r>
          </a:p>
        </p:txBody>
      </p:sp>
      <p:sp>
        <p:nvSpPr>
          <p:cNvPr id="8" name="Arrow: Circular 7"/>
          <p:cNvSpPr/>
          <p:nvPr/>
        </p:nvSpPr>
        <p:spPr>
          <a:xfrm>
            <a:off x="2711241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2929821"/>
              <a:gd name="adj4" fmla="val 225042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/>
          <p:cNvSpPr/>
          <p:nvPr/>
        </p:nvSpPr>
        <p:spPr>
          <a:xfrm>
            <a:off x="3671901" y="4013796"/>
            <a:ext cx="2043101" cy="1056865"/>
          </a:xfrm>
          <a:custGeom>
            <a:avLst/>
            <a:gdLst>
              <a:gd name="connsiteX0" fmla="*/ 0 w 2043101"/>
              <a:gd name="connsiteY0" fmla="*/ 0 h 1056865"/>
              <a:gd name="connsiteX1" fmla="*/ 2043101 w 2043101"/>
              <a:gd name="connsiteY1" fmla="*/ 0 h 1056865"/>
              <a:gd name="connsiteX2" fmla="*/ 2043101 w 2043101"/>
              <a:gd name="connsiteY2" fmla="*/ 1056865 h 1056865"/>
              <a:gd name="connsiteX3" fmla="*/ 0 w 2043101"/>
              <a:gd name="connsiteY3" fmla="*/ 1056865 h 1056865"/>
              <a:gd name="connsiteX4" fmla="*/ 0 w 2043101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3101" h="1056865">
                <a:moveTo>
                  <a:pt x="0" y="0"/>
                </a:moveTo>
                <a:lnTo>
                  <a:pt x="2043101" y="0"/>
                </a:lnTo>
                <a:lnTo>
                  <a:pt x="2043101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Configurations</a:t>
            </a:r>
          </a:p>
        </p:txBody>
      </p:sp>
      <p:sp>
        <p:nvSpPr>
          <p:cNvPr id="10" name="Arrow: Circular 9"/>
          <p:cNvSpPr/>
          <p:nvPr/>
        </p:nvSpPr>
        <p:spPr>
          <a:xfrm>
            <a:off x="2713292" y="803965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8213595"/>
              <a:gd name="adj4" fmla="val 753419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/>
          <p:cNvSpPr/>
          <p:nvPr/>
        </p:nvSpPr>
        <p:spPr>
          <a:xfrm>
            <a:off x="2202645" y="2798611"/>
            <a:ext cx="1637845" cy="1056865"/>
          </a:xfrm>
          <a:custGeom>
            <a:avLst/>
            <a:gdLst>
              <a:gd name="connsiteX0" fmla="*/ 0 w 1637845"/>
              <a:gd name="connsiteY0" fmla="*/ 0 h 1056865"/>
              <a:gd name="connsiteX1" fmla="*/ 1637845 w 1637845"/>
              <a:gd name="connsiteY1" fmla="*/ 0 h 1056865"/>
              <a:gd name="connsiteX2" fmla="*/ 1637845 w 1637845"/>
              <a:gd name="connsiteY2" fmla="*/ 1056865 h 1056865"/>
              <a:gd name="connsiteX3" fmla="*/ 0 w 1637845"/>
              <a:gd name="connsiteY3" fmla="*/ 1056865 h 1056865"/>
              <a:gd name="connsiteX4" fmla="*/ 0 w 1637845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845" h="1056865">
                <a:moveTo>
                  <a:pt x="0" y="0"/>
                </a:moveTo>
                <a:lnTo>
                  <a:pt x="1637845" y="0"/>
                </a:lnTo>
                <a:lnTo>
                  <a:pt x="1637845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Calibri"/>
                <a:ea typeface="+mn-ea"/>
                <a:cs typeface="+mn-cs"/>
              </a:rPr>
              <a:t>Deployment</a:t>
            </a:r>
          </a:p>
        </p:txBody>
      </p:sp>
      <p:sp>
        <p:nvSpPr>
          <p:cNvPr id="12" name="Arrow: Circular 11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2297518"/>
              <a:gd name="adj4" fmla="val 1077106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/>
          <p:cNvSpPr/>
          <p:nvPr/>
        </p:nvSpPr>
        <p:spPr>
          <a:xfrm>
            <a:off x="2674152" y="833194"/>
            <a:ext cx="1972037" cy="1056865"/>
          </a:xfrm>
          <a:custGeom>
            <a:avLst/>
            <a:gdLst>
              <a:gd name="connsiteX0" fmla="*/ 0 w 1972037"/>
              <a:gd name="connsiteY0" fmla="*/ 0 h 1056865"/>
              <a:gd name="connsiteX1" fmla="*/ 1972037 w 1972037"/>
              <a:gd name="connsiteY1" fmla="*/ 0 h 1056865"/>
              <a:gd name="connsiteX2" fmla="*/ 1972037 w 1972037"/>
              <a:gd name="connsiteY2" fmla="*/ 1056865 h 1056865"/>
              <a:gd name="connsiteX3" fmla="*/ 0 w 1972037"/>
              <a:gd name="connsiteY3" fmla="*/ 1056865 h 1056865"/>
              <a:gd name="connsiteX4" fmla="*/ 0 w 1972037"/>
              <a:gd name="connsiteY4" fmla="*/ 0 h 105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037" h="1056865">
                <a:moveTo>
                  <a:pt x="0" y="0"/>
                </a:moveTo>
                <a:lnTo>
                  <a:pt x="1972037" y="0"/>
                </a:lnTo>
                <a:lnTo>
                  <a:pt x="1972037" y="1056865"/>
                </a:lnTo>
                <a:lnTo>
                  <a:pt x="0" y="10568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+mj-lt"/>
              </a:rPr>
              <a:t>Troubleshooting</a:t>
            </a:r>
            <a:endParaRPr lang="en-US" sz="1400" kern="1200" dirty="0">
              <a:latin typeface="+mj-lt"/>
            </a:endParaRPr>
          </a:p>
        </p:txBody>
      </p:sp>
      <p:sp>
        <p:nvSpPr>
          <p:cNvPr id="14" name="Arrow: Circular 13"/>
          <p:cNvSpPr/>
          <p:nvPr/>
        </p:nvSpPr>
        <p:spPr>
          <a:xfrm>
            <a:off x="2712266" y="802631"/>
            <a:ext cx="3962371" cy="3962371"/>
          </a:xfrm>
          <a:prstGeom prst="circularArrow">
            <a:avLst>
              <a:gd name="adj1" fmla="val 5201"/>
              <a:gd name="adj2" fmla="val 335985"/>
              <a:gd name="adj3" fmla="val 16865383"/>
              <a:gd name="adj4" fmla="val 1610756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245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Group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Requires AD</a:t>
            </a:r>
          </a:p>
          <a:p>
            <a:r>
              <a:rPr lang="en-US" sz="1800" dirty="0">
                <a:latin typeface="+mj-lt"/>
              </a:rPr>
              <a:t>No OS dependencies</a:t>
            </a:r>
          </a:p>
          <a:p>
            <a:r>
              <a:rPr lang="en-US" sz="1800" dirty="0">
                <a:latin typeface="+mj-lt"/>
              </a:rPr>
              <a:t>Prevents OS changes</a:t>
            </a:r>
          </a:p>
          <a:p>
            <a:r>
              <a:rPr lang="en-US" sz="1800" dirty="0">
                <a:latin typeface="+mj-lt"/>
              </a:rPr>
              <a:t>GUI reliance (</a:t>
            </a:r>
            <a:r>
              <a:rPr lang="en-US" sz="1800" dirty="0" err="1">
                <a:latin typeface="+mj-lt"/>
              </a:rPr>
              <a:t>GPMC.msc</a:t>
            </a:r>
            <a:r>
              <a:rPr lang="en-US" sz="1800" dirty="0">
                <a:latin typeface="+mj-lt"/>
              </a:rPr>
              <a:t>)</a:t>
            </a:r>
          </a:p>
          <a:p>
            <a:r>
              <a:rPr lang="en-US" sz="1800" dirty="0">
                <a:latin typeface="+mj-lt"/>
              </a:rPr>
              <a:t>Excels at desktop mgmt.</a:t>
            </a:r>
          </a:p>
          <a:p>
            <a:r>
              <a:rPr lang="en-US" sz="1800" dirty="0">
                <a:latin typeface="+mj-lt"/>
              </a:rPr>
              <a:t>Not DevOps friendly</a:t>
            </a:r>
          </a:p>
          <a:p>
            <a:r>
              <a:rPr lang="en-US" sz="1800" dirty="0">
                <a:latin typeface="+mj-lt"/>
              </a:rPr>
              <a:t>“Black box”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Desired State Configuration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No directory service dependency</a:t>
            </a:r>
          </a:p>
          <a:p>
            <a:r>
              <a:rPr lang="en-US" sz="1800" dirty="0">
                <a:latin typeface="+mj-lt"/>
              </a:rPr>
              <a:t>WMF 4.0 or 5.x</a:t>
            </a:r>
          </a:p>
          <a:p>
            <a:r>
              <a:rPr lang="en-US" sz="1800" dirty="0">
                <a:latin typeface="+mj-lt"/>
              </a:rPr>
              <a:t>Reverts OS changes</a:t>
            </a:r>
          </a:p>
          <a:p>
            <a:r>
              <a:rPr lang="en-US" sz="1800" dirty="0">
                <a:latin typeface="+mj-lt"/>
              </a:rPr>
              <a:t>Complete automation</a:t>
            </a:r>
          </a:p>
          <a:p>
            <a:r>
              <a:rPr lang="en-US" sz="1800" dirty="0">
                <a:latin typeface="+mj-lt"/>
              </a:rPr>
              <a:t>Intended for Win/Lin servers</a:t>
            </a:r>
          </a:p>
          <a:p>
            <a:r>
              <a:rPr lang="en-US" sz="1800" dirty="0">
                <a:latin typeface="+mj-lt"/>
              </a:rPr>
              <a:t>Fully supports CI/CD</a:t>
            </a:r>
          </a:p>
          <a:p>
            <a:r>
              <a:rPr lang="en-US" sz="1800" dirty="0">
                <a:latin typeface="+mj-lt"/>
              </a:rPr>
              <a:t>Open source with community support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GP vs. DSC</a:t>
            </a:r>
          </a:p>
        </p:txBody>
      </p:sp>
    </p:spTree>
    <p:extLst>
      <p:ext uri="{BB962C8B-B14F-4D97-AF65-F5344CB8AC3E}">
        <p14:creationId xmlns:p14="http://schemas.microsoft.com/office/powerpoint/2010/main" val="28731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intersection">
  <a:themeElements>
    <a:clrScheme name="ITtrans">
      <a:dk1>
        <a:srgbClr val="000000"/>
      </a:dk1>
      <a:lt1>
        <a:srgbClr val="FFFFFF"/>
      </a:lt1>
      <a:dk2>
        <a:srgbClr val="B7C5CE"/>
      </a:dk2>
      <a:lt2>
        <a:srgbClr val="C8C8B1"/>
      </a:lt2>
      <a:accent1>
        <a:srgbClr val="006777"/>
      </a:accent1>
      <a:accent2>
        <a:srgbClr val="5AAEA3"/>
      </a:accent2>
      <a:accent3>
        <a:srgbClr val="4F9F9A"/>
      </a:accent3>
      <a:accent4>
        <a:srgbClr val="93BEBA"/>
      </a:accent4>
      <a:accent5>
        <a:srgbClr val="E68A2D"/>
      </a:accent5>
      <a:accent6>
        <a:srgbClr val="F7C477"/>
      </a:accent6>
      <a:hlink>
        <a:srgbClr val="214C59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410</Words>
  <Application>Microsoft Office PowerPoint</Application>
  <PresentationFormat>On-screen Show (16:9)</PresentationFormat>
  <Paragraphs>110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Gotham Book</vt:lpstr>
      <vt:lpstr>Mangal</vt:lpstr>
      <vt:lpstr>Myriad Pro</vt:lpstr>
      <vt:lpstr>Segoe UI</vt:lpstr>
      <vt:lpstr>Tekton Pro</vt:lpstr>
      <vt:lpstr>Verdana</vt:lpstr>
      <vt:lpstr>Wingdings</vt:lpstr>
      <vt:lpstr>SQLintersection</vt:lpstr>
      <vt:lpstr>“Round Trip” Desired State Configuration</vt:lpstr>
      <vt:lpstr>Learning Objectives</vt:lpstr>
      <vt:lpstr>Session Materials</vt:lpstr>
      <vt:lpstr>Today’s Assumption</vt:lpstr>
      <vt:lpstr>DSC from the Highest Level</vt:lpstr>
      <vt:lpstr>Server Configuration Drift = BAD</vt:lpstr>
      <vt:lpstr>Acronym Alphabet Soup!</vt:lpstr>
      <vt:lpstr>What “Round Trip” DSC Means</vt:lpstr>
      <vt:lpstr>GP vs. DSC</vt:lpstr>
      <vt:lpstr>Local Configuration Manager (LCM)</vt:lpstr>
      <vt:lpstr>Local Configuration Manager (LCM)</vt:lpstr>
      <vt:lpstr>Local Configuration Manager (LCM)</vt:lpstr>
      <vt:lpstr>Resources</vt:lpstr>
      <vt:lpstr>Resources</vt:lpstr>
      <vt:lpstr>Resources</vt:lpstr>
      <vt:lpstr>Obtaining Resources</vt:lpstr>
      <vt:lpstr>Authoring Resources</vt:lpstr>
      <vt:lpstr>Configurations</vt:lpstr>
      <vt:lpstr>Configurations</vt:lpstr>
      <vt:lpstr>Azure Automation DSC</vt:lpstr>
      <vt:lpstr>AADSC</vt:lpstr>
      <vt:lpstr>Monitoring and Troubleshooting</vt:lpstr>
      <vt:lpstr>Troubleshooting DSC: Jump Start</vt:lpstr>
      <vt:lpstr>Event Logs</vt:lpstr>
      <vt:lpstr>DSC Environment Analyzer (DSCEA)</vt:lpstr>
      <vt:lpstr>Demo: Tying it all Together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Tim Warner</cp:lastModifiedBy>
  <cp:revision>114</cp:revision>
  <cp:lastPrinted>2012-12-21T20:05:00Z</cp:lastPrinted>
  <dcterms:created xsi:type="dcterms:W3CDTF">2014-10-22T19:18:01Z</dcterms:created>
  <dcterms:modified xsi:type="dcterms:W3CDTF">2017-05-22T19:10:20Z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