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70" r:id="rId4"/>
    <p:sldId id="258" r:id="rId5"/>
    <p:sldId id="259" r:id="rId6"/>
    <p:sldId id="275" r:id="rId7"/>
    <p:sldId id="265" r:id="rId8"/>
    <p:sldId id="266" r:id="rId9"/>
    <p:sldId id="274" r:id="rId10"/>
    <p:sldId id="260" r:id="rId11"/>
    <p:sldId id="268" r:id="rId12"/>
    <p:sldId id="267" r:id="rId13"/>
    <p:sldId id="261" r:id="rId14"/>
    <p:sldId id="272" r:id="rId15"/>
    <p:sldId id="271" r:id="rId16"/>
    <p:sldId id="273" r:id="rId17"/>
    <p:sldId id="263" r:id="rId18"/>
    <p:sldId id="269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84" d="100"/>
          <a:sy n="84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39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Manage Azure Web Apps with Visual Studio and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02495"/>
          </a:xfrm>
        </p:spPr>
        <p:txBody>
          <a:bodyPr>
            <a:normAutofit/>
          </a:bodyPr>
          <a:lstStyle/>
          <a:p>
            <a:r>
              <a:rPr lang="en-US" dirty="0"/>
              <a:t>Tim Warner</a:t>
            </a:r>
          </a:p>
          <a:p>
            <a:r>
              <a:rPr lang="en-US" dirty="0"/>
              <a:t>Author, Pluralsight</a:t>
            </a:r>
          </a:p>
          <a:p>
            <a:r>
              <a:rPr lang="en-US" dirty="0"/>
              <a:t>Tuesday, April 11, 2017</a:t>
            </a:r>
          </a:p>
          <a:p>
            <a:r>
              <a:rPr lang="en-US" dirty="0"/>
              <a:t>1:00 - 1:45 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05083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Explore the AzureRM.Websites Module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" y="199108"/>
            <a:ext cx="8607468" cy="59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99108"/>
            <a:ext cx="8229600" cy="6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and Manage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44104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portal experience</a:t>
            </a:r>
          </a:p>
          <a:p>
            <a:r>
              <a:rPr lang="en-US" dirty="0"/>
              <a:t>Azure PowerShell</a:t>
            </a:r>
          </a:p>
          <a:p>
            <a:r>
              <a:rPr lang="en-US" dirty="0"/>
              <a:t>Kudu PowerShell console</a:t>
            </a:r>
          </a:p>
          <a:p>
            <a:r>
              <a:rPr lang="en-US" dirty="0"/>
              <a:t>Cloud console</a:t>
            </a:r>
          </a:p>
        </p:txBody>
      </p:sp>
      <p:pic>
        <p:nvPicPr>
          <p:cNvPr id="1026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3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72599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SDK availability</a:t>
            </a:r>
          </a:p>
          <a:p>
            <a:r>
              <a:rPr lang="en-US" dirty="0"/>
              <a:t>Create web app from template</a:t>
            </a:r>
          </a:p>
          <a:p>
            <a:r>
              <a:rPr lang="en-US" dirty="0"/>
              <a:t>Cloud explorer</a:t>
            </a:r>
          </a:p>
          <a:p>
            <a:r>
              <a:rPr lang="en-US" dirty="0"/>
              <a:t>Open Websites extension</a:t>
            </a:r>
          </a:p>
          <a:p>
            <a:r>
              <a:rPr lang="en-US" dirty="0"/>
              <a:t>JSON Outline</a:t>
            </a:r>
          </a:p>
        </p:txBody>
      </p:sp>
      <p:pic>
        <p:nvPicPr>
          <p:cNvPr id="1026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9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Understand Azure CLI v2.0</a:t>
            </a:r>
          </a:p>
        </p:txBody>
      </p:sp>
    </p:spTree>
    <p:extLst>
      <p:ext uri="{BB962C8B-B14F-4D97-AF65-F5344CB8AC3E}">
        <p14:creationId xmlns:p14="http://schemas.microsoft.com/office/powerpoint/2010/main" val="357293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Azure CLIs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32026" cy="4340795"/>
          </a:xfrm>
        </p:spPr>
        <p:txBody>
          <a:bodyPr/>
          <a:lstStyle/>
          <a:p>
            <a:r>
              <a:rPr lang="en-US" dirty="0" err="1"/>
              <a:t>Xplat</a:t>
            </a:r>
            <a:r>
              <a:rPr lang="en-US" dirty="0"/>
              <a:t>-CLI: Node.js application</a:t>
            </a:r>
          </a:p>
          <a:p>
            <a:pPr lvl="1"/>
            <a:r>
              <a:rPr lang="en-US" dirty="0"/>
              <a:t>Azure Service Management (ASM)</a:t>
            </a:r>
          </a:p>
          <a:p>
            <a:r>
              <a:rPr lang="en-US" dirty="0"/>
              <a:t>Cross-platform programmatic access to Azure</a:t>
            </a:r>
          </a:p>
          <a:p>
            <a:r>
              <a:rPr lang="en-US" dirty="0"/>
              <a:t>Azure CLI v2.0: Python application</a:t>
            </a:r>
          </a:p>
          <a:p>
            <a:r>
              <a:rPr lang="en-US" dirty="0"/>
              <a:t>The two CLIs are incompatible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en-US" dirty="0"/>
              <a:t>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12" y="1745613"/>
            <a:ext cx="5390604" cy="336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workflow</a:t>
            </a:r>
          </a:p>
          <a:p>
            <a:r>
              <a:rPr lang="en-US" dirty="0"/>
              <a:t>Play with the tool in the website context</a:t>
            </a:r>
          </a:p>
        </p:txBody>
      </p:sp>
      <p:pic>
        <p:nvPicPr>
          <p:cNvPr id="1026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Azure App Services</a:t>
            </a:r>
          </a:p>
          <a:p>
            <a:r>
              <a:rPr lang="en-US" dirty="0"/>
              <a:t>Explore the </a:t>
            </a:r>
            <a:r>
              <a:rPr lang="en-US" dirty="0" err="1"/>
              <a:t>AzureRM.Websites</a:t>
            </a:r>
            <a:r>
              <a:rPr lang="en-US" dirty="0"/>
              <a:t> PowerShell module</a:t>
            </a:r>
          </a:p>
          <a:p>
            <a:r>
              <a:rPr lang="en-US" dirty="0"/>
              <a:t>Create and manage Web apps programmatically</a:t>
            </a:r>
          </a:p>
          <a:p>
            <a:r>
              <a:rPr lang="en-US" dirty="0"/>
              <a:t>Visual Studio integration points</a:t>
            </a:r>
          </a:p>
          <a:p>
            <a:r>
              <a:rPr lang="en-US" dirty="0"/>
              <a:t>If we have time...get familiar with Azure CLI v2.0</a:t>
            </a:r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/>
              <a:t>Materials: </a:t>
            </a:r>
            <a:r>
              <a:rPr lang="en-US" b="1">
                <a:solidFill>
                  <a:srgbClr val="0070C0"/>
                </a:solidFill>
              </a:rPr>
              <a:t>timw.info/awa</a:t>
            </a:r>
          </a:p>
          <a:p>
            <a:r>
              <a:rPr lang="en-US"/>
              <a:t>Twitter: </a:t>
            </a:r>
            <a:r>
              <a:rPr lang="en-US" b="1">
                <a:solidFill>
                  <a:srgbClr val="0070C0"/>
                </a:solidFill>
              </a:rPr>
              <a:t>@TechTrainerTim</a:t>
            </a:r>
          </a:p>
          <a:p>
            <a:r>
              <a:rPr lang="en-US"/>
              <a:t>Site: </a:t>
            </a:r>
            <a:r>
              <a:rPr lang="en-US" b="1">
                <a:solidFill>
                  <a:srgbClr val="0070C0"/>
                </a:solidFill>
              </a:rPr>
              <a:t>techtrainertim.com</a:t>
            </a:r>
          </a:p>
          <a:p>
            <a:r>
              <a:rPr lang="en-US"/>
              <a:t>Mail: </a:t>
            </a:r>
            <a:r>
              <a:rPr lang="en-US" b="1">
                <a:solidFill>
                  <a:srgbClr val="0070C0"/>
                </a:solidFill>
              </a:rPr>
              <a:t>timothy-warner@pluralsight.com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Don't You Forget About </a:t>
            </a:r>
            <a:r>
              <a:rPr lang="en-US" sz="1800" strike="sngStrike"/>
              <a:t>Me</a:t>
            </a:r>
            <a:r>
              <a:rPr lang="en-US" sz="1800"/>
              <a:t> the evaluation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67263"/>
            <a:ext cx="3048000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80" y="2148501"/>
            <a:ext cx="5879774" cy="3880773"/>
          </a:xfrm>
        </p:spPr>
        <p:txBody>
          <a:bodyPr/>
          <a:lstStyle/>
          <a:p>
            <a:r>
              <a:rPr lang="en-US" dirty="0"/>
              <a:t>45 min + lots o’ content = drinking from the fire hose</a:t>
            </a:r>
          </a:p>
          <a:p>
            <a:r>
              <a:rPr lang="en-US" dirty="0"/>
              <a:t>I make all my session materials available for your studying pleasure</a:t>
            </a:r>
          </a:p>
          <a:p>
            <a:r>
              <a:rPr lang="en-US" dirty="0"/>
              <a:t>If you need ARM template deployment info:</a:t>
            </a:r>
          </a:p>
          <a:p>
            <a:pPr lvl="1"/>
            <a:r>
              <a:rPr lang="en-US" dirty="0"/>
              <a:t>“Deploy an n-Tier Web App Pod with PowerShell and Azure”</a:t>
            </a:r>
          </a:p>
          <a:p>
            <a:pPr lvl="1"/>
            <a:r>
              <a:rPr lang="en-US" dirty="0"/>
              <a:t>Wednesday, April 12 10:00 – 10:45 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8" y="2148501"/>
            <a:ext cx="5344078" cy="3063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6708" y="6416431"/>
            <a:ext cx="2305538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timw.info/firehose</a:t>
            </a:r>
          </a:p>
        </p:txBody>
      </p:sp>
    </p:spTree>
    <p:extLst>
      <p:ext uri="{BB962C8B-B14F-4D97-AF65-F5344CB8AC3E}">
        <p14:creationId xmlns:p14="http://schemas.microsoft.com/office/powerpoint/2010/main" val="41306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timw.info/awa</a:t>
            </a:r>
          </a:p>
        </p:txBody>
      </p:sp>
      <p:pic>
        <p:nvPicPr>
          <p:cNvPr id="1028" name="Picture 4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1" y="3505200"/>
            <a:ext cx="3687018" cy="30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Understand Azure App Services</a:t>
            </a:r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 (PaaS)</a:t>
            </a:r>
          </a:p>
        </p:txBody>
      </p:sp>
      <p:pic>
        <p:nvPicPr>
          <p:cNvPr id="1026" name="Picture 2" descr="Cloud SQL Server options: SQL server on IaaS, or SaaS SQL database in the clou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114" y="1467041"/>
            <a:ext cx="7529773" cy="500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33" y="6473952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timw.info/paas2</a:t>
            </a:r>
          </a:p>
        </p:txBody>
      </p:sp>
    </p:spTree>
    <p:extLst>
      <p:ext uri="{BB962C8B-B14F-4D97-AF65-F5344CB8AC3E}">
        <p14:creationId xmlns:p14="http://schemas.microsoft.com/office/powerpoint/2010/main" val="372537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Web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First-class support for:</a:t>
            </a:r>
          </a:p>
          <a:p>
            <a:pPr>
              <a:spcBef>
                <a:spcPts val="0"/>
              </a:spcBef>
            </a:pP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ASP.NET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Node.js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Java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PHP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Python</a:t>
            </a:r>
          </a:p>
          <a:p>
            <a:r>
              <a:rPr lang="en-US"/>
              <a:t>DevOps optimization:</a:t>
            </a:r>
          </a:p>
          <a:p>
            <a:r>
              <a:rPr lang="en-US">
                <a:solidFill>
                  <a:srgbClr val="0070C0"/>
                </a:solidFill>
              </a:rPr>
              <a:t>PowerShell/Azure CLI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Visual Studio Team Services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GitHub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Bitbucket</a:t>
            </a:r>
          </a:p>
          <a:p>
            <a:r>
              <a:rPr lang="en-US"/>
              <a:t>Global scale and high availability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API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Hosted RESTful APIs in the Azure cloud</a:t>
            </a:r>
          </a:p>
          <a:p>
            <a:r>
              <a:rPr lang="en-US"/>
              <a:t>Supports any Azure App Services language/framework</a:t>
            </a:r>
          </a:p>
          <a:p>
            <a:r>
              <a:rPr lang="en-US"/>
              <a:t>Consume using the standard Swagger (OpenAPI) API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App Services App Types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25" y="1416225"/>
            <a:ext cx="918214" cy="1401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1416225"/>
            <a:ext cx="832104" cy="1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Mobile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Rich back-end functionality for:</a:t>
            </a:r>
          </a:p>
          <a:p>
            <a:r>
              <a:rPr lang="en-US">
                <a:solidFill>
                  <a:srgbClr val="0070C0"/>
                </a:solidFill>
              </a:rPr>
              <a:t>iOS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Android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Windows Phone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Xamarin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Cordova</a:t>
            </a:r>
          </a:p>
          <a:p>
            <a:r>
              <a:rPr lang="en-US"/>
              <a:t>User authentication</a:t>
            </a:r>
          </a:p>
          <a:p>
            <a:r>
              <a:rPr lang="en-US">
                <a:solidFill>
                  <a:srgbClr val="0070C0"/>
                </a:solidFill>
              </a:rPr>
              <a:t>Azure AD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Facebook, Twitter, etc.</a:t>
            </a:r>
          </a:p>
          <a:p>
            <a:r>
              <a:rPr lang="en-US"/>
              <a:t>Push notifications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Logic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Scalable workflow engine</a:t>
            </a:r>
          </a:p>
          <a:p>
            <a:r>
              <a:rPr lang="en-US"/>
              <a:t>Events trigger workflow (Azure functions = events trigger code)</a:t>
            </a:r>
          </a:p>
          <a:p>
            <a:r>
              <a:rPr lang="en-US"/>
              <a:t>Logic apps can use Azure functions in their workflows</a:t>
            </a:r>
          </a:p>
          <a:p>
            <a:r>
              <a:rPr lang="en-US"/>
              <a:t>Compare to IFTTT</a:t>
            </a:r>
          </a:p>
          <a:p>
            <a:r>
              <a:rPr lang="en-US"/>
              <a:t>Sibling to Microsoft BizTalk Server 2016 on premises and Azure BiZTalk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App Services App Types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108" y="1381340"/>
            <a:ext cx="888370" cy="1401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08" y="1381340"/>
            <a:ext cx="582528" cy="16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Environments (ASEs)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on an Azure virtual network</a:t>
            </a:r>
          </a:p>
          <a:p>
            <a:pPr lvl="1"/>
            <a:r>
              <a:rPr lang="en-US" dirty="0"/>
              <a:t>Network security groups (NSGs)</a:t>
            </a:r>
          </a:p>
          <a:p>
            <a:pPr lvl="1"/>
            <a:r>
              <a:rPr lang="en-US" dirty="0"/>
              <a:t>Web application firewall (WAF)</a:t>
            </a:r>
          </a:p>
          <a:p>
            <a:r>
              <a:rPr lang="en-US" dirty="0"/>
              <a:t>Dedicated hardware resources</a:t>
            </a:r>
          </a:p>
          <a:p>
            <a:r>
              <a:rPr lang="en-US" dirty="0"/>
              <a:t>Requires high-end VM classes and premium storage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Back-end</a:t>
            </a:r>
          </a:p>
          <a:p>
            <a:r>
              <a:rPr lang="en-US" dirty="0"/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18639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1633</TotalTime>
  <Words>400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Gotham Book</vt:lpstr>
      <vt:lpstr>Trebuchet MS</vt:lpstr>
      <vt:lpstr>Verdana</vt:lpstr>
      <vt:lpstr>Wingdings 3</vt:lpstr>
      <vt:lpstr>Facet</vt:lpstr>
      <vt:lpstr>Manage Azure Web Apps with Visual Studio and PowerShell</vt:lpstr>
      <vt:lpstr>Your Takeaways</vt:lpstr>
      <vt:lpstr>Setting Expectations</vt:lpstr>
      <vt:lpstr>Session Materials</vt:lpstr>
      <vt:lpstr>Understand Azure App Services</vt:lpstr>
      <vt:lpstr>Platform as a Service (PaaS)</vt:lpstr>
      <vt:lpstr>Azure App Services App Types</vt:lpstr>
      <vt:lpstr>Azure App Services App Types</vt:lpstr>
      <vt:lpstr>App Service Environments (ASEs)</vt:lpstr>
      <vt:lpstr>Explore the AzureRM.Websites Module</vt:lpstr>
      <vt:lpstr>PowerPoint Presentation</vt:lpstr>
      <vt:lpstr>PowerPoint Presentation</vt:lpstr>
      <vt:lpstr>Create and Manage Azure Web Apps</vt:lpstr>
      <vt:lpstr>Demo Tasks</vt:lpstr>
      <vt:lpstr>Visual Studio Integration Points</vt:lpstr>
      <vt:lpstr>Demo Tasks</vt:lpstr>
      <vt:lpstr>Understand Azure CLI v2.0</vt:lpstr>
      <vt:lpstr>A Tale of Two Azure CLIs</vt:lpstr>
      <vt:lpstr>Demo Tasks</vt:lpstr>
      <vt:lpstr>Thank you!</vt:lpstr>
    </vt:vector>
  </TitlesOfParts>
  <Company>Tim Warner Tech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46</cp:revision>
  <dcterms:created xsi:type="dcterms:W3CDTF">2017-04-03T15:05:09Z</dcterms:created>
  <dcterms:modified xsi:type="dcterms:W3CDTF">2017-04-09T21:55:56Z</dcterms:modified>
</cp:coreProperties>
</file>