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70" r:id="rId4"/>
    <p:sldId id="258" r:id="rId5"/>
    <p:sldId id="259" r:id="rId6"/>
    <p:sldId id="277" r:id="rId7"/>
    <p:sldId id="265" r:id="rId8"/>
    <p:sldId id="266" r:id="rId9"/>
    <p:sldId id="274" r:id="rId10"/>
    <p:sldId id="260" r:id="rId11"/>
    <p:sldId id="278" r:id="rId12"/>
    <p:sldId id="268" r:id="rId13"/>
    <p:sldId id="267" r:id="rId14"/>
    <p:sldId id="261" r:id="rId15"/>
    <p:sldId id="272" r:id="rId16"/>
    <p:sldId id="271" r:id="rId17"/>
    <p:sldId id="273" r:id="rId18"/>
    <p:sldId id="263" r:id="rId19"/>
    <p:sldId id="269" r:id="rId20"/>
    <p:sldId id="27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6" autoAdjust="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39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Manage Azure Web Apps with Visual Studio and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02495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Author, Pluralsight</a:t>
            </a:r>
          </a:p>
          <a:p>
            <a:r>
              <a:rPr lang="en-US" dirty="0"/>
              <a:t>Tuesday, April 11, 2017</a:t>
            </a:r>
          </a:p>
          <a:p>
            <a:r>
              <a:rPr lang="en-US" dirty="0"/>
              <a:t>1:00 - 1:45 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05083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Explore the AzureRM.Websites Module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 Installer (Web 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7" y="1426890"/>
            <a:ext cx="7789766" cy="53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4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" y="199108"/>
            <a:ext cx="8607468" cy="5957852"/>
          </a:xfrm>
          <a:prstGeom prst="rect">
            <a:avLst/>
          </a:prstGeom>
        </p:spPr>
      </p:pic>
      <p:sp>
        <p:nvSpPr>
          <p:cNvPr id="2" name="Arrow: Left 1"/>
          <p:cNvSpPr/>
          <p:nvPr/>
        </p:nvSpPr>
        <p:spPr>
          <a:xfrm>
            <a:off x="2176272" y="2414016"/>
            <a:ext cx="2642616" cy="658368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9108"/>
            <a:ext cx="8229600" cy="6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and Manage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44104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portal experience</a:t>
            </a:r>
          </a:p>
          <a:p>
            <a:r>
              <a:rPr lang="en-US" dirty="0"/>
              <a:t>Azure PowerShell</a:t>
            </a:r>
          </a:p>
          <a:p>
            <a:r>
              <a:rPr lang="en-US" dirty="0"/>
              <a:t>Kudu PowerShell console</a:t>
            </a:r>
          </a:p>
          <a:p>
            <a:r>
              <a:rPr lang="en-US" dirty="0"/>
              <a:t>Cloud console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3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72599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SDK availability</a:t>
            </a:r>
          </a:p>
          <a:p>
            <a:r>
              <a:rPr lang="en-US" dirty="0"/>
              <a:t>Create web app from template</a:t>
            </a:r>
          </a:p>
          <a:p>
            <a:r>
              <a:rPr lang="en-US" dirty="0"/>
              <a:t>Cloud explorer</a:t>
            </a:r>
          </a:p>
          <a:p>
            <a:r>
              <a:rPr lang="en-US" dirty="0"/>
              <a:t>Open Websites extension</a:t>
            </a:r>
          </a:p>
          <a:p>
            <a:r>
              <a:rPr lang="en-US" dirty="0"/>
              <a:t>JSON Outline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9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 Azure CLI v2.0</a:t>
            </a:r>
          </a:p>
        </p:txBody>
      </p:sp>
    </p:spTree>
    <p:extLst>
      <p:ext uri="{BB962C8B-B14F-4D97-AF65-F5344CB8AC3E}">
        <p14:creationId xmlns:p14="http://schemas.microsoft.com/office/powerpoint/2010/main" val="357293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Azure CLIs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2026" cy="4340795"/>
          </a:xfrm>
        </p:spPr>
        <p:txBody>
          <a:bodyPr/>
          <a:lstStyle/>
          <a:p>
            <a:r>
              <a:rPr lang="en-US" dirty="0" err="1"/>
              <a:t>Xplat</a:t>
            </a:r>
            <a:r>
              <a:rPr lang="en-US" dirty="0"/>
              <a:t>-CLI: Node.js application</a:t>
            </a:r>
          </a:p>
          <a:p>
            <a:pPr lvl="1"/>
            <a:r>
              <a:rPr lang="en-US" dirty="0"/>
              <a:t>Azure Service Management (ASM)</a:t>
            </a:r>
          </a:p>
          <a:p>
            <a:r>
              <a:rPr lang="en-US" dirty="0"/>
              <a:t>Cross-platform programmatic access to Azure</a:t>
            </a:r>
          </a:p>
          <a:p>
            <a:r>
              <a:rPr lang="en-US" dirty="0"/>
              <a:t>Azure CLI v2.0: Python application</a:t>
            </a:r>
          </a:p>
          <a:p>
            <a:r>
              <a:rPr lang="en-US" dirty="0"/>
              <a:t>The two CLIs are incompatible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en-US" dirty="0"/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12" y="1745613"/>
            <a:ext cx="5390604" cy="336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Azure App Services</a:t>
            </a:r>
          </a:p>
          <a:p>
            <a:r>
              <a:rPr lang="en-US" dirty="0"/>
              <a:t>Explore the </a:t>
            </a:r>
            <a:r>
              <a:rPr lang="en-US" dirty="0" err="1"/>
              <a:t>AzureRM.Websites</a:t>
            </a:r>
            <a:r>
              <a:rPr lang="en-US" dirty="0"/>
              <a:t> PowerShell module</a:t>
            </a:r>
          </a:p>
          <a:p>
            <a:r>
              <a:rPr lang="en-US" dirty="0"/>
              <a:t>Create and manage Web apps programmatically</a:t>
            </a:r>
          </a:p>
          <a:p>
            <a:r>
              <a:rPr lang="en-US" dirty="0"/>
              <a:t>Visual Studio integration points</a:t>
            </a:r>
          </a:p>
          <a:p>
            <a:r>
              <a:rPr lang="en-US" dirty="0"/>
              <a:t>If we have time...get familiar with Azure CLI v2.0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workflow</a:t>
            </a:r>
          </a:p>
          <a:p>
            <a:r>
              <a:rPr lang="en-US" dirty="0"/>
              <a:t>Play with the tool in the website context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8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/>
              <a:t>Materials: </a:t>
            </a:r>
            <a:r>
              <a:rPr lang="en-US" b="1">
                <a:solidFill>
                  <a:srgbClr val="0070C0"/>
                </a:solidFill>
              </a:rPr>
              <a:t>timw.info/awa</a:t>
            </a:r>
          </a:p>
          <a:p>
            <a:r>
              <a:rPr lang="en-US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Don't You Forget About </a:t>
            </a:r>
            <a:r>
              <a:rPr lang="en-US" sz="1800" strike="sngStrike"/>
              <a:t>Me</a:t>
            </a:r>
            <a:r>
              <a:rPr lang="en-US" sz="1800"/>
              <a:t> the 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7263"/>
            <a:ext cx="3048000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80" y="2148501"/>
            <a:ext cx="5879774" cy="3880773"/>
          </a:xfrm>
        </p:spPr>
        <p:txBody>
          <a:bodyPr/>
          <a:lstStyle/>
          <a:p>
            <a:r>
              <a:rPr lang="en-US" dirty="0"/>
              <a:t>45 min + lots o’ content = drinking from the fire hose</a:t>
            </a:r>
          </a:p>
          <a:p>
            <a:r>
              <a:rPr lang="en-US" dirty="0"/>
              <a:t>I make all my session materials available for your studying pleasure</a:t>
            </a:r>
          </a:p>
          <a:p>
            <a:r>
              <a:rPr lang="en-US" dirty="0"/>
              <a:t>If you need ARM template deployment info:</a:t>
            </a:r>
          </a:p>
          <a:p>
            <a:pPr lvl="1"/>
            <a:r>
              <a:rPr lang="en-US" dirty="0"/>
              <a:t>“Deploy an n-Tier Web App Pod with PowerShell and Azure”</a:t>
            </a:r>
          </a:p>
          <a:p>
            <a:pPr lvl="1"/>
            <a:r>
              <a:rPr lang="en-US" dirty="0"/>
              <a:t>Wednesday, April 12 10:00 – 10:45 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8" y="2148501"/>
            <a:ext cx="5344078" cy="3063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6708" y="6416431"/>
            <a:ext cx="2305538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timw.info/firehose</a:t>
            </a:r>
          </a:p>
        </p:txBody>
      </p:sp>
    </p:spTree>
    <p:extLst>
      <p:ext uri="{BB962C8B-B14F-4D97-AF65-F5344CB8AC3E}">
        <p14:creationId xmlns:p14="http://schemas.microsoft.com/office/powerpoint/2010/main" val="41306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Understand Azure App Services</a:t>
            </a:r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Abstraction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361758" y="1380392"/>
            <a:ext cx="5292970" cy="5292970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5699027" y="1910205"/>
            <a:ext cx="3440430" cy="940742"/>
          </a:xfrm>
          <a:custGeom>
            <a:avLst/>
            <a:gdLst>
              <a:gd name="connsiteX0" fmla="*/ 0 w 3440430"/>
              <a:gd name="connsiteY0" fmla="*/ 156793 h 940742"/>
              <a:gd name="connsiteX1" fmla="*/ 156793 w 3440430"/>
              <a:gd name="connsiteY1" fmla="*/ 0 h 940742"/>
              <a:gd name="connsiteX2" fmla="*/ 3283637 w 3440430"/>
              <a:gd name="connsiteY2" fmla="*/ 0 h 940742"/>
              <a:gd name="connsiteX3" fmla="*/ 3440430 w 3440430"/>
              <a:gd name="connsiteY3" fmla="*/ 156793 h 940742"/>
              <a:gd name="connsiteX4" fmla="*/ 3440430 w 3440430"/>
              <a:gd name="connsiteY4" fmla="*/ 783949 h 940742"/>
              <a:gd name="connsiteX5" fmla="*/ 3283637 w 3440430"/>
              <a:gd name="connsiteY5" fmla="*/ 940742 h 940742"/>
              <a:gd name="connsiteX6" fmla="*/ 156793 w 3440430"/>
              <a:gd name="connsiteY6" fmla="*/ 940742 h 940742"/>
              <a:gd name="connsiteX7" fmla="*/ 0 w 3440430"/>
              <a:gd name="connsiteY7" fmla="*/ 783949 h 940742"/>
              <a:gd name="connsiteX8" fmla="*/ 0 w 3440430"/>
              <a:gd name="connsiteY8" fmla="*/ 156793 h 9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430" h="940742">
                <a:moveTo>
                  <a:pt x="0" y="156793"/>
                </a:moveTo>
                <a:cubicBezTo>
                  <a:pt x="0" y="70199"/>
                  <a:pt x="70199" y="0"/>
                  <a:pt x="156793" y="0"/>
                </a:cubicBezTo>
                <a:lnTo>
                  <a:pt x="3283637" y="0"/>
                </a:lnTo>
                <a:cubicBezTo>
                  <a:pt x="3370231" y="0"/>
                  <a:pt x="3440430" y="70199"/>
                  <a:pt x="3440430" y="156793"/>
                </a:cubicBezTo>
                <a:lnTo>
                  <a:pt x="3440430" y="783949"/>
                </a:lnTo>
                <a:cubicBezTo>
                  <a:pt x="3440430" y="870543"/>
                  <a:pt x="3370231" y="940742"/>
                  <a:pt x="3283637" y="940742"/>
                </a:cubicBezTo>
                <a:lnTo>
                  <a:pt x="156793" y="940742"/>
                </a:lnTo>
                <a:cubicBezTo>
                  <a:pt x="70199" y="940742"/>
                  <a:pt x="0" y="870543"/>
                  <a:pt x="0" y="783949"/>
                </a:cubicBezTo>
                <a:lnTo>
                  <a:pt x="0" y="15679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363" tIns="137363" rIns="137363" bIns="1373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Azure Functions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699027" y="2968541"/>
            <a:ext cx="3440430" cy="940742"/>
          </a:xfrm>
          <a:custGeom>
            <a:avLst/>
            <a:gdLst>
              <a:gd name="connsiteX0" fmla="*/ 0 w 3440430"/>
              <a:gd name="connsiteY0" fmla="*/ 156793 h 940742"/>
              <a:gd name="connsiteX1" fmla="*/ 156793 w 3440430"/>
              <a:gd name="connsiteY1" fmla="*/ 0 h 940742"/>
              <a:gd name="connsiteX2" fmla="*/ 3283637 w 3440430"/>
              <a:gd name="connsiteY2" fmla="*/ 0 h 940742"/>
              <a:gd name="connsiteX3" fmla="*/ 3440430 w 3440430"/>
              <a:gd name="connsiteY3" fmla="*/ 156793 h 940742"/>
              <a:gd name="connsiteX4" fmla="*/ 3440430 w 3440430"/>
              <a:gd name="connsiteY4" fmla="*/ 783949 h 940742"/>
              <a:gd name="connsiteX5" fmla="*/ 3283637 w 3440430"/>
              <a:gd name="connsiteY5" fmla="*/ 940742 h 940742"/>
              <a:gd name="connsiteX6" fmla="*/ 156793 w 3440430"/>
              <a:gd name="connsiteY6" fmla="*/ 940742 h 940742"/>
              <a:gd name="connsiteX7" fmla="*/ 0 w 3440430"/>
              <a:gd name="connsiteY7" fmla="*/ 783949 h 940742"/>
              <a:gd name="connsiteX8" fmla="*/ 0 w 3440430"/>
              <a:gd name="connsiteY8" fmla="*/ 156793 h 9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430" h="940742">
                <a:moveTo>
                  <a:pt x="0" y="156793"/>
                </a:moveTo>
                <a:cubicBezTo>
                  <a:pt x="0" y="70199"/>
                  <a:pt x="70199" y="0"/>
                  <a:pt x="156793" y="0"/>
                </a:cubicBezTo>
                <a:lnTo>
                  <a:pt x="3283637" y="0"/>
                </a:lnTo>
                <a:cubicBezTo>
                  <a:pt x="3370231" y="0"/>
                  <a:pt x="3440430" y="70199"/>
                  <a:pt x="3440430" y="156793"/>
                </a:cubicBezTo>
                <a:lnTo>
                  <a:pt x="3440430" y="783949"/>
                </a:lnTo>
                <a:cubicBezTo>
                  <a:pt x="3440430" y="870543"/>
                  <a:pt x="3370231" y="940742"/>
                  <a:pt x="3283637" y="940742"/>
                </a:cubicBezTo>
                <a:lnTo>
                  <a:pt x="156793" y="940742"/>
                </a:lnTo>
                <a:cubicBezTo>
                  <a:pt x="70199" y="940742"/>
                  <a:pt x="0" y="870543"/>
                  <a:pt x="0" y="783949"/>
                </a:cubicBezTo>
                <a:lnTo>
                  <a:pt x="0" y="15679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363" tIns="137363" rIns="137363" bIns="1373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Azure App Services (PaaS)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5699027" y="4026877"/>
            <a:ext cx="3440430" cy="940742"/>
          </a:xfrm>
          <a:custGeom>
            <a:avLst/>
            <a:gdLst>
              <a:gd name="connsiteX0" fmla="*/ 0 w 3440430"/>
              <a:gd name="connsiteY0" fmla="*/ 156793 h 940742"/>
              <a:gd name="connsiteX1" fmla="*/ 156793 w 3440430"/>
              <a:gd name="connsiteY1" fmla="*/ 0 h 940742"/>
              <a:gd name="connsiteX2" fmla="*/ 3283637 w 3440430"/>
              <a:gd name="connsiteY2" fmla="*/ 0 h 940742"/>
              <a:gd name="connsiteX3" fmla="*/ 3440430 w 3440430"/>
              <a:gd name="connsiteY3" fmla="*/ 156793 h 940742"/>
              <a:gd name="connsiteX4" fmla="*/ 3440430 w 3440430"/>
              <a:gd name="connsiteY4" fmla="*/ 783949 h 940742"/>
              <a:gd name="connsiteX5" fmla="*/ 3283637 w 3440430"/>
              <a:gd name="connsiteY5" fmla="*/ 940742 h 940742"/>
              <a:gd name="connsiteX6" fmla="*/ 156793 w 3440430"/>
              <a:gd name="connsiteY6" fmla="*/ 940742 h 940742"/>
              <a:gd name="connsiteX7" fmla="*/ 0 w 3440430"/>
              <a:gd name="connsiteY7" fmla="*/ 783949 h 940742"/>
              <a:gd name="connsiteX8" fmla="*/ 0 w 3440430"/>
              <a:gd name="connsiteY8" fmla="*/ 156793 h 9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430" h="940742">
                <a:moveTo>
                  <a:pt x="0" y="156793"/>
                </a:moveTo>
                <a:cubicBezTo>
                  <a:pt x="0" y="70199"/>
                  <a:pt x="70199" y="0"/>
                  <a:pt x="156793" y="0"/>
                </a:cubicBezTo>
                <a:lnTo>
                  <a:pt x="3283637" y="0"/>
                </a:lnTo>
                <a:cubicBezTo>
                  <a:pt x="3370231" y="0"/>
                  <a:pt x="3440430" y="70199"/>
                  <a:pt x="3440430" y="156793"/>
                </a:cubicBezTo>
                <a:lnTo>
                  <a:pt x="3440430" y="783949"/>
                </a:lnTo>
                <a:cubicBezTo>
                  <a:pt x="3440430" y="870543"/>
                  <a:pt x="3370231" y="940742"/>
                  <a:pt x="3283637" y="940742"/>
                </a:cubicBezTo>
                <a:lnTo>
                  <a:pt x="156793" y="940742"/>
                </a:lnTo>
                <a:cubicBezTo>
                  <a:pt x="70199" y="940742"/>
                  <a:pt x="0" y="870543"/>
                  <a:pt x="0" y="783949"/>
                </a:cubicBezTo>
                <a:lnTo>
                  <a:pt x="0" y="15679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363" tIns="137363" rIns="137363" bIns="1373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Azure VMs (IaaS)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5699027" y="5085212"/>
            <a:ext cx="3440430" cy="940742"/>
          </a:xfrm>
          <a:custGeom>
            <a:avLst/>
            <a:gdLst>
              <a:gd name="connsiteX0" fmla="*/ 0 w 3440430"/>
              <a:gd name="connsiteY0" fmla="*/ 156793 h 940742"/>
              <a:gd name="connsiteX1" fmla="*/ 156793 w 3440430"/>
              <a:gd name="connsiteY1" fmla="*/ 0 h 940742"/>
              <a:gd name="connsiteX2" fmla="*/ 3283637 w 3440430"/>
              <a:gd name="connsiteY2" fmla="*/ 0 h 940742"/>
              <a:gd name="connsiteX3" fmla="*/ 3440430 w 3440430"/>
              <a:gd name="connsiteY3" fmla="*/ 156793 h 940742"/>
              <a:gd name="connsiteX4" fmla="*/ 3440430 w 3440430"/>
              <a:gd name="connsiteY4" fmla="*/ 783949 h 940742"/>
              <a:gd name="connsiteX5" fmla="*/ 3283637 w 3440430"/>
              <a:gd name="connsiteY5" fmla="*/ 940742 h 940742"/>
              <a:gd name="connsiteX6" fmla="*/ 156793 w 3440430"/>
              <a:gd name="connsiteY6" fmla="*/ 940742 h 940742"/>
              <a:gd name="connsiteX7" fmla="*/ 0 w 3440430"/>
              <a:gd name="connsiteY7" fmla="*/ 783949 h 940742"/>
              <a:gd name="connsiteX8" fmla="*/ 0 w 3440430"/>
              <a:gd name="connsiteY8" fmla="*/ 156793 h 9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430" h="940742">
                <a:moveTo>
                  <a:pt x="0" y="156793"/>
                </a:moveTo>
                <a:cubicBezTo>
                  <a:pt x="0" y="70199"/>
                  <a:pt x="70199" y="0"/>
                  <a:pt x="156793" y="0"/>
                </a:cubicBezTo>
                <a:lnTo>
                  <a:pt x="3283637" y="0"/>
                </a:lnTo>
                <a:cubicBezTo>
                  <a:pt x="3370231" y="0"/>
                  <a:pt x="3440430" y="70199"/>
                  <a:pt x="3440430" y="156793"/>
                </a:cubicBezTo>
                <a:lnTo>
                  <a:pt x="3440430" y="783949"/>
                </a:lnTo>
                <a:cubicBezTo>
                  <a:pt x="3440430" y="870543"/>
                  <a:pt x="3370231" y="940742"/>
                  <a:pt x="3283637" y="940742"/>
                </a:cubicBezTo>
                <a:lnTo>
                  <a:pt x="156793" y="940742"/>
                </a:lnTo>
                <a:cubicBezTo>
                  <a:pt x="70199" y="940742"/>
                  <a:pt x="0" y="870543"/>
                  <a:pt x="0" y="783949"/>
                </a:cubicBezTo>
                <a:lnTo>
                  <a:pt x="0" y="156793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363" tIns="137363" rIns="137363" bIns="1373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Bare metal (hardware host)</a:t>
            </a:r>
          </a:p>
        </p:txBody>
      </p:sp>
    </p:spTree>
    <p:extLst>
      <p:ext uri="{BB962C8B-B14F-4D97-AF65-F5344CB8AC3E}">
        <p14:creationId xmlns:p14="http://schemas.microsoft.com/office/powerpoint/2010/main" val="32391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First-class support for:</a:t>
            </a:r>
          </a:p>
          <a:p>
            <a:pPr>
              <a:spcBef>
                <a:spcPts val="0"/>
              </a:spcBef>
            </a:pP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ASP.NET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Node.js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Java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PHP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70C0"/>
                </a:solidFill>
              </a:rPr>
              <a:t>Python</a:t>
            </a:r>
          </a:p>
          <a:p>
            <a:r>
              <a:rPr lang="en-US"/>
              <a:t>DevOps optimization:</a:t>
            </a:r>
          </a:p>
          <a:p>
            <a:r>
              <a:rPr lang="en-US">
                <a:solidFill>
                  <a:srgbClr val="0070C0"/>
                </a:solidFill>
              </a:rPr>
              <a:t>PowerShell/Azure CLI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Visual Studio Team Services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GitHub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Bitbucket</a:t>
            </a:r>
          </a:p>
          <a:p>
            <a:r>
              <a:rPr lang="en-US"/>
              <a:t>Global scale and high availability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API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Hosted RESTful APIs in the Azure cloud</a:t>
            </a:r>
          </a:p>
          <a:p>
            <a:r>
              <a:rPr lang="en-US"/>
              <a:t>Supports any Azure App Services language/framework</a:t>
            </a:r>
          </a:p>
          <a:p>
            <a:r>
              <a:rPr lang="en-US"/>
              <a:t>Consume using the standard Swagger (OpenAPI) API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App Services App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25" y="1416225"/>
            <a:ext cx="918214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416225"/>
            <a:ext cx="832104" cy="1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Mobile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Rich back-end functionality for:</a:t>
            </a:r>
          </a:p>
          <a:p>
            <a:r>
              <a:rPr lang="en-US">
                <a:solidFill>
                  <a:srgbClr val="0070C0"/>
                </a:solidFill>
              </a:rPr>
              <a:t>iOS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Android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Windows Phone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Xamarin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Cordova</a:t>
            </a:r>
          </a:p>
          <a:p>
            <a:r>
              <a:rPr lang="en-US"/>
              <a:t>User authentication</a:t>
            </a:r>
          </a:p>
          <a:p>
            <a:r>
              <a:rPr lang="en-US">
                <a:solidFill>
                  <a:srgbClr val="0070C0"/>
                </a:solidFill>
              </a:rPr>
              <a:t>Azure AD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Facebook, Twitter, etc.</a:t>
            </a:r>
          </a:p>
          <a:p>
            <a:r>
              <a:rPr lang="en-US"/>
              <a:t>Push notifications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Logic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Scalable workflow engine (IFTTT)</a:t>
            </a:r>
          </a:p>
          <a:p>
            <a:r>
              <a:rPr lang="en-US" dirty="0"/>
              <a:t>Events trigger workflow (Azure functions = events trigger code)</a:t>
            </a:r>
          </a:p>
          <a:p>
            <a:r>
              <a:rPr lang="en-US" dirty="0"/>
              <a:t>Logic apps can use Azure functions in their workflows</a:t>
            </a:r>
          </a:p>
          <a:p>
            <a:r>
              <a:rPr lang="en-US" dirty="0"/>
              <a:t>Sibling to Microsoft BizTalk Server 2016 on premises and Azure </a:t>
            </a:r>
            <a:r>
              <a:rPr lang="en-US" dirty="0" err="1"/>
              <a:t>BiZTalk</a:t>
            </a:r>
            <a:r>
              <a:rPr lang="en-US" dirty="0"/>
              <a:t>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App Services App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108" y="1381340"/>
            <a:ext cx="888370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08" y="1381340"/>
            <a:ext cx="582528" cy="16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Environments (ASEs)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on an Azure virtual network</a:t>
            </a:r>
          </a:p>
          <a:p>
            <a:pPr lvl="1"/>
            <a:r>
              <a:rPr lang="en-US" dirty="0"/>
              <a:t>Network security groups (NSGs)</a:t>
            </a:r>
          </a:p>
          <a:p>
            <a:pPr lvl="1"/>
            <a:r>
              <a:rPr lang="en-US" dirty="0"/>
              <a:t>Web application firewall (WAF)</a:t>
            </a:r>
          </a:p>
          <a:p>
            <a:r>
              <a:rPr lang="en-US" dirty="0"/>
              <a:t>Dedicated hardware resources</a:t>
            </a:r>
          </a:p>
          <a:p>
            <a:r>
              <a:rPr lang="en-US" dirty="0"/>
              <a:t>Requires high-end VM classes and premium storage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r>
              <a:rPr lang="en-US" dirty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18639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1855</TotalTime>
  <Words>417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Gotham Book</vt:lpstr>
      <vt:lpstr>Trebuchet MS</vt:lpstr>
      <vt:lpstr>Verdana</vt:lpstr>
      <vt:lpstr>Wingdings 3</vt:lpstr>
      <vt:lpstr>Facet</vt:lpstr>
      <vt:lpstr>Manage Azure Web Apps with Visual Studio and PowerShell</vt:lpstr>
      <vt:lpstr>Your Takeaways</vt:lpstr>
      <vt:lpstr>Setting Expectations</vt:lpstr>
      <vt:lpstr>Session Materials</vt:lpstr>
      <vt:lpstr>Understand Azure App Services</vt:lpstr>
      <vt:lpstr>Layers of Abstraction</vt:lpstr>
      <vt:lpstr>Azure App Services App Types</vt:lpstr>
      <vt:lpstr>Azure App Services App Types</vt:lpstr>
      <vt:lpstr>App Service Environments (ASEs)</vt:lpstr>
      <vt:lpstr>Explore the AzureRM.Websites Module</vt:lpstr>
      <vt:lpstr>Web Platform Installer (Web PI)</vt:lpstr>
      <vt:lpstr>PowerPoint Presentation</vt:lpstr>
      <vt:lpstr>PowerPoint Presentation</vt:lpstr>
      <vt:lpstr>Create and Manage Azure Web Apps</vt:lpstr>
      <vt:lpstr>Demo Tasks</vt:lpstr>
      <vt:lpstr>Visual Studio Integration Points</vt:lpstr>
      <vt:lpstr>Demo Tasks</vt:lpstr>
      <vt:lpstr>Understand Azure CLI v2.0</vt:lpstr>
      <vt:lpstr>A Tale of Two Azure CLIs</vt:lpstr>
      <vt:lpstr>Demo Tasks</vt:lpstr>
      <vt:lpstr>Thank you!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51</cp:revision>
  <dcterms:created xsi:type="dcterms:W3CDTF">2017-04-03T15:05:09Z</dcterms:created>
  <dcterms:modified xsi:type="dcterms:W3CDTF">2017-04-11T19:06:03Z</dcterms:modified>
</cp:coreProperties>
</file>