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63" r:id="rId5"/>
    <p:sldId id="357" r:id="rId6"/>
    <p:sldId id="564" r:id="rId7"/>
    <p:sldId id="550" r:id="rId8"/>
    <p:sldId id="553" r:id="rId9"/>
    <p:sldId id="554" r:id="rId10"/>
    <p:sldId id="555" r:id="rId11"/>
    <p:sldId id="551" r:id="rId12"/>
    <p:sldId id="556" r:id="rId13"/>
    <p:sldId id="557" r:id="rId14"/>
    <p:sldId id="558" r:id="rId15"/>
    <p:sldId id="559" r:id="rId16"/>
    <p:sldId id="560" r:id="rId17"/>
    <p:sldId id="566" r:id="rId18"/>
    <p:sldId id="567" r:id="rId19"/>
    <p:sldId id="561" r:id="rId20"/>
    <p:sldId id="565" r:id="rId21"/>
    <p:sldId id="563" r:id="rId22"/>
    <p:sldId id="552" r:id="rId23"/>
    <p:sldId id="562" r:id="rId24"/>
    <p:sldId id="546" r:id="rId25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357"/>
            <p14:sldId id="564"/>
            <p14:sldId id="550"/>
            <p14:sldId id="553"/>
            <p14:sldId id="554"/>
            <p14:sldId id="555"/>
            <p14:sldId id="551"/>
            <p14:sldId id="556"/>
            <p14:sldId id="557"/>
            <p14:sldId id="558"/>
            <p14:sldId id="559"/>
            <p14:sldId id="560"/>
            <p14:sldId id="566"/>
            <p14:sldId id="567"/>
            <p14:sldId id="561"/>
            <p14:sldId id="565"/>
            <p14:sldId id="563"/>
            <p14:sldId id="552"/>
            <p14:sldId id="562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689" autoAdjust="0"/>
    <p:restoredTop sz="96433" autoAdjust="0"/>
  </p:normalViewPr>
  <p:slideViewPr>
    <p:cSldViewPr>
      <p:cViewPr varScale="1">
        <p:scale>
          <a:sx n="126" d="100"/>
          <a:sy n="126" d="100"/>
        </p:scale>
        <p:origin x="106" y="14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93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 descr="ITedge_logo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62350"/>
            <a:ext cx="4754462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4" name="Picture 3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>
                <a:solidFill>
                  <a:srgbClr val="0070C0"/>
                </a:solidFill>
                <a:latin typeface="Calibri"/>
                <a:cs typeface="Mangal" pitchFamily="18" charset="0"/>
              </a:rPr>
              <a:t>http://timw.info/wireshark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ITEdgeintersection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www.ITEdgeintersection.com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ITedge_logo_CMYK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40727"/>
            <a:ext cx="1371600" cy="3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>
                <a:solidFill>
                  <a:srgbClr val="133D80"/>
                </a:solidFill>
              </a:rPr>
              <a:t>Tracking Down Network Abuse with Wireshark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/>
              <a:t>Tim Warner</a:t>
            </a:r>
            <a:endParaRPr lang="en-US" dirty="0"/>
          </a:p>
          <a:p>
            <a:r>
              <a:rPr lang="en-US"/>
              <a:t>timothy-warner@pluralsight.com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33" y="800100"/>
            <a:ext cx="4733333" cy="36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33" y="809624"/>
            <a:ext cx="4714286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1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"Hubbing Out"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741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http://bit.ly/1QLBTvL</a:t>
            </a:r>
          </a:p>
        </p:txBody>
      </p:sp>
      <p:pic>
        <p:nvPicPr>
          <p:cNvPr id="8" name="Picture 4" descr="Capture-switch-hub-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94" y="1047750"/>
            <a:ext cx="6616812" cy="28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ecx.images-amazon.com/images/I/715NRWW6N0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81150"/>
            <a:ext cx="1172378" cy="9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71" y="800099"/>
            <a:ext cx="8542857" cy="600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>
                <a:solidFill>
                  <a:srgbClr val="0070C0"/>
                </a:solidFill>
                <a:latin typeface="Calibri"/>
                <a:cs typeface="Mangal" pitchFamily="18" charset="0"/>
              </a:rPr>
              <a:t>http://timw.info/wireshark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Mirroring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8055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Switch(config)# no monitor session all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Switch(config)# monitor session 1 source interface fa0/1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Switch(config)# monitor session 1 destination interface fa0/2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Switch(config)# 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9" y="1321430"/>
            <a:ext cx="7304762" cy="10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>
                <a:solidFill>
                  <a:srgbClr val="0070C0"/>
                </a:solidFill>
                <a:latin typeface="Calibri"/>
                <a:cs typeface="Mangal" pitchFamily="18" charset="0"/>
              </a:rPr>
              <a:t>http://timw.info/wireshark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Aggregation Tap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741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http://bit.ly/1QLBTvL</a:t>
            </a:r>
          </a:p>
        </p:txBody>
      </p:sp>
      <p:pic>
        <p:nvPicPr>
          <p:cNvPr id="1030" name="Picture 6" descr="Capture-switch-tap-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7614"/>
            <a:ext cx="4470201" cy="326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71" y="1047598"/>
            <a:ext cx="8542857" cy="600031"/>
          </a:xfrm>
          <a:prstGeom prst="rect">
            <a:avLst/>
          </a:prstGeom>
        </p:spPr>
      </p:pic>
      <p:pic>
        <p:nvPicPr>
          <p:cNvPr id="6" name="Picture 2" descr="http://www.ptcnetworking.net/images/net%20optics/10%20100%20baseT%20port%20aggregat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54" y="833115"/>
            <a:ext cx="3549899" cy="76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>
                <a:solidFill>
                  <a:srgbClr val="0070C0"/>
                </a:solidFill>
                <a:latin typeface="Calibri"/>
                <a:cs typeface="Mangal" pitchFamily="18" charset="0"/>
              </a:rPr>
              <a:t>http://timw.info/wireshark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Spoofing/MITM</a:t>
            </a:r>
          </a:p>
        </p:txBody>
      </p:sp>
      <p:pic>
        <p:nvPicPr>
          <p:cNvPr id="1026" name="Picture 2" descr="http://2.bp.blogspot.com/-oHagv16pVDM/VXQ5ZDlJcWI/AAAAAAAABCA/FafTr6GtF4c/s1600/Screen%2BShot%2B2015-06-07%2Bat%2B4.40.55%2B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19150"/>
            <a:ext cx="6478318" cy="412615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2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5257800" cy="3886200"/>
          </a:xfrm>
        </p:spPr>
        <p:txBody>
          <a:bodyPr/>
          <a:lstStyle/>
          <a:p>
            <a:r>
              <a:rPr lang="en-US" dirty="0"/>
              <a:t>The Wireshark program itself is not illegal</a:t>
            </a:r>
          </a:p>
          <a:p>
            <a:r>
              <a:rPr lang="en-US" dirty="0"/>
              <a:t>Fundamental questions:</a:t>
            </a:r>
          </a:p>
          <a:p>
            <a:pPr lvl="1"/>
            <a:r>
              <a:rPr lang="en-US" dirty="0"/>
              <a:t>Do you own the network?</a:t>
            </a:r>
          </a:p>
          <a:p>
            <a:pPr lvl="1"/>
            <a:r>
              <a:rPr lang="en-US" dirty="0"/>
              <a:t>Are you authorized to perform packet capture?</a:t>
            </a:r>
          </a:p>
          <a:p>
            <a:r>
              <a:rPr lang="en-US" dirty="0"/>
              <a:t>Your tracing efforts could be considered a passive or even active attack</a:t>
            </a:r>
          </a:p>
          <a:p>
            <a:r>
              <a:rPr lang="en-US" dirty="0"/>
              <a:t>Terms of Use</a:t>
            </a:r>
          </a:p>
          <a:p>
            <a:r>
              <a:rPr lang="en-US" dirty="0"/>
              <a:t>Acceptable Use Policy</a:t>
            </a:r>
          </a:p>
        </p:txBody>
      </p:sp>
      <p:pic>
        <p:nvPicPr>
          <p:cNvPr id="2050" name="Picture 2" descr="http://images.clipartpanda.com/law-clipart-KijArR5i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96" y="1428750"/>
            <a:ext cx="2759858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0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Packet Capture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5" y="1203598"/>
            <a:ext cx="8759751" cy="295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64" y="915566"/>
            <a:ext cx="6596673" cy="4176464"/>
          </a:xfrm>
          <a:prstGeom prst="rect">
            <a:avLst/>
          </a:prstGeom>
        </p:spPr>
      </p:pic>
      <p:sp>
        <p:nvSpPr>
          <p:cNvPr id="3" name="Rectangle: Diagonal Corners Rounded 2"/>
          <p:cNvSpPr/>
          <p:nvPr/>
        </p:nvSpPr>
        <p:spPr bwMode="auto">
          <a:xfrm>
            <a:off x="1294929" y="3508226"/>
            <a:ext cx="6270136" cy="1295400"/>
          </a:xfrm>
          <a:prstGeom prst="round2Diag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400" dirty="0">
                <a:latin typeface="Tekton Pro" pitchFamily="34" charset="0"/>
              </a:rPr>
              <a:t>Install only the </a:t>
            </a:r>
            <a:r>
              <a:rPr lang="en-US" sz="2400" dirty="0" err="1">
                <a:latin typeface="Tekton Pro" pitchFamily="34" charset="0"/>
              </a:rPr>
              <a:t>winPcap</a:t>
            </a:r>
            <a:r>
              <a:rPr lang="en-US" sz="2400" dirty="0">
                <a:latin typeface="Tekton Pro" pitchFamily="34" charset="0"/>
              </a:rPr>
              <a:t> bits on each node</a:t>
            </a:r>
          </a:p>
        </p:txBody>
      </p:sp>
    </p:spTree>
    <p:extLst>
      <p:ext uri="{BB962C8B-B14F-4D97-AF65-F5344CB8AC3E}">
        <p14:creationId xmlns:p14="http://schemas.microsoft.com/office/powerpoint/2010/main" val="4370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Capturing Wi-Fi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3810000" cy="3600450"/>
          </a:xfrm>
        </p:spPr>
        <p:txBody>
          <a:bodyPr/>
          <a:lstStyle/>
          <a:p>
            <a:r>
              <a:rPr lang="en-US"/>
              <a:t>In Windows, you can't put your WNIC in monitor mode</a:t>
            </a:r>
          </a:p>
          <a:p>
            <a:pPr lvl="1"/>
            <a:r>
              <a:rPr lang="en-US"/>
              <a:t>By default, you can capture only IEEE 802.11 management/control frames (no data)</a:t>
            </a:r>
          </a:p>
          <a:p>
            <a:r>
              <a:rPr lang="en-US"/>
              <a:t>Linux doesn't have this problem (of course)</a:t>
            </a:r>
          </a:p>
          <a:p>
            <a:r>
              <a:rPr lang="en-US"/>
              <a:t>AirPcap</a:t>
            </a:r>
          </a:p>
          <a:p>
            <a:r>
              <a:rPr lang="en-US"/>
              <a:t>Riverbed Technologies</a:t>
            </a:r>
          </a:p>
          <a:p>
            <a:pPr lvl="1"/>
            <a:r>
              <a:rPr lang="en-US"/>
              <a:t>Director of Open Source Projects</a:t>
            </a:r>
          </a:p>
          <a:p>
            <a:pPr lvl="1"/>
            <a:r>
              <a:rPr lang="en-US"/>
              <a:t>Gerald Combs</a:t>
            </a:r>
          </a:p>
        </p:txBody>
      </p:sp>
      <p:pic>
        <p:nvPicPr>
          <p:cNvPr id="1026" name="Picture 2" descr="Image result for airpcap 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09750"/>
            <a:ext cx="4229100" cy="225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/>
              <a:t>Check out the Wireshark GUI interface(s)</a:t>
            </a:r>
          </a:p>
          <a:p>
            <a:endParaRPr lang="en-US" sz="2400"/>
          </a:p>
          <a:p>
            <a:r>
              <a:rPr lang="en-US" sz="2400"/>
              <a:t>Load capture files</a:t>
            </a:r>
          </a:p>
          <a:p>
            <a:endParaRPr lang="en-US" sz="2400"/>
          </a:p>
          <a:p>
            <a:r>
              <a:rPr lang="en-US" sz="2400"/>
              <a:t>Test tshark.exe</a:t>
            </a:r>
          </a:p>
        </p:txBody>
      </p:sp>
    </p:spTree>
    <p:extLst>
      <p:ext uri="{BB962C8B-B14F-4D97-AF65-F5344CB8AC3E}">
        <p14:creationId xmlns:p14="http://schemas.microsoft.com/office/powerpoint/2010/main" val="1222617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Problems You Can Solve With Wireshark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971550"/>
            <a:ext cx="5257800" cy="3506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79"/>
            <a:ext cx="545998" cy="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64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you should care about Wireshark</a:t>
            </a:r>
            <a:endParaRPr lang="en-US" dirty="0"/>
          </a:p>
          <a:p>
            <a:pPr lvl="1"/>
            <a:r>
              <a:rPr lang="en-US"/>
              <a:t>Identify use cases</a:t>
            </a:r>
          </a:p>
          <a:p>
            <a:pPr lvl="1"/>
            <a:r>
              <a:rPr lang="en-US"/>
              <a:t>Evaluate competition</a:t>
            </a:r>
          </a:p>
          <a:p>
            <a:r>
              <a:rPr lang="en-US"/>
              <a:t>How you use Wireshark</a:t>
            </a:r>
          </a:p>
          <a:p>
            <a:pPr lvl="1"/>
            <a:r>
              <a:rPr lang="en-US"/>
              <a:t>Install the tool</a:t>
            </a:r>
          </a:p>
          <a:p>
            <a:pPr lvl="1"/>
            <a:r>
              <a:rPr lang="en-US"/>
              <a:t>Perform packet captures</a:t>
            </a:r>
          </a:p>
          <a:p>
            <a:r>
              <a:rPr lang="en-US"/>
              <a:t>What problems you can solve with Wireshark</a:t>
            </a:r>
          </a:p>
          <a:p>
            <a:pPr lvl="1"/>
            <a:r>
              <a:rPr lang="en-US"/>
              <a:t>Detect network misuse/abuse</a:t>
            </a:r>
          </a:p>
          <a:p>
            <a:pPr lvl="1"/>
            <a:r>
              <a:rPr lang="en-US"/>
              <a:t>Undertake network forensics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83" y="1028700"/>
            <a:ext cx="2838817" cy="29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/>
              <a:t>Analyze capture files in the context of real-world scenarios</a:t>
            </a:r>
          </a:p>
          <a:p>
            <a:r>
              <a:rPr lang="en-US" sz="2400"/>
              <a:t>Gain some practice &amp; experience with Wireshark</a:t>
            </a:r>
          </a:p>
        </p:txBody>
      </p:sp>
    </p:spTree>
    <p:extLst>
      <p:ext uri="{BB962C8B-B14F-4D97-AF65-F5344CB8AC3E}">
        <p14:creationId xmlns:p14="http://schemas.microsoft.com/office/powerpoint/2010/main" val="29079611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rgbClr val="418F89"/>
                </a:solidFill>
                <a:latin typeface="+mj-lt"/>
              </a:rPr>
              <a:t>Please use Event Board </a:t>
            </a:r>
            <a:br>
              <a:rPr lang="en-US" sz="2400" i="1" dirty="0">
                <a:solidFill>
                  <a:srgbClr val="418F89"/>
                </a:solidFill>
                <a:latin typeface="+mj-lt"/>
              </a:rPr>
            </a:br>
            <a:r>
              <a:rPr lang="en-US" sz="2400" i="1" dirty="0">
                <a:solidFill>
                  <a:srgbClr val="418F89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rgbClr val="418F89"/>
                </a:solidFill>
                <a:latin typeface="+mj-lt"/>
              </a:rPr>
            </a:br>
            <a:endParaRPr lang="en-US" sz="2400" dirty="0">
              <a:solidFill>
                <a:srgbClr val="418F89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rgbClr val="418F89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>
                <a:solidFill>
                  <a:srgbClr val="0070C0"/>
                </a:solidFill>
                <a:latin typeface="Calibri"/>
                <a:cs typeface="Mangal" pitchFamily="18" charset="0"/>
              </a:rPr>
              <a:t>http://timw.info/wireshark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85800" y="2672834"/>
            <a:ext cx="472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 Warner</a:t>
            </a:r>
          </a:p>
          <a:p>
            <a:r>
              <a:rPr lang="en-US" sz="240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timothy-warner@pluralsight.com</a:t>
            </a:r>
          </a:p>
          <a:p>
            <a:r>
              <a:rPr lang="en-US" sz="240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@TechTrainerTim</a:t>
            </a:r>
          </a:p>
          <a:p>
            <a:r>
              <a:rPr lang="en-US" sz="2400">
                <a:solidFill>
                  <a:srgbClr val="FF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timwarnertech.com</a:t>
            </a:r>
            <a:endParaRPr lang="en-US" sz="2400" dirty="0">
              <a:solidFill>
                <a:srgbClr val="FF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Web 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1008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timw.info/wireshark</a:t>
            </a:r>
          </a:p>
        </p:txBody>
      </p:sp>
    </p:spTree>
    <p:extLst>
      <p:ext uri="{BB962C8B-B14F-4D97-AF65-F5344CB8AC3E}">
        <p14:creationId xmlns:p14="http://schemas.microsoft.com/office/powerpoint/2010/main" val="2115331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You Should Care About Wireshark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742950"/>
            <a:ext cx="4019550" cy="401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047750"/>
            <a:ext cx="3125125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79"/>
            <a:ext cx="545998" cy="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233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Wireshark?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885950"/>
            <a:ext cx="5338936" cy="2844590"/>
          </a:xfrm>
        </p:spPr>
        <p:txBody>
          <a:bodyPr/>
          <a:lstStyle/>
          <a:p>
            <a:r>
              <a:rPr lang="en-US"/>
              <a:t>Open-source, cross-platform packet analyzer</a:t>
            </a:r>
          </a:p>
          <a:p>
            <a:r>
              <a:rPr lang="en-US"/>
              <a:t>Developed in late 1990s as </a:t>
            </a:r>
            <a:r>
              <a:rPr lang="en-US" b="1">
                <a:solidFill>
                  <a:srgbClr val="FF0000"/>
                </a:solidFill>
              </a:rPr>
              <a:t>Ethereal</a:t>
            </a:r>
            <a:r>
              <a:rPr lang="en-US"/>
              <a:t> by </a:t>
            </a:r>
            <a:r>
              <a:rPr lang="en-US" b="1">
                <a:solidFill>
                  <a:srgbClr val="FF0000"/>
                </a:solidFill>
              </a:rPr>
              <a:t>Gerald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Combs</a:t>
            </a:r>
          </a:p>
          <a:p>
            <a:r>
              <a:rPr lang="en-US" b="1">
                <a:solidFill>
                  <a:srgbClr val="FF0000"/>
                </a:solidFill>
              </a:rPr>
              <a:t>Laura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Chappell</a:t>
            </a:r>
            <a:r>
              <a:rPr lang="en-US"/>
              <a:t> (Wireshark University)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7694"/>
            <a:ext cx="3125125" cy="864096"/>
          </a:xfrm>
          <a:prstGeom prst="rect">
            <a:avLst/>
          </a:prstGeom>
        </p:spPr>
      </p:pic>
      <p:pic>
        <p:nvPicPr>
          <p:cNvPr id="2050" name="Picture 2" descr="https://media.licdn.com/mpr/mpr/shrinknp_200_200/p/3/000/058/076/3311bf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0" y="1338136"/>
            <a:ext cx="2608684" cy="26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www.riverbednews.com/wp-content/uploads/2013/04/LauraChappell20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ww.riverbednews.com/wp-content/uploads/2013/04/LauraChappell2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0" y="1338136"/>
            <a:ext cx="2608684" cy="26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0" y="4774168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none">
                <a:solidFill>
                  <a:srgbClr val="0070C0"/>
                </a:solidFill>
                <a:latin typeface="Calibri"/>
                <a:cs typeface="Mangal" pitchFamily="18" charset="0"/>
              </a:rPr>
              <a:t>http://timw.info/wireshark</a:t>
            </a:r>
            <a:endParaRPr lang="en-US" sz="1200" b="1" u="none" dirty="0">
              <a:solidFill>
                <a:srgbClr val="0070C0"/>
              </a:solidFill>
              <a:latin typeface="Calibri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05" y="800100"/>
            <a:ext cx="4977789" cy="3733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05" y="800100"/>
            <a:ext cx="4993639" cy="377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48" y="810079"/>
            <a:ext cx="5336834" cy="3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You Should Care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" y="1200150"/>
            <a:ext cx="2819400" cy="2895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>
                <a:latin typeface="+mj-lt"/>
              </a:rPr>
              <a:t>Transform qualitative 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hunches into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 quantitative data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62300" y="1200150"/>
            <a:ext cx="2819400" cy="2895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>
                <a:latin typeface="+mj-lt"/>
              </a:rPr>
              <a:t>Prepare forensics reports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 for HR or possibly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 court</a:t>
            </a:r>
            <a:endParaRPr lang="en-US" sz="2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1200150"/>
            <a:ext cx="2819400" cy="2895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>
                <a:latin typeface="+mj-lt"/>
              </a:rPr>
              <a:t>Justify purchases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or changes to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the CIO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1852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You Use Wireshark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00100"/>
            <a:ext cx="4114800" cy="3859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79"/>
            <a:ext cx="545998" cy="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140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Wireshark Versions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27" y="822888"/>
            <a:ext cx="5551146" cy="35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95" y="851463"/>
            <a:ext cx="5466209" cy="35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1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314</Words>
  <Application>Microsoft Office PowerPoint</Application>
  <PresentationFormat>On-screen Show (16:9)</PresentationFormat>
  <Paragraphs>84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Tracking Down Network Abuse with Wireshark</vt:lpstr>
      <vt:lpstr>Our Agenda</vt:lpstr>
      <vt:lpstr>Session Web Site</vt:lpstr>
      <vt:lpstr>Why You Should Care About Wireshark</vt:lpstr>
      <vt:lpstr>What is Wireshark?</vt:lpstr>
      <vt:lpstr>Alternatives</vt:lpstr>
      <vt:lpstr>Why You Should Care</vt:lpstr>
      <vt:lpstr>How You Use Wireshark</vt:lpstr>
      <vt:lpstr>Wireshark Versions</vt:lpstr>
      <vt:lpstr>Installation</vt:lpstr>
      <vt:lpstr>"Hubbing Out"</vt:lpstr>
      <vt:lpstr>Port Mirroring</vt:lpstr>
      <vt:lpstr>Port Aggregation Tap</vt:lpstr>
      <vt:lpstr>MAC Spoofing/MITM</vt:lpstr>
      <vt:lpstr>Legalities</vt:lpstr>
      <vt:lpstr>Remote Packet Capture</vt:lpstr>
      <vt:lpstr>Capturing Wi-Fi</vt:lpstr>
      <vt:lpstr>Demo</vt:lpstr>
      <vt:lpstr>What Problems You Can Solve With Wireshark</vt:lpstr>
      <vt:lpstr>Demo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68</cp:revision>
  <cp:lastPrinted>2012-12-21T20:05:00Z</cp:lastPrinted>
  <dcterms:created xsi:type="dcterms:W3CDTF">2014-10-22T19:18:01Z</dcterms:created>
  <dcterms:modified xsi:type="dcterms:W3CDTF">2016-10-28T18:56:43Z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