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2774C-E562-479C-A694-9302450FF832}"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F07B62-476B-4057-9CD6-6B945E3E0007}" type="slidenum">
              <a:rPr lang="en-US" smtClean="0"/>
              <a:t>‹#›</a:t>
            </a:fld>
            <a:endParaRPr lang="en-US"/>
          </a:p>
        </p:txBody>
      </p:sp>
    </p:spTree>
    <p:extLst>
      <p:ext uri="{BB962C8B-B14F-4D97-AF65-F5344CB8AC3E}">
        <p14:creationId xmlns:p14="http://schemas.microsoft.com/office/powerpoint/2010/main" val="167886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431E1C-2274-443E-93AC-EECBF3BDF09E}"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539FD-A16E-4E1F-8D02-B2286C0050B3}"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1A3F6F-4CD1-41C5-AE71-E2785ABD7C70}"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E94A8D-069A-47ED-BB24-3EBAAA5C5EC8}"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58B16-7BB0-4029-8B7A-0C0C9E311530}"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B0D0D2-2A38-4EF0-886D-30BDF9A3BE2D}" type="datetime1">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558F65-777C-42C5-869C-CB6BED21C13A}" type="datetime1">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AF733-936D-493D-97F3-C275CFEB901C}" type="datetime1">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3CD90-5B23-49E7-9BB2-6DE898ABB6F6}" type="datetime1">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0D05E-C7AA-4312-8752-47DAD825AF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7218-7B83-4B05-8362-D26F415F3AA3}" type="datetime1">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D05E-C7AA-4312-8752-47DAD825AF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662A34-98F7-4428-8361-961FC33D25A9}" type="datetime1">
              <a:rPr lang="en-US" smtClean="0"/>
              <a:t>9/25/2017</a:t>
            </a:fld>
            <a:endParaRPr lang="en-US"/>
          </a:p>
        </p:txBody>
      </p:sp>
      <p:sp>
        <p:nvSpPr>
          <p:cNvPr id="9" name="Slide Number Placeholder 8"/>
          <p:cNvSpPr>
            <a:spLocks noGrp="1"/>
          </p:cNvSpPr>
          <p:nvPr>
            <p:ph type="sldNum" sz="quarter" idx="11"/>
          </p:nvPr>
        </p:nvSpPr>
        <p:spPr/>
        <p:txBody>
          <a:bodyPr/>
          <a:lstStyle/>
          <a:p>
            <a:fld id="{07B0D05E-C7AA-4312-8752-47DAD825AF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7B0D05E-C7AA-4312-8752-47DAD825AF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D47DF86-79D6-468E-8D97-08CEA8FEC9B8}" type="datetime1">
              <a:rPr lang="en-US" smtClean="0"/>
              <a:t>9/25/2017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apacitive_sensing" TargetMode="External"/><Relationship Id="rId2" Type="http://schemas.openxmlformats.org/officeDocument/2006/relationships/hyperlink" Target="https://en.wikipedia.org/wiki/Electro-optical_sensor" TargetMode="External"/><Relationship Id="rId1" Type="http://schemas.openxmlformats.org/officeDocument/2006/relationships/slideLayout" Target="../slideLayouts/slideLayout2.xml"/><Relationship Id="rId4" Type="http://schemas.openxmlformats.org/officeDocument/2006/relationships/hyperlink" Target="http://ieeexplore.ieee.org/Xplore/login.jsp?url=http://ieeexplore.ieee.org/stamp/stamp.jsp?arnumber=x0053573&amp;authDecision=-20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94" y="762000"/>
            <a:ext cx="8269705" cy="2593975"/>
          </a:xfrm>
        </p:spPr>
        <p:txBody>
          <a:bodyPr/>
          <a:lstStyle/>
          <a:p>
            <a:r>
              <a:rPr lang="en-US" sz="4500" dirty="0" smtClean="0"/>
              <a:t>- Velocity and Acceleration</a:t>
            </a:r>
            <a:br>
              <a:rPr lang="en-US" sz="4500" dirty="0" smtClean="0"/>
            </a:br>
            <a:r>
              <a:rPr lang="en-US" sz="4500" dirty="0" smtClean="0"/>
              <a:t>- Force, Strain and Tactile Sensors</a:t>
            </a:r>
            <a:endParaRPr lang="en-US" sz="4500" dirty="0"/>
          </a:p>
        </p:txBody>
      </p:sp>
      <p:sp>
        <p:nvSpPr>
          <p:cNvPr id="3" name="Subtitle 2"/>
          <p:cNvSpPr>
            <a:spLocks noGrp="1"/>
          </p:cNvSpPr>
          <p:nvPr>
            <p:ph type="subTitle" idx="1"/>
          </p:nvPr>
        </p:nvSpPr>
        <p:spPr>
          <a:xfrm>
            <a:off x="685800" y="4419600"/>
            <a:ext cx="6461760" cy="2057400"/>
          </a:xfrm>
        </p:spPr>
        <p:txBody>
          <a:bodyPr>
            <a:normAutofit/>
          </a:bodyPr>
          <a:lstStyle/>
          <a:p>
            <a:r>
              <a:rPr lang="en-US" sz="2400" dirty="0" smtClean="0">
                <a:solidFill>
                  <a:schemeClr val="tx1"/>
                </a:solidFill>
                <a:latin typeface="Georgia" pitchFamily="18" charset="0"/>
              </a:rPr>
              <a:t>Presenters:</a:t>
            </a:r>
          </a:p>
          <a:p>
            <a:endParaRPr lang="en-US" sz="2400" dirty="0" smtClean="0">
              <a:solidFill>
                <a:schemeClr val="tx1"/>
              </a:solidFill>
              <a:latin typeface="Georgia" pitchFamily="18" charset="0"/>
            </a:endParaRPr>
          </a:p>
          <a:p>
            <a:r>
              <a:rPr lang="en-US" sz="2400" b="1" dirty="0" smtClean="0">
                <a:solidFill>
                  <a:schemeClr val="tx1"/>
                </a:solidFill>
                <a:latin typeface="Georgia" pitchFamily="18" charset="0"/>
              </a:rPr>
              <a:t>	</a:t>
            </a:r>
            <a:r>
              <a:rPr lang="en-US" sz="2400" b="1" dirty="0" err="1" smtClean="0">
                <a:solidFill>
                  <a:schemeClr val="tx1"/>
                </a:solidFill>
                <a:latin typeface="Georgia" pitchFamily="18" charset="0"/>
              </a:rPr>
              <a:t>Timour</a:t>
            </a:r>
            <a:r>
              <a:rPr lang="en-US" sz="2400" b="1" dirty="0" smtClean="0">
                <a:solidFill>
                  <a:schemeClr val="tx1"/>
                </a:solidFill>
                <a:latin typeface="Georgia" pitchFamily="18" charset="0"/>
              </a:rPr>
              <a:t> </a:t>
            </a:r>
            <a:r>
              <a:rPr lang="en-US" sz="2400" b="1" dirty="0" err="1" smtClean="0">
                <a:solidFill>
                  <a:schemeClr val="tx1"/>
                </a:solidFill>
                <a:latin typeface="Georgia" pitchFamily="18" charset="0"/>
              </a:rPr>
              <a:t>Guerrier</a:t>
            </a:r>
            <a:endParaRPr lang="en-US" sz="2400" b="1" dirty="0" smtClean="0">
              <a:solidFill>
                <a:schemeClr val="tx1"/>
              </a:solidFill>
              <a:latin typeface="Georgia" pitchFamily="18" charset="0"/>
            </a:endParaRPr>
          </a:p>
          <a:p>
            <a:r>
              <a:rPr lang="en-US" sz="2400" b="1" dirty="0" smtClean="0">
                <a:solidFill>
                  <a:schemeClr val="tx1"/>
                </a:solidFill>
                <a:latin typeface="Georgia" pitchFamily="18" charset="0"/>
              </a:rPr>
              <a:t>	</a:t>
            </a:r>
            <a:r>
              <a:rPr lang="en-US" sz="2400" b="1" dirty="0" err="1" smtClean="0">
                <a:solidFill>
                  <a:schemeClr val="tx1"/>
                </a:solidFill>
                <a:latin typeface="Georgia" pitchFamily="18" charset="0"/>
              </a:rPr>
              <a:t>Mubashara</a:t>
            </a:r>
            <a:r>
              <a:rPr lang="en-US" sz="2400" b="1" dirty="0" smtClean="0">
                <a:solidFill>
                  <a:schemeClr val="tx1"/>
                </a:solidFill>
                <a:latin typeface="Georgia" pitchFamily="18" charset="0"/>
              </a:rPr>
              <a:t> </a:t>
            </a:r>
            <a:r>
              <a:rPr lang="en-US" sz="2400" b="1" dirty="0" err="1" smtClean="0">
                <a:solidFill>
                  <a:schemeClr val="tx1"/>
                </a:solidFill>
                <a:latin typeface="Georgia" pitchFamily="18" charset="0"/>
              </a:rPr>
              <a:t>Rehman</a:t>
            </a:r>
            <a:endParaRPr lang="en-US" sz="2400" b="1" dirty="0">
              <a:solidFill>
                <a:schemeClr val="tx1"/>
              </a:solidFill>
              <a:latin typeface="Georgia" pitchFamily="18" charset="0"/>
            </a:endParaRPr>
          </a:p>
        </p:txBody>
      </p:sp>
      <p:sp>
        <p:nvSpPr>
          <p:cNvPr id="4" name="Slide Number Placeholder 3"/>
          <p:cNvSpPr>
            <a:spLocks noGrp="1"/>
          </p:cNvSpPr>
          <p:nvPr>
            <p:ph type="sldNum" sz="quarter" idx="12"/>
          </p:nvPr>
        </p:nvSpPr>
        <p:spPr/>
        <p:txBody>
          <a:bodyPr/>
          <a:lstStyle/>
          <a:p>
            <a:fld id="{07B0D05E-C7AA-4312-8752-47DAD825AF36}" type="slidenum">
              <a:rPr lang="en-US" smtClean="0"/>
              <a:t>1</a:t>
            </a:fld>
            <a:endParaRPr lang="en-US"/>
          </a:p>
        </p:txBody>
      </p:sp>
    </p:spTree>
    <p:extLst>
      <p:ext uri="{BB962C8B-B14F-4D97-AF65-F5344CB8AC3E}">
        <p14:creationId xmlns:p14="http://schemas.microsoft.com/office/powerpoint/2010/main" val="240892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smtClean="0"/>
              <a:t>Rotor Gyroscope</a:t>
            </a:r>
            <a:endParaRPr lang="fr-FR" sz="3600" b="1" dirty="0"/>
          </a:p>
        </p:txBody>
      </p:sp>
      <p:sp>
        <p:nvSpPr>
          <p:cNvPr id="3" name="Espace réservé du contenu 2"/>
          <p:cNvSpPr>
            <a:spLocks noGrp="1"/>
          </p:cNvSpPr>
          <p:nvPr>
            <p:ph idx="1"/>
          </p:nvPr>
        </p:nvSpPr>
        <p:spPr/>
        <p:txBody>
          <a:bodyPr>
            <a:normAutofit/>
          </a:bodyPr>
          <a:lstStyle/>
          <a:p>
            <a:pPr marL="0" indent="0" algn="just">
              <a:buNone/>
            </a:pPr>
            <a:r>
              <a:rPr lang="fr-FR" sz="2000" dirty="0" smtClean="0"/>
              <a:t> </a:t>
            </a:r>
            <a:r>
              <a:rPr lang="en-US" sz="2000" dirty="0"/>
              <a:t>When the wheel (rotor) freely rotates, it tends to preserve its axial position. If </a:t>
            </a:r>
            <a:r>
              <a:rPr lang="en-US" sz="2000" dirty="0" smtClean="0"/>
              <a:t>the gyro </a:t>
            </a:r>
            <a:r>
              <a:rPr lang="en-US" sz="2000" dirty="0"/>
              <a:t>platform rotates around the input axis, the gyro will develop a torque around </a:t>
            </a:r>
            <a:r>
              <a:rPr lang="en-US" sz="2000" dirty="0" smtClean="0"/>
              <a:t>a perpendicular </a:t>
            </a:r>
            <a:r>
              <a:rPr lang="en-US" sz="2000" dirty="0"/>
              <a:t>(output) axis, thus turning its spin axis around the output axis. </a:t>
            </a:r>
            <a:r>
              <a:rPr lang="en-US" sz="2000" dirty="0" smtClean="0"/>
              <a:t>This phenomenon </a:t>
            </a:r>
            <a:r>
              <a:rPr lang="en-US" sz="2000" dirty="0"/>
              <a:t>is called precession of a gyro. It can be explained by Newton’s law </a:t>
            </a:r>
            <a:r>
              <a:rPr lang="en-US" sz="2000" dirty="0" smtClean="0"/>
              <a:t>of motion </a:t>
            </a:r>
            <a:r>
              <a:rPr lang="en-US" sz="2000" dirty="0"/>
              <a:t>for rotation: the time rate of change of angular momentum about any </a:t>
            </a:r>
            <a:r>
              <a:rPr lang="en-US" sz="2000" dirty="0" smtClean="0"/>
              <a:t>given</a:t>
            </a:r>
            <a:r>
              <a:rPr lang="en-US" sz="2000" dirty="0"/>
              <a:t> </a:t>
            </a:r>
            <a:r>
              <a:rPr lang="en-US" sz="2000" dirty="0" smtClean="0"/>
              <a:t>axis </a:t>
            </a:r>
            <a:r>
              <a:rPr lang="en-US" sz="2000" dirty="0"/>
              <a:t>is equal to the torque applied about the given axis</a:t>
            </a:r>
            <a:r>
              <a:rPr lang="en-US" sz="2000" dirty="0" smtClean="0"/>
              <a:t>.</a:t>
            </a:r>
          </a:p>
          <a:p>
            <a:pPr marL="0" indent="0" algn="just">
              <a:buNone/>
            </a:pPr>
            <a:endParaRPr lang="en-US" sz="2000" dirty="0"/>
          </a:p>
          <a:p>
            <a:pPr marL="0" indent="0" algn="just">
              <a:buNone/>
            </a:pPr>
            <a:r>
              <a:rPr lang="en-US" sz="2000" dirty="0" smtClean="0"/>
              <a:t>Qualities of a gyroscope :</a:t>
            </a:r>
          </a:p>
          <a:p>
            <a:pPr marL="114300" indent="0" algn="just">
              <a:buNone/>
            </a:pPr>
            <a:r>
              <a:rPr lang="en-US" sz="2000" dirty="0" smtClean="0"/>
              <a:t>- Spin axis of a free gyroscope will remain fixed with respect to space</a:t>
            </a:r>
          </a:p>
          <a:p>
            <a:pPr marL="0" indent="0" algn="just">
              <a:buNone/>
            </a:pPr>
            <a:r>
              <a:rPr lang="en-US" sz="2000" dirty="0" smtClean="0"/>
              <a:t>  - It can be made to deliver a torque proportional to the angular velocity about an axis perpendicular to the spin axis</a:t>
            </a:r>
          </a:p>
          <a:p>
            <a:pPr algn="just">
              <a:buFontTx/>
              <a:buChar char="-"/>
            </a:pPr>
            <a:endParaRPr lang="fr-FR" sz="2000" dirty="0"/>
          </a:p>
        </p:txBody>
      </p:sp>
      <p:sp>
        <p:nvSpPr>
          <p:cNvPr id="4" name="Slide Number Placeholder 3"/>
          <p:cNvSpPr>
            <a:spLocks noGrp="1"/>
          </p:cNvSpPr>
          <p:nvPr>
            <p:ph type="sldNum" sz="quarter" idx="12"/>
          </p:nvPr>
        </p:nvSpPr>
        <p:spPr/>
        <p:txBody>
          <a:bodyPr/>
          <a:lstStyle/>
          <a:p>
            <a:fld id="{07B0D05E-C7AA-4312-8752-47DAD825AF36}" type="slidenum">
              <a:rPr lang="en-US" smtClean="0"/>
              <a:t>10</a:t>
            </a:fld>
            <a:endParaRPr lang="en-US"/>
          </a:p>
        </p:txBody>
      </p:sp>
    </p:spTree>
    <p:extLst>
      <p:ext uri="{BB962C8B-B14F-4D97-AF65-F5344CB8AC3E}">
        <p14:creationId xmlns:p14="http://schemas.microsoft.com/office/powerpoint/2010/main" val="315570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smtClean="0"/>
              <a:t>Optical gyroscope</a:t>
            </a:r>
            <a:endParaRPr lang="fr-FR" sz="3600" b="1" dirty="0"/>
          </a:p>
        </p:txBody>
      </p:sp>
      <p:sp>
        <p:nvSpPr>
          <p:cNvPr id="3" name="Espace réservé du contenu 2"/>
          <p:cNvSpPr>
            <a:spLocks noGrp="1"/>
          </p:cNvSpPr>
          <p:nvPr>
            <p:ph idx="1"/>
          </p:nvPr>
        </p:nvSpPr>
        <p:spPr/>
        <p:txBody>
          <a:bodyPr/>
          <a:lstStyle/>
          <a:p>
            <a:pPr marL="0" indent="0">
              <a:buNone/>
            </a:pPr>
            <a:r>
              <a:rPr lang="fr-FR" dirty="0"/>
              <a:t> </a:t>
            </a:r>
            <a:r>
              <a:rPr lang="fr-FR" sz="2000" dirty="0" err="1" smtClean="0"/>
              <a:t>These</a:t>
            </a:r>
            <a:r>
              <a:rPr lang="fr-FR" sz="2000" dirty="0" smtClean="0"/>
              <a:t> </a:t>
            </a:r>
            <a:r>
              <a:rPr lang="fr-FR" sz="2000" dirty="0" err="1" smtClean="0"/>
              <a:t>sensors</a:t>
            </a:r>
            <a:r>
              <a:rPr lang="fr-FR" sz="2000" dirty="0" smtClean="0"/>
              <a:t> are </a:t>
            </a:r>
            <a:r>
              <a:rPr lang="fr-FR" sz="2000" dirty="0" err="1" smtClean="0"/>
              <a:t>based</a:t>
            </a:r>
            <a:r>
              <a:rPr lang="fr-FR" sz="2000" dirty="0" smtClean="0"/>
              <a:t> on the </a:t>
            </a:r>
            <a:r>
              <a:rPr lang="fr-FR" sz="2000" dirty="0" err="1" smtClean="0"/>
              <a:t>Sagnac</a:t>
            </a:r>
            <a:r>
              <a:rPr lang="fr-FR" sz="2000" dirty="0" smtClean="0"/>
              <a:t> </a:t>
            </a:r>
            <a:r>
              <a:rPr lang="fr-FR" sz="2000" dirty="0" err="1" smtClean="0"/>
              <a:t>effect</a:t>
            </a:r>
            <a:r>
              <a:rPr lang="fr-FR" sz="2000" dirty="0" smtClean="0"/>
              <a:t>.</a:t>
            </a:r>
          </a:p>
          <a:p>
            <a:pPr marL="0" indent="0">
              <a:buNone/>
            </a:pPr>
            <a:endParaRPr lang="fr-FR" sz="2000" dirty="0"/>
          </a:p>
          <a:p>
            <a:pPr marL="0" indent="0">
              <a:buNone/>
            </a:pPr>
            <a:endParaRPr lang="fr-FR" sz="2000" dirty="0" smtClean="0"/>
          </a:p>
        </p:txBody>
      </p:sp>
      <p:sp>
        <p:nvSpPr>
          <p:cNvPr id="4" name="AutoShape 2" descr="Résultat de recherche d'images pour &quot;optical gyroscope&quot;"/>
          <p:cNvSpPr>
            <a:spLocks noChangeAspect="1" noChangeArrowheads="1"/>
          </p:cNvSpPr>
          <p:nvPr/>
        </p:nvSpPr>
        <p:spPr bwMode="auto">
          <a:xfrm>
            <a:off x="116682" y="-1524000"/>
            <a:ext cx="3850481" cy="3181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209" y="2616200"/>
            <a:ext cx="5133975" cy="4241800"/>
          </a:xfrm>
          <a:prstGeom prst="rect">
            <a:avLst/>
          </a:prstGeom>
        </p:spPr>
      </p:pic>
      <p:sp>
        <p:nvSpPr>
          <p:cNvPr id="5" name="Slide Number Placeholder 4"/>
          <p:cNvSpPr>
            <a:spLocks noGrp="1"/>
          </p:cNvSpPr>
          <p:nvPr>
            <p:ph type="sldNum" sz="quarter" idx="12"/>
          </p:nvPr>
        </p:nvSpPr>
        <p:spPr/>
        <p:txBody>
          <a:bodyPr/>
          <a:lstStyle/>
          <a:p>
            <a:fld id="{07B0D05E-C7AA-4312-8752-47DAD825AF36}" type="slidenum">
              <a:rPr lang="en-US" smtClean="0"/>
              <a:t>11</a:t>
            </a:fld>
            <a:endParaRPr lang="en-US"/>
          </a:p>
        </p:txBody>
      </p:sp>
    </p:spTree>
    <p:extLst>
      <p:ext uri="{BB962C8B-B14F-4D97-AF65-F5344CB8AC3E}">
        <p14:creationId xmlns:p14="http://schemas.microsoft.com/office/powerpoint/2010/main" val="211212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Piezoelectric</a:t>
            </a:r>
            <a:r>
              <a:rPr lang="fr-FR" dirty="0" smtClean="0"/>
              <a:t> </a:t>
            </a:r>
            <a:r>
              <a:rPr lang="fr-FR" dirty="0" err="1" smtClean="0"/>
              <a:t>Cables</a:t>
            </a:r>
            <a:r>
              <a:rPr lang="fr-FR" dirty="0" smtClean="0"/>
              <a:t> </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It </a:t>
            </a:r>
            <a:r>
              <a:rPr lang="fr-FR" sz="2000" dirty="0" err="1" smtClean="0"/>
              <a:t>is</a:t>
            </a:r>
            <a:r>
              <a:rPr lang="fr-FR" sz="2000" dirty="0" smtClean="0"/>
              <a:t> </a:t>
            </a:r>
            <a:r>
              <a:rPr lang="fr-FR" sz="2000" dirty="0" err="1" smtClean="0"/>
              <a:t>used</a:t>
            </a:r>
            <a:r>
              <a:rPr lang="fr-FR" sz="2000" dirty="0" smtClean="0"/>
              <a:t> in a vibration </a:t>
            </a:r>
            <a:r>
              <a:rPr lang="fr-FR" sz="2000" dirty="0" err="1" smtClean="0"/>
              <a:t>sensor</a:t>
            </a:r>
            <a:r>
              <a:rPr lang="fr-FR" sz="2000" dirty="0" smtClean="0"/>
              <a:t> </a:t>
            </a:r>
            <a:r>
              <a:rPr lang="fr-FR" sz="2000" dirty="0" err="1" smtClean="0"/>
              <a:t>built</a:t>
            </a:r>
            <a:r>
              <a:rPr lang="fr-FR" sz="2000" dirty="0" smtClean="0"/>
              <a:t> </a:t>
            </a:r>
            <a:r>
              <a:rPr lang="fr-FR" sz="2000" dirty="0" err="1" smtClean="0"/>
              <a:t>with</a:t>
            </a:r>
            <a:r>
              <a:rPr lang="fr-FR" sz="2000" dirty="0" smtClean="0"/>
              <a:t> a </a:t>
            </a:r>
            <a:r>
              <a:rPr lang="fr-FR" sz="2000" dirty="0" err="1" smtClean="0"/>
              <a:t>mineral</a:t>
            </a:r>
            <a:r>
              <a:rPr lang="fr-FR" sz="2000" dirty="0" smtClean="0"/>
              <a:t> </a:t>
            </a:r>
            <a:r>
              <a:rPr lang="fr-FR" sz="2000" dirty="0" err="1" smtClean="0"/>
              <a:t>insulated</a:t>
            </a:r>
            <a:r>
              <a:rPr lang="fr-FR" sz="2000" dirty="0" smtClean="0"/>
              <a:t> </a:t>
            </a:r>
            <a:r>
              <a:rPr lang="fr-FR" sz="2000" dirty="0" err="1" smtClean="0"/>
              <a:t>cable</a:t>
            </a:r>
            <a:r>
              <a:rPr lang="fr-FR" sz="2000" dirty="0" smtClean="0"/>
              <a:t>. </a:t>
            </a:r>
            <a:r>
              <a:rPr lang="fr-FR" sz="2000" dirty="0" err="1" smtClean="0"/>
              <a:t>Cables</a:t>
            </a:r>
            <a:r>
              <a:rPr lang="fr-FR" sz="2000" dirty="0" smtClean="0"/>
              <a:t> </a:t>
            </a:r>
            <a:r>
              <a:rPr lang="fr-FR" sz="2000" dirty="0" err="1" smtClean="0"/>
              <a:t>generate</a:t>
            </a:r>
            <a:r>
              <a:rPr lang="fr-FR" sz="2000" dirty="0" smtClean="0"/>
              <a:t> an </a:t>
            </a:r>
            <a:r>
              <a:rPr lang="fr-FR" sz="2000" dirty="0" err="1" smtClean="0"/>
              <a:t>electric</a:t>
            </a:r>
            <a:r>
              <a:rPr lang="fr-FR" sz="2000" dirty="0" smtClean="0"/>
              <a:t> signal in </a:t>
            </a:r>
            <a:r>
              <a:rPr lang="fr-FR" sz="2000" dirty="0" err="1" smtClean="0"/>
              <a:t>it’s</a:t>
            </a:r>
            <a:r>
              <a:rPr lang="fr-FR" sz="2000" dirty="0" smtClean="0"/>
              <a:t> </a:t>
            </a:r>
            <a:r>
              <a:rPr lang="fr-FR" sz="2000" dirty="0" err="1" smtClean="0"/>
              <a:t>internal</a:t>
            </a:r>
            <a:r>
              <a:rPr lang="fr-FR" sz="2000" dirty="0" smtClean="0"/>
              <a:t> </a:t>
            </a:r>
            <a:r>
              <a:rPr lang="fr-FR" sz="2000" dirty="0" err="1" smtClean="0"/>
              <a:t>conductor</a:t>
            </a:r>
            <a:r>
              <a:rPr lang="fr-FR" sz="2000" dirty="0" smtClean="0"/>
              <a:t> </a:t>
            </a:r>
            <a:r>
              <a:rPr lang="fr-FR" sz="2000" dirty="0" err="1" smtClean="0"/>
              <a:t>when</a:t>
            </a:r>
            <a:r>
              <a:rPr lang="fr-FR" sz="2000" dirty="0" smtClean="0"/>
              <a:t> the </a:t>
            </a:r>
            <a:r>
              <a:rPr lang="fr-FR" sz="2000" dirty="0" err="1" smtClean="0"/>
              <a:t>outer</a:t>
            </a:r>
            <a:r>
              <a:rPr lang="fr-FR" sz="2000" dirty="0" smtClean="0"/>
              <a:t> surface of the </a:t>
            </a:r>
            <a:r>
              <a:rPr lang="fr-FR" sz="2000" dirty="0" err="1" smtClean="0"/>
              <a:t>cable</a:t>
            </a:r>
            <a:r>
              <a:rPr lang="fr-FR" sz="2000" dirty="0" smtClean="0"/>
              <a:t> </a:t>
            </a:r>
            <a:r>
              <a:rPr lang="fr-FR" sz="2000" dirty="0" err="1" smtClean="0"/>
              <a:t>is</a:t>
            </a:r>
            <a:r>
              <a:rPr lang="fr-FR" sz="2000" dirty="0" smtClean="0"/>
              <a:t> </a:t>
            </a:r>
            <a:r>
              <a:rPr lang="fr-FR" sz="2000" dirty="0" err="1" smtClean="0"/>
              <a:t>subjected</a:t>
            </a:r>
            <a:r>
              <a:rPr lang="fr-FR" sz="2000" dirty="0" smtClean="0"/>
              <a:t> to variable compressions.</a:t>
            </a:r>
          </a:p>
          <a:p>
            <a:pPr marL="0" indent="0">
              <a:buNone/>
            </a:pPr>
            <a:endParaRPr lang="fr-FR" sz="2000" dirty="0"/>
          </a:p>
          <a:p>
            <a:pPr marL="0" indent="0">
              <a:buNone/>
            </a:pPr>
            <a:r>
              <a:rPr lang="fr-FR" sz="2000" dirty="0" smtClean="0"/>
              <a:t>It </a:t>
            </a:r>
            <a:r>
              <a:rPr lang="fr-FR" sz="2000" dirty="0" err="1" smtClean="0"/>
              <a:t>is</a:t>
            </a:r>
            <a:r>
              <a:rPr lang="fr-FR" sz="2000" dirty="0" smtClean="0"/>
              <a:t> </a:t>
            </a:r>
            <a:r>
              <a:rPr lang="fr-FR" sz="2000" dirty="0" err="1" smtClean="0"/>
              <a:t>used</a:t>
            </a:r>
            <a:r>
              <a:rPr lang="fr-FR" sz="2000" dirty="0" smtClean="0"/>
              <a:t> in </a:t>
            </a:r>
            <a:r>
              <a:rPr lang="fr-FR" sz="2000" dirty="0" err="1" smtClean="0"/>
              <a:t>detection</a:t>
            </a:r>
            <a:r>
              <a:rPr lang="fr-FR" sz="2000" dirty="0" smtClean="0"/>
              <a:t> of </a:t>
            </a:r>
            <a:r>
              <a:rPr lang="fr-FR" sz="2000" dirty="0" err="1" smtClean="0"/>
              <a:t>insects</a:t>
            </a:r>
            <a:r>
              <a:rPr lang="fr-FR" sz="2000" dirty="0" smtClean="0"/>
              <a:t> in silos, automobile </a:t>
            </a:r>
            <a:r>
              <a:rPr lang="fr-FR" sz="2000" dirty="0" err="1" smtClean="0"/>
              <a:t>traffic</a:t>
            </a:r>
            <a:r>
              <a:rPr lang="fr-FR" sz="2000" dirty="0" smtClean="0"/>
              <a:t> </a:t>
            </a:r>
            <a:r>
              <a:rPr lang="fr-FR" sz="2000" dirty="0" err="1" smtClean="0"/>
              <a:t>analysis</a:t>
            </a:r>
            <a:r>
              <a:rPr lang="fr-FR" sz="2000" dirty="0" smtClean="0"/>
              <a:t> …</a:t>
            </a:r>
            <a:endParaRPr lang="fr-FR" sz="2000" dirty="0"/>
          </a:p>
        </p:txBody>
      </p:sp>
      <p:pic>
        <p:nvPicPr>
          <p:cNvPr id="4" name="Image 3"/>
          <p:cNvPicPr>
            <a:picLocks noChangeAspect="1"/>
          </p:cNvPicPr>
          <p:nvPr/>
        </p:nvPicPr>
        <p:blipFill>
          <a:blip r:embed="rId2"/>
          <a:stretch>
            <a:fillRect/>
          </a:stretch>
        </p:blipFill>
        <p:spPr>
          <a:xfrm>
            <a:off x="1982364" y="3639254"/>
            <a:ext cx="3807673" cy="2309813"/>
          </a:xfrm>
          <a:prstGeom prst="rect">
            <a:avLst/>
          </a:prstGeom>
        </p:spPr>
      </p:pic>
      <p:sp>
        <p:nvSpPr>
          <p:cNvPr id="5" name="Slide Number Placeholder 4"/>
          <p:cNvSpPr>
            <a:spLocks noGrp="1"/>
          </p:cNvSpPr>
          <p:nvPr>
            <p:ph type="sldNum" sz="quarter" idx="12"/>
          </p:nvPr>
        </p:nvSpPr>
        <p:spPr/>
        <p:txBody>
          <a:bodyPr/>
          <a:lstStyle/>
          <a:p>
            <a:fld id="{07B0D05E-C7AA-4312-8752-47DAD825AF36}" type="slidenum">
              <a:rPr lang="en-US" smtClean="0"/>
              <a:t>12</a:t>
            </a:fld>
            <a:endParaRPr lang="en-US"/>
          </a:p>
        </p:txBody>
      </p:sp>
    </p:spTree>
    <p:extLst>
      <p:ext uri="{BB962C8B-B14F-4D97-AF65-F5344CB8AC3E}">
        <p14:creationId xmlns:p14="http://schemas.microsoft.com/office/powerpoint/2010/main" val="210503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930" y="229607"/>
            <a:ext cx="7886700" cy="1325563"/>
          </a:xfrm>
        </p:spPr>
        <p:txBody>
          <a:bodyPr>
            <a:normAutofit/>
          </a:bodyPr>
          <a:lstStyle/>
          <a:p>
            <a:pPr algn="ctr"/>
            <a:r>
              <a:rPr lang="fr-FR" sz="3600" b="1" dirty="0" err="1" smtClean="0"/>
              <a:t>Gravitational</a:t>
            </a:r>
            <a:r>
              <a:rPr lang="fr-FR" sz="3600" b="1" dirty="0" smtClean="0"/>
              <a:t> </a:t>
            </a:r>
            <a:r>
              <a:rPr lang="fr-FR" sz="3600" b="1" dirty="0" err="1" smtClean="0"/>
              <a:t>sensors</a:t>
            </a:r>
            <a:endParaRPr lang="fr-FR" sz="3600" b="1" dirty="0"/>
          </a:p>
        </p:txBody>
      </p:sp>
      <p:sp>
        <p:nvSpPr>
          <p:cNvPr id="3" name="Espace réservé du contenu 2"/>
          <p:cNvSpPr>
            <a:spLocks noGrp="1"/>
          </p:cNvSpPr>
          <p:nvPr>
            <p:ph idx="1"/>
          </p:nvPr>
        </p:nvSpPr>
        <p:spPr>
          <a:xfrm>
            <a:off x="683930" y="1392022"/>
            <a:ext cx="7886700" cy="4351338"/>
          </a:xfrm>
        </p:spPr>
        <p:txBody>
          <a:bodyPr>
            <a:normAutofit/>
          </a:bodyPr>
          <a:lstStyle/>
          <a:p>
            <a:pPr marL="0" indent="0">
              <a:buNone/>
            </a:pPr>
            <a:r>
              <a:rPr lang="fr-FR" sz="2000" dirty="0"/>
              <a:t> </a:t>
            </a:r>
            <a:r>
              <a:rPr lang="fr-FR" sz="2000" dirty="0" smtClean="0"/>
              <a:t>It has </a:t>
            </a:r>
            <a:r>
              <a:rPr lang="fr-FR" sz="2000" dirty="0" err="1" smtClean="0"/>
              <a:t>it’s</a:t>
            </a:r>
            <a:r>
              <a:rPr lang="fr-FR" sz="2000" dirty="0" smtClean="0"/>
              <a:t> </a:t>
            </a:r>
            <a:r>
              <a:rPr lang="fr-FR" sz="2000" dirty="0" err="1" smtClean="0"/>
              <a:t>own</a:t>
            </a:r>
            <a:r>
              <a:rPr lang="fr-FR" sz="2000" dirty="0" smtClean="0"/>
              <a:t> </a:t>
            </a:r>
            <a:r>
              <a:rPr lang="fr-FR" sz="2000" dirty="0" err="1" smtClean="0"/>
              <a:t>internal</a:t>
            </a:r>
            <a:r>
              <a:rPr lang="fr-FR" sz="2000" dirty="0" smtClean="0"/>
              <a:t> axis for the </a:t>
            </a:r>
            <a:r>
              <a:rPr lang="fr-FR" sz="2000" dirty="0" err="1" smtClean="0"/>
              <a:t>different</a:t>
            </a:r>
            <a:r>
              <a:rPr lang="fr-FR" sz="2000" dirty="0" smtClean="0"/>
              <a:t> direction. It </a:t>
            </a:r>
            <a:r>
              <a:rPr lang="fr-FR" sz="2000" dirty="0" err="1" smtClean="0"/>
              <a:t>measure</a:t>
            </a:r>
            <a:r>
              <a:rPr lang="fr-FR" sz="2000" dirty="0" smtClean="0"/>
              <a:t> an angle </a:t>
            </a:r>
            <a:r>
              <a:rPr lang="fr-FR" sz="2000" dirty="0" err="1" smtClean="0"/>
              <a:t>beteween</a:t>
            </a:r>
            <a:r>
              <a:rPr lang="fr-FR" sz="2000" dirty="0" smtClean="0"/>
              <a:t> </a:t>
            </a:r>
            <a:r>
              <a:rPr lang="fr-FR" sz="2000" dirty="0" err="1" smtClean="0"/>
              <a:t>it’s</a:t>
            </a:r>
            <a:r>
              <a:rPr lang="fr-FR" sz="2000" dirty="0" smtClean="0"/>
              <a:t> </a:t>
            </a:r>
            <a:r>
              <a:rPr lang="fr-FR" sz="2000" dirty="0" err="1" smtClean="0"/>
              <a:t>own</a:t>
            </a:r>
            <a:r>
              <a:rPr lang="fr-FR" sz="2000" dirty="0" smtClean="0"/>
              <a:t> </a:t>
            </a:r>
            <a:r>
              <a:rPr lang="fr-FR" sz="2000" dirty="0" err="1" smtClean="0"/>
              <a:t>internal</a:t>
            </a:r>
            <a:r>
              <a:rPr lang="fr-FR" sz="2000" dirty="0" smtClean="0"/>
              <a:t> axis and the </a:t>
            </a:r>
            <a:r>
              <a:rPr lang="fr-FR" sz="2000" dirty="0" err="1" smtClean="0"/>
              <a:t>gravity</a:t>
            </a:r>
            <a:r>
              <a:rPr lang="fr-FR" sz="2000" dirty="0" smtClean="0"/>
              <a:t> </a:t>
            </a:r>
            <a:r>
              <a:rPr lang="fr-FR" sz="2000" dirty="0" err="1" smtClean="0"/>
              <a:t>vector</a:t>
            </a:r>
            <a:r>
              <a:rPr lang="fr-FR" sz="2000" dirty="0" smtClean="0"/>
              <a:t>.</a:t>
            </a:r>
          </a:p>
          <a:p>
            <a:pPr marL="0" indent="0">
              <a:buNone/>
            </a:pPr>
            <a:r>
              <a:rPr lang="fr-FR" sz="2000" dirty="0" err="1" smtClean="0"/>
              <a:t>Some</a:t>
            </a:r>
            <a:r>
              <a:rPr lang="fr-FR" sz="2000" dirty="0" smtClean="0"/>
              <a:t> </a:t>
            </a:r>
            <a:r>
              <a:rPr lang="fr-FR" sz="2000" dirty="0" err="1" smtClean="0"/>
              <a:t>gravity</a:t>
            </a:r>
            <a:r>
              <a:rPr lang="fr-FR" sz="2000" dirty="0" smtClean="0"/>
              <a:t> </a:t>
            </a:r>
            <a:r>
              <a:rPr lang="fr-FR" sz="2000" dirty="0" err="1" smtClean="0"/>
              <a:t>sensors</a:t>
            </a:r>
            <a:r>
              <a:rPr lang="fr-FR" sz="2000" dirty="0" smtClean="0"/>
              <a:t> :</a:t>
            </a:r>
          </a:p>
          <a:p>
            <a:pPr>
              <a:buFontTx/>
              <a:buChar char="-"/>
            </a:pPr>
            <a:r>
              <a:rPr lang="fr-FR" sz="2000" dirty="0" err="1" smtClean="0"/>
              <a:t>Mercury</a:t>
            </a:r>
            <a:r>
              <a:rPr lang="fr-FR" sz="2000" dirty="0" smtClean="0"/>
              <a:t> switch</a:t>
            </a:r>
          </a:p>
          <a:p>
            <a:pPr>
              <a:buFontTx/>
              <a:buChar char="-"/>
            </a:pPr>
            <a:r>
              <a:rPr lang="fr-FR" sz="2000" dirty="0" err="1" smtClean="0"/>
              <a:t>Electrolytic</a:t>
            </a:r>
            <a:r>
              <a:rPr lang="fr-FR" sz="2000" dirty="0" smtClean="0"/>
              <a:t> tilt </a:t>
            </a:r>
            <a:r>
              <a:rPr lang="fr-FR" sz="2000" dirty="0" err="1" smtClean="0"/>
              <a:t>sensor</a:t>
            </a:r>
            <a:r>
              <a:rPr lang="fr-FR" sz="2000" dirty="0" smtClean="0"/>
              <a:t> ( for </a:t>
            </a:r>
            <a:r>
              <a:rPr lang="fr-FR" sz="2000" dirty="0" err="1" smtClean="0"/>
              <a:t>angular</a:t>
            </a:r>
            <a:r>
              <a:rPr lang="fr-FR" sz="2000" dirty="0" smtClean="0"/>
              <a:t> </a:t>
            </a:r>
            <a:r>
              <a:rPr lang="fr-FR" sz="2000" dirty="0" err="1" smtClean="0"/>
              <a:t>displacement</a:t>
            </a:r>
            <a:r>
              <a:rPr lang="fr-FR" sz="2000" dirty="0" smtClean="0"/>
              <a:t>)</a:t>
            </a:r>
          </a:p>
          <a:p>
            <a:pPr>
              <a:buFontTx/>
              <a:buChar char="-"/>
            </a:pPr>
            <a:endParaRPr lang="fr-FR" sz="2000" dirty="0"/>
          </a:p>
          <a:p>
            <a:pPr marL="0" indent="0">
              <a:buNone/>
            </a:pPr>
            <a:endParaRPr lang="fr-FR" sz="2000"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79" y="3567691"/>
            <a:ext cx="4197423" cy="2865328"/>
          </a:xfrm>
          <a:prstGeom prst="rect">
            <a:avLst/>
          </a:prstGeom>
        </p:spPr>
      </p:pic>
      <p:sp>
        <p:nvSpPr>
          <p:cNvPr id="5" name="Slide Number Placeholder 4"/>
          <p:cNvSpPr>
            <a:spLocks noGrp="1"/>
          </p:cNvSpPr>
          <p:nvPr>
            <p:ph type="sldNum" sz="quarter" idx="12"/>
          </p:nvPr>
        </p:nvSpPr>
        <p:spPr/>
        <p:txBody>
          <a:bodyPr/>
          <a:lstStyle/>
          <a:p>
            <a:fld id="{07B0D05E-C7AA-4312-8752-47DAD825AF36}" type="slidenum">
              <a:rPr lang="en-US" smtClean="0"/>
              <a:t>13</a:t>
            </a:fld>
            <a:endParaRPr lang="en-US"/>
          </a:p>
        </p:txBody>
      </p:sp>
    </p:spTree>
    <p:extLst>
      <p:ext uri="{BB962C8B-B14F-4D97-AF65-F5344CB8AC3E}">
        <p14:creationId xmlns:p14="http://schemas.microsoft.com/office/powerpoint/2010/main" val="67223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7620000" cy="3001962"/>
          </a:xfrm>
        </p:spPr>
        <p:txBody>
          <a:bodyPr/>
          <a:lstStyle/>
          <a:p>
            <a:r>
              <a:rPr lang="fr-FR" sz="4000" b="1" dirty="0" err="1"/>
              <a:t>Chapter</a:t>
            </a:r>
            <a:r>
              <a:rPr lang="fr-FR" sz="4000" b="1" dirty="0"/>
              <a:t> </a:t>
            </a:r>
            <a:r>
              <a:rPr lang="fr-FR" sz="4000" b="1" dirty="0" smtClean="0"/>
              <a:t>9</a:t>
            </a:r>
            <a:r>
              <a:rPr lang="fr-FR" sz="4000" b="1" dirty="0"/>
              <a:t/>
            </a:r>
            <a:br>
              <a:rPr lang="fr-FR" sz="4000" b="1" dirty="0"/>
            </a:br>
            <a:r>
              <a:rPr lang="fr-FR" sz="4000" b="1" dirty="0" smtClean="0"/>
              <a:t/>
            </a:r>
            <a:br>
              <a:rPr lang="fr-FR" sz="4000" b="1" dirty="0" smtClean="0"/>
            </a:br>
            <a:r>
              <a:rPr lang="fr-FR" sz="4000" b="1" dirty="0"/>
              <a:t/>
            </a:r>
            <a:br>
              <a:rPr lang="fr-FR" sz="4000" b="1" dirty="0"/>
            </a:br>
            <a:r>
              <a:rPr lang="fr-FR" sz="4000" b="1" dirty="0" smtClean="0"/>
              <a:t>Force, </a:t>
            </a:r>
            <a:r>
              <a:rPr lang="fr-FR" sz="4000" b="1" dirty="0" err="1" smtClean="0"/>
              <a:t>Strain</a:t>
            </a:r>
            <a:r>
              <a:rPr lang="fr-FR" sz="4000" b="1" dirty="0" smtClean="0"/>
              <a:t> and Tactile </a:t>
            </a:r>
            <a:r>
              <a:rPr lang="fr-FR" sz="4000" b="1" dirty="0" err="1" smtClean="0"/>
              <a:t>Sensors</a:t>
            </a:r>
            <a:endParaRPr lang="en-US" sz="4000" dirty="0"/>
          </a:p>
        </p:txBody>
      </p:sp>
      <p:sp>
        <p:nvSpPr>
          <p:cNvPr id="4" name="Slide Number Placeholder 3"/>
          <p:cNvSpPr>
            <a:spLocks noGrp="1"/>
          </p:cNvSpPr>
          <p:nvPr>
            <p:ph type="sldNum" sz="quarter" idx="12"/>
          </p:nvPr>
        </p:nvSpPr>
        <p:spPr/>
        <p:txBody>
          <a:bodyPr/>
          <a:lstStyle/>
          <a:p>
            <a:fld id="{07B0D05E-C7AA-4312-8752-47DAD825AF36}" type="slidenum">
              <a:rPr lang="en-US" smtClean="0"/>
              <a:t>14</a:t>
            </a:fld>
            <a:endParaRPr lang="en-US"/>
          </a:p>
        </p:txBody>
      </p:sp>
    </p:spTree>
    <p:extLst>
      <p:ext uri="{BB962C8B-B14F-4D97-AF65-F5344CB8AC3E}">
        <p14:creationId xmlns:p14="http://schemas.microsoft.com/office/powerpoint/2010/main" val="161019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a:t>
            </a:r>
            <a:endParaRPr lang="en-US" dirty="0"/>
          </a:p>
        </p:txBody>
      </p:sp>
      <p:sp>
        <p:nvSpPr>
          <p:cNvPr id="3" name="Content Placeholder 2"/>
          <p:cNvSpPr>
            <a:spLocks noGrp="1"/>
          </p:cNvSpPr>
          <p:nvPr>
            <p:ph idx="1"/>
          </p:nvPr>
        </p:nvSpPr>
        <p:spPr/>
        <p:txBody>
          <a:bodyPr>
            <a:normAutofit/>
          </a:bodyPr>
          <a:lstStyle/>
          <a:p>
            <a:pPr marL="0" indent="0">
              <a:buNone/>
            </a:pPr>
            <a:r>
              <a:rPr lang="en-US" dirty="0"/>
              <a:t>Newton stated his first </a:t>
            </a:r>
            <a:r>
              <a:rPr lang="en-US" dirty="0" smtClean="0"/>
              <a:t>law as</a:t>
            </a:r>
            <a:r>
              <a:rPr lang="en-US" dirty="0"/>
              <a:t>: </a:t>
            </a:r>
            <a:endParaRPr lang="en-US" dirty="0" smtClean="0"/>
          </a:p>
          <a:p>
            <a:pPr marL="0" indent="0">
              <a:buNone/>
            </a:pPr>
            <a:endParaRPr lang="en-US" dirty="0"/>
          </a:p>
          <a:p>
            <a:pPr marL="0" indent="0">
              <a:buNone/>
            </a:pPr>
            <a:r>
              <a:rPr lang="en-US" dirty="0" smtClean="0"/>
              <a:t>“</a:t>
            </a:r>
            <a:r>
              <a:rPr lang="en-US" dirty="0"/>
              <a:t>Every body persists in its state of rest or of uniform motion in a straight </a:t>
            </a:r>
            <a:r>
              <a:rPr lang="en-US" dirty="0" smtClean="0"/>
              <a:t>line unless </a:t>
            </a:r>
            <a:r>
              <a:rPr lang="en-US" dirty="0"/>
              <a:t>it is compelled to change that state by forces impressed on it.” </a:t>
            </a:r>
            <a:endParaRPr lang="en-US" dirty="0" smtClean="0"/>
          </a:p>
          <a:p>
            <a:pPr marL="0" indent="0">
              <a:buNone/>
            </a:pPr>
            <a:endParaRPr lang="en-US" dirty="0" smtClean="0"/>
          </a:p>
          <a:p>
            <a:pPr marL="0" indent="0">
              <a:buNone/>
            </a:pPr>
            <a:r>
              <a:rPr lang="en-US" dirty="0" smtClean="0"/>
              <a:t>Sometimes, this </a:t>
            </a:r>
            <a:r>
              <a:rPr lang="en-US" dirty="0"/>
              <a:t>is called a law of inertia. Another way to state the first law is to say that: </a:t>
            </a:r>
            <a:endParaRPr lang="en-US" dirty="0" smtClean="0"/>
          </a:p>
          <a:p>
            <a:pPr marL="0" indent="0">
              <a:buNone/>
            </a:pPr>
            <a:endParaRPr lang="en-US" dirty="0"/>
          </a:p>
          <a:p>
            <a:pPr marL="0" indent="0">
              <a:buNone/>
            </a:pPr>
            <a:r>
              <a:rPr lang="en-US" dirty="0" smtClean="0"/>
              <a:t>“</a:t>
            </a:r>
            <a:r>
              <a:rPr lang="en-US" dirty="0"/>
              <a:t>If </a:t>
            </a:r>
            <a:r>
              <a:rPr lang="en-US" dirty="0" smtClean="0"/>
              <a:t>no net </a:t>
            </a:r>
            <a:r>
              <a:rPr lang="en-US" dirty="0"/>
              <a:t>force acts on a body, its acceleration </a:t>
            </a:r>
            <a:r>
              <a:rPr lang="en-US" b="1" dirty="0"/>
              <a:t>a</a:t>
            </a:r>
            <a:r>
              <a:rPr lang="en-US" dirty="0"/>
              <a:t> is zero.”</a:t>
            </a:r>
          </a:p>
        </p:txBody>
      </p:sp>
      <p:sp>
        <p:nvSpPr>
          <p:cNvPr id="4" name="Slide Number Placeholder 3"/>
          <p:cNvSpPr>
            <a:spLocks noGrp="1"/>
          </p:cNvSpPr>
          <p:nvPr>
            <p:ph type="sldNum" sz="quarter" idx="12"/>
          </p:nvPr>
        </p:nvSpPr>
        <p:spPr/>
        <p:txBody>
          <a:bodyPr/>
          <a:lstStyle/>
          <a:p>
            <a:fld id="{07B0D05E-C7AA-4312-8752-47DAD825AF36}" type="slidenum">
              <a:rPr lang="en-US" smtClean="0"/>
              <a:t>15</a:t>
            </a:fld>
            <a:endParaRPr lang="en-US"/>
          </a:p>
        </p:txBody>
      </p:sp>
    </p:spTree>
    <p:extLst>
      <p:ext uri="{BB962C8B-B14F-4D97-AF65-F5344CB8AC3E}">
        <p14:creationId xmlns:p14="http://schemas.microsoft.com/office/powerpoint/2010/main" val="70467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Force Sensors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dirty="0"/>
              <a:t>Force sensors can be divided into two classes:  </a:t>
            </a:r>
            <a:endParaRPr lang="en-US" dirty="0" smtClean="0"/>
          </a:p>
          <a:p>
            <a:pPr marL="0" indent="0" algn="ctr">
              <a:buNone/>
            </a:pPr>
            <a:r>
              <a:rPr lang="en-US" b="1" i="1" dirty="0" smtClean="0"/>
              <a:t>Quantitative</a:t>
            </a:r>
            <a:r>
              <a:rPr lang="en-US" dirty="0" smtClean="0"/>
              <a:t> </a:t>
            </a:r>
            <a:r>
              <a:rPr lang="en-US" dirty="0"/>
              <a:t>and </a:t>
            </a:r>
            <a:r>
              <a:rPr lang="en-US" b="1" i="1" dirty="0" smtClean="0"/>
              <a:t>Qualitative</a:t>
            </a:r>
            <a:r>
              <a:rPr lang="en-US" dirty="0" smtClean="0"/>
              <a:t> </a:t>
            </a:r>
          </a:p>
          <a:p>
            <a:pPr marL="0" indent="0">
              <a:buNone/>
            </a:pPr>
            <a:endParaRPr lang="en-US" dirty="0"/>
          </a:p>
          <a:p>
            <a:pPr marL="0" indent="0">
              <a:buNone/>
            </a:pPr>
            <a:r>
              <a:rPr lang="en-US" dirty="0" smtClean="0"/>
              <a:t>A quantitative </a:t>
            </a:r>
            <a:r>
              <a:rPr lang="en-US" dirty="0"/>
              <a:t>sensor actually measures the force and represents its value in terms </a:t>
            </a:r>
            <a:r>
              <a:rPr lang="en-US" dirty="0" smtClean="0"/>
              <a:t>of an </a:t>
            </a:r>
            <a:r>
              <a:rPr lang="en-US" dirty="0"/>
              <a:t>electrical signal. </a:t>
            </a:r>
            <a:endParaRPr lang="en-US" dirty="0" smtClean="0"/>
          </a:p>
          <a:p>
            <a:pPr marL="0" indent="0">
              <a:buNone/>
            </a:pPr>
            <a:r>
              <a:rPr lang="en-US" dirty="0" smtClean="0"/>
              <a:t>Examples </a:t>
            </a:r>
            <a:r>
              <a:rPr lang="en-US" dirty="0"/>
              <a:t>of these sensors are strain </a:t>
            </a:r>
            <a:r>
              <a:rPr lang="en-US" dirty="0" smtClean="0"/>
              <a:t>gauges </a:t>
            </a:r>
            <a:r>
              <a:rPr lang="en-US" dirty="0"/>
              <a:t>and load cells. </a:t>
            </a:r>
            <a:endParaRPr lang="en-US" dirty="0" smtClean="0"/>
          </a:p>
          <a:p>
            <a:pPr marL="0" indent="0">
              <a:buNone/>
            </a:pPr>
            <a:endParaRPr lang="en-US" dirty="0"/>
          </a:p>
          <a:p>
            <a:pPr marL="0" indent="0">
              <a:buNone/>
            </a:pPr>
            <a:r>
              <a:rPr lang="en-US" dirty="0" smtClean="0"/>
              <a:t>The</a:t>
            </a:r>
            <a:r>
              <a:rPr lang="en-US" dirty="0"/>
              <a:t> </a:t>
            </a:r>
            <a:r>
              <a:rPr lang="en-US" dirty="0" smtClean="0"/>
              <a:t>qualitative </a:t>
            </a:r>
            <a:r>
              <a:rPr lang="en-US" dirty="0"/>
              <a:t>sensors are the threshold devices that are not concerned with a </a:t>
            </a:r>
            <a:r>
              <a:rPr lang="en-US" dirty="0" smtClean="0"/>
              <a:t>good fidelity </a:t>
            </a:r>
            <a:r>
              <a:rPr lang="en-US" dirty="0"/>
              <a:t>of representation of the force value. Their function is merely to </a:t>
            </a:r>
            <a:r>
              <a:rPr lang="en-US" dirty="0" smtClean="0"/>
              <a:t>indicate whether </a:t>
            </a:r>
            <a:r>
              <a:rPr lang="en-US" dirty="0"/>
              <a:t>a sufficiently strong force is applied or </a:t>
            </a:r>
            <a:r>
              <a:rPr lang="en-US" dirty="0" smtClean="0"/>
              <a:t>not.</a:t>
            </a:r>
          </a:p>
          <a:p>
            <a:pPr marL="0" indent="0">
              <a:buNone/>
            </a:pPr>
            <a:endParaRPr lang="en-US" dirty="0" smtClean="0"/>
          </a:p>
        </p:txBody>
      </p:sp>
      <p:sp>
        <p:nvSpPr>
          <p:cNvPr id="4" name="Slide Number Placeholder 3"/>
          <p:cNvSpPr>
            <a:spLocks noGrp="1"/>
          </p:cNvSpPr>
          <p:nvPr>
            <p:ph type="sldNum" sz="quarter" idx="12"/>
          </p:nvPr>
        </p:nvSpPr>
        <p:spPr/>
        <p:txBody>
          <a:bodyPr/>
          <a:lstStyle/>
          <a:p>
            <a:fld id="{07B0D05E-C7AA-4312-8752-47DAD825AF36}" type="slidenum">
              <a:rPr lang="en-US" smtClean="0"/>
              <a:t>16</a:t>
            </a:fld>
            <a:endParaRPr lang="en-US"/>
          </a:p>
        </p:txBody>
      </p:sp>
    </p:spTree>
    <p:extLst>
      <p:ext uri="{BB962C8B-B14F-4D97-AF65-F5344CB8AC3E}">
        <p14:creationId xmlns:p14="http://schemas.microsoft.com/office/powerpoint/2010/main" val="181292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 Gauges</a:t>
            </a:r>
            <a:endParaRPr lang="en-US" dirty="0"/>
          </a:p>
        </p:txBody>
      </p:sp>
      <p:sp>
        <p:nvSpPr>
          <p:cNvPr id="3" name="Content Placeholder 2"/>
          <p:cNvSpPr>
            <a:spLocks noGrp="1"/>
          </p:cNvSpPr>
          <p:nvPr>
            <p:ph idx="1"/>
          </p:nvPr>
        </p:nvSpPr>
        <p:spPr/>
        <p:txBody>
          <a:bodyPr/>
          <a:lstStyle/>
          <a:p>
            <a:pPr marL="0" indent="0">
              <a:buNone/>
            </a:pPr>
            <a:r>
              <a:rPr lang="en-US" dirty="0" smtClean="0"/>
              <a:t>“Strain </a:t>
            </a:r>
            <a:r>
              <a:rPr lang="en-US" dirty="0"/>
              <a:t>is deformation of a physical body under the action of applied forces</a:t>
            </a:r>
            <a:r>
              <a:rPr lang="en-US" dirty="0" smtClean="0"/>
              <a:t>.”</a:t>
            </a:r>
          </a:p>
          <a:p>
            <a:pPr marL="0" indent="0">
              <a:buNone/>
            </a:pPr>
            <a:endParaRPr lang="en-US" dirty="0"/>
          </a:p>
          <a:p>
            <a:pPr marL="0" indent="0">
              <a:buNone/>
            </a:pPr>
            <a:r>
              <a:rPr lang="en-US" dirty="0" smtClean="0"/>
              <a:t>Strain</a:t>
            </a:r>
            <a:r>
              <a:rPr lang="en-US" dirty="0"/>
              <a:t> </a:t>
            </a:r>
            <a:r>
              <a:rPr lang="en-US" dirty="0" smtClean="0"/>
              <a:t>gauge </a:t>
            </a:r>
            <a:r>
              <a:rPr lang="en-US" dirty="0"/>
              <a:t>is a resistive elastic sensor whose resistance is function of the applied </a:t>
            </a:r>
            <a:r>
              <a:rPr lang="en-US" dirty="0" smtClean="0"/>
              <a:t>strain (unit </a:t>
            </a:r>
            <a:r>
              <a:rPr lang="en-US" dirty="0"/>
              <a:t>deformation).</a:t>
            </a:r>
          </a:p>
        </p:txBody>
      </p:sp>
      <p:sp>
        <p:nvSpPr>
          <p:cNvPr id="4" name="Slide Number Placeholder 3"/>
          <p:cNvSpPr>
            <a:spLocks noGrp="1"/>
          </p:cNvSpPr>
          <p:nvPr>
            <p:ph type="sldNum" sz="quarter" idx="12"/>
          </p:nvPr>
        </p:nvSpPr>
        <p:spPr/>
        <p:txBody>
          <a:bodyPr/>
          <a:lstStyle/>
          <a:p>
            <a:fld id="{07B0D05E-C7AA-4312-8752-47DAD825AF36}" type="slidenum">
              <a:rPr lang="en-US" smtClean="0"/>
              <a:t>17</a:t>
            </a:fld>
            <a:endParaRPr lang="en-US"/>
          </a:p>
        </p:txBody>
      </p:sp>
    </p:spTree>
    <p:extLst>
      <p:ext uri="{BB962C8B-B14F-4D97-AF65-F5344CB8AC3E}">
        <p14:creationId xmlns:p14="http://schemas.microsoft.com/office/powerpoint/2010/main" val="228484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dirty="0"/>
              <a:t>That relationship is generally called the </a:t>
            </a:r>
            <a:r>
              <a:rPr lang="en-US" dirty="0" err="1"/>
              <a:t>P</a:t>
            </a:r>
            <a:r>
              <a:rPr lang="en-US" dirty="0" err="1" smtClean="0"/>
              <a:t>iezoresistive</a:t>
            </a:r>
            <a:r>
              <a:rPr lang="en-US" dirty="0" smtClean="0"/>
              <a:t> Effect,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Piezoresistive</a:t>
            </a:r>
            <a:r>
              <a:rPr lang="en-US" dirty="0" smtClean="0"/>
              <a:t> </a:t>
            </a:r>
            <a:r>
              <a:rPr lang="en-US" dirty="0" smtClean="0"/>
              <a:t>Effect is expressed </a:t>
            </a:r>
            <a:r>
              <a:rPr lang="en-US" dirty="0"/>
              <a:t>through the gauge factor </a:t>
            </a:r>
            <a:r>
              <a:rPr lang="en-US" b="1" i="1" dirty="0"/>
              <a:t>Se</a:t>
            </a:r>
            <a:r>
              <a:rPr lang="en-US" dirty="0"/>
              <a:t> of the </a:t>
            </a:r>
            <a:r>
              <a:rPr lang="en-US" dirty="0" smtClean="0"/>
              <a:t>conductor</a:t>
            </a:r>
          </a:p>
          <a:p>
            <a:pPr marL="0" indent="0">
              <a:buNone/>
            </a:pPr>
            <a:endParaRPr lang="en-US" dirty="0" smtClean="0"/>
          </a:p>
          <a:p>
            <a:pPr marL="0" indent="0">
              <a:buNone/>
            </a:pPr>
            <a:r>
              <a:rPr lang="en-US" dirty="0" smtClean="0"/>
              <a:t>For </a:t>
            </a:r>
            <a:r>
              <a:rPr lang="en-US" dirty="0"/>
              <a:t>many materials </a:t>
            </a:r>
            <a:r>
              <a:rPr lang="en-US" dirty="0" smtClean="0"/>
              <a:t>Se=2 </a:t>
            </a:r>
            <a:r>
              <a:rPr lang="en-US" dirty="0"/>
              <a:t>with the exception of platinum for which </a:t>
            </a:r>
            <a:r>
              <a:rPr lang="en-US" dirty="0" smtClean="0"/>
              <a:t>Se=6</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785" t="37143" r="47392" b="55357"/>
          <a:stretch/>
        </p:blipFill>
        <p:spPr bwMode="auto">
          <a:xfrm>
            <a:off x="3429000" y="1115486"/>
            <a:ext cx="1447800" cy="104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7B0D05E-C7AA-4312-8752-47DAD825AF36}" type="slidenum">
              <a:rPr lang="en-US" smtClean="0"/>
              <a:t>18</a:t>
            </a:fld>
            <a:endParaRPr lang="en-US"/>
          </a:p>
        </p:txBody>
      </p:sp>
    </p:spTree>
    <p:extLst>
      <p:ext uri="{BB962C8B-B14F-4D97-AF65-F5344CB8AC3E}">
        <p14:creationId xmlns:p14="http://schemas.microsoft.com/office/powerpoint/2010/main" val="328207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Tactile Sensors</a:t>
            </a:r>
            <a:endParaRPr lang="en-US" dirty="0"/>
          </a:p>
        </p:txBody>
      </p:sp>
      <p:sp>
        <p:nvSpPr>
          <p:cNvPr id="3" name="Content Placeholder 2"/>
          <p:cNvSpPr>
            <a:spLocks noGrp="1"/>
          </p:cNvSpPr>
          <p:nvPr>
            <p:ph idx="1"/>
          </p:nvPr>
        </p:nvSpPr>
        <p:spPr>
          <a:xfrm>
            <a:off x="152400" y="1371600"/>
            <a:ext cx="8229600" cy="5257800"/>
          </a:xfrm>
        </p:spPr>
        <p:txBody>
          <a:bodyPr>
            <a:normAutofit/>
          </a:bodyPr>
          <a:lstStyle/>
          <a:p>
            <a:pPr marL="0" indent="0" algn="just">
              <a:buNone/>
            </a:pPr>
            <a:r>
              <a:rPr lang="en-US" dirty="0"/>
              <a:t>The tactile sensors loosely can be subdivided into three subgroups</a:t>
            </a:r>
            <a:r>
              <a:rPr lang="en-US" dirty="0" smtClean="0"/>
              <a:t>:</a:t>
            </a:r>
          </a:p>
          <a:p>
            <a:pPr marL="0" indent="0" algn="just">
              <a:buNone/>
            </a:pPr>
            <a:endParaRPr lang="en-US" dirty="0"/>
          </a:p>
          <a:p>
            <a:pPr marL="0" indent="0" algn="just">
              <a:buNone/>
            </a:pPr>
            <a:r>
              <a:rPr lang="en-US" b="1" dirty="0"/>
              <a:t>Touch Sensors</a:t>
            </a:r>
            <a:r>
              <a:rPr lang="en-US" dirty="0"/>
              <a:t>. These sensors detect and measure contact forces at </a:t>
            </a:r>
            <a:r>
              <a:rPr lang="en-US" dirty="0" smtClean="0"/>
              <a:t>defined points</a:t>
            </a:r>
            <a:r>
              <a:rPr lang="en-US" dirty="0"/>
              <a:t>. </a:t>
            </a:r>
            <a:endParaRPr lang="en-US" dirty="0" smtClean="0"/>
          </a:p>
          <a:p>
            <a:pPr marL="0" indent="0" algn="just">
              <a:buNone/>
            </a:pPr>
            <a:endParaRPr lang="en-US" dirty="0" smtClean="0"/>
          </a:p>
          <a:p>
            <a:pPr marL="0" indent="0" algn="just">
              <a:buNone/>
            </a:pPr>
            <a:r>
              <a:rPr lang="en-US" b="1" dirty="0" smtClean="0"/>
              <a:t>Spatial </a:t>
            </a:r>
            <a:r>
              <a:rPr lang="en-US" b="1" dirty="0"/>
              <a:t>Sensors</a:t>
            </a:r>
            <a:r>
              <a:rPr lang="en-US" dirty="0"/>
              <a:t>. These sensors detect and measure the spatial </a:t>
            </a:r>
            <a:r>
              <a:rPr lang="en-US"/>
              <a:t>distribution </a:t>
            </a:r>
            <a:r>
              <a:rPr lang="en-US" smtClean="0"/>
              <a:t>of forces </a:t>
            </a:r>
            <a:r>
              <a:rPr lang="en-US" dirty="0"/>
              <a:t>perpendicular to a predetermined sensory area, and the subsequent </a:t>
            </a:r>
            <a:r>
              <a:rPr lang="en-US" dirty="0" smtClean="0"/>
              <a:t>interpretation of </a:t>
            </a:r>
            <a:r>
              <a:rPr lang="en-US" dirty="0"/>
              <a:t>the spatial information. </a:t>
            </a:r>
            <a:endParaRPr lang="en-US" dirty="0" smtClean="0"/>
          </a:p>
          <a:p>
            <a:pPr marL="0" indent="0" algn="just">
              <a:buNone/>
            </a:pPr>
            <a:endParaRPr lang="en-US" dirty="0" smtClean="0"/>
          </a:p>
          <a:p>
            <a:pPr marL="0" indent="0" algn="just">
              <a:buNone/>
            </a:pPr>
            <a:r>
              <a:rPr lang="en-US" b="1" dirty="0" smtClean="0"/>
              <a:t>Slip </a:t>
            </a:r>
            <a:r>
              <a:rPr lang="en-US" b="1" dirty="0"/>
              <a:t>Sensors</a:t>
            </a:r>
            <a:r>
              <a:rPr lang="en-US" dirty="0"/>
              <a:t>. These sensors detect and measure the movement of an </a:t>
            </a:r>
            <a:r>
              <a:rPr lang="en-US" dirty="0" smtClean="0"/>
              <a:t>object relative </a:t>
            </a:r>
            <a:r>
              <a:rPr lang="en-US" dirty="0"/>
              <a:t>to the sensor. This can be achieved either by a specially designed </a:t>
            </a:r>
            <a:r>
              <a:rPr lang="en-US" dirty="0" smtClean="0"/>
              <a:t>slip sensor </a:t>
            </a:r>
            <a:r>
              <a:rPr lang="en-US" dirty="0"/>
              <a:t>or by the interpretation of the data from a touch sensor or a spatial array.</a:t>
            </a:r>
          </a:p>
        </p:txBody>
      </p:sp>
      <p:sp>
        <p:nvSpPr>
          <p:cNvPr id="4" name="Slide Number Placeholder 3"/>
          <p:cNvSpPr>
            <a:spLocks noGrp="1"/>
          </p:cNvSpPr>
          <p:nvPr>
            <p:ph type="sldNum" sz="quarter" idx="12"/>
          </p:nvPr>
        </p:nvSpPr>
        <p:spPr/>
        <p:txBody>
          <a:bodyPr/>
          <a:lstStyle/>
          <a:p>
            <a:fld id="{07B0D05E-C7AA-4312-8752-47DAD825AF36}" type="slidenum">
              <a:rPr lang="en-US" smtClean="0"/>
              <a:t>19</a:t>
            </a:fld>
            <a:endParaRPr lang="en-US"/>
          </a:p>
        </p:txBody>
      </p:sp>
    </p:spTree>
    <p:extLst>
      <p:ext uri="{BB962C8B-B14F-4D97-AF65-F5344CB8AC3E}">
        <p14:creationId xmlns:p14="http://schemas.microsoft.com/office/powerpoint/2010/main" val="268263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958339" cy="1476554"/>
          </a:xfrm>
        </p:spPr>
        <p:txBody>
          <a:bodyPr>
            <a:noAutofit/>
          </a:bodyPr>
          <a:lstStyle/>
          <a:p>
            <a:pPr algn="ctr"/>
            <a:r>
              <a:rPr lang="fr-FR" sz="3600" b="1" dirty="0" err="1" smtClean="0"/>
              <a:t>Chapter</a:t>
            </a:r>
            <a:r>
              <a:rPr lang="fr-FR" sz="3600" b="1" dirty="0" smtClean="0"/>
              <a:t> 8</a:t>
            </a:r>
            <a:br>
              <a:rPr lang="fr-FR" sz="3600" b="1" dirty="0" smtClean="0"/>
            </a:br>
            <a:r>
              <a:rPr lang="fr-FR" sz="3600" b="1" dirty="0" smtClean="0"/>
              <a:t/>
            </a:r>
            <a:br>
              <a:rPr lang="fr-FR" sz="3600" b="1" dirty="0" smtClean="0"/>
            </a:br>
            <a:r>
              <a:rPr lang="fr-FR" sz="3600" b="1" dirty="0" err="1" smtClean="0"/>
              <a:t>Velocity</a:t>
            </a:r>
            <a:r>
              <a:rPr lang="fr-FR" sz="3600" b="1" dirty="0" smtClean="0"/>
              <a:t> and </a:t>
            </a:r>
            <a:r>
              <a:rPr lang="fr-FR" sz="3600" b="1" dirty="0" err="1"/>
              <a:t>A</a:t>
            </a:r>
            <a:r>
              <a:rPr lang="fr-FR" sz="3600" b="1" dirty="0" err="1" smtClean="0"/>
              <a:t>cceleration</a:t>
            </a:r>
            <a:endParaRPr lang="fr-FR" sz="3600" b="1" dirty="0"/>
          </a:p>
        </p:txBody>
      </p:sp>
      <p:sp>
        <p:nvSpPr>
          <p:cNvPr id="3" name="Espace réservé du contenu 2"/>
          <p:cNvSpPr>
            <a:spLocks noGrp="1"/>
          </p:cNvSpPr>
          <p:nvPr>
            <p:ph idx="1"/>
          </p:nvPr>
        </p:nvSpPr>
        <p:spPr>
          <a:xfrm>
            <a:off x="228600" y="2005930"/>
            <a:ext cx="8286750" cy="4623470"/>
          </a:xfrm>
        </p:spPr>
        <p:txBody>
          <a:bodyPr>
            <a:normAutofit/>
          </a:bodyPr>
          <a:lstStyle/>
          <a:p>
            <a:pPr marL="0" indent="0">
              <a:buNone/>
            </a:pPr>
            <a:endParaRPr lang="fr-FR" sz="2000" b="1" dirty="0"/>
          </a:p>
          <a:p>
            <a:pPr marL="0" indent="0">
              <a:buNone/>
            </a:pPr>
            <a:r>
              <a:rPr lang="fr-FR" sz="2000" dirty="0" err="1" smtClean="0"/>
              <a:t>Acceleration</a:t>
            </a:r>
            <a:r>
              <a:rPr lang="fr-FR" sz="2000" dirty="0" smtClean="0"/>
              <a:t> </a:t>
            </a:r>
            <a:r>
              <a:rPr lang="fr-FR" sz="2000" dirty="0" err="1" smtClean="0"/>
              <a:t>requires</a:t>
            </a:r>
            <a:r>
              <a:rPr lang="fr-FR" sz="2000" dirty="0" smtClean="0"/>
              <a:t> application of a force </a:t>
            </a:r>
          </a:p>
          <a:p>
            <a:pPr marL="0" indent="0">
              <a:buNone/>
            </a:pPr>
            <a:endParaRPr lang="fr-FR" sz="2000" dirty="0"/>
          </a:p>
          <a:p>
            <a:pPr marL="0" indent="0">
              <a:buNone/>
            </a:pPr>
            <a:r>
              <a:rPr lang="fr-FR" sz="2000" dirty="0" smtClean="0"/>
              <a:t>2</a:t>
            </a:r>
            <a:r>
              <a:rPr lang="fr-FR" sz="2000" baseline="30000" dirty="0" smtClean="0"/>
              <a:t>nd</a:t>
            </a:r>
            <a:r>
              <a:rPr lang="fr-FR" sz="2000" dirty="0" smtClean="0"/>
              <a:t> </a:t>
            </a:r>
            <a:r>
              <a:rPr lang="fr-FR" sz="2000" dirty="0" err="1" smtClean="0"/>
              <a:t>law</a:t>
            </a:r>
            <a:r>
              <a:rPr lang="fr-FR" sz="2000" dirty="0" smtClean="0"/>
              <a:t> of newton :</a:t>
            </a:r>
            <a:endParaRPr lang="fr-FR" sz="2000" dirty="0"/>
          </a:p>
          <a:p>
            <a:pPr marL="0" indent="0">
              <a:buNone/>
            </a:pPr>
            <a:r>
              <a:rPr lang="fr-FR" sz="2000" dirty="0" smtClean="0"/>
              <a:t>a=</a:t>
            </a:r>
            <a:r>
              <a:rPr lang="fr-FR" sz="2000" dirty="0" smtClean="0">
                <a:effectLst/>
              </a:rPr>
              <a:t>​​​</a:t>
            </a:r>
            <a:r>
              <a:rPr lang="el-GR" sz="2000" dirty="0" smtClean="0">
                <a:effectLst/>
              </a:rPr>
              <a:t>Σ</a:t>
            </a:r>
            <a:r>
              <a:rPr lang="fr-FR" sz="2000" dirty="0" smtClean="0">
                <a:effectLst/>
              </a:rPr>
              <a:t>F​</a:t>
            </a:r>
            <a:r>
              <a:rPr lang="fr-FR" sz="2000" dirty="0" smtClean="0"/>
              <a:t>​ / m   </a:t>
            </a:r>
          </a:p>
          <a:p>
            <a:pPr marL="0" indent="0">
              <a:buNone/>
            </a:pPr>
            <a:endParaRPr lang="fr-FR" sz="2000" dirty="0" smtClean="0"/>
          </a:p>
          <a:p>
            <a:pPr marL="0" indent="0">
              <a:buNone/>
            </a:pPr>
            <a:r>
              <a:rPr lang="fr-FR" sz="2000" dirty="0" err="1" smtClean="0"/>
              <a:t>Velocity</a:t>
            </a:r>
            <a:r>
              <a:rPr lang="fr-FR" sz="2000" dirty="0" smtClean="0"/>
              <a:t> </a:t>
            </a:r>
            <a:r>
              <a:rPr lang="fr-FR" sz="2000" dirty="0" err="1" smtClean="0"/>
              <a:t>is</a:t>
            </a:r>
            <a:r>
              <a:rPr lang="fr-FR" sz="2000" dirty="0" smtClean="0"/>
              <a:t> a first </a:t>
            </a:r>
            <a:r>
              <a:rPr lang="fr-FR" sz="2000" dirty="0" err="1" smtClean="0"/>
              <a:t>derivative</a:t>
            </a:r>
            <a:r>
              <a:rPr lang="fr-FR" sz="2000" dirty="0" smtClean="0"/>
              <a:t> of a position, </a:t>
            </a:r>
            <a:r>
              <a:rPr lang="fr-FR" sz="2000" dirty="0" err="1" smtClean="0"/>
              <a:t>acceleration</a:t>
            </a:r>
            <a:r>
              <a:rPr lang="fr-FR" sz="2000" dirty="0" smtClean="0"/>
              <a:t> </a:t>
            </a:r>
            <a:r>
              <a:rPr lang="fr-FR" sz="2000" dirty="0" err="1" smtClean="0"/>
              <a:t>is</a:t>
            </a:r>
            <a:r>
              <a:rPr lang="fr-FR" sz="2000" dirty="0" smtClean="0"/>
              <a:t>  second</a:t>
            </a:r>
          </a:p>
          <a:p>
            <a:pPr marL="0" indent="0">
              <a:buNone/>
            </a:pPr>
            <a:endParaRPr lang="fr-FR" sz="2000" dirty="0" smtClean="0"/>
          </a:p>
          <a:p>
            <a:pPr marL="0" indent="0">
              <a:buNone/>
            </a:pPr>
            <a:r>
              <a:rPr lang="fr-FR" sz="2000" b="1" i="1" dirty="0" smtClean="0"/>
              <a:t>Position and </a:t>
            </a:r>
            <a:r>
              <a:rPr lang="fr-FR" sz="2000" b="1" i="1" dirty="0" err="1" smtClean="0"/>
              <a:t>displacement</a:t>
            </a:r>
            <a:r>
              <a:rPr lang="fr-FR" sz="2000" b="1" i="1" dirty="0" smtClean="0"/>
              <a:t> </a:t>
            </a:r>
            <a:r>
              <a:rPr lang="fr-FR" sz="2000" b="1" i="1" dirty="0" err="1" smtClean="0"/>
              <a:t>measurements</a:t>
            </a:r>
            <a:r>
              <a:rPr lang="fr-FR" sz="2000" b="1" i="1" dirty="0" smtClean="0"/>
              <a:t> : </a:t>
            </a:r>
            <a:r>
              <a:rPr lang="fr-FR" sz="2000" dirty="0" err="1"/>
              <a:t>L</a:t>
            </a:r>
            <a:r>
              <a:rPr lang="fr-FR" sz="2000" dirty="0" err="1" smtClean="0"/>
              <a:t>ow</a:t>
            </a:r>
            <a:r>
              <a:rPr lang="fr-FR" sz="2000" dirty="0" smtClean="0"/>
              <a:t> </a:t>
            </a:r>
            <a:r>
              <a:rPr lang="fr-FR" sz="2000" dirty="0" err="1" smtClean="0"/>
              <a:t>frequencies</a:t>
            </a:r>
            <a:r>
              <a:rPr lang="fr-FR" sz="2000" dirty="0" smtClean="0"/>
              <a:t> (0-10 Hz)</a:t>
            </a:r>
          </a:p>
          <a:p>
            <a:pPr marL="0" indent="0">
              <a:buNone/>
            </a:pPr>
            <a:r>
              <a:rPr lang="fr-FR" sz="2000" b="1" i="1" dirty="0" err="1" smtClean="0"/>
              <a:t>Velocity</a:t>
            </a:r>
            <a:r>
              <a:rPr lang="fr-FR" sz="2000" b="1" i="1" dirty="0" smtClean="0"/>
              <a:t> </a:t>
            </a:r>
            <a:r>
              <a:rPr lang="fr-FR" sz="2000" b="1" i="1" dirty="0" err="1" smtClean="0"/>
              <a:t>measurements</a:t>
            </a:r>
            <a:r>
              <a:rPr lang="fr-FR" sz="2000" b="1" i="1" dirty="0" smtClean="0"/>
              <a:t>: </a:t>
            </a:r>
            <a:r>
              <a:rPr lang="fr-FR" sz="2000" dirty="0" err="1" smtClean="0"/>
              <a:t>Intermediate</a:t>
            </a:r>
            <a:r>
              <a:rPr lang="fr-FR" sz="2000" dirty="0" smtClean="0"/>
              <a:t> </a:t>
            </a:r>
            <a:r>
              <a:rPr lang="fr-FR" sz="2000" dirty="0" err="1" smtClean="0"/>
              <a:t>frequencies</a:t>
            </a:r>
            <a:r>
              <a:rPr lang="fr-FR" sz="2000" dirty="0"/>
              <a:t> </a:t>
            </a:r>
            <a:r>
              <a:rPr lang="fr-FR" sz="2000" dirty="0" smtClean="0"/>
              <a:t>(</a:t>
            </a:r>
            <a:r>
              <a:rPr lang="fr-FR" sz="2000" dirty="0" err="1" smtClean="0"/>
              <a:t>less</a:t>
            </a:r>
            <a:r>
              <a:rPr lang="fr-FR" sz="2000" dirty="0" smtClean="0"/>
              <a:t> </a:t>
            </a:r>
            <a:r>
              <a:rPr lang="fr-FR" sz="2000" dirty="0" err="1" smtClean="0"/>
              <a:t>than</a:t>
            </a:r>
            <a:r>
              <a:rPr lang="fr-FR" sz="2000" dirty="0" smtClean="0"/>
              <a:t> 1Khz)</a:t>
            </a:r>
          </a:p>
          <a:p>
            <a:pPr marL="0" indent="0">
              <a:buNone/>
            </a:pPr>
            <a:r>
              <a:rPr lang="fr-FR" sz="2000" b="1" i="1" dirty="0" err="1" smtClean="0"/>
              <a:t>Acceleration</a:t>
            </a:r>
            <a:r>
              <a:rPr lang="fr-FR" sz="2000" b="1" i="1" dirty="0" smtClean="0"/>
              <a:t> </a:t>
            </a:r>
            <a:r>
              <a:rPr lang="fr-FR" sz="2000" b="1" i="1" dirty="0" err="1" smtClean="0"/>
              <a:t>measurements</a:t>
            </a:r>
            <a:r>
              <a:rPr lang="fr-FR" sz="2000" b="1" i="1" dirty="0" smtClean="0"/>
              <a:t>: </a:t>
            </a:r>
            <a:r>
              <a:rPr lang="fr-FR" sz="2000" dirty="0" smtClean="0"/>
              <a:t>High </a:t>
            </a:r>
            <a:r>
              <a:rPr lang="fr-FR" sz="2000" dirty="0" err="1" smtClean="0"/>
              <a:t>frequencies</a:t>
            </a:r>
            <a:endParaRPr lang="fr-FR" sz="2000" dirty="0" smtClean="0"/>
          </a:p>
          <a:p>
            <a:pPr marL="0" indent="0">
              <a:buNone/>
            </a:pPr>
            <a:endParaRPr lang="fr-FR" dirty="0"/>
          </a:p>
        </p:txBody>
      </p:sp>
      <p:sp>
        <p:nvSpPr>
          <p:cNvPr id="4" name="Slide Number Placeholder 3"/>
          <p:cNvSpPr>
            <a:spLocks noGrp="1"/>
          </p:cNvSpPr>
          <p:nvPr>
            <p:ph type="sldNum" sz="quarter" idx="12"/>
          </p:nvPr>
        </p:nvSpPr>
        <p:spPr/>
        <p:txBody>
          <a:bodyPr/>
          <a:lstStyle/>
          <a:p>
            <a:fld id="{07B0D05E-C7AA-4312-8752-47DAD825AF36}" type="slidenum">
              <a:rPr lang="en-US" smtClean="0"/>
              <a:t>2</a:t>
            </a:fld>
            <a:endParaRPr lang="en-US"/>
          </a:p>
        </p:txBody>
      </p:sp>
    </p:spTree>
    <p:extLst>
      <p:ext uri="{BB962C8B-B14F-4D97-AF65-F5344CB8AC3E}">
        <p14:creationId xmlns:p14="http://schemas.microsoft.com/office/powerpoint/2010/main" val="222586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534400" cy="5973763"/>
          </a:xfrm>
        </p:spPr>
        <p:txBody>
          <a:bodyPr>
            <a:normAutofit/>
          </a:bodyPr>
          <a:lstStyle/>
          <a:p>
            <a:pPr marL="0" indent="0">
              <a:buNone/>
            </a:pPr>
            <a:r>
              <a:rPr lang="en-US" sz="2400" b="1" dirty="0" smtClean="0"/>
              <a:t>Switch Sensors:</a:t>
            </a:r>
          </a:p>
          <a:p>
            <a:r>
              <a:rPr lang="en-US" sz="2400" dirty="0" smtClean="0"/>
              <a:t>A </a:t>
            </a:r>
            <a:r>
              <a:rPr lang="en-US" sz="2400" dirty="0"/>
              <a:t>simple </a:t>
            </a:r>
            <a:r>
              <a:rPr lang="en-US" sz="2400" dirty="0" smtClean="0"/>
              <a:t>tactile sensor </a:t>
            </a:r>
            <a:r>
              <a:rPr lang="en-US" sz="2400" dirty="0"/>
              <a:t>producing an “on–off” output can be formed with two leaves of foil and </a:t>
            </a:r>
            <a:r>
              <a:rPr lang="en-US" sz="2400" dirty="0" smtClean="0"/>
              <a:t>a spacer</a:t>
            </a:r>
          </a:p>
          <a:p>
            <a:r>
              <a:rPr lang="en-US" sz="2400" dirty="0"/>
              <a:t>One </a:t>
            </a:r>
            <a:r>
              <a:rPr lang="en-US" sz="2400" dirty="0" smtClean="0"/>
              <a:t>leaf is </a:t>
            </a:r>
            <a:r>
              <a:rPr lang="en-US" sz="2400" dirty="0"/>
              <a:t>grounded and the other is connected to a pull-up resistor</a:t>
            </a:r>
            <a:r>
              <a:rPr lang="en-US" sz="2400" dirty="0" smtClean="0"/>
              <a:t>.</a:t>
            </a:r>
          </a:p>
          <a:p>
            <a:r>
              <a:rPr lang="en-US" sz="2400" dirty="0"/>
              <a:t>When an external force is applied </a:t>
            </a:r>
            <a:r>
              <a:rPr lang="en-US" sz="2400" dirty="0" smtClean="0"/>
              <a:t>to the </a:t>
            </a:r>
            <a:r>
              <a:rPr lang="en-US" sz="2400" dirty="0"/>
              <a:t>upper conductor over the hole in the spacer, the top leaf flexes and </a:t>
            </a:r>
            <a:r>
              <a:rPr lang="en-US" sz="2400" dirty="0" smtClean="0"/>
              <a:t>upon reaching </a:t>
            </a:r>
            <a:r>
              <a:rPr lang="en-US" sz="2400" dirty="0"/>
              <a:t>the lower conductor, makes an electric </a:t>
            </a:r>
            <a:r>
              <a:rPr lang="en-US" sz="2400" dirty="0" smtClean="0"/>
              <a:t>contact, grounding </a:t>
            </a:r>
            <a:r>
              <a:rPr lang="en-US" sz="2400" dirty="0"/>
              <a:t>the </a:t>
            </a:r>
            <a:r>
              <a:rPr lang="en-US" sz="2400" dirty="0" smtClean="0"/>
              <a:t>pull-up resistor.</a:t>
            </a:r>
          </a:p>
          <a:p>
            <a:r>
              <a:rPr lang="en-US" sz="2400" dirty="0"/>
              <a:t>The output signal becomes zero indicating the applied force</a:t>
            </a:r>
            <a:r>
              <a:rPr lang="en-US" sz="2400" dirty="0" smtClean="0"/>
              <a:t>.</a:t>
            </a:r>
          </a:p>
          <a:p>
            <a:r>
              <a:rPr lang="en-US" sz="2400" dirty="0"/>
              <a:t>Multiple sensing </a:t>
            </a:r>
            <a:r>
              <a:rPr lang="en-US" sz="2400" dirty="0" smtClean="0"/>
              <a:t>spots can </a:t>
            </a:r>
            <a:r>
              <a:rPr lang="en-US" sz="2400" dirty="0"/>
              <a:t>be formed by printing rows and columns of a conductive ink.</a:t>
            </a:r>
          </a:p>
          <a:p>
            <a:pPr marL="0" indent="0">
              <a:buNone/>
            </a:pPr>
            <a:endParaRPr lang="en-US" sz="2400" dirty="0" smtClean="0"/>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4572000"/>
            <a:ext cx="4343400" cy="223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07B0D05E-C7AA-4312-8752-47DAD825AF36}" type="slidenum">
              <a:rPr lang="en-US" smtClean="0"/>
              <a:t>20</a:t>
            </a:fld>
            <a:endParaRPr lang="en-US"/>
          </a:p>
        </p:txBody>
      </p:sp>
    </p:spTree>
    <p:extLst>
      <p:ext uri="{BB962C8B-B14F-4D97-AF65-F5344CB8AC3E}">
        <p14:creationId xmlns:p14="http://schemas.microsoft.com/office/powerpoint/2010/main" val="259212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Piezoelectric Sensors</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a:t>The Piezoelectric effect is an effect in which energy is converted between mechanical and electrical forms</a:t>
            </a:r>
            <a:r>
              <a:rPr lang="en-US" dirty="0" smtClean="0"/>
              <a:t>.</a:t>
            </a:r>
          </a:p>
          <a:p>
            <a:r>
              <a:rPr lang="en-US" dirty="0"/>
              <a:t>Specifically, when a </a:t>
            </a:r>
            <a:r>
              <a:rPr lang="en-US" dirty="0" smtClean="0"/>
              <a:t>pressure is </a:t>
            </a:r>
            <a:r>
              <a:rPr lang="en-US" dirty="0"/>
              <a:t>applied to a polarized crystal, the resulting mechanical deformation results in an electrical charge.</a:t>
            </a:r>
          </a:p>
        </p:txBody>
      </p:sp>
      <p:sp>
        <p:nvSpPr>
          <p:cNvPr id="4" name="Slide Number Placeholder 3"/>
          <p:cNvSpPr>
            <a:spLocks noGrp="1"/>
          </p:cNvSpPr>
          <p:nvPr>
            <p:ph type="sldNum" sz="quarter" idx="12"/>
          </p:nvPr>
        </p:nvSpPr>
        <p:spPr/>
        <p:txBody>
          <a:bodyPr/>
          <a:lstStyle/>
          <a:p>
            <a:fld id="{07B0D05E-C7AA-4312-8752-47DAD825AF36}" type="slidenum">
              <a:rPr lang="en-US" smtClean="0"/>
              <a:t>21</a:t>
            </a:fld>
            <a:endParaRPr lang="en-US"/>
          </a:p>
        </p:txBody>
      </p:sp>
    </p:spTree>
    <p:extLst>
      <p:ext uri="{BB962C8B-B14F-4D97-AF65-F5344CB8AC3E}">
        <p14:creationId xmlns:p14="http://schemas.microsoft.com/office/powerpoint/2010/main" val="462289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Piezoresistive</a:t>
            </a:r>
            <a:r>
              <a:rPr lang="en-US" dirty="0"/>
              <a:t> Sensors</a:t>
            </a:r>
          </a:p>
        </p:txBody>
      </p:sp>
      <p:sp>
        <p:nvSpPr>
          <p:cNvPr id="3" name="Content Placeholder 2"/>
          <p:cNvSpPr>
            <a:spLocks noGrp="1"/>
          </p:cNvSpPr>
          <p:nvPr>
            <p:ph idx="1"/>
          </p:nvPr>
        </p:nvSpPr>
        <p:spPr/>
        <p:txBody>
          <a:bodyPr>
            <a:normAutofit/>
          </a:bodyPr>
          <a:lstStyle/>
          <a:p>
            <a:pPr algn="just"/>
            <a:r>
              <a:rPr lang="en-US" dirty="0"/>
              <a:t>The </a:t>
            </a:r>
            <a:r>
              <a:rPr lang="en-US" dirty="0" err="1"/>
              <a:t>piezoresistive</a:t>
            </a:r>
            <a:r>
              <a:rPr lang="en-US" dirty="0"/>
              <a:t> effect also involves pressure or stress. However, changes in resistance across the </a:t>
            </a:r>
            <a:r>
              <a:rPr lang="en-US" dirty="0" err="1"/>
              <a:t>piezo</a:t>
            </a:r>
            <a:r>
              <a:rPr lang="en-US" dirty="0"/>
              <a:t> material are the product, not a charge or voltage. It is a change in electrical resistance of a semiconductor material due to mechanical stress.</a:t>
            </a:r>
          </a:p>
          <a:p>
            <a:pPr algn="just"/>
            <a:r>
              <a:rPr lang="en-US" dirty="0" smtClean="0"/>
              <a:t>Made </a:t>
            </a:r>
            <a:r>
              <a:rPr lang="en-US" dirty="0"/>
              <a:t>from semiconductor materials, </a:t>
            </a:r>
            <a:r>
              <a:rPr lang="en-US" dirty="0" err="1"/>
              <a:t>piezoresistive</a:t>
            </a:r>
            <a:r>
              <a:rPr lang="en-US" dirty="0"/>
              <a:t> devices most commonly are used in pressure measurement.</a:t>
            </a:r>
          </a:p>
          <a:p>
            <a:pPr algn="just"/>
            <a:r>
              <a:rPr lang="en-US" dirty="0" smtClean="0"/>
              <a:t>When </a:t>
            </a:r>
            <a:r>
              <a:rPr lang="en-US" dirty="0"/>
              <a:t>pressure is applied to a </a:t>
            </a:r>
            <a:r>
              <a:rPr lang="en-US" dirty="0" err="1"/>
              <a:t>piezo</a:t>
            </a:r>
            <a:r>
              <a:rPr lang="en-US" dirty="0"/>
              <a:t> resistor, depending on the material, its resistance increases.</a:t>
            </a:r>
          </a:p>
          <a:p>
            <a:pPr marL="0" indent="0" algn="just">
              <a:buNone/>
            </a:pPr>
            <a:endParaRPr lang="en-US" dirty="0"/>
          </a:p>
        </p:txBody>
      </p:sp>
      <p:sp>
        <p:nvSpPr>
          <p:cNvPr id="4" name="Slide Number Placeholder 3"/>
          <p:cNvSpPr>
            <a:spLocks noGrp="1"/>
          </p:cNvSpPr>
          <p:nvPr>
            <p:ph type="sldNum" sz="quarter" idx="12"/>
          </p:nvPr>
        </p:nvSpPr>
        <p:spPr/>
        <p:txBody>
          <a:bodyPr/>
          <a:lstStyle/>
          <a:p>
            <a:fld id="{07B0D05E-C7AA-4312-8752-47DAD825AF36}" type="slidenum">
              <a:rPr lang="en-US" smtClean="0"/>
              <a:t>22</a:t>
            </a:fld>
            <a:endParaRPr lang="en-US"/>
          </a:p>
        </p:txBody>
      </p:sp>
    </p:spTree>
    <p:extLst>
      <p:ext uri="{BB962C8B-B14F-4D97-AF65-F5344CB8AC3E}">
        <p14:creationId xmlns:p14="http://schemas.microsoft.com/office/powerpoint/2010/main" val="999245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MEMS Sensors</a:t>
            </a:r>
          </a:p>
        </p:txBody>
      </p:sp>
      <p:sp>
        <p:nvSpPr>
          <p:cNvPr id="3" name="Content Placeholder 2"/>
          <p:cNvSpPr>
            <a:spLocks noGrp="1"/>
          </p:cNvSpPr>
          <p:nvPr>
            <p:ph idx="1"/>
          </p:nvPr>
        </p:nvSpPr>
        <p:spPr/>
        <p:txBody>
          <a:bodyPr>
            <a:normAutofit/>
          </a:bodyPr>
          <a:lstStyle/>
          <a:p>
            <a:r>
              <a:rPr lang="en-US" dirty="0" smtClean="0"/>
              <a:t>Micro-electro-mechanical systems</a:t>
            </a:r>
          </a:p>
          <a:p>
            <a:r>
              <a:rPr lang="en-US" dirty="0" smtClean="0"/>
              <a:t>Miniaturized </a:t>
            </a:r>
            <a:r>
              <a:rPr lang="en-US" dirty="0"/>
              <a:t>mechanical and electro-mechanical elements </a:t>
            </a:r>
          </a:p>
          <a:p>
            <a:r>
              <a:rPr lang="en-US" dirty="0" smtClean="0"/>
              <a:t>Having </a:t>
            </a:r>
            <a:r>
              <a:rPr lang="en-US" dirty="0"/>
              <a:t>some sort of mechanical </a:t>
            </a:r>
            <a:r>
              <a:rPr lang="en-US" dirty="0" smtClean="0"/>
              <a:t>functionality</a:t>
            </a:r>
          </a:p>
          <a:p>
            <a:r>
              <a:rPr lang="en-US" dirty="0"/>
              <a:t>C</a:t>
            </a:r>
            <a:r>
              <a:rPr lang="en-US" dirty="0" smtClean="0"/>
              <a:t>onvert </a:t>
            </a:r>
            <a:r>
              <a:rPr lang="en-US" dirty="0"/>
              <a:t>a measured mechanical signal into an electrical </a:t>
            </a:r>
            <a:r>
              <a:rPr lang="en-US" dirty="0" smtClean="0"/>
              <a:t>signal.</a:t>
            </a:r>
            <a:endParaRPr lang="en-US" dirty="0"/>
          </a:p>
        </p:txBody>
      </p:sp>
      <p:sp>
        <p:nvSpPr>
          <p:cNvPr id="4" name="Slide Number Placeholder 3"/>
          <p:cNvSpPr>
            <a:spLocks noGrp="1"/>
          </p:cNvSpPr>
          <p:nvPr>
            <p:ph type="sldNum" sz="quarter" idx="12"/>
          </p:nvPr>
        </p:nvSpPr>
        <p:spPr/>
        <p:txBody>
          <a:bodyPr/>
          <a:lstStyle/>
          <a:p>
            <a:fld id="{07B0D05E-C7AA-4312-8752-47DAD825AF36}" type="slidenum">
              <a:rPr lang="en-US" smtClean="0"/>
              <a:t>23</a:t>
            </a:fld>
            <a:endParaRPr lang="en-US"/>
          </a:p>
        </p:txBody>
      </p:sp>
    </p:spTree>
    <p:extLst>
      <p:ext uri="{BB962C8B-B14F-4D97-AF65-F5344CB8AC3E}">
        <p14:creationId xmlns:p14="http://schemas.microsoft.com/office/powerpoint/2010/main" val="365156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Capacitive Touch Sensors</a:t>
            </a:r>
          </a:p>
        </p:txBody>
      </p:sp>
      <p:sp>
        <p:nvSpPr>
          <p:cNvPr id="3" name="Content Placeholder 2"/>
          <p:cNvSpPr>
            <a:spLocks noGrp="1"/>
          </p:cNvSpPr>
          <p:nvPr>
            <p:ph idx="1"/>
          </p:nvPr>
        </p:nvSpPr>
        <p:spPr/>
        <p:txBody>
          <a:bodyPr>
            <a:normAutofit/>
          </a:bodyPr>
          <a:lstStyle/>
          <a:p>
            <a:r>
              <a:rPr lang="en-US" dirty="0"/>
              <a:t>A capacitive touch sensor is based on fundamental equations for the </a:t>
            </a:r>
            <a:r>
              <a:rPr lang="en-US" dirty="0" smtClean="0"/>
              <a:t>parallel-plate and </a:t>
            </a:r>
            <a:r>
              <a:rPr lang="en-US" dirty="0"/>
              <a:t>coaxial </a:t>
            </a:r>
            <a:r>
              <a:rPr lang="en-US" dirty="0" smtClean="0"/>
              <a:t>capacitors.</a:t>
            </a:r>
          </a:p>
          <a:p>
            <a:r>
              <a:rPr lang="en-US" dirty="0"/>
              <a:t>A capacitive touch sensor relies on the </a:t>
            </a:r>
            <a:r>
              <a:rPr lang="en-US" dirty="0" smtClean="0"/>
              <a:t>applied force </a:t>
            </a:r>
            <a:r>
              <a:rPr lang="en-US" dirty="0"/>
              <a:t>that either changes the distance between the plates or the variable </a:t>
            </a:r>
            <a:r>
              <a:rPr lang="en-US" dirty="0" smtClean="0"/>
              <a:t>surface area </a:t>
            </a:r>
            <a:r>
              <a:rPr lang="en-US" dirty="0"/>
              <a:t>of the capacitor. </a:t>
            </a:r>
            <a:endParaRPr lang="en-US" dirty="0" smtClean="0"/>
          </a:p>
          <a:p>
            <a:r>
              <a:rPr lang="en-US" dirty="0" smtClean="0"/>
              <a:t>In </a:t>
            </a:r>
            <a:r>
              <a:rPr lang="en-US" dirty="0"/>
              <a:t>such a sensor, two conductive plates are separated by </a:t>
            </a:r>
            <a:r>
              <a:rPr lang="en-US" dirty="0" smtClean="0"/>
              <a:t>a dielectric </a:t>
            </a:r>
            <a:r>
              <a:rPr lang="en-US" dirty="0"/>
              <a:t>medium, which is also used as </a:t>
            </a:r>
            <a:r>
              <a:rPr lang="en-US" dirty="0" smtClean="0"/>
              <a:t>the elastomer </a:t>
            </a:r>
            <a:r>
              <a:rPr lang="en-US" dirty="0"/>
              <a:t>to give the sensor its </a:t>
            </a:r>
            <a:r>
              <a:rPr lang="en-US" dirty="0" smtClean="0"/>
              <a:t>force to capacitance </a:t>
            </a:r>
            <a:r>
              <a:rPr lang="en-US" dirty="0"/>
              <a:t>characteristics</a:t>
            </a:r>
          </a:p>
        </p:txBody>
      </p:sp>
      <p:sp>
        <p:nvSpPr>
          <p:cNvPr id="4" name="Slide Number Placeholder 3"/>
          <p:cNvSpPr>
            <a:spLocks noGrp="1"/>
          </p:cNvSpPr>
          <p:nvPr>
            <p:ph type="sldNum" sz="quarter" idx="12"/>
          </p:nvPr>
        </p:nvSpPr>
        <p:spPr/>
        <p:txBody>
          <a:bodyPr/>
          <a:lstStyle/>
          <a:p>
            <a:fld id="{07B0D05E-C7AA-4312-8752-47DAD825AF36}" type="slidenum">
              <a:rPr lang="en-US" smtClean="0"/>
              <a:t>24</a:t>
            </a:fld>
            <a:endParaRPr lang="en-US"/>
          </a:p>
        </p:txBody>
      </p:sp>
    </p:spTree>
    <p:extLst>
      <p:ext uri="{BB962C8B-B14F-4D97-AF65-F5344CB8AC3E}">
        <p14:creationId xmlns:p14="http://schemas.microsoft.com/office/powerpoint/2010/main" val="388819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Acoustic Touch </a:t>
            </a:r>
            <a:r>
              <a:rPr lang="en-US" dirty="0" smtClean="0"/>
              <a:t>Sensors</a:t>
            </a:r>
            <a:endParaRPr lang="en-US" dirty="0"/>
          </a:p>
        </p:txBody>
      </p:sp>
      <p:sp>
        <p:nvSpPr>
          <p:cNvPr id="3" name="Content Placeholder 2"/>
          <p:cNvSpPr>
            <a:spLocks noGrp="1"/>
          </p:cNvSpPr>
          <p:nvPr>
            <p:ph idx="1"/>
          </p:nvPr>
        </p:nvSpPr>
        <p:spPr>
          <a:xfrm>
            <a:off x="457200" y="1600201"/>
            <a:ext cx="8305800" cy="3657600"/>
          </a:xfrm>
        </p:spPr>
        <p:txBody>
          <a:bodyPr>
            <a:normAutofit/>
          </a:bodyPr>
          <a:lstStyle/>
          <a:p>
            <a:r>
              <a:rPr lang="en-US" dirty="0"/>
              <a:t>A</a:t>
            </a:r>
            <a:r>
              <a:rPr lang="en-US" dirty="0" smtClean="0"/>
              <a:t>coustic </a:t>
            </a:r>
            <a:r>
              <a:rPr lang="en-US" dirty="0"/>
              <a:t>touch screen is based on the recognition of sound </a:t>
            </a:r>
            <a:r>
              <a:rPr lang="en-US" dirty="0" smtClean="0"/>
              <a:t>waves propagating </a:t>
            </a:r>
            <a:r>
              <a:rPr lang="en-US" dirty="0"/>
              <a:t>in an object when the user touches </a:t>
            </a:r>
            <a:r>
              <a:rPr lang="en-US" dirty="0" smtClean="0"/>
              <a:t>it.</a:t>
            </a:r>
          </a:p>
          <a:p>
            <a:r>
              <a:rPr lang="en-US" dirty="0"/>
              <a:t>A touch of an </a:t>
            </a:r>
            <a:r>
              <a:rPr lang="en-US" dirty="0" smtClean="0"/>
              <a:t>object produces </a:t>
            </a:r>
            <a:r>
              <a:rPr lang="en-US" dirty="0"/>
              <a:t>a pattern of sound waves propagating through the material. </a:t>
            </a:r>
            <a:endParaRPr lang="en-US" dirty="0" smtClean="0"/>
          </a:p>
          <a:p>
            <a:r>
              <a:rPr lang="en-US" dirty="0" smtClean="0"/>
              <a:t>This pattern creates </a:t>
            </a:r>
            <a:r>
              <a:rPr lang="en-US" dirty="0"/>
              <a:t>an acoustic signature that is unique to the location of the </a:t>
            </a:r>
            <a:r>
              <a:rPr lang="en-US" dirty="0" smtClean="0"/>
              <a:t>impact.</a:t>
            </a:r>
          </a:p>
          <a:p>
            <a:endParaRPr lang="en-U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0315"/>
          <a:stretch/>
        </p:blipFill>
        <p:spPr bwMode="auto">
          <a:xfrm>
            <a:off x="4724400" y="4800600"/>
            <a:ext cx="3678974" cy="182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7B0D05E-C7AA-4312-8752-47DAD825AF36}" type="slidenum">
              <a:rPr lang="en-US" smtClean="0"/>
              <a:t>25</a:t>
            </a:fld>
            <a:endParaRPr lang="en-US"/>
          </a:p>
        </p:txBody>
      </p:sp>
    </p:spTree>
    <p:extLst>
      <p:ext uri="{BB962C8B-B14F-4D97-AF65-F5344CB8AC3E}">
        <p14:creationId xmlns:p14="http://schemas.microsoft.com/office/powerpoint/2010/main" val="1739770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Sensors</a:t>
            </a:r>
          </a:p>
        </p:txBody>
      </p:sp>
      <p:sp>
        <p:nvSpPr>
          <p:cNvPr id="3" name="Content Placeholder 2"/>
          <p:cNvSpPr>
            <a:spLocks noGrp="1"/>
          </p:cNvSpPr>
          <p:nvPr>
            <p:ph idx="1"/>
          </p:nvPr>
        </p:nvSpPr>
        <p:spPr/>
        <p:txBody>
          <a:bodyPr>
            <a:normAutofit/>
          </a:bodyPr>
          <a:lstStyle/>
          <a:p>
            <a:pPr marL="114300" indent="0">
              <a:buNone/>
            </a:pPr>
            <a:r>
              <a:rPr lang="en-US" sz="2400" dirty="0"/>
              <a:t>An </a:t>
            </a:r>
            <a:r>
              <a:rPr lang="en-US" sz="2400" b="1" dirty="0"/>
              <a:t>optical sensor</a:t>
            </a:r>
            <a:r>
              <a:rPr lang="en-US" sz="2400" dirty="0"/>
              <a:t> is generally part of a larger system that integrates a source of light, a measuring device and the </a:t>
            </a:r>
            <a:r>
              <a:rPr lang="en-US" sz="2400" b="1" dirty="0"/>
              <a:t>optical sensor</a:t>
            </a:r>
            <a:r>
              <a:rPr lang="en-US" sz="2400" dirty="0"/>
              <a:t>. This is often connected to an electrical trigger. The trigger reacts to a change in the signal within the light </a:t>
            </a:r>
            <a:r>
              <a:rPr lang="en-US" sz="2400" b="1" dirty="0"/>
              <a:t>sensor</a:t>
            </a:r>
            <a:r>
              <a:rPr lang="en-US" sz="2400" dirty="0" smtClean="0"/>
              <a:t>.</a:t>
            </a:r>
          </a:p>
          <a:p>
            <a:endParaRPr lang="en-US" sz="2400" dirty="0"/>
          </a:p>
        </p:txBody>
      </p:sp>
      <p:sp>
        <p:nvSpPr>
          <p:cNvPr id="4" name="Slide Number Placeholder 3"/>
          <p:cNvSpPr>
            <a:spLocks noGrp="1"/>
          </p:cNvSpPr>
          <p:nvPr>
            <p:ph type="sldNum" sz="quarter" idx="12"/>
          </p:nvPr>
        </p:nvSpPr>
        <p:spPr/>
        <p:txBody>
          <a:bodyPr/>
          <a:lstStyle/>
          <a:p>
            <a:fld id="{07B0D05E-C7AA-4312-8752-47DAD825AF36}" type="slidenum">
              <a:rPr lang="en-US" smtClean="0"/>
              <a:t>26</a:t>
            </a:fld>
            <a:endParaRPr lang="en-US"/>
          </a:p>
        </p:txBody>
      </p:sp>
    </p:spTree>
    <p:extLst>
      <p:ext uri="{BB962C8B-B14F-4D97-AF65-F5344CB8AC3E}">
        <p14:creationId xmlns:p14="http://schemas.microsoft.com/office/powerpoint/2010/main" val="2294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Principle</a:t>
            </a:r>
            <a:endParaRPr lang="en-US" dirty="0"/>
          </a:p>
        </p:txBody>
      </p:sp>
      <p:sp>
        <p:nvSpPr>
          <p:cNvPr id="3" name="Content Placeholder 2"/>
          <p:cNvSpPr>
            <a:spLocks noGrp="1"/>
          </p:cNvSpPr>
          <p:nvPr>
            <p:ph idx="1"/>
          </p:nvPr>
        </p:nvSpPr>
        <p:spPr/>
        <p:txBody>
          <a:bodyPr/>
          <a:lstStyle/>
          <a:p>
            <a:pPr>
              <a:buFontTx/>
              <a:buChar char="•"/>
            </a:pPr>
            <a:r>
              <a:rPr lang="en-US" dirty="0" smtClean="0">
                <a:latin typeface="Arial Narrow" pitchFamily="34" charset="0"/>
              </a:rPr>
              <a:t>Light beam changes by the phenomena that is being measured</a:t>
            </a:r>
          </a:p>
          <a:p>
            <a:pPr>
              <a:buFontTx/>
              <a:buChar char="•"/>
            </a:pPr>
            <a:r>
              <a:rPr lang="en-US" dirty="0" smtClean="0">
                <a:latin typeface="Arial Narrow" pitchFamily="34" charset="0"/>
              </a:rPr>
              <a:t>Light may change in its five optical properties </a:t>
            </a:r>
            <a:r>
              <a:rPr lang="en-US" dirty="0" err="1" smtClean="0">
                <a:latin typeface="Arial Narrow" pitchFamily="34" charset="0"/>
              </a:rPr>
              <a:t>i.e</a:t>
            </a:r>
            <a:r>
              <a:rPr lang="en-US" dirty="0" smtClean="0">
                <a:latin typeface="Arial Narrow" pitchFamily="34" charset="0"/>
              </a:rPr>
              <a:t> intensity, phase, </a:t>
            </a:r>
            <a:r>
              <a:rPr lang="en-US" dirty="0" err="1" smtClean="0">
                <a:latin typeface="Arial Narrow" pitchFamily="34" charset="0"/>
              </a:rPr>
              <a:t>polarization,wavelength</a:t>
            </a:r>
            <a:r>
              <a:rPr lang="en-US" dirty="0" smtClean="0">
                <a:latin typeface="Arial Narrow" pitchFamily="34" charset="0"/>
              </a:rPr>
              <a:t> and spectral distribution.</a:t>
            </a:r>
          </a:p>
          <a:p>
            <a:pPr>
              <a:buFontTx/>
              <a:buChar char="•"/>
            </a:pPr>
            <a:endParaRPr lang="en-US" dirty="0">
              <a:latin typeface="Arial Narrow" pitchFamily="34" charset="0"/>
            </a:endParaRPr>
          </a:p>
          <a:p>
            <a:endParaRPr lang="en-US" dirty="0"/>
          </a:p>
        </p:txBody>
      </p:sp>
      <p:pic>
        <p:nvPicPr>
          <p:cNvPr id="5" name="Picture 4"/>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295400" y="3657600"/>
            <a:ext cx="5829300" cy="2125663"/>
          </a:xfrm>
          <a:prstGeom prst="rect">
            <a:avLst/>
          </a:prstGeom>
          <a:solidFill>
            <a:srgbClr val="CCFFCC"/>
          </a:solidFill>
        </p:spPr>
      </p:pic>
      <p:sp>
        <p:nvSpPr>
          <p:cNvPr id="4" name="Slide Number Placeholder 3"/>
          <p:cNvSpPr>
            <a:spLocks noGrp="1"/>
          </p:cNvSpPr>
          <p:nvPr>
            <p:ph type="sldNum" sz="quarter" idx="12"/>
          </p:nvPr>
        </p:nvSpPr>
        <p:spPr/>
        <p:txBody>
          <a:bodyPr/>
          <a:lstStyle/>
          <a:p>
            <a:fld id="{07B0D05E-C7AA-4312-8752-47DAD825AF36}" type="slidenum">
              <a:rPr lang="en-US" smtClean="0"/>
              <a:t>27</a:t>
            </a:fld>
            <a:endParaRPr lang="en-US"/>
          </a:p>
        </p:txBody>
      </p:sp>
    </p:spTree>
    <p:extLst>
      <p:ext uri="{BB962C8B-B14F-4D97-AF65-F5344CB8AC3E}">
        <p14:creationId xmlns:p14="http://schemas.microsoft.com/office/powerpoint/2010/main" val="489188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a:bodyPr>
          <a:lstStyle/>
          <a:p>
            <a:r>
              <a:rPr lang="en-US" dirty="0"/>
              <a:t>Jacob </a:t>
            </a:r>
            <a:r>
              <a:rPr lang="en-US" dirty="0" err="1" smtClean="0"/>
              <a:t>Fraden</a:t>
            </a:r>
            <a:r>
              <a:rPr lang="en-US" dirty="0" smtClean="0"/>
              <a:t>, Handbook </a:t>
            </a:r>
            <a:r>
              <a:rPr lang="en-US" dirty="0"/>
              <a:t>of Modern </a:t>
            </a:r>
            <a:r>
              <a:rPr lang="en-US" dirty="0" smtClean="0"/>
              <a:t>Sensors Physics</a:t>
            </a:r>
            <a:r>
              <a:rPr lang="en-US" dirty="0"/>
              <a:t>, Designs, and </a:t>
            </a:r>
            <a:r>
              <a:rPr lang="en-US" dirty="0" smtClean="0"/>
              <a:t>Applications</a:t>
            </a:r>
          </a:p>
          <a:p>
            <a:r>
              <a:rPr lang="en-US" dirty="0" smtClean="0">
                <a:hlinkClick r:id="rId2"/>
              </a:rPr>
              <a:t>https</a:t>
            </a:r>
            <a:r>
              <a:rPr lang="en-US" dirty="0">
                <a:hlinkClick r:id="rId2"/>
              </a:rPr>
              <a:t>://</a:t>
            </a:r>
            <a:r>
              <a:rPr lang="en-US" dirty="0" smtClean="0">
                <a:hlinkClick r:id="rId2"/>
              </a:rPr>
              <a:t>en.wikipedia.org/wiki/Electro-optical_sensor</a:t>
            </a:r>
            <a:endParaRPr lang="en-US" dirty="0" smtClean="0"/>
          </a:p>
          <a:p>
            <a:r>
              <a:rPr lang="en-US" dirty="0">
                <a:hlinkClick r:id="rId3"/>
              </a:rPr>
              <a:t>https://</a:t>
            </a:r>
            <a:r>
              <a:rPr lang="en-US" dirty="0" smtClean="0">
                <a:hlinkClick r:id="rId3"/>
              </a:rPr>
              <a:t>en.wikipedia.org/wiki/Capacitive_sensing</a:t>
            </a:r>
            <a:endParaRPr lang="en-US" dirty="0" smtClean="0"/>
          </a:p>
          <a:p>
            <a:r>
              <a:rPr lang="en-US" dirty="0">
                <a:hlinkClick r:id="rId4"/>
              </a:rPr>
              <a:t>http://ieeexplore.ieee.org/Xplore/login.jsp?url=http%3A%2F%2Fieeexplore.ieee.org%2Fstamp%2Fstamp.jsp%3Farnumber%3Dx0053573&amp;authDecision=-</a:t>
            </a:r>
            <a:r>
              <a:rPr lang="en-US" dirty="0" smtClean="0">
                <a:hlinkClick r:id="rId4"/>
              </a:rPr>
              <a:t>203</a:t>
            </a:r>
            <a:endParaRPr lang="en-US" dirty="0" smtClean="0"/>
          </a:p>
          <a:p>
            <a:endParaRPr lang="en-US" dirty="0"/>
          </a:p>
        </p:txBody>
      </p:sp>
      <p:sp>
        <p:nvSpPr>
          <p:cNvPr id="4" name="Slide Number Placeholder 3"/>
          <p:cNvSpPr>
            <a:spLocks noGrp="1"/>
          </p:cNvSpPr>
          <p:nvPr>
            <p:ph type="sldNum" sz="quarter" idx="12"/>
          </p:nvPr>
        </p:nvSpPr>
        <p:spPr/>
        <p:txBody>
          <a:bodyPr/>
          <a:lstStyle/>
          <a:p>
            <a:fld id="{07B0D05E-C7AA-4312-8752-47DAD825AF36}" type="slidenum">
              <a:rPr lang="en-US" smtClean="0"/>
              <a:t>28</a:t>
            </a:fld>
            <a:endParaRPr lang="en-US"/>
          </a:p>
        </p:txBody>
      </p:sp>
    </p:spTree>
    <p:extLst>
      <p:ext uri="{BB962C8B-B14F-4D97-AF65-F5344CB8AC3E}">
        <p14:creationId xmlns:p14="http://schemas.microsoft.com/office/powerpoint/2010/main" val="425261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895600"/>
            <a:ext cx="4495800" cy="1143000"/>
          </a:xfrm>
        </p:spPr>
        <p:txBody>
          <a:bodyPr/>
          <a:lstStyle/>
          <a:p>
            <a:r>
              <a:rPr lang="en-US" sz="5400" dirty="0" smtClean="0"/>
              <a:t>Thank You </a:t>
            </a:r>
            <a:r>
              <a:rPr lang="en-US" sz="5400" dirty="0" smtClean="0">
                <a:sym typeface="Wingdings" pitchFamily="2" charset="2"/>
              </a:rPr>
              <a:t></a:t>
            </a:r>
            <a:endParaRPr lang="en-US" sz="5400" dirty="0"/>
          </a:p>
        </p:txBody>
      </p:sp>
      <p:sp>
        <p:nvSpPr>
          <p:cNvPr id="4" name="Slide Number Placeholder 3"/>
          <p:cNvSpPr>
            <a:spLocks noGrp="1"/>
          </p:cNvSpPr>
          <p:nvPr>
            <p:ph type="sldNum" sz="quarter" idx="12"/>
          </p:nvPr>
        </p:nvSpPr>
        <p:spPr/>
        <p:txBody>
          <a:bodyPr/>
          <a:lstStyle/>
          <a:p>
            <a:fld id="{07B0D05E-C7AA-4312-8752-47DAD825AF36}" type="slidenum">
              <a:rPr lang="en-US" smtClean="0"/>
              <a:t>29</a:t>
            </a:fld>
            <a:endParaRPr lang="en-US"/>
          </a:p>
        </p:txBody>
      </p:sp>
    </p:spTree>
    <p:extLst>
      <p:ext uri="{BB962C8B-B14F-4D97-AF65-F5344CB8AC3E}">
        <p14:creationId xmlns:p14="http://schemas.microsoft.com/office/powerpoint/2010/main" val="325799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264818"/>
            <a:ext cx="7886700" cy="1023070"/>
          </a:xfrm>
        </p:spPr>
        <p:txBody>
          <a:bodyPr>
            <a:normAutofit/>
          </a:bodyPr>
          <a:lstStyle/>
          <a:p>
            <a:pPr algn="ctr"/>
            <a:r>
              <a:rPr lang="fr-FR" sz="3600" b="1" dirty="0" err="1" smtClean="0"/>
              <a:t>Velocity</a:t>
            </a:r>
            <a:r>
              <a:rPr lang="fr-FR" sz="3600" b="1" dirty="0" smtClean="0"/>
              <a:t> and </a:t>
            </a:r>
            <a:r>
              <a:rPr lang="fr-FR" sz="3600" b="1" dirty="0" err="1" smtClean="0"/>
              <a:t>acceleration</a:t>
            </a:r>
            <a:endParaRPr lang="fr-FR" sz="3600" b="1" dirty="0"/>
          </a:p>
        </p:txBody>
      </p:sp>
      <p:sp>
        <p:nvSpPr>
          <p:cNvPr id="3" name="Espace réservé du contenu 2"/>
          <p:cNvSpPr>
            <a:spLocks noGrp="1"/>
          </p:cNvSpPr>
          <p:nvPr>
            <p:ph idx="1"/>
          </p:nvPr>
        </p:nvSpPr>
        <p:spPr>
          <a:xfrm>
            <a:off x="550572" y="1081826"/>
            <a:ext cx="7964778" cy="5095138"/>
          </a:xfrm>
        </p:spPr>
        <p:txBody>
          <a:bodyPr/>
          <a:lstStyle/>
          <a:p>
            <a:pPr marL="0" indent="0">
              <a:buNone/>
            </a:pPr>
            <a:r>
              <a:rPr lang="fr-FR" dirty="0" smtClean="0">
                <a:latin typeface="Georgia" pitchFamily="18" charset="0"/>
              </a:rPr>
              <a:t>                                </a:t>
            </a:r>
          </a:p>
          <a:p>
            <a:pPr marL="0" indent="0" algn="r">
              <a:buNone/>
            </a:pPr>
            <a:r>
              <a:rPr lang="fr-FR" sz="2000" dirty="0" smtClean="0">
                <a:latin typeface="Georgia" pitchFamily="18" charset="0"/>
              </a:rPr>
              <a:t>		   Speed </a:t>
            </a:r>
            <a:r>
              <a:rPr lang="fr-FR" sz="2000" dirty="0">
                <a:latin typeface="Georgia" pitchFamily="18" charset="0"/>
              </a:rPr>
              <a:t>of large </a:t>
            </a:r>
            <a:r>
              <a:rPr lang="fr-FR" sz="2000" dirty="0" err="1">
                <a:latin typeface="Georgia" pitchFamily="18" charset="0"/>
              </a:rPr>
              <a:t>object</a:t>
            </a:r>
            <a:r>
              <a:rPr lang="fr-FR" sz="2000" dirty="0">
                <a:latin typeface="Georgia" pitchFamily="18" charset="0"/>
              </a:rPr>
              <a:t>  </a:t>
            </a:r>
            <a:r>
              <a:rPr lang="fr-FR" sz="2000" dirty="0" err="1">
                <a:latin typeface="Georgia" pitchFamily="18" charset="0"/>
              </a:rPr>
              <a:t>can</a:t>
            </a:r>
            <a:r>
              <a:rPr lang="fr-FR" sz="2000" dirty="0">
                <a:latin typeface="Georgia" pitchFamily="18" charset="0"/>
              </a:rPr>
              <a:t> </a:t>
            </a:r>
            <a:r>
              <a:rPr lang="fr-FR" sz="2000" dirty="0" err="1">
                <a:latin typeface="Georgia" pitchFamily="18" charset="0"/>
              </a:rPr>
              <a:t>be</a:t>
            </a:r>
            <a:r>
              <a:rPr lang="fr-FR" sz="2000" dirty="0">
                <a:latin typeface="Georgia" pitchFamily="18" charset="0"/>
              </a:rPr>
              <a:t> </a:t>
            </a:r>
            <a:r>
              <a:rPr lang="fr-FR" sz="2000" dirty="0" err="1">
                <a:latin typeface="Georgia" pitchFamily="18" charset="0"/>
              </a:rPr>
              <a:t>determined</a:t>
            </a:r>
            <a:r>
              <a:rPr lang="fr-FR" sz="2000" dirty="0">
                <a:latin typeface="Georgia" pitchFamily="18" charset="0"/>
              </a:rPr>
              <a:t> by </a:t>
            </a:r>
            <a:r>
              <a:rPr lang="fr-FR" sz="2000" dirty="0" smtClean="0">
                <a:latin typeface="Georgia" pitchFamily="18" charset="0"/>
              </a:rPr>
              <a:t>GPS </a:t>
            </a:r>
          </a:p>
          <a:p>
            <a:pPr marL="0" indent="0" algn="r">
              <a:buNone/>
            </a:pPr>
            <a:r>
              <a:rPr lang="fr-FR" sz="2000" dirty="0" smtClean="0">
                <a:latin typeface="Georgia" pitchFamily="18" charset="0"/>
              </a:rPr>
              <a:t>but not for </a:t>
            </a:r>
            <a:r>
              <a:rPr lang="fr-FR" sz="2000" dirty="0" err="1" smtClean="0">
                <a:latin typeface="Georgia" pitchFamily="18" charset="0"/>
              </a:rPr>
              <a:t>small</a:t>
            </a:r>
            <a:r>
              <a:rPr lang="fr-FR" sz="2000" dirty="0" smtClean="0">
                <a:latin typeface="Georgia" pitchFamily="18" charset="0"/>
              </a:rPr>
              <a:t> </a:t>
            </a:r>
            <a:r>
              <a:rPr lang="fr-FR" sz="2000" dirty="0" err="1" smtClean="0">
                <a:latin typeface="Georgia" pitchFamily="18" charset="0"/>
              </a:rPr>
              <a:t>object</a:t>
            </a:r>
            <a:r>
              <a:rPr lang="fr-FR" sz="2000" dirty="0" smtClean="0">
                <a:latin typeface="Georgia" pitchFamily="18" charset="0"/>
              </a:rPr>
              <a:t> and short distance                                              </a:t>
            </a:r>
            <a:endParaRPr lang="fr-FR" sz="2000" dirty="0">
              <a:latin typeface="Georgia" pitchFamily="18" charset="0"/>
            </a:endParaRPr>
          </a:p>
          <a:p>
            <a:pPr marL="0" indent="0">
              <a:buNone/>
            </a:pPr>
            <a:endParaRPr lang="fr-FR" dirty="0">
              <a:latin typeface="Georgia"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2514600"/>
            <a:ext cx="3845373" cy="4119565"/>
          </a:xfrm>
          <a:prstGeom prst="rect">
            <a:avLst/>
          </a:prstGeom>
        </p:spPr>
      </p:pic>
      <p:sp>
        <p:nvSpPr>
          <p:cNvPr id="4" name="Slide Number Placeholder 3"/>
          <p:cNvSpPr>
            <a:spLocks noGrp="1"/>
          </p:cNvSpPr>
          <p:nvPr>
            <p:ph type="sldNum" sz="quarter" idx="12"/>
          </p:nvPr>
        </p:nvSpPr>
        <p:spPr/>
        <p:txBody>
          <a:bodyPr/>
          <a:lstStyle/>
          <a:p>
            <a:fld id="{07B0D05E-C7AA-4312-8752-47DAD825AF36}" type="slidenum">
              <a:rPr lang="en-US" smtClean="0"/>
              <a:t>3</a:t>
            </a:fld>
            <a:endParaRPr lang="en-US"/>
          </a:p>
        </p:txBody>
      </p:sp>
    </p:spTree>
    <p:extLst>
      <p:ext uri="{BB962C8B-B14F-4D97-AF65-F5344CB8AC3E}">
        <p14:creationId xmlns:p14="http://schemas.microsoft.com/office/powerpoint/2010/main" val="305102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smtClean="0"/>
              <a:t>Capacitive </a:t>
            </a:r>
            <a:r>
              <a:rPr lang="fr-FR" sz="3600" b="1" dirty="0" err="1" smtClean="0"/>
              <a:t>accelerometers</a:t>
            </a:r>
            <a:endParaRPr lang="fr-FR" sz="3600" b="1" dirty="0"/>
          </a:p>
        </p:txBody>
      </p:sp>
      <p:sp>
        <p:nvSpPr>
          <p:cNvPr id="5" name="Espace réservé du contenu 4"/>
          <p:cNvSpPr>
            <a:spLocks noGrp="1"/>
          </p:cNvSpPr>
          <p:nvPr>
            <p:ph idx="1"/>
          </p:nvPr>
        </p:nvSpPr>
        <p:spPr>
          <a:xfrm>
            <a:off x="457200" y="1371600"/>
            <a:ext cx="7620000" cy="5334000"/>
          </a:xfrm>
        </p:spPr>
        <p:txBody>
          <a:bodyPr>
            <a:normAutofit/>
          </a:bodyPr>
          <a:lstStyle/>
          <a:p>
            <a:r>
              <a:rPr lang="fr-FR" sz="2000" dirty="0" smtClean="0"/>
              <a:t>A capacitive </a:t>
            </a:r>
            <a:r>
              <a:rPr lang="fr-FR" sz="2000" dirty="0" err="1" smtClean="0"/>
              <a:t>acceleration</a:t>
            </a:r>
            <a:r>
              <a:rPr lang="fr-FR" sz="2000" dirty="0" smtClean="0"/>
              <a:t> </a:t>
            </a:r>
            <a:r>
              <a:rPr lang="fr-FR" sz="2000" dirty="0" err="1" smtClean="0"/>
              <a:t>sensor</a:t>
            </a:r>
            <a:r>
              <a:rPr lang="fr-FR" sz="2000" dirty="0" smtClean="0"/>
              <a:t> </a:t>
            </a:r>
            <a:r>
              <a:rPr lang="fr-FR" sz="2000" dirty="0" err="1" smtClean="0"/>
              <a:t>contains</a:t>
            </a:r>
            <a:r>
              <a:rPr lang="fr-FR" sz="2000" dirty="0"/>
              <a:t> </a:t>
            </a:r>
            <a:r>
              <a:rPr lang="fr-FR" sz="2000" dirty="0" smtClean="0"/>
              <a:t>:</a:t>
            </a:r>
          </a:p>
          <a:p>
            <a:pPr marL="114300" indent="0">
              <a:buNone/>
            </a:pPr>
            <a:endParaRPr lang="fr-FR" sz="2000" dirty="0" smtClean="0"/>
          </a:p>
          <a:p>
            <a:pPr marL="0" indent="0">
              <a:buNone/>
            </a:pPr>
            <a:r>
              <a:rPr lang="fr-FR" sz="2000" dirty="0" smtClean="0"/>
              <a:t>- A </a:t>
            </a:r>
            <a:r>
              <a:rPr lang="fr-FR" sz="2000" dirty="0" err="1" smtClean="0"/>
              <a:t>stationary</a:t>
            </a:r>
            <a:r>
              <a:rPr lang="fr-FR" sz="2000" dirty="0" smtClean="0"/>
              <a:t> plate (</a:t>
            </a:r>
            <a:r>
              <a:rPr lang="fr-FR" sz="2000" dirty="0" err="1" smtClean="0"/>
              <a:t>connected</a:t>
            </a:r>
            <a:r>
              <a:rPr lang="fr-FR" sz="2000" dirty="0" smtClean="0"/>
              <a:t> to the </a:t>
            </a:r>
            <a:r>
              <a:rPr lang="fr-FR" sz="2000" dirty="0" err="1" smtClean="0"/>
              <a:t>housing</a:t>
            </a:r>
            <a:r>
              <a:rPr lang="fr-FR" sz="2000" dirty="0" smtClean="0"/>
              <a:t>)</a:t>
            </a:r>
          </a:p>
          <a:p>
            <a:pPr marL="0" indent="0">
              <a:buNone/>
            </a:pPr>
            <a:r>
              <a:rPr lang="fr-FR" sz="2000" dirty="0" smtClean="0"/>
              <a:t>- A plate </a:t>
            </a:r>
            <a:r>
              <a:rPr lang="fr-FR" sz="2000" dirty="0" err="1" smtClean="0"/>
              <a:t>attached</a:t>
            </a:r>
            <a:r>
              <a:rPr lang="fr-FR" sz="2000" dirty="0" smtClean="0"/>
              <a:t> to the </a:t>
            </a:r>
            <a:r>
              <a:rPr lang="fr-FR" sz="2000" dirty="0" err="1" smtClean="0"/>
              <a:t>inertial</a:t>
            </a:r>
            <a:r>
              <a:rPr lang="fr-FR" sz="2000" dirty="0" smtClean="0"/>
              <a:t> mass</a:t>
            </a:r>
          </a:p>
          <a:p>
            <a:pPr>
              <a:buFontTx/>
              <a:buChar char="-"/>
            </a:pPr>
            <a:endParaRPr lang="fr-FR" sz="2000" dirty="0"/>
          </a:p>
          <a:p>
            <a:pPr>
              <a:buFontTx/>
              <a:buChar char="-"/>
            </a:pPr>
            <a:endParaRPr lang="fr-FR" sz="2000" dirty="0" smtClean="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smtClean="0"/>
          </a:p>
          <a:p>
            <a:pPr marL="0" indent="0">
              <a:buNone/>
            </a:pPr>
            <a:endParaRPr lang="fr-FR" sz="2000" dirty="0" smtClean="0"/>
          </a:p>
          <a:p>
            <a:pPr marL="0" indent="0">
              <a:buNone/>
            </a:pPr>
            <a:r>
              <a:rPr lang="fr-FR" sz="2000" dirty="0" err="1" smtClean="0"/>
              <a:t>They</a:t>
            </a:r>
            <a:r>
              <a:rPr lang="fr-FR" sz="2000" dirty="0" smtClean="0"/>
              <a:t> </a:t>
            </a:r>
            <a:r>
              <a:rPr lang="fr-FR" sz="2000" dirty="0" err="1" smtClean="0"/>
              <a:t>form</a:t>
            </a:r>
            <a:r>
              <a:rPr lang="fr-FR" sz="2000" dirty="0" smtClean="0"/>
              <a:t> a </a:t>
            </a:r>
            <a:r>
              <a:rPr lang="fr-FR" sz="2000" dirty="0" err="1" smtClean="0"/>
              <a:t>capacitor</a:t>
            </a:r>
            <a:r>
              <a:rPr lang="fr-FR" sz="2000" dirty="0" smtClean="0"/>
              <a:t> </a:t>
            </a:r>
            <a:r>
              <a:rPr lang="fr-FR" sz="2000" dirty="0" err="1" smtClean="0"/>
              <a:t>whose</a:t>
            </a:r>
            <a:r>
              <a:rPr lang="fr-FR" sz="2000" dirty="0" smtClean="0"/>
              <a:t> value </a:t>
            </a:r>
            <a:r>
              <a:rPr lang="fr-FR" sz="2000" dirty="0" err="1" smtClean="0"/>
              <a:t>is</a:t>
            </a:r>
            <a:r>
              <a:rPr lang="fr-FR" sz="2000" dirty="0" smtClean="0"/>
              <a:t> </a:t>
            </a:r>
            <a:r>
              <a:rPr lang="fr-FR" sz="2000" dirty="0" err="1" smtClean="0"/>
              <a:t>function</a:t>
            </a:r>
            <a:r>
              <a:rPr lang="fr-FR" sz="2000" dirty="0" smtClean="0"/>
              <a:t>  the distance </a:t>
            </a:r>
            <a:r>
              <a:rPr lang="fr-FR" sz="2000" dirty="0" err="1" smtClean="0"/>
              <a:t>between</a:t>
            </a:r>
            <a:r>
              <a:rPr lang="fr-FR" sz="2000" dirty="0" smtClean="0"/>
              <a:t> the plates. The </a:t>
            </a:r>
            <a:r>
              <a:rPr lang="fr-FR" sz="2000" dirty="0" err="1" smtClean="0"/>
              <a:t>capacitor</a:t>
            </a:r>
            <a:r>
              <a:rPr lang="fr-FR" sz="2000" dirty="0" smtClean="0"/>
              <a:t> value </a:t>
            </a:r>
            <a:r>
              <a:rPr lang="fr-FR" sz="2000" dirty="0" err="1" smtClean="0"/>
              <a:t>is</a:t>
            </a:r>
            <a:r>
              <a:rPr lang="fr-FR" sz="2000" dirty="0" smtClean="0"/>
              <a:t> </a:t>
            </a:r>
            <a:r>
              <a:rPr lang="fr-FR" sz="2000" dirty="0" err="1" smtClean="0"/>
              <a:t>modulated</a:t>
            </a:r>
            <a:r>
              <a:rPr lang="fr-FR" sz="2000" dirty="0" smtClean="0"/>
              <a:t> by the </a:t>
            </a:r>
            <a:r>
              <a:rPr lang="fr-FR" sz="2000" dirty="0" err="1" smtClean="0"/>
              <a:t>acceleration</a:t>
            </a:r>
            <a:r>
              <a:rPr lang="fr-FR" sz="2000" dirty="0"/>
              <a:t>.</a:t>
            </a:r>
          </a:p>
          <a:p>
            <a:pPr marL="0" indent="0">
              <a:buNone/>
            </a:pPr>
            <a:r>
              <a:rPr lang="fr-FR" sz="2000" dirty="0" err="1" smtClean="0"/>
              <a:t>Their</a:t>
            </a:r>
            <a:r>
              <a:rPr lang="fr-FR" sz="2000" dirty="0" smtClean="0"/>
              <a:t> performance </a:t>
            </a:r>
            <a:r>
              <a:rPr lang="fr-FR" sz="2000" dirty="0" err="1" smtClean="0"/>
              <a:t>is</a:t>
            </a:r>
            <a:r>
              <a:rPr lang="fr-FR" sz="2000" dirty="0" smtClean="0"/>
              <a:t> </a:t>
            </a:r>
            <a:r>
              <a:rPr lang="fr-FR" sz="2000" dirty="0" err="1" smtClean="0"/>
              <a:t>superior</a:t>
            </a:r>
            <a:r>
              <a:rPr lang="fr-FR" sz="2000" dirty="0" smtClean="0"/>
              <a:t> in </a:t>
            </a:r>
            <a:r>
              <a:rPr lang="fr-FR" sz="2000" dirty="0" err="1" smtClean="0"/>
              <a:t>low</a:t>
            </a:r>
            <a:r>
              <a:rPr lang="fr-FR" sz="2000" dirty="0" smtClean="0"/>
              <a:t> </a:t>
            </a:r>
            <a:r>
              <a:rPr lang="fr-FR" sz="2000" dirty="0" err="1" smtClean="0"/>
              <a:t>frequencies</a:t>
            </a:r>
            <a:r>
              <a:rPr lang="fr-FR" sz="2000" dirty="0" smtClean="0"/>
              <a:t> range</a:t>
            </a:r>
          </a:p>
          <a:p>
            <a:pPr marL="0" indent="0">
              <a:buNone/>
            </a:pPr>
            <a:endParaRPr lang="fr-FR" sz="2000" dirty="0"/>
          </a:p>
        </p:txBody>
      </p:sp>
      <p:pic>
        <p:nvPicPr>
          <p:cNvPr id="6" name="Image 5"/>
          <p:cNvPicPr>
            <a:picLocks noChangeAspect="1"/>
          </p:cNvPicPr>
          <p:nvPr/>
        </p:nvPicPr>
        <p:blipFill>
          <a:blip r:embed="rId2"/>
          <a:stretch>
            <a:fillRect/>
          </a:stretch>
        </p:blipFill>
        <p:spPr>
          <a:xfrm>
            <a:off x="4343400" y="2895600"/>
            <a:ext cx="3946388" cy="2159192"/>
          </a:xfrm>
          <a:prstGeom prst="rect">
            <a:avLst/>
          </a:prstGeom>
        </p:spPr>
      </p:pic>
      <p:sp>
        <p:nvSpPr>
          <p:cNvPr id="3" name="Slide Number Placeholder 2"/>
          <p:cNvSpPr>
            <a:spLocks noGrp="1"/>
          </p:cNvSpPr>
          <p:nvPr>
            <p:ph type="sldNum" sz="quarter" idx="12"/>
          </p:nvPr>
        </p:nvSpPr>
        <p:spPr/>
        <p:txBody>
          <a:bodyPr/>
          <a:lstStyle/>
          <a:p>
            <a:fld id="{07B0D05E-C7AA-4312-8752-47DAD825AF36}" type="slidenum">
              <a:rPr lang="en-US" smtClean="0"/>
              <a:t>4</a:t>
            </a:fld>
            <a:endParaRPr lang="en-US"/>
          </a:p>
        </p:txBody>
      </p:sp>
    </p:spTree>
    <p:extLst>
      <p:ext uri="{BB962C8B-B14F-4D97-AF65-F5344CB8AC3E}">
        <p14:creationId xmlns:p14="http://schemas.microsoft.com/office/powerpoint/2010/main" val="277924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err="1" smtClean="0"/>
              <a:t>Piezoresistive</a:t>
            </a:r>
            <a:r>
              <a:rPr lang="fr-FR" sz="3600" b="1" dirty="0" smtClean="0"/>
              <a:t> </a:t>
            </a:r>
            <a:r>
              <a:rPr lang="fr-FR" sz="3600" b="1" dirty="0" err="1" smtClean="0"/>
              <a:t>accelerometers</a:t>
            </a:r>
            <a:endParaRPr lang="fr-FR" sz="3600" b="1" dirty="0"/>
          </a:p>
        </p:txBody>
      </p:sp>
      <p:sp>
        <p:nvSpPr>
          <p:cNvPr id="3" name="Espace réservé du contenu 2"/>
          <p:cNvSpPr>
            <a:spLocks noGrp="1"/>
          </p:cNvSpPr>
          <p:nvPr>
            <p:ph idx="1"/>
          </p:nvPr>
        </p:nvSpPr>
        <p:spPr/>
        <p:txBody>
          <a:bodyPr>
            <a:normAutofit/>
          </a:bodyPr>
          <a:lstStyle/>
          <a:p>
            <a:pPr marL="0" indent="0">
              <a:buNone/>
            </a:pPr>
            <a:r>
              <a:rPr lang="fr-FR" sz="2000" dirty="0"/>
              <a:t>As a </a:t>
            </a:r>
            <a:r>
              <a:rPr lang="fr-FR" sz="2000" dirty="0" err="1"/>
              <a:t>sensing</a:t>
            </a:r>
            <a:r>
              <a:rPr lang="fr-FR" sz="2000" dirty="0"/>
              <a:t> </a:t>
            </a:r>
            <a:r>
              <a:rPr lang="fr-FR" sz="2000" dirty="0" err="1"/>
              <a:t>element</a:t>
            </a:r>
            <a:r>
              <a:rPr lang="fr-FR" sz="2000" dirty="0"/>
              <a:t>, a </a:t>
            </a:r>
            <a:r>
              <a:rPr lang="fr-FR" sz="2000" dirty="0" err="1"/>
              <a:t>piezoresistive</a:t>
            </a:r>
            <a:r>
              <a:rPr lang="fr-FR" sz="2000" dirty="0"/>
              <a:t> </a:t>
            </a:r>
            <a:r>
              <a:rPr lang="fr-FR" sz="2000" dirty="0" err="1"/>
              <a:t>accelerometer</a:t>
            </a:r>
            <a:r>
              <a:rPr lang="fr-FR" sz="2000" dirty="0"/>
              <a:t> </a:t>
            </a:r>
            <a:r>
              <a:rPr lang="fr-FR" sz="2000" dirty="0" err="1"/>
              <a:t>incorporates</a:t>
            </a:r>
            <a:r>
              <a:rPr lang="fr-FR" sz="2000" dirty="0"/>
              <a:t> a </a:t>
            </a:r>
            <a:r>
              <a:rPr lang="fr-FR" sz="2000" dirty="0" err="1"/>
              <a:t>strain</a:t>
            </a:r>
            <a:r>
              <a:rPr lang="fr-FR" sz="2000" dirty="0"/>
              <a:t> </a:t>
            </a:r>
            <a:r>
              <a:rPr lang="fr-FR" sz="2000" dirty="0" smtClean="0"/>
              <a:t>gauge </a:t>
            </a:r>
            <a:r>
              <a:rPr lang="en-US" sz="2000" dirty="0" smtClean="0"/>
              <a:t>that </a:t>
            </a:r>
            <a:r>
              <a:rPr lang="en-US" sz="2000" dirty="0"/>
              <a:t>measures strain in the mass-supporting springs. The strain can be </a:t>
            </a:r>
            <a:r>
              <a:rPr lang="en-US" sz="2000" dirty="0" smtClean="0"/>
              <a:t>directly correlated </a:t>
            </a:r>
            <a:r>
              <a:rPr lang="en-US" sz="2000" dirty="0"/>
              <a:t>with the magnitude and rate of the mass displacement and, </a:t>
            </a:r>
            <a:r>
              <a:rPr lang="en-US" sz="2000" dirty="0" smtClean="0"/>
              <a:t>subsequently, </a:t>
            </a:r>
            <a:r>
              <a:rPr lang="fr-FR" sz="2000" dirty="0" err="1" smtClean="0"/>
              <a:t>with</a:t>
            </a:r>
            <a:r>
              <a:rPr lang="fr-FR" sz="2000" dirty="0" smtClean="0"/>
              <a:t> </a:t>
            </a:r>
            <a:r>
              <a:rPr lang="fr-FR" sz="2000" dirty="0"/>
              <a:t>an </a:t>
            </a:r>
            <a:r>
              <a:rPr lang="fr-FR" sz="2000" dirty="0" err="1"/>
              <a:t>acceleration</a:t>
            </a:r>
            <a:r>
              <a:rPr lang="fr-FR" sz="2000" dirty="0"/>
              <a:t>.</a:t>
            </a:r>
          </a:p>
        </p:txBody>
      </p:sp>
      <p:pic>
        <p:nvPicPr>
          <p:cNvPr id="4" name="Image 3"/>
          <p:cNvPicPr>
            <a:picLocks noChangeAspect="1"/>
          </p:cNvPicPr>
          <p:nvPr/>
        </p:nvPicPr>
        <p:blipFill>
          <a:blip r:embed="rId2"/>
          <a:stretch>
            <a:fillRect/>
          </a:stretch>
        </p:blipFill>
        <p:spPr>
          <a:xfrm>
            <a:off x="781051" y="2841920"/>
            <a:ext cx="1846240" cy="376555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547" y="3048000"/>
            <a:ext cx="4171547" cy="3810001"/>
          </a:xfrm>
          <a:prstGeom prst="rect">
            <a:avLst/>
          </a:prstGeom>
        </p:spPr>
      </p:pic>
      <p:sp>
        <p:nvSpPr>
          <p:cNvPr id="6" name="Slide Number Placeholder 5"/>
          <p:cNvSpPr>
            <a:spLocks noGrp="1"/>
          </p:cNvSpPr>
          <p:nvPr>
            <p:ph type="sldNum" sz="quarter" idx="12"/>
          </p:nvPr>
        </p:nvSpPr>
        <p:spPr/>
        <p:txBody>
          <a:bodyPr/>
          <a:lstStyle/>
          <a:p>
            <a:fld id="{07B0D05E-C7AA-4312-8752-47DAD825AF36}" type="slidenum">
              <a:rPr lang="en-US" smtClean="0"/>
              <a:t>5</a:t>
            </a:fld>
            <a:endParaRPr lang="en-US"/>
          </a:p>
        </p:txBody>
      </p:sp>
    </p:spTree>
    <p:extLst>
      <p:ext uri="{BB962C8B-B14F-4D97-AF65-F5344CB8AC3E}">
        <p14:creationId xmlns:p14="http://schemas.microsoft.com/office/powerpoint/2010/main" val="274759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err="1" smtClean="0"/>
              <a:t>Piezoelectric</a:t>
            </a:r>
            <a:r>
              <a:rPr lang="fr-FR" sz="3600" b="1" dirty="0" smtClean="0"/>
              <a:t> </a:t>
            </a:r>
            <a:r>
              <a:rPr lang="fr-FR" sz="3600" b="1" dirty="0" err="1"/>
              <a:t>A</a:t>
            </a:r>
            <a:r>
              <a:rPr lang="fr-FR" sz="3600" b="1" dirty="0" err="1" smtClean="0"/>
              <a:t>ccelerometers</a:t>
            </a:r>
            <a:endParaRPr lang="fr-FR" sz="3600" b="1" dirty="0"/>
          </a:p>
        </p:txBody>
      </p:sp>
      <p:sp>
        <p:nvSpPr>
          <p:cNvPr id="3" name="Espace réservé du contenu 2"/>
          <p:cNvSpPr>
            <a:spLocks noGrp="1"/>
          </p:cNvSpPr>
          <p:nvPr>
            <p:ph idx="1"/>
          </p:nvPr>
        </p:nvSpPr>
        <p:spPr>
          <a:xfrm>
            <a:off x="457200" y="1447800"/>
            <a:ext cx="7620000" cy="4953000"/>
          </a:xfrm>
        </p:spPr>
        <p:txBody>
          <a:bodyPr>
            <a:normAutofit/>
          </a:bodyPr>
          <a:lstStyle/>
          <a:p>
            <a:pPr marL="0" indent="0">
              <a:buNone/>
            </a:pPr>
            <a:r>
              <a:rPr lang="en-US" sz="2000" dirty="0" smtClean="0"/>
              <a:t> These </a:t>
            </a:r>
            <a:r>
              <a:rPr lang="en-US" sz="2000" dirty="0"/>
              <a:t>sensors operate from frequency as low </a:t>
            </a:r>
            <a:r>
              <a:rPr lang="en-US" sz="2000" dirty="0" smtClean="0"/>
              <a:t>as 2 </a:t>
            </a:r>
            <a:r>
              <a:rPr lang="en-US" sz="2000" dirty="0"/>
              <a:t>Hz and up to about 5 kHz, they posses good off-axis noise rejection, </a:t>
            </a:r>
            <a:r>
              <a:rPr lang="en-US" sz="2000" dirty="0" smtClean="0"/>
              <a:t>high linearity</a:t>
            </a:r>
            <a:r>
              <a:rPr lang="en-US" sz="2000" dirty="0"/>
              <a:t>, and a wide operating temperature range (up to 120C</a:t>
            </a:r>
            <a:r>
              <a:rPr lang="en-US" sz="2000" dirty="0" smtClean="0"/>
              <a:t>).</a:t>
            </a:r>
            <a:endParaRPr lang="en-US" sz="2000" dirty="0"/>
          </a:p>
          <a:p>
            <a:pPr marL="0" indent="0">
              <a:buNone/>
            </a:pPr>
            <a:r>
              <a:rPr lang="en-US" sz="2000" dirty="0" smtClean="0"/>
              <a:t>The </a:t>
            </a:r>
            <a:r>
              <a:rPr lang="en-US" sz="2000" dirty="0"/>
              <a:t>piezoelectric effect </a:t>
            </a:r>
            <a:r>
              <a:rPr lang="en-US" sz="2000" dirty="0" smtClean="0"/>
              <a:t>has </a:t>
            </a:r>
            <a:r>
              <a:rPr lang="en-US" sz="2000" dirty="0"/>
              <a:t>a </a:t>
            </a:r>
            <a:r>
              <a:rPr lang="en-US" sz="2000" dirty="0" smtClean="0"/>
              <a:t>natural application </a:t>
            </a:r>
            <a:r>
              <a:rPr lang="en-US" sz="2000" dirty="0"/>
              <a:t>in sensing vibration and acceleration. The effect is a direct </a:t>
            </a:r>
            <a:r>
              <a:rPr lang="en-US" sz="2000" dirty="0" smtClean="0"/>
              <a:t>conversion of </a:t>
            </a:r>
            <a:r>
              <a:rPr lang="en-US" sz="2000" dirty="0"/>
              <a:t>mechanical energy into electrical energy (Sect. 3.6) in a crystalline </a:t>
            </a:r>
            <a:r>
              <a:rPr lang="en-US" sz="2000" dirty="0" smtClean="0"/>
              <a:t>material </a:t>
            </a:r>
            <a:r>
              <a:rPr lang="fr-FR" sz="2000" dirty="0" err="1" smtClean="0"/>
              <a:t>composed</a:t>
            </a:r>
            <a:r>
              <a:rPr lang="fr-FR" sz="2000" dirty="0" smtClean="0"/>
              <a:t> </a:t>
            </a:r>
            <a:r>
              <a:rPr lang="fr-FR" sz="2000" dirty="0"/>
              <a:t>of </a:t>
            </a:r>
            <a:r>
              <a:rPr lang="fr-FR" sz="2000" dirty="0" err="1"/>
              <a:t>electrical</a:t>
            </a:r>
            <a:r>
              <a:rPr lang="fr-FR" sz="2000" dirty="0"/>
              <a:t> </a:t>
            </a:r>
            <a:r>
              <a:rPr lang="fr-FR" sz="2000" dirty="0" err="1"/>
              <a:t>dipoles</a:t>
            </a:r>
            <a:r>
              <a:rPr lang="fr-FR" sz="2000" dirty="0"/>
              <a:t>.</a:t>
            </a:r>
          </a:p>
        </p:txBody>
      </p:sp>
      <p:pic>
        <p:nvPicPr>
          <p:cNvPr id="4" name="Image 3"/>
          <p:cNvPicPr>
            <a:picLocks noChangeAspect="1"/>
          </p:cNvPicPr>
          <p:nvPr/>
        </p:nvPicPr>
        <p:blipFill>
          <a:blip r:embed="rId2"/>
          <a:stretch>
            <a:fillRect/>
          </a:stretch>
        </p:blipFill>
        <p:spPr>
          <a:xfrm>
            <a:off x="3505200" y="3581399"/>
            <a:ext cx="2286000" cy="3197497"/>
          </a:xfrm>
          <a:prstGeom prst="rect">
            <a:avLst/>
          </a:prstGeom>
        </p:spPr>
      </p:pic>
      <p:sp>
        <p:nvSpPr>
          <p:cNvPr id="5" name="Slide Number Placeholder 4"/>
          <p:cNvSpPr>
            <a:spLocks noGrp="1"/>
          </p:cNvSpPr>
          <p:nvPr>
            <p:ph type="sldNum" sz="quarter" idx="12"/>
          </p:nvPr>
        </p:nvSpPr>
        <p:spPr/>
        <p:txBody>
          <a:bodyPr/>
          <a:lstStyle/>
          <a:p>
            <a:fld id="{07B0D05E-C7AA-4312-8752-47DAD825AF36}" type="slidenum">
              <a:rPr lang="en-US" smtClean="0"/>
              <a:t>6</a:t>
            </a:fld>
            <a:endParaRPr lang="en-US"/>
          </a:p>
        </p:txBody>
      </p:sp>
    </p:spTree>
    <p:extLst>
      <p:ext uri="{BB962C8B-B14F-4D97-AF65-F5344CB8AC3E}">
        <p14:creationId xmlns:p14="http://schemas.microsoft.com/office/powerpoint/2010/main" val="311810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600" b="1" dirty="0" smtClean="0"/>
              <a:t>Thermal </a:t>
            </a:r>
            <a:r>
              <a:rPr lang="fr-FR" sz="3600" b="1" dirty="0" err="1" smtClean="0"/>
              <a:t>accelerometer</a:t>
            </a:r>
            <a:r>
              <a:rPr lang="fr-FR" sz="3600" b="1" dirty="0" smtClean="0"/>
              <a:t> : </a:t>
            </a:r>
            <a:r>
              <a:rPr lang="fr-FR" sz="3600" b="1" dirty="0" err="1" smtClean="0"/>
              <a:t>heated</a:t>
            </a:r>
            <a:r>
              <a:rPr lang="fr-FR" sz="3600" b="1" dirty="0" smtClean="0"/>
              <a:t> plate </a:t>
            </a:r>
            <a:r>
              <a:rPr lang="fr-FR" sz="3600" b="1" dirty="0" err="1" smtClean="0"/>
              <a:t>accelerometer</a:t>
            </a:r>
            <a:endParaRPr lang="fr-FR" sz="3600" b="1" dirty="0"/>
          </a:p>
        </p:txBody>
      </p:sp>
      <p:sp>
        <p:nvSpPr>
          <p:cNvPr id="3" name="Espace réservé du contenu 2"/>
          <p:cNvSpPr>
            <a:spLocks noGrp="1"/>
          </p:cNvSpPr>
          <p:nvPr>
            <p:ph idx="1"/>
          </p:nvPr>
        </p:nvSpPr>
        <p:spPr/>
        <p:txBody>
          <a:bodyPr>
            <a:normAutofit/>
          </a:bodyPr>
          <a:lstStyle/>
          <a:p>
            <a:pPr marL="0" indent="0" algn="just">
              <a:buNone/>
            </a:pPr>
            <a:r>
              <a:rPr lang="en-US" sz="2000" dirty="0" smtClean="0"/>
              <a:t> </a:t>
            </a:r>
          </a:p>
          <a:p>
            <a:pPr marL="0" indent="0" algn="just">
              <a:buNone/>
            </a:pPr>
            <a:r>
              <a:rPr lang="en-US" sz="2000" dirty="0"/>
              <a:t> </a:t>
            </a:r>
            <a:r>
              <a:rPr lang="en-US" sz="2000" dirty="0" smtClean="0"/>
              <a:t>A </a:t>
            </a:r>
            <a:r>
              <a:rPr lang="en-US" sz="2000" dirty="0"/>
              <a:t>thermal accelerometer, as any other </a:t>
            </a:r>
            <a:r>
              <a:rPr lang="en-US" sz="2000" dirty="0" smtClean="0"/>
              <a:t>accelerometer, contains </a:t>
            </a:r>
            <a:r>
              <a:rPr lang="en-US" sz="2000" dirty="0"/>
              <a:t>a seismic mass that is suspended by a thin cantilever and positioned </a:t>
            </a:r>
            <a:r>
              <a:rPr lang="en-US" sz="2000" dirty="0" smtClean="0"/>
              <a:t>in close proximity </a:t>
            </a:r>
            <a:r>
              <a:rPr lang="en-US" sz="2000" dirty="0"/>
              <a:t>with a heat sink, or between two heat sinks </a:t>
            </a:r>
            <a:r>
              <a:rPr lang="en-US" sz="2000" dirty="0" smtClean="0"/>
              <a:t>. The mass </a:t>
            </a:r>
            <a:r>
              <a:rPr lang="en-US" sz="2000" dirty="0"/>
              <a:t>and the cantilever structure are fabricated using a </a:t>
            </a:r>
            <a:r>
              <a:rPr lang="en-US" sz="2000" dirty="0" smtClean="0"/>
              <a:t>micro-machined technology. The </a:t>
            </a:r>
            <a:r>
              <a:rPr lang="en-US" sz="2000" dirty="0"/>
              <a:t>space between these components is filled with a thermally </a:t>
            </a:r>
            <a:r>
              <a:rPr lang="en-US" sz="2000" dirty="0" smtClean="0"/>
              <a:t>conductive</a:t>
            </a:r>
            <a:r>
              <a:rPr lang="fr-FR" sz="2000" dirty="0" smtClean="0"/>
              <a:t> </a:t>
            </a:r>
            <a:r>
              <a:rPr lang="fr-FR" sz="2000" dirty="0" err="1" smtClean="0"/>
              <a:t>gas</a:t>
            </a:r>
            <a:r>
              <a:rPr lang="fr-FR" sz="2000" dirty="0" smtClean="0"/>
              <a:t>.</a:t>
            </a:r>
            <a:endParaRPr lang="fr-FR" sz="2000" dirty="0"/>
          </a:p>
        </p:txBody>
      </p:sp>
      <p:sp>
        <p:nvSpPr>
          <p:cNvPr id="4" name="Slide Number Placeholder 3"/>
          <p:cNvSpPr>
            <a:spLocks noGrp="1"/>
          </p:cNvSpPr>
          <p:nvPr>
            <p:ph type="sldNum" sz="quarter" idx="12"/>
          </p:nvPr>
        </p:nvSpPr>
        <p:spPr/>
        <p:txBody>
          <a:bodyPr/>
          <a:lstStyle/>
          <a:p>
            <a:fld id="{07B0D05E-C7AA-4312-8752-47DAD825AF36}" type="slidenum">
              <a:rPr lang="en-US" smtClean="0"/>
              <a:t>7</a:t>
            </a:fld>
            <a:endParaRPr lang="en-US"/>
          </a:p>
        </p:txBody>
      </p:sp>
    </p:spTree>
    <p:extLst>
      <p:ext uri="{BB962C8B-B14F-4D97-AF65-F5344CB8AC3E}">
        <p14:creationId xmlns:p14="http://schemas.microsoft.com/office/powerpoint/2010/main" val="74607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b="1" dirty="0"/>
              <a:t>Thermal </a:t>
            </a:r>
            <a:r>
              <a:rPr lang="fr-FR" sz="3600" b="1" dirty="0" err="1"/>
              <a:t>A</a:t>
            </a:r>
            <a:r>
              <a:rPr lang="fr-FR" sz="3600" b="1" dirty="0" err="1" smtClean="0"/>
              <a:t>ccelerometer</a:t>
            </a:r>
            <a:r>
              <a:rPr lang="fr-FR" sz="3600" b="1" dirty="0" smtClean="0"/>
              <a:t> </a:t>
            </a:r>
            <a:r>
              <a:rPr lang="fr-FR" sz="3600" b="1" dirty="0"/>
              <a:t>: </a:t>
            </a:r>
            <a:r>
              <a:rPr lang="fr-FR" sz="3600" b="1" dirty="0" err="1" smtClean="0"/>
              <a:t>Heated</a:t>
            </a:r>
            <a:r>
              <a:rPr lang="fr-FR" sz="3600" b="1" dirty="0" smtClean="0"/>
              <a:t> </a:t>
            </a:r>
            <a:r>
              <a:rPr lang="fr-FR" sz="3600" b="1" dirty="0" err="1" smtClean="0"/>
              <a:t>Gas</a:t>
            </a:r>
            <a:r>
              <a:rPr lang="fr-FR" sz="3600" b="1" dirty="0" smtClean="0"/>
              <a:t> </a:t>
            </a:r>
            <a:r>
              <a:rPr lang="fr-FR" sz="3600" b="1" dirty="0" err="1" smtClean="0"/>
              <a:t>Accelerometers</a:t>
            </a:r>
            <a:endParaRPr lang="fr-FR" sz="3600" dirty="0"/>
          </a:p>
        </p:txBody>
      </p:sp>
      <p:sp>
        <p:nvSpPr>
          <p:cNvPr id="3" name="Espace réservé du contenu 2"/>
          <p:cNvSpPr>
            <a:spLocks noGrp="1"/>
          </p:cNvSpPr>
          <p:nvPr>
            <p:ph idx="1"/>
          </p:nvPr>
        </p:nvSpPr>
        <p:spPr/>
        <p:txBody>
          <a:bodyPr/>
          <a:lstStyle/>
          <a:p>
            <a:pPr marL="0" indent="0">
              <a:buNone/>
            </a:pPr>
            <a:r>
              <a:rPr lang="fr-FR" sz="2000" dirty="0" smtClean="0"/>
              <a:t>It </a:t>
            </a:r>
            <a:r>
              <a:rPr lang="fr-FR" sz="2000" dirty="0" err="1"/>
              <a:t>is</a:t>
            </a:r>
            <a:r>
              <a:rPr lang="fr-FR" sz="2000" dirty="0"/>
              <a:t> </a:t>
            </a:r>
            <a:r>
              <a:rPr lang="fr-FR" sz="2000" dirty="0" err="1"/>
              <a:t>based</a:t>
            </a:r>
            <a:r>
              <a:rPr lang="fr-FR" sz="2000" dirty="0"/>
              <a:t> on </a:t>
            </a:r>
            <a:r>
              <a:rPr lang="fr-FR" sz="2000" dirty="0" err="1" smtClean="0"/>
              <a:t>heat</a:t>
            </a:r>
            <a:r>
              <a:rPr lang="fr-FR" sz="2000" dirty="0"/>
              <a:t> </a:t>
            </a:r>
            <a:r>
              <a:rPr lang="fr-FR" sz="2000" dirty="0" err="1" smtClean="0"/>
              <a:t>transfer</a:t>
            </a:r>
            <a:r>
              <a:rPr lang="fr-FR" sz="2000" dirty="0" smtClean="0"/>
              <a:t> </a:t>
            </a:r>
            <a:r>
              <a:rPr lang="fr-FR" sz="2000" dirty="0"/>
              <a:t>by </a:t>
            </a:r>
            <a:r>
              <a:rPr lang="fr-FR" sz="2000" dirty="0" err="1"/>
              <a:t>forced</a:t>
            </a:r>
            <a:r>
              <a:rPr lang="fr-FR" sz="2000" dirty="0"/>
              <a:t> </a:t>
            </a:r>
            <a:r>
              <a:rPr lang="fr-FR" sz="2000" dirty="0" smtClean="0"/>
              <a:t>convection. </a:t>
            </a:r>
            <a:r>
              <a:rPr lang="fr-FR" sz="2000" dirty="0"/>
              <a:t>The </a:t>
            </a:r>
            <a:r>
              <a:rPr lang="fr-FR" sz="2000" dirty="0" err="1"/>
              <a:t>sensor</a:t>
            </a:r>
            <a:r>
              <a:rPr lang="fr-FR" sz="2000" dirty="0"/>
              <a:t> </a:t>
            </a:r>
            <a:r>
              <a:rPr lang="fr-FR" sz="2000" dirty="0" err="1" smtClean="0"/>
              <a:t>measures</a:t>
            </a:r>
            <a:r>
              <a:rPr lang="fr-FR" sz="2000" dirty="0"/>
              <a:t> </a:t>
            </a:r>
            <a:r>
              <a:rPr lang="en-US" sz="2000" dirty="0" smtClean="0"/>
              <a:t>the </a:t>
            </a:r>
            <a:r>
              <a:rPr lang="en-US" sz="2000" dirty="0"/>
              <a:t>internal changes in heat transfer of the trapped gas</a:t>
            </a:r>
            <a:endParaRPr lang="fr-FR" sz="2000" dirty="0"/>
          </a:p>
        </p:txBody>
      </p:sp>
      <p:pic>
        <p:nvPicPr>
          <p:cNvPr id="4" name="Image 3"/>
          <p:cNvPicPr>
            <a:picLocks noChangeAspect="1"/>
          </p:cNvPicPr>
          <p:nvPr/>
        </p:nvPicPr>
        <p:blipFill>
          <a:blip r:embed="rId2"/>
          <a:stretch>
            <a:fillRect/>
          </a:stretch>
        </p:blipFill>
        <p:spPr>
          <a:xfrm>
            <a:off x="793787" y="2865370"/>
            <a:ext cx="4677998" cy="3446531"/>
          </a:xfrm>
          <a:prstGeom prst="rect">
            <a:avLst/>
          </a:prstGeom>
        </p:spPr>
      </p:pic>
      <p:sp>
        <p:nvSpPr>
          <p:cNvPr id="5" name="Slide Number Placeholder 4"/>
          <p:cNvSpPr>
            <a:spLocks noGrp="1"/>
          </p:cNvSpPr>
          <p:nvPr>
            <p:ph type="sldNum" sz="quarter" idx="12"/>
          </p:nvPr>
        </p:nvSpPr>
        <p:spPr/>
        <p:txBody>
          <a:bodyPr/>
          <a:lstStyle/>
          <a:p>
            <a:fld id="{07B0D05E-C7AA-4312-8752-47DAD825AF36}" type="slidenum">
              <a:rPr lang="en-US" smtClean="0"/>
              <a:t>8</a:t>
            </a:fld>
            <a:endParaRPr lang="en-US"/>
          </a:p>
        </p:txBody>
      </p:sp>
    </p:spTree>
    <p:extLst>
      <p:ext uri="{BB962C8B-B14F-4D97-AF65-F5344CB8AC3E}">
        <p14:creationId xmlns:p14="http://schemas.microsoft.com/office/powerpoint/2010/main" val="39257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smtClean="0"/>
              <a:t>Gyroscopes</a:t>
            </a:r>
            <a:endParaRPr lang="fr-FR" sz="3600" b="1" dirty="0"/>
          </a:p>
        </p:txBody>
      </p:sp>
      <p:sp>
        <p:nvSpPr>
          <p:cNvPr id="3" name="Espace réservé du contenu 2"/>
          <p:cNvSpPr>
            <a:spLocks noGrp="1"/>
          </p:cNvSpPr>
          <p:nvPr>
            <p:ph idx="1"/>
          </p:nvPr>
        </p:nvSpPr>
        <p:spPr>
          <a:xfrm>
            <a:off x="628650" y="1416677"/>
            <a:ext cx="7886700" cy="4760287"/>
          </a:xfrm>
        </p:spPr>
        <p:txBody>
          <a:bodyPr/>
          <a:lstStyle/>
          <a:p>
            <a:endParaRPr lang="fr-FR" dirty="0" smtClean="0"/>
          </a:p>
          <a:p>
            <a:pPr marL="0" indent="0">
              <a:buNone/>
            </a:pPr>
            <a:r>
              <a:rPr lang="en-US" sz="2000" dirty="0"/>
              <a:t>A </a:t>
            </a:r>
            <a:r>
              <a:rPr lang="en-US" sz="2000" b="1" dirty="0" smtClean="0"/>
              <a:t>gyroscope</a:t>
            </a:r>
            <a:r>
              <a:rPr lang="en-US" sz="2000" dirty="0" smtClean="0"/>
              <a:t>  </a:t>
            </a:r>
            <a:r>
              <a:rPr lang="en-US" sz="2000" dirty="0"/>
              <a:t>is a spinning wheel or disc in which the axis of rotation is free to assume any orientation by itself. When rotating, the orientation of this axis is unaffected by tilting or rotation of the </a:t>
            </a:r>
            <a:r>
              <a:rPr lang="en-US" sz="2000" dirty="0" smtClean="0"/>
              <a:t>mounting. Because </a:t>
            </a:r>
            <a:r>
              <a:rPr lang="en-US" sz="2000" dirty="0"/>
              <a:t>of this, gyroscopes are useful for measuring or maintaining orientation</a:t>
            </a:r>
            <a:endParaRPr lang="fr-FR" sz="20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941" y="3193962"/>
            <a:ext cx="3457976" cy="3457976"/>
          </a:xfrm>
          <a:prstGeom prst="rect">
            <a:avLst/>
          </a:prstGeom>
        </p:spPr>
      </p:pic>
      <p:sp>
        <p:nvSpPr>
          <p:cNvPr id="4" name="Slide Number Placeholder 3"/>
          <p:cNvSpPr>
            <a:spLocks noGrp="1"/>
          </p:cNvSpPr>
          <p:nvPr>
            <p:ph type="sldNum" sz="quarter" idx="12"/>
          </p:nvPr>
        </p:nvSpPr>
        <p:spPr/>
        <p:txBody>
          <a:bodyPr/>
          <a:lstStyle/>
          <a:p>
            <a:fld id="{07B0D05E-C7AA-4312-8752-47DAD825AF36}" type="slidenum">
              <a:rPr lang="en-US" smtClean="0"/>
              <a:t>9</a:t>
            </a:fld>
            <a:endParaRPr lang="en-US"/>
          </a:p>
        </p:txBody>
      </p:sp>
    </p:spTree>
    <p:extLst>
      <p:ext uri="{BB962C8B-B14F-4D97-AF65-F5344CB8AC3E}">
        <p14:creationId xmlns:p14="http://schemas.microsoft.com/office/powerpoint/2010/main" val="1399523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2046</TotalTime>
  <Words>1452</Words>
  <Application>Microsoft Office PowerPoint</Application>
  <PresentationFormat>On-screen Show (4:3)</PresentationFormat>
  <Paragraphs>167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 Velocity and Acceleration - Force, Strain and Tactile Sensors</vt:lpstr>
      <vt:lpstr>Chapter 8  Velocity and Acceleration</vt:lpstr>
      <vt:lpstr>Velocity and acceleration</vt:lpstr>
      <vt:lpstr>Capacitive accelerometers</vt:lpstr>
      <vt:lpstr>Piezoresistive accelerometers</vt:lpstr>
      <vt:lpstr>Piezoelectric Accelerometers</vt:lpstr>
      <vt:lpstr>Thermal accelerometer : heated plate accelerometer</vt:lpstr>
      <vt:lpstr>Thermal Accelerometer : Heated Gas Accelerometers</vt:lpstr>
      <vt:lpstr>Gyroscopes</vt:lpstr>
      <vt:lpstr>Rotor Gyroscope</vt:lpstr>
      <vt:lpstr>Optical gyroscope</vt:lpstr>
      <vt:lpstr>Piezoelectric Cables </vt:lpstr>
      <vt:lpstr>Gravitational sensors</vt:lpstr>
      <vt:lpstr>Chapter 9   Force, Strain and Tactile Sensors</vt:lpstr>
      <vt:lpstr>Basic Concept</vt:lpstr>
      <vt:lpstr>Types of Force Sensors</vt:lpstr>
      <vt:lpstr>Strain Gauges</vt:lpstr>
      <vt:lpstr>PowerPoint Presentation</vt:lpstr>
      <vt:lpstr>Tactile Sensors</vt:lpstr>
      <vt:lpstr>PowerPoint Presentation</vt:lpstr>
      <vt:lpstr>Piezoelectric Sensors</vt:lpstr>
      <vt:lpstr>Piezoresistive Sensors</vt:lpstr>
      <vt:lpstr>MEMS Sensors</vt:lpstr>
      <vt:lpstr>Capacitive Touch Sensors</vt:lpstr>
      <vt:lpstr>Acoustic Touch Sensors</vt:lpstr>
      <vt:lpstr>Optical Sensors</vt:lpstr>
      <vt:lpstr>Work Principle</vt:lpstr>
      <vt:lpstr>References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MUBASHARA REHMAN</dc:creator>
  <cp:lastModifiedBy>MUBASHARA REHMAN</cp:lastModifiedBy>
  <cp:revision>67</cp:revision>
  <dcterms:created xsi:type="dcterms:W3CDTF">2017-09-23T05:05:00Z</dcterms:created>
  <dcterms:modified xsi:type="dcterms:W3CDTF">2017-09-24T23:49:47Z</dcterms:modified>
</cp:coreProperties>
</file>