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nagementULSTU\&#1092;&#1080;&#1085;&#1072;&#1085;&#1072;&#1083;&#1080;&#107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nagementULSTU\&#1092;&#1080;&#1085;&#1072;&#1085;&#1072;&#1083;&#1080;&#107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Лист1!$J$10</c:f>
              <c:strCache>
                <c:ptCount val="1"/>
                <c:pt idx="0">
                  <c:v>постоянные затраты</c:v>
                </c:pt>
              </c:strCache>
            </c:strRef>
          </c:tx>
          <c:spPr>
            <a:ln w="28575"/>
          </c:spPr>
          <c:marker>
            <c:symbol val="none"/>
          </c:marker>
          <c:xVal>
            <c:numRef>
              <c:f>Лист1!$K$9:$N$9</c:f>
              <c:numCache>
                <c:formatCode>General</c:formatCode>
                <c:ptCount val="4"/>
                <c:pt idx="0">
                  <c:v>0</c:v>
                </c:pt>
                <c:pt idx="1">
                  <c:v>1000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Лист1!$K$10:$N$10</c:f>
              <c:numCache>
                <c:formatCode>General</c:formatCode>
                <c:ptCount val="4"/>
                <c:pt idx="0">
                  <c:v>1159107</c:v>
                </c:pt>
                <c:pt idx="1">
                  <c:v>1159107</c:v>
                </c:pt>
                <c:pt idx="2">
                  <c:v>1159107</c:v>
                </c:pt>
                <c:pt idx="3">
                  <c:v>1159107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Лист1!$J$11</c:f>
              <c:strCache>
                <c:ptCount val="1"/>
                <c:pt idx="0">
                  <c:v>переменные затраты</c:v>
                </c:pt>
              </c:strCache>
            </c:strRef>
          </c:tx>
          <c:marker>
            <c:symbol val="none"/>
          </c:marker>
          <c:xVal>
            <c:numRef>
              <c:f>Лист1!$K$9:$N$9</c:f>
              <c:numCache>
                <c:formatCode>General</c:formatCode>
                <c:ptCount val="4"/>
                <c:pt idx="0">
                  <c:v>0</c:v>
                </c:pt>
                <c:pt idx="1">
                  <c:v>1000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Лист1!$K$11:$N$11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Лист1!$J$12</c:f>
              <c:strCache>
                <c:ptCount val="1"/>
                <c:pt idx="0">
                  <c:v>доход</c:v>
                </c:pt>
              </c:strCache>
            </c:strRef>
          </c:tx>
          <c:spPr>
            <a:ln w="28575"/>
          </c:spPr>
          <c:marker>
            <c:symbol val="none"/>
          </c:marker>
          <c:xVal>
            <c:numRef>
              <c:f>Лист1!$K$9:$N$9</c:f>
              <c:numCache>
                <c:formatCode>General</c:formatCode>
                <c:ptCount val="4"/>
                <c:pt idx="0">
                  <c:v>0</c:v>
                </c:pt>
                <c:pt idx="1">
                  <c:v>1000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Лист1!$K$12:$N$12</c:f>
              <c:numCache>
                <c:formatCode>General</c:formatCode>
                <c:ptCount val="4"/>
                <c:pt idx="0">
                  <c:v>0</c:v>
                </c:pt>
                <c:pt idx="1">
                  <c:v>300000</c:v>
                </c:pt>
                <c:pt idx="2">
                  <c:v>1500000</c:v>
                </c:pt>
                <c:pt idx="3">
                  <c:v>3000000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360832"/>
        <c:axId val="172362368"/>
      </c:scatterChart>
      <c:valAx>
        <c:axId val="172360832"/>
        <c:scaling>
          <c:orientation val="minMax"/>
          <c:max val="6000"/>
        </c:scaling>
        <c:delete val="0"/>
        <c:axPos val="b"/>
        <c:majorGridlines/>
        <c:minorGridlines/>
        <c:numFmt formatCode="General" sourceLinked="1"/>
        <c:majorTickMark val="out"/>
        <c:minorTickMark val="none"/>
        <c:tickLblPos val="nextTo"/>
        <c:crossAx val="172362368"/>
        <c:crosses val="autoZero"/>
        <c:crossBetween val="midCat"/>
      </c:valAx>
      <c:valAx>
        <c:axId val="172362368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1723608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Лист1!$E$1</c:f>
              <c:strCache>
                <c:ptCount val="1"/>
                <c:pt idx="0">
                  <c:v>накопление</c:v>
                </c:pt>
              </c:strCache>
            </c:strRef>
          </c:tx>
          <c:spPr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  <c:marker>
            <c:symbol val="none"/>
          </c:marker>
          <c:val>
            <c:numRef>
              <c:f>Лист1!$E$2:$E$22</c:f>
              <c:numCache>
                <c:formatCode>General</c:formatCode>
                <c:ptCount val="21"/>
                <c:pt idx="0">
                  <c:v>2300000</c:v>
                </c:pt>
                <c:pt idx="1">
                  <c:v>1590893</c:v>
                </c:pt>
                <c:pt idx="2">
                  <c:v>1931786</c:v>
                </c:pt>
                <c:pt idx="3">
                  <c:v>2272679</c:v>
                </c:pt>
                <c:pt idx="4">
                  <c:v>2613572</c:v>
                </c:pt>
                <c:pt idx="5">
                  <c:v>2954465</c:v>
                </c:pt>
                <c:pt idx="6">
                  <c:v>3295358</c:v>
                </c:pt>
                <c:pt idx="7">
                  <c:v>3636251</c:v>
                </c:pt>
                <c:pt idx="8">
                  <c:v>3977144</c:v>
                </c:pt>
                <c:pt idx="9">
                  <c:v>4318037</c:v>
                </c:pt>
                <c:pt idx="10">
                  <c:v>4658930</c:v>
                </c:pt>
                <c:pt idx="11">
                  <c:v>4999823</c:v>
                </c:pt>
                <c:pt idx="12">
                  <c:v>5340716</c:v>
                </c:pt>
                <c:pt idx="13">
                  <c:v>5681609</c:v>
                </c:pt>
                <c:pt idx="14">
                  <c:v>6022502</c:v>
                </c:pt>
                <c:pt idx="15">
                  <c:v>6363395</c:v>
                </c:pt>
                <c:pt idx="16">
                  <c:v>6704288</c:v>
                </c:pt>
                <c:pt idx="17">
                  <c:v>7045181</c:v>
                </c:pt>
                <c:pt idx="18">
                  <c:v>7386074</c:v>
                </c:pt>
                <c:pt idx="19">
                  <c:v>7726967</c:v>
                </c:pt>
                <c:pt idx="20">
                  <c:v>8067860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6526208"/>
        <c:axId val="276527744"/>
      </c:lineChart>
      <c:catAx>
        <c:axId val="276526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76527744"/>
        <c:crosses val="autoZero"/>
        <c:auto val="1"/>
        <c:lblAlgn val="ctr"/>
        <c:lblOffset val="100"/>
        <c:noMultiLvlLbl val="0"/>
      </c:catAx>
      <c:valAx>
        <c:axId val="27652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652620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anagementULSTU\котики\pngeg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88640"/>
            <a:ext cx="6329164" cy="632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32656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catGame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2132856"/>
            <a:ext cx="6400800" cy="1752600"/>
          </a:xfrm>
        </p:spPr>
        <p:txBody>
          <a:bodyPr/>
          <a:lstStyle/>
          <a:p>
            <a:r>
              <a:rPr lang="ru-RU" sz="4800" dirty="0"/>
              <a:t>студия разработки игр</a:t>
            </a:r>
          </a:p>
        </p:txBody>
      </p:sp>
    </p:spTree>
    <p:extLst>
      <p:ext uri="{BB962C8B-B14F-4D97-AF65-F5344CB8AC3E}">
        <p14:creationId xmlns:p14="http://schemas.microsoft.com/office/powerpoint/2010/main" val="38301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20" y="-87672"/>
            <a:ext cx="8229600" cy="1143000"/>
          </a:xfrm>
        </p:spPr>
        <p:txBody>
          <a:bodyPr/>
          <a:lstStyle/>
          <a:p>
            <a:r>
              <a:rPr lang="ru-RU" b="1" dirty="0"/>
              <a:t>Маркетинг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749700"/>
              </p:ext>
            </p:extLst>
          </p:nvPr>
        </p:nvGraphicFramePr>
        <p:xfrm>
          <a:off x="467544" y="1124744"/>
          <a:ext cx="4536503" cy="2655507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144608"/>
                <a:gridCol w="2391895"/>
              </a:tblGrid>
              <a:tr h="16573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цели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367" marR="5236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решение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367" marR="52367" marT="0" marB="0"/>
                </a:tc>
              </a:tr>
              <a:tr h="121160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Увеличить узнаваемость бренда catGame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367" marR="52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Продвижение через социальные сети: Создание аккаунтов в VK, Instagram, Telegram, YouTube.</a:t>
                      </a: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Участие в игровых выставках: Презентация игр на таких мероприятиях, как «Игромир» и «стачка»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367" marR="52367" marT="0" marB="0"/>
                </a:tc>
              </a:tr>
              <a:tr h="68867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Привлечь 10 000 пользователей в первый месяц после запуска первой игры.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367" marR="5236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Партнерство с блогерами и стримерами: Продвижение игр через популярных Twitch- и YouTube-стримеров.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367" marR="52367" marT="0" marB="0"/>
                </a:tc>
              </a:tr>
              <a:tr h="51435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Достичь 6 000 000 рублей выручки за первые 6 месяцев.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367" marR="5236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Бонусы для постоянных игроков, скидки на </a:t>
                      </a:r>
                      <a:r>
                        <a:rPr lang="ru-RU" sz="1100" dirty="0" err="1">
                          <a:effectLst/>
                        </a:rPr>
                        <a:t>внутриигровые</a:t>
                      </a:r>
                      <a:r>
                        <a:rPr lang="ru-RU" sz="1100" dirty="0">
                          <a:effectLst/>
                        </a:rPr>
                        <a:t> покупки.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367" marR="52367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50386"/>
              </p:ext>
            </p:extLst>
          </p:nvPr>
        </p:nvGraphicFramePr>
        <p:xfrm>
          <a:off x="2051721" y="3933054"/>
          <a:ext cx="6442323" cy="214464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19066"/>
                <a:gridCol w="1419066"/>
                <a:gridCol w="768415"/>
                <a:gridCol w="1417888"/>
                <a:gridCol w="1417888"/>
              </a:tblGrid>
              <a:tr h="2608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Мероприятие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Наименование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Кол-во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Цена, руб.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51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Продвижение через блогеров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Партнерство с 5 блогерами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10000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50000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738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Участие в выставках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Игромир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100000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100000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7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Стачка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50000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50000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51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ИТОГОВЫЙ БЮДЖЕТ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200000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6"/>
            <a:ext cx="3086472" cy="308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29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5397"/>
            <a:ext cx="8229600" cy="1143000"/>
          </a:xfrm>
        </p:spPr>
        <p:txBody>
          <a:bodyPr/>
          <a:lstStyle/>
          <a:p>
            <a:r>
              <a:rPr lang="ru-RU" dirty="0"/>
              <a:t>План производства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6995120" cy="384704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Концепция: Создание идеи, написание сценария, проектирование геймплея.</a:t>
            </a:r>
          </a:p>
          <a:p>
            <a:pPr lvl="0"/>
            <a:r>
              <a:rPr lang="ru-RU" dirty="0"/>
              <a:t>Прототип: Разработка минимально работоспособной версии игры.</a:t>
            </a:r>
          </a:p>
          <a:p>
            <a:pPr lvl="0"/>
            <a:r>
              <a:rPr lang="ru-RU" dirty="0"/>
              <a:t>Основная разработка: Создание графики, программирование, звуковое оформление.</a:t>
            </a:r>
          </a:p>
          <a:p>
            <a:pPr lvl="0"/>
            <a:r>
              <a:rPr lang="ru-RU" dirty="0"/>
              <a:t>Тестирование: Поиск и устранение багов, оптимизация производительности.</a:t>
            </a:r>
          </a:p>
          <a:p>
            <a:pPr lvl="0"/>
            <a:r>
              <a:rPr lang="ru-RU" dirty="0"/>
              <a:t>Релиз: Публикация игры на платформах (</a:t>
            </a:r>
            <a:r>
              <a:rPr lang="ru-RU" dirty="0" err="1"/>
              <a:t>Steam</a:t>
            </a:r>
            <a:r>
              <a:rPr lang="ru-RU" dirty="0"/>
              <a:t>, 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,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Play</a:t>
            </a:r>
            <a:r>
              <a:rPr lang="ru-RU" dirty="0"/>
              <a:t>).</a:t>
            </a:r>
          </a:p>
          <a:p>
            <a:r>
              <a:rPr lang="ru-RU" dirty="0"/>
              <a:t>Поддержка: Регулярные обновления, добавление нового контента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156720" cy="415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01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824" y="0"/>
            <a:ext cx="1844824" cy="184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49552"/>
            <a:ext cx="1708448" cy="170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 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Компьютеры для работников мощные (4 шт.) – 400000 руб.</a:t>
            </a:r>
          </a:p>
          <a:p>
            <a:pPr marL="0" indent="0">
              <a:buNone/>
            </a:pPr>
            <a:r>
              <a:rPr lang="ru-RU" dirty="0"/>
              <a:t>Компьютеры для работников слабые (3шт.) – 150000 руб.</a:t>
            </a:r>
          </a:p>
          <a:p>
            <a:pPr marL="0" indent="0">
              <a:buNone/>
            </a:pPr>
            <a:r>
              <a:rPr lang="ru-RU" dirty="0"/>
              <a:t>Лицензии на ПО (</a:t>
            </a:r>
            <a:r>
              <a:rPr lang="ru-RU" dirty="0" err="1"/>
              <a:t>Unity</a:t>
            </a:r>
            <a:r>
              <a:rPr lang="ru-RU" dirty="0"/>
              <a:t>, </a:t>
            </a:r>
            <a:r>
              <a:rPr lang="ru-RU" dirty="0" err="1"/>
              <a:t>Photoshop</a:t>
            </a:r>
            <a:r>
              <a:rPr lang="ru-RU" dirty="0"/>
              <a:t>, FL </a:t>
            </a:r>
            <a:r>
              <a:rPr lang="ru-RU" dirty="0" err="1"/>
              <a:t>Studio</a:t>
            </a:r>
            <a:r>
              <a:rPr lang="ru-RU" dirty="0"/>
              <a:t>) – 200000 руб.</a:t>
            </a:r>
          </a:p>
          <a:p>
            <a:pPr marL="0" indent="0">
              <a:buNone/>
            </a:pPr>
            <a:r>
              <a:rPr lang="ru-RU" dirty="0"/>
              <a:t>Офисная мебель (столы стулья) – 100000 руб.</a:t>
            </a:r>
          </a:p>
          <a:p>
            <a:pPr marL="0" indent="0" algn="r">
              <a:buNone/>
            </a:pPr>
            <a:r>
              <a:rPr lang="ru-RU" b="1" dirty="0"/>
              <a:t>Итого оборудование – 850000 </a:t>
            </a:r>
            <a:r>
              <a:rPr lang="ru-RU" b="1" dirty="0" err="1"/>
              <a:t>руб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4729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Финансовый анализ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Маркетинг – 200000 руб.</a:t>
            </a:r>
          </a:p>
          <a:p>
            <a:r>
              <a:rPr lang="ru-RU" dirty="0"/>
              <a:t>Оборудование – 850000 руб.</a:t>
            </a:r>
          </a:p>
          <a:p>
            <a:r>
              <a:rPr lang="ru-RU" b="1" dirty="0" smtClean="0"/>
              <a:t>Итого </a:t>
            </a:r>
            <a:r>
              <a:rPr lang="ru-RU" b="1" dirty="0"/>
              <a:t>разовые затраты: 1050000 руб</a:t>
            </a:r>
            <a:r>
              <a:rPr lang="ru-RU" b="1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Помещение </a:t>
            </a:r>
            <a:r>
              <a:rPr lang="ru-RU" dirty="0"/>
              <a:t>– 42150 руб.</a:t>
            </a:r>
          </a:p>
          <a:p>
            <a:r>
              <a:rPr lang="ru-RU" dirty="0" smtClean="0"/>
              <a:t>ФОТ </a:t>
            </a:r>
            <a:r>
              <a:rPr lang="ru-RU" dirty="0"/>
              <a:t>- 7*150000 руб. = 1050000руб.</a:t>
            </a:r>
          </a:p>
          <a:p>
            <a:r>
              <a:rPr lang="ru-RU" dirty="0"/>
              <a:t>Аренда сервера – 10000 руб.</a:t>
            </a:r>
          </a:p>
          <a:p>
            <a:r>
              <a:rPr lang="ru-RU" b="1" dirty="0"/>
              <a:t>Итого ежемесячные затраты: 1102150 руб.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12526" r="33348" b="937"/>
          <a:stretch/>
        </p:blipFill>
        <p:spPr>
          <a:xfrm>
            <a:off x="7123338" y="3140968"/>
            <a:ext cx="1979712" cy="2130726"/>
          </a:xfrm>
          <a:prstGeom prst="rect">
            <a:avLst/>
          </a:prstGeom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2656"/>
            <a:ext cx="2078360" cy="207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52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20688" y="-15397"/>
            <a:ext cx="8229600" cy="1143000"/>
          </a:xfrm>
        </p:spPr>
        <p:txBody>
          <a:bodyPr/>
          <a:lstStyle/>
          <a:p>
            <a:r>
              <a:rPr lang="ru-RU" dirty="0"/>
              <a:t>стартовый капитал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8520" y="836712"/>
            <a:ext cx="5457063" cy="264345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128" y="836712"/>
            <a:ext cx="3332480" cy="280225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3638967"/>
            <a:ext cx="3358907" cy="3007447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6607" y="2852936"/>
            <a:ext cx="3793477" cy="379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06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800" y="1196752"/>
            <a:ext cx="5940425" cy="169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3426131"/>
            <a:ext cx="5940425" cy="1440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620688" y="-15397"/>
            <a:ext cx="8229600" cy="1143000"/>
          </a:xfrm>
        </p:spPr>
        <p:txBody>
          <a:bodyPr/>
          <a:lstStyle/>
          <a:p>
            <a:r>
              <a:rPr lang="ru-RU" dirty="0"/>
              <a:t>стартовый капитал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5301208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Итого ежемесячные затраты: 1102150+56957=1159107руб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0" y="4866311"/>
            <a:ext cx="1991689" cy="199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22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80928"/>
            <a:ext cx="4228728" cy="422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13247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Рассчитаем точку безубыточности, расчётная цена продажи 300 руб., переменные затраты равны 0, постоянные затраты 1159107руб. в месяц.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372323636"/>
              </p:ext>
            </p:extLst>
          </p:nvPr>
        </p:nvGraphicFramePr>
        <p:xfrm>
          <a:off x="899592" y="1772816"/>
          <a:ext cx="7607552" cy="3589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5517232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Точка безубыточности достигается на продажах 1159107/300=3 </a:t>
            </a:r>
            <a:r>
              <a:rPr lang="ru-RU" dirty="0" smtClean="0"/>
              <a:t>863,69</a:t>
            </a:r>
          </a:p>
          <a:p>
            <a:r>
              <a:rPr lang="ru-RU" dirty="0" smtClean="0"/>
              <a:t>3864 единиц </a:t>
            </a:r>
            <a:r>
              <a:rPr lang="ru-RU" dirty="0"/>
              <a:t>– точка безубыточности.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41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2448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Рассчитаем рентабельность </a:t>
            </a:r>
            <a:r>
              <a:rPr lang="ru-RU" dirty="0" smtClean="0"/>
              <a:t>бизнеса для </a:t>
            </a:r>
            <a:r>
              <a:rPr lang="ru-RU" dirty="0"/>
              <a:t>ожидаемых продаж в 5000 </a:t>
            </a:r>
            <a:r>
              <a:rPr lang="ru-RU" dirty="0" smtClean="0"/>
              <a:t>единиц </a:t>
            </a:r>
            <a:r>
              <a:rPr lang="ru-RU" dirty="0"/>
              <a:t>по 300 </a:t>
            </a:r>
            <a:r>
              <a:rPr lang="ru-RU" dirty="0" smtClean="0"/>
              <a:t>рублей.</a:t>
            </a:r>
          </a:p>
          <a:p>
            <a:pPr marL="0" indent="0">
              <a:buNone/>
            </a:pPr>
            <a:r>
              <a:rPr lang="ru-RU" dirty="0" smtClean="0"/>
              <a:t>Доход </a:t>
            </a:r>
            <a:r>
              <a:rPr lang="ru-RU" dirty="0"/>
              <a:t>1500000 рублей в месяц, расходы 1159107 руб. в месяц прибыль 340893 рублей в месяц.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91680" y="3212976"/>
                <a:ext cx="7088800" cy="1460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4800"/>
                            <m:t>340893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 sz="4800"/>
                            <m:t>1500000</m:t>
                          </m:r>
                        </m:den>
                      </m:f>
                      <m:r>
                        <m:rPr>
                          <m:nor/>
                        </m:rPr>
                        <a:rPr lang="ru-RU" sz="4800"/>
                        <m:t>*100%=</m:t>
                      </m:r>
                      <m:r>
                        <m:rPr>
                          <m:nor/>
                        </m:rPr>
                        <a:rPr lang="ru-RU" sz="4800" b="1"/>
                        <m:t>22,7262%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212976"/>
                <a:ext cx="7088800" cy="14605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3943240"/>
            <a:ext cx="3086472" cy="308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9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92" y="-99392"/>
            <a:ext cx="2310889" cy="231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95936" y="673526"/>
                <a:ext cx="462177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48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4800"/>
                          <m:t>1050000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4800"/>
                          <m:t>340893</m:t>
                        </m:r>
                      </m:den>
                    </m:f>
                  </m:oMath>
                </a14:m>
                <a:r>
                  <a:rPr lang="ru-RU" sz="4800" dirty="0" smtClean="0"/>
                  <a:t> </a:t>
                </a:r>
                <a:r>
                  <a:rPr lang="ru-RU" sz="4800" dirty="0"/>
                  <a:t>= </a:t>
                </a:r>
                <a:r>
                  <a:rPr lang="ru-RU" sz="8800" b="1" dirty="0"/>
                  <a:t>3</a:t>
                </a:r>
                <a:r>
                  <a:rPr lang="ru-RU" sz="4800" dirty="0"/>
                  <a:t>,080</a:t>
                </a:r>
                <a:endParaRPr lang="ru-RU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673526"/>
                <a:ext cx="4621778" cy="1446550"/>
              </a:xfrm>
              <a:prstGeom prst="rect">
                <a:avLst/>
              </a:prstGeom>
              <a:blipFill rotWithShape="1">
                <a:blip r:embed="rId3"/>
                <a:stretch>
                  <a:fillRect t="-21429" r="-5013" b="-40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60232" y="17507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месяца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96473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Бизнес окупит вложения и начнёт приносить доход </a:t>
            </a:r>
            <a:r>
              <a:rPr lang="ru-RU" sz="2800" dirty="0" smtClean="0"/>
              <a:t>через: </a:t>
            </a:r>
            <a:endParaRPr lang="ru-RU" sz="28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16134"/>
              </p:ext>
            </p:extLst>
          </p:nvPr>
        </p:nvGraphicFramePr>
        <p:xfrm>
          <a:off x="208116" y="2060848"/>
          <a:ext cx="3787820" cy="452596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757564"/>
                <a:gridCol w="743880"/>
                <a:gridCol w="688595"/>
                <a:gridCol w="662321"/>
                <a:gridCol w="935460"/>
              </a:tblGrid>
              <a:tr h="3935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месяц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доход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затраты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прибыль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накопление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2300000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2209107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-709107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1590893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1931786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2272679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2613572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2954465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3295358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3636251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3977144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4318037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4658930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4999823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5340716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5681609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6022502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6363395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16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6704288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7045181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7386074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19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7726967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  <a:tr h="1967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 месяц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1159107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340893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8067860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6" marR="59116" marT="0" marB="0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544412"/>
              </p:ext>
            </p:extLst>
          </p:nvPr>
        </p:nvGraphicFramePr>
        <p:xfrm>
          <a:off x="4283968" y="3284984"/>
          <a:ext cx="4572000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812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9938"/>
            <a:ext cx="2140496" cy="214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/>
              <a:t>Факторы риска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019328"/>
              </p:ext>
            </p:extLst>
          </p:nvPr>
        </p:nvGraphicFramePr>
        <p:xfrm>
          <a:off x="611560" y="1196752"/>
          <a:ext cx="7992888" cy="4464495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13500000" algn="br" rotWithShape="0">
                    <a:prstClr val="black">
                      <a:alpha val="50000"/>
                    </a:prstClr>
                  </a:outerShdw>
                </a:effectLst>
                <a:tableStyleId>{D7AC3CCA-C797-4891-BE02-D94E43425B78}</a:tableStyleId>
              </a:tblPr>
              <a:tblGrid>
                <a:gridCol w="3204249"/>
                <a:gridCol w="4788639"/>
              </a:tblGrid>
              <a:tr h="4876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риск</a:t>
                      </a:r>
                      <a:endParaRPr lang="ru-RU" sz="2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911985" algn="l"/>
                        </a:tabLst>
                      </a:pPr>
                      <a:r>
                        <a:rPr lang="ru-RU" sz="20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Мера минимизации/Выход из кризиса</a:t>
                      </a:r>
                      <a:endParaRPr lang="ru-RU" sz="20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6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Высокая конкуренция</a:t>
                      </a:r>
                      <a:endParaRPr lang="ru-RU" sz="1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Уникальная тематика</a:t>
                      </a:r>
                      <a:endParaRPr lang="ru-RU" sz="140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0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Копирование тематики</a:t>
                      </a:r>
                      <a:endParaRPr lang="ru-RU" sz="1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Ускорение выхода на рынок, патентование уникальных механик</a:t>
                      </a:r>
                      <a:endParaRPr lang="ru-RU" sz="140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0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Технические проблемы</a:t>
                      </a:r>
                      <a:endParaRPr lang="ru-RU" sz="1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релиз в "бета-версии" с последующими обновлениями</a:t>
                      </a:r>
                      <a:endParaRPr lang="ru-RU" sz="1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6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Мало платежей</a:t>
                      </a:r>
                      <a:endParaRPr lang="ru-RU" sz="1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Тестирование монетизации через A/B-тесты</a:t>
                      </a:r>
                      <a:endParaRPr lang="ru-RU" sz="1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0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Снижение спроса на игры</a:t>
                      </a:r>
                      <a:endParaRPr lang="ru-RU" sz="1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50800" dist="25400" dir="13500000" algn="br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</a:rPr>
                        <a:t>Постоянный мониторинг рынка и адаптация под тренды.</a:t>
                      </a:r>
                      <a:endParaRPr lang="ru-RU" sz="1400" dirty="0">
                        <a:effectLst>
                          <a:outerShdw blurRad="50800" dist="25400" dir="13500000" algn="br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66" y="5373216"/>
            <a:ext cx="1646312" cy="16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41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8640" y="0"/>
            <a:ext cx="8229600" cy="1143000"/>
          </a:xfrm>
        </p:spPr>
        <p:txBody>
          <a:bodyPr/>
          <a:lstStyle/>
          <a:p>
            <a:r>
              <a:rPr lang="ru-RU" dirty="0"/>
              <a:t>Описание компании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компании: Разработка и выпуск игр, которые будут востребованы на рынке, с последующей монетизацией через продажи, рекламу и микротранзакции.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4904"/>
            <a:ext cx="487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71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570186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Спасибо за ваше внимание</a:t>
            </a:r>
            <a:br>
              <a:rPr lang="ru-RU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ru-RU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(=^･^=)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9458" name="Picture 2" descr="D:\managementULSTU\котики\pnge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1" y="2924944"/>
            <a:ext cx="5244075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D:\managementULSTU\котики\pngegg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32" y="3487246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8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компании</a:t>
            </a:r>
            <a:endParaRPr lang="ru-RU" dirty="0"/>
          </a:p>
        </p:txBody>
      </p:sp>
      <p:pic>
        <p:nvPicPr>
          <p:cNvPr id="1026" name="Picture 2" descr="структура компани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24844"/>
            <a:ext cx="66103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5157192"/>
            <a:ext cx="1800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16896"/>
            <a:ext cx="2140496" cy="214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0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managementULSTU\котики\pngegg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459432"/>
            <a:ext cx="2602261" cy="260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Продукты</a:t>
            </a:r>
            <a:br>
              <a:rPr lang="ru-RU" b="1" dirty="0" smtClean="0"/>
            </a:br>
            <a:r>
              <a:rPr lang="ru-RU" dirty="0"/>
              <a:t>Мобильные </a:t>
            </a:r>
            <a:r>
              <a:rPr lang="ru-RU" dirty="0" smtClean="0"/>
              <a:t>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ru-RU" b="1" dirty="0" err="1"/>
              <a:t>What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Мобильная игра с уникальным геймплеем и красочной графикой.</a:t>
            </a:r>
          </a:p>
          <a:p>
            <a:pPr marL="457200" lvl="1" indent="0">
              <a:buNone/>
            </a:pPr>
            <a:r>
              <a:rPr lang="ru-RU" b="1" dirty="0" err="1"/>
              <a:t>Who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Молодежь в возрасте 7-25 лет, увлекающаяся казуальными играми.</a:t>
            </a:r>
          </a:p>
          <a:p>
            <a:pPr marL="457200" lvl="1" indent="0">
              <a:buNone/>
            </a:pPr>
            <a:r>
              <a:rPr lang="ru-RU" b="1" dirty="0" err="1"/>
              <a:t>When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Игра будет востребована круглый год, но пик активности ожидается в вечернее время и в выходные дни.</a:t>
            </a:r>
          </a:p>
          <a:p>
            <a:pPr marL="457200" lvl="1" indent="0">
              <a:buNone/>
            </a:pPr>
            <a:r>
              <a:rPr lang="ru-RU" b="1" dirty="0" err="1"/>
              <a:t>Where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Игра будет доступна на платформах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Play</a:t>
            </a:r>
            <a:r>
              <a:rPr lang="ru-RU" dirty="0"/>
              <a:t> и 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r>
              <a:rPr lang="ru-RU" b="1" dirty="0" err="1"/>
              <a:t>Why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Игра предлагает уникальный геймплей и бесплатный контент, что делает её более привлекательной по сравнению с конкурентами.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61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5323135" cy="2623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57103" y="3429000"/>
            <a:ext cx="5711559" cy="2868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4221088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6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18" y="4515268"/>
            <a:ext cx="2366392" cy="236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Продукты</a:t>
            </a:r>
            <a:br>
              <a:rPr lang="ru-RU" b="1" dirty="0"/>
            </a:br>
            <a:r>
              <a:rPr lang="ru-RU" dirty="0"/>
              <a:t>Инди-игры для PC и консолей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ru-RU" b="1" dirty="0" err="1"/>
              <a:t>What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Инди-игра для PC и консолей с уникальным сюжетом, атмосферной графикой и нестандартным геймплеем.</a:t>
            </a:r>
          </a:p>
          <a:p>
            <a:pPr marL="457200" lvl="1" indent="0">
              <a:buNone/>
            </a:pPr>
            <a:r>
              <a:rPr lang="ru-RU" b="1" dirty="0" err="1"/>
              <a:t>Who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Геймеры в возрасте от 16 до 35 лет, которые ценят глубокий сюжет, атмосферу и уникальный геймплей.</a:t>
            </a:r>
          </a:p>
          <a:p>
            <a:pPr marL="457200" lvl="1" indent="0">
              <a:buNone/>
            </a:pPr>
            <a:r>
              <a:rPr lang="ru-RU" b="1" dirty="0" err="1"/>
              <a:t>When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Круглый год, но пик продаж ожидается в периоды распродаж на платформах (</a:t>
            </a:r>
            <a:r>
              <a:rPr lang="ru-RU" dirty="0" err="1"/>
              <a:t>Steam</a:t>
            </a:r>
            <a:r>
              <a:rPr lang="ru-RU" dirty="0"/>
              <a:t> </a:t>
            </a:r>
            <a:r>
              <a:rPr lang="ru-RU" dirty="0" err="1"/>
              <a:t>Summer</a:t>
            </a:r>
            <a:r>
              <a:rPr lang="ru-RU" dirty="0"/>
              <a:t> </a:t>
            </a:r>
            <a:r>
              <a:rPr lang="ru-RU" dirty="0" err="1"/>
              <a:t>Sale</a:t>
            </a:r>
            <a:r>
              <a:rPr lang="ru-RU" dirty="0"/>
              <a:t>, </a:t>
            </a:r>
            <a:r>
              <a:rPr lang="ru-RU" dirty="0" err="1"/>
              <a:t>Black</a:t>
            </a:r>
            <a:r>
              <a:rPr lang="ru-RU" dirty="0"/>
              <a:t> </a:t>
            </a:r>
            <a:r>
              <a:rPr lang="ru-RU" dirty="0" err="1"/>
              <a:t>Friday</a:t>
            </a:r>
            <a:r>
              <a:rPr lang="ru-RU" dirty="0"/>
              <a:t>, зимние праздники).</a:t>
            </a:r>
          </a:p>
          <a:p>
            <a:pPr marL="0" indent="0">
              <a:buNone/>
            </a:pPr>
            <a:r>
              <a:rPr lang="ru-RU" dirty="0"/>
              <a:t>Также игра будет востребована в вечернее время и выходные дни, когда у геймеров больше свободного времени.</a:t>
            </a:r>
          </a:p>
          <a:p>
            <a:pPr marL="457200" lvl="1" indent="0">
              <a:buNone/>
            </a:pPr>
            <a:r>
              <a:rPr lang="ru-RU" b="1" dirty="0" err="1"/>
              <a:t>Where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На цифровых платформах</a:t>
            </a:r>
            <a:r>
              <a:rPr lang="en-US" dirty="0"/>
              <a:t>: Steam, Epic Games Store, PlayStation Store, Xbox Store, Nintendo </a:t>
            </a:r>
            <a:r>
              <a:rPr lang="en-US" dirty="0" err="1"/>
              <a:t>eShop</a:t>
            </a:r>
            <a:r>
              <a:rPr lang="en-US" dirty="0"/>
              <a:t>.</a:t>
            </a:r>
            <a:endParaRPr lang="ru-RU" dirty="0"/>
          </a:p>
          <a:p>
            <a:pPr marL="457200" lvl="1" indent="0">
              <a:buNone/>
            </a:pPr>
            <a:r>
              <a:rPr lang="ru-RU" b="1" dirty="0" err="1"/>
              <a:t>Why</a:t>
            </a:r>
            <a:r>
              <a:rPr lang="ru-RU" b="1" dirty="0"/>
              <a:t>?</a:t>
            </a:r>
          </a:p>
          <a:p>
            <a:pPr marL="0" indent="0">
              <a:buNone/>
            </a:pPr>
            <a:r>
              <a:rPr lang="ru-RU" dirty="0"/>
              <a:t>Уникальный сюжет и атмосфера, которые выделяют игру на фоне массовых проектов.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6632"/>
            <a:ext cx="5539284" cy="2907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3356992"/>
            <a:ext cx="5688632" cy="3096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4" y="3717031"/>
            <a:ext cx="2884175" cy="28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05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265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Анализ </a:t>
            </a:r>
            <a:r>
              <a:rPr lang="ru-RU" b="1" dirty="0" smtClean="0"/>
              <a:t>рынка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2960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2348880"/>
            <a:ext cx="143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Конкуренты: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28806" y="2420888"/>
            <a:ext cx="1616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dirty="0" err="1"/>
              <a:t>Tanks</a:t>
            </a:r>
            <a:r>
              <a:rPr lang="ru-RU" dirty="0"/>
              <a:t> </a:t>
            </a:r>
            <a:r>
              <a:rPr lang="ru-RU" dirty="0" err="1"/>
              <a:t>Blitz</a:t>
            </a:r>
            <a:endParaRPr lang="ru-RU" dirty="0"/>
          </a:p>
        </p:txBody>
      </p:sp>
      <p:pic>
        <p:nvPicPr>
          <p:cNvPr id="2053" name="Picture 5" descr="World of Tanks Blitz on S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8" y="2766284"/>
            <a:ext cx="3275112" cy="187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yber Evolution: Начало – Apps bei Google Pl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60391"/>
            <a:ext cx="358439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211960" y="2420888"/>
            <a:ext cx="295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dirty="0" err="1"/>
              <a:t>Cyber</a:t>
            </a:r>
            <a:r>
              <a:rPr lang="ru-RU" dirty="0"/>
              <a:t> </a:t>
            </a:r>
            <a:r>
              <a:rPr lang="ru-RU" dirty="0" err="1"/>
              <a:t>Evolution</a:t>
            </a:r>
            <a:r>
              <a:rPr lang="ru-RU" dirty="0"/>
              <a:t>: Начало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86254" y="6296979"/>
            <a:ext cx="193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dirty="0" err="1"/>
              <a:t>Grand</a:t>
            </a:r>
            <a:r>
              <a:rPr lang="ru-RU" dirty="0"/>
              <a:t> </a:t>
            </a:r>
            <a:r>
              <a:rPr lang="ru-RU" dirty="0" err="1"/>
              <a:t>Mobile</a:t>
            </a:r>
            <a:endParaRPr lang="ru-RU" dirty="0"/>
          </a:p>
        </p:txBody>
      </p:sp>
      <p:pic>
        <p:nvPicPr>
          <p:cNvPr id="2059" name="Picture 11" descr="Grand Mobile: RP Life Simulator for Android and i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06" y="4509120"/>
            <a:ext cx="3474830" cy="182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697" y="5157192"/>
            <a:ext cx="1934344" cy="193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0"/>
            <a:ext cx="1430288" cy="14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38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Анализ </a:t>
            </a:r>
            <a:r>
              <a:rPr lang="ru-RU" b="1" dirty="0" smtClean="0"/>
              <a:t>рынка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612602"/>
            <a:ext cx="6011390" cy="2807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467544" y="3621490"/>
            <a:ext cx="121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Tiny</a:t>
            </a:r>
            <a:r>
              <a:rPr lang="ru-RU" dirty="0"/>
              <a:t> </a:t>
            </a:r>
            <a:r>
              <a:rPr lang="ru-RU" dirty="0" err="1"/>
              <a:t>Bunny</a:t>
            </a:r>
            <a:endParaRPr lang="ru-RU" dirty="0"/>
          </a:p>
        </p:txBody>
      </p:sp>
      <p:pic>
        <p:nvPicPr>
          <p:cNvPr id="3074" name="Picture 2" descr="Tiny Bunny (Зайчик) – смотреть онлайн все 4 видео от Tiny Bunny (Зайчик) в  хорошем качестве на R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8483"/>
            <a:ext cx="4536504" cy="254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932040" y="3629151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Black</a:t>
            </a:r>
            <a:r>
              <a:rPr lang="ru-RU" dirty="0"/>
              <a:t> </a:t>
            </a:r>
            <a:r>
              <a:rPr lang="ru-RU" dirty="0" err="1"/>
              <a:t>Book</a:t>
            </a:r>
            <a:endParaRPr lang="ru-RU" dirty="0"/>
          </a:p>
        </p:txBody>
      </p:sp>
      <p:pic>
        <p:nvPicPr>
          <p:cNvPr id="3076" name="Picture 4" descr="Black Book / Чёрная книг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087" y="4000301"/>
            <a:ext cx="4522306" cy="25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8970" y="3248483"/>
            <a:ext cx="143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Конкуренты: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98" y="116632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215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812</Words>
  <Application>Microsoft Office PowerPoint</Application>
  <PresentationFormat>Экран (4:3)</PresentationFormat>
  <Paragraphs>229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catGame</vt:lpstr>
      <vt:lpstr>Описание компании</vt:lpstr>
      <vt:lpstr>Структура компании</vt:lpstr>
      <vt:lpstr>Продукты Мобильные игры</vt:lpstr>
      <vt:lpstr>Презентация PowerPoint</vt:lpstr>
      <vt:lpstr>Продукты Инди-игры для PC и консолей</vt:lpstr>
      <vt:lpstr>Презентация PowerPoint</vt:lpstr>
      <vt:lpstr>Анализ рынка</vt:lpstr>
      <vt:lpstr>Анализ рынка</vt:lpstr>
      <vt:lpstr>Маркетинг</vt:lpstr>
      <vt:lpstr>План производства</vt:lpstr>
      <vt:lpstr>Оборудование и ПО</vt:lpstr>
      <vt:lpstr>Финансовый анализ</vt:lpstr>
      <vt:lpstr>стартовый капитал</vt:lpstr>
      <vt:lpstr>стартовый капитал</vt:lpstr>
      <vt:lpstr>Презентация PowerPoint</vt:lpstr>
      <vt:lpstr>Презентация PowerPoint</vt:lpstr>
      <vt:lpstr>Презентация PowerPoint</vt:lpstr>
      <vt:lpstr>Факторы риска</vt:lpstr>
      <vt:lpstr>Спасибо за ваше внимание (=^･^=)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catGame</dc:title>
  <dc:creator>БингоТак БингоТак</dc:creator>
  <cp:lastModifiedBy>Kuvshinoff Timur</cp:lastModifiedBy>
  <cp:revision>11</cp:revision>
  <dcterms:created xsi:type="dcterms:W3CDTF">2025-03-06T21:30:28Z</dcterms:created>
  <dcterms:modified xsi:type="dcterms:W3CDTF">2025-03-06T23:47:19Z</dcterms:modified>
</cp:coreProperties>
</file>