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4"/>
  </p:notesMasterIdLst>
  <p:sldIdLst>
    <p:sldId id="256" r:id="rId2"/>
    <p:sldId id="258" r:id="rId3"/>
    <p:sldId id="259" r:id="rId4"/>
    <p:sldId id="417" r:id="rId5"/>
    <p:sldId id="310" r:id="rId6"/>
    <p:sldId id="311" r:id="rId7"/>
    <p:sldId id="282" r:id="rId8"/>
    <p:sldId id="312" r:id="rId9"/>
    <p:sldId id="313" r:id="rId10"/>
    <p:sldId id="314" r:id="rId11"/>
    <p:sldId id="315"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3" r:id="rId35"/>
    <p:sldId id="285" r:id="rId36"/>
    <p:sldId id="286" r:id="rId37"/>
    <p:sldId id="287" r:id="rId38"/>
    <p:sldId id="289" r:id="rId39"/>
    <p:sldId id="288" r:id="rId40"/>
    <p:sldId id="290" r:id="rId41"/>
    <p:sldId id="291" r:id="rId42"/>
    <p:sldId id="292" r:id="rId43"/>
    <p:sldId id="293" r:id="rId44"/>
    <p:sldId id="294" r:id="rId45"/>
    <p:sldId id="295" r:id="rId46"/>
    <p:sldId id="296" r:id="rId47"/>
    <p:sldId id="297" r:id="rId48"/>
    <p:sldId id="298" r:id="rId49"/>
    <p:sldId id="301" r:id="rId50"/>
    <p:sldId id="300" r:id="rId51"/>
    <p:sldId id="373" r:id="rId52"/>
    <p:sldId id="302" r:id="rId53"/>
    <p:sldId id="303" r:id="rId54"/>
    <p:sldId id="304" r:id="rId55"/>
    <p:sldId id="305" r:id="rId56"/>
    <p:sldId id="306" r:id="rId57"/>
    <p:sldId id="307" r:id="rId58"/>
    <p:sldId id="308" r:id="rId59"/>
    <p:sldId id="309"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8" r:id="rId80"/>
    <p:sldId id="336" r:id="rId81"/>
    <p:sldId id="337"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5" r:id="rId108"/>
    <p:sldId id="366" r:id="rId109"/>
    <p:sldId id="368" r:id="rId110"/>
    <p:sldId id="364" r:id="rId111"/>
    <p:sldId id="369" r:id="rId112"/>
    <p:sldId id="375" r:id="rId113"/>
    <p:sldId id="416" r:id="rId114"/>
    <p:sldId id="415" r:id="rId115"/>
    <p:sldId id="377" r:id="rId116"/>
    <p:sldId id="378" r:id="rId117"/>
    <p:sldId id="379" r:id="rId118"/>
    <p:sldId id="380" r:id="rId119"/>
    <p:sldId id="383" r:id="rId120"/>
    <p:sldId id="381" r:id="rId121"/>
    <p:sldId id="382" r:id="rId122"/>
    <p:sldId id="384" r:id="rId123"/>
    <p:sldId id="385" r:id="rId124"/>
    <p:sldId id="386" r:id="rId125"/>
    <p:sldId id="387" r:id="rId126"/>
    <p:sldId id="388" r:id="rId127"/>
    <p:sldId id="389" r:id="rId128"/>
    <p:sldId id="390" r:id="rId129"/>
    <p:sldId id="391" r:id="rId130"/>
    <p:sldId id="392" r:id="rId131"/>
    <p:sldId id="393" r:id="rId132"/>
    <p:sldId id="401" r:id="rId133"/>
    <p:sldId id="402" r:id="rId134"/>
    <p:sldId id="394" r:id="rId135"/>
    <p:sldId id="395" r:id="rId136"/>
    <p:sldId id="396" r:id="rId137"/>
    <p:sldId id="397" r:id="rId138"/>
    <p:sldId id="398" r:id="rId139"/>
    <p:sldId id="399" r:id="rId140"/>
    <p:sldId id="400" r:id="rId141"/>
    <p:sldId id="403" r:id="rId142"/>
    <p:sldId id="404" r:id="rId143"/>
    <p:sldId id="405" r:id="rId144"/>
    <p:sldId id="406" r:id="rId145"/>
    <p:sldId id="407" r:id="rId146"/>
    <p:sldId id="408" r:id="rId147"/>
    <p:sldId id="409" r:id="rId148"/>
    <p:sldId id="410" r:id="rId149"/>
    <p:sldId id="411" r:id="rId150"/>
    <p:sldId id="412" r:id="rId151"/>
    <p:sldId id="413" r:id="rId152"/>
    <p:sldId id="414" r:id="rId153"/>
  </p:sldIdLst>
  <p:sldSz cx="9144000" cy="6858000" type="screen4x3"/>
  <p:notesSz cx="7099300" cy="10234613"/>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3399"/>
    <a:srgbClr val="001C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4" autoAdjust="0"/>
    <p:restoredTop sz="94636" autoAdjust="0"/>
  </p:normalViewPr>
  <p:slideViewPr>
    <p:cSldViewPr>
      <p:cViewPr varScale="1">
        <p:scale>
          <a:sx n="103" d="100"/>
          <a:sy n="103" d="100"/>
        </p:scale>
        <p:origin x="-90" y="-204"/>
      </p:cViewPr>
      <p:guideLst>
        <p:guide orient="horz" pos="2160"/>
        <p:guide pos="2880"/>
      </p:guideLst>
    </p:cSldViewPr>
  </p:slideViewPr>
  <p:outlineViewPr>
    <p:cViewPr>
      <p:scale>
        <a:sx n="33" d="100"/>
        <a:sy n="33" d="100"/>
      </p:scale>
      <p:origin x="0" y="10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9A5E95F2-A9BF-4797-93FE-09D2F83FEC1F}" type="datetimeFigureOut">
              <a:rPr lang="zh-TW" altLang="en-US" smtClean="0"/>
              <a:pPr/>
              <a:t>2014/12/21</a:t>
            </a:fld>
            <a:endParaRPr lang="zh-TW" altLang="en-US"/>
          </a:p>
        </p:txBody>
      </p:sp>
      <p:sp>
        <p:nvSpPr>
          <p:cNvPr id="4" name="投影片圖像版面配置區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5EF679C6-A7F7-4AF8-94C5-A16FA77615F3}" type="slidenum">
              <a:rPr lang="zh-TW" altLang="en-US" smtClean="0"/>
              <a:pPr/>
              <a:t>‹#›</a:t>
            </a:fld>
            <a:endParaRPr lang="zh-TW" altLang="en-US"/>
          </a:p>
        </p:txBody>
      </p:sp>
    </p:spTree>
    <p:extLst>
      <p:ext uri="{BB962C8B-B14F-4D97-AF65-F5344CB8AC3E}">
        <p14:creationId xmlns:p14="http://schemas.microsoft.com/office/powerpoint/2010/main" val="2298746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lvl1pPr>
              <a:defRPr>
                <a:latin typeface="Trebuchet MS" pitchFamily="34" charset="0"/>
              </a:defRPr>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Trebuchet MS"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a:xfrm>
            <a:off x="457200" y="6356350"/>
            <a:ext cx="2133600" cy="365125"/>
          </a:xfrm>
          <a:prstGeom prst="rect">
            <a:avLst/>
          </a:prstGeom>
        </p:spPr>
        <p:txBody>
          <a:bodyPr/>
          <a:lstStyle/>
          <a:p>
            <a:fld id="{5BBEAD13-0566-4C6C-97E7-55F17F24B09F}" type="datetimeFigureOut">
              <a:rPr lang="zh-TW" altLang="en-US" smtClean="0"/>
              <a:pPr/>
              <a:t>2014/12/21</a:t>
            </a:fld>
            <a:endParaRPr lang="zh-TW" altLang="en-US"/>
          </a:p>
        </p:txBody>
      </p:sp>
      <p:sp>
        <p:nvSpPr>
          <p:cNvPr id="5" name="頁尾版面配置區 4"/>
          <p:cNvSpPr>
            <a:spLocks noGrp="1"/>
          </p:cNvSpPr>
          <p:nvPr>
            <p:ph type="ftr" sz="quarter" idx="11"/>
          </p:nvPr>
        </p:nvSpPr>
        <p:spPr>
          <a:xfrm>
            <a:off x="3124200" y="6356350"/>
            <a:ext cx="28956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6553200" y="6356350"/>
            <a:ext cx="2133600" cy="365125"/>
          </a:xfrm>
          <a:prstGeom prst="rect">
            <a:avLst/>
          </a:prstGeom>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a:xfrm>
            <a:off x="457200" y="6356350"/>
            <a:ext cx="2133600" cy="365125"/>
          </a:xfrm>
          <a:prstGeom prst="rect">
            <a:avLst/>
          </a:prstGeom>
        </p:spPr>
        <p:txBody>
          <a:bodyPr/>
          <a:lstStyle/>
          <a:p>
            <a:fld id="{5BBEAD13-0566-4C6C-97E7-55F17F24B09F}" type="datetimeFigureOut">
              <a:rPr lang="zh-TW" altLang="en-US" smtClean="0"/>
              <a:pPr/>
              <a:t>2014/12/21</a:t>
            </a:fld>
            <a:endParaRPr lang="zh-TW" altLang="en-US"/>
          </a:p>
        </p:txBody>
      </p:sp>
      <p:sp>
        <p:nvSpPr>
          <p:cNvPr id="5" name="頁尾版面配置區 4"/>
          <p:cNvSpPr>
            <a:spLocks noGrp="1"/>
          </p:cNvSpPr>
          <p:nvPr>
            <p:ph type="ftr" sz="quarter" idx="11"/>
          </p:nvPr>
        </p:nvSpPr>
        <p:spPr>
          <a:xfrm>
            <a:off x="3124200" y="6356350"/>
            <a:ext cx="28956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6553200" y="6356350"/>
            <a:ext cx="2133600" cy="365125"/>
          </a:xfrm>
          <a:prstGeom prst="rect">
            <a:avLst/>
          </a:prstGeom>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a:xfrm>
            <a:off x="457200" y="6356350"/>
            <a:ext cx="2133600" cy="365125"/>
          </a:xfrm>
          <a:prstGeom prst="rect">
            <a:avLst/>
          </a:prstGeom>
        </p:spPr>
        <p:txBody>
          <a:bodyPr/>
          <a:lstStyle/>
          <a:p>
            <a:fld id="{5BBEAD13-0566-4C6C-97E7-55F17F24B09F}" type="datetimeFigureOut">
              <a:rPr lang="zh-TW" altLang="en-US" smtClean="0"/>
              <a:pPr/>
              <a:t>2014/12/21</a:t>
            </a:fld>
            <a:endParaRPr lang="zh-TW" altLang="en-US"/>
          </a:p>
        </p:txBody>
      </p:sp>
      <p:sp>
        <p:nvSpPr>
          <p:cNvPr id="5" name="頁尾版面配置區 4"/>
          <p:cNvSpPr>
            <a:spLocks noGrp="1"/>
          </p:cNvSpPr>
          <p:nvPr>
            <p:ph type="ftr" sz="quarter" idx="11"/>
          </p:nvPr>
        </p:nvSpPr>
        <p:spPr>
          <a:xfrm>
            <a:off x="3124200" y="6356350"/>
            <a:ext cx="28956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6553200" y="6356350"/>
            <a:ext cx="2133600" cy="365125"/>
          </a:xfrm>
          <a:prstGeom prst="rect">
            <a:avLst/>
          </a:prstGeom>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a:xfrm>
            <a:off x="457200" y="6356350"/>
            <a:ext cx="2133600" cy="365125"/>
          </a:xfrm>
          <a:prstGeom prst="rect">
            <a:avLst/>
          </a:prstGeom>
        </p:spPr>
        <p:txBody>
          <a:bodyPr/>
          <a:lstStyle/>
          <a:p>
            <a:fld id="{5BBEAD13-0566-4C6C-97E7-55F17F24B09F}" type="datetimeFigureOut">
              <a:rPr lang="zh-TW" altLang="en-US" smtClean="0"/>
              <a:pPr/>
              <a:t>2014/12/21</a:t>
            </a:fld>
            <a:endParaRPr lang="zh-TW" altLang="en-US"/>
          </a:p>
        </p:txBody>
      </p:sp>
      <p:sp>
        <p:nvSpPr>
          <p:cNvPr id="5" name="頁尾版面配置區 4"/>
          <p:cNvSpPr>
            <a:spLocks noGrp="1"/>
          </p:cNvSpPr>
          <p:nvPr>
            <p:ph type="ftr" sz="quarter" idx="11"/>
          </p:nvPr>
        </p:nvSpPr>
        <p:spPr>
          <a:xfrm>
            <a:off x="3124200" y="6356350"/>
            <a:ext cx="28956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6553200" y="6356350"/>
            <a:ext cx="2133600" cy="365125"/>
          </a:xfrm>
          <a:prstGeom prst="rect">
            <a:avLst/>
          </a:prstGeom>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a:xfrm>
            <a:off x="457200" y="6356350"/>
            <a:ext cx="2133600" cy="365125"/>
          </a:xfrm>
          <a:prstGeom prst="rect">
            <a:avLst/>
          </a:prstGeom>
        </p:spPr>
        <p:txBody>
          <a:bodyPr/>
          <a:lstStyle/>
          <a:p>
            <a:fld id="{5BBEAD13-0566-4C6C-97E7-55F17F24B09F}" type="datetimeFigureOut">
              <a:rPr lang="zh-TW" altLang="en-US" smtClean="0"/>
              <a:pPr/>
              <a:t>2014/12/21</a:t>
            </a:fld>
            <a:endParaRPr lang="zh-TW" altLang="en-US"/>
          </a:p>
        </p:txBody>
      </p:sp>
      <p:sp>
        <p:nvSpPr>
          <p:cNvPr id="5" name="頁尾版面配置區 4"/>
          <p:cNvSpPr>
            <a:spLocks noGrp="1"/>
          </p:cNvSpPr>
          <p:nvPr>
            <p:ph type="ftr" sz="quarter" idx="11"/>
          </p:nvPr>
        </p:nvSpPr>
        <p:spPr>
          <a:xfrm>
            <a:off x="3124200" y="6356350"/>
            <a:ext cx="28956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6553200" y="6356350"/>
            <a:ext cx="2133600" cy="365125"/>
          </a:xfrm>
          <a:prstGeom prst="rect">
            <a:avLst/>
          </a:prstGeom>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a:xfrm>
            <a:off x="457200" y="6356350"/>
            <a:ext cx="2133600" cy="365125"/>
          </a:xfrm>
          <a:prstGeom prst="rect">
            <a:avLst/>
          </a:prstGeom>
        </p:spPr>
        <p:txBody>
          <a:bodyPr/>
          <a:lstStyle/>
          <a:p>
            <a:fld id="{5BBEAD13-0566-4C6C-97E7-55F17F24B09F}" type="datetimeFigureOut">
              <a:rPr lang="zh-TW" altLang="en-US" smtClean="0"/>
              <a:pPr/>
              <a:t>2014/12/21</a:t>
            </a:fld>
            <a:endParaRPr lang="zh-TW" altLang="en-US"/>
          </a:p>
        </p:txBody>
      </p:sp>
      <p:sp>
        <p:nvSpPr>
          <p:cNvPr id="6" name="頁尾版面配置區 5"/>
          <p:cNvSpPr>
            <a:spLocks noGrp="1"/>
          </p:cNvSpPr>
          <p:nvPr>
            <p:ph type="ftr" sz="quarter" idx="11"/>
          </p:nvPr>
        </p:nvSpPr>
        <p:spPr>
          <a:xfrm>
            <a:off x="3124200" y="6356350"/>
            <a:ext cx="2895600" cy="365125"/>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6553200" y="6356350"/>
            <a:ext cx="2133600" cy="365125"/>
          </a:xfrm>
          <a:prstGeom prst="rect">
            <a:avLst/>
          </a:prstGeom>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a:xfrm>
            <a:off x="457200" y="6356350"/>
            <a:ext cx="2133600" cy="365125"/>
          </a:xfrm>
          <a:prstGeom prst="rect">
            <a:avLst/>
          </a:prstGeom>
        </p:spPr>
        <p:txBody>
          <a:bodyPr/>
          <a:lstStyle/>
          <a:p>
            <a:fld id="{5BBEAD13-0566-4C6C-97E7-55F17F24B09F}" type="datetimeFigureOut">
              <a:rPr lang="zh-TW" altLang="en-US" smtClean="0"/>
              <a:pPr/>
              <a:t>2014/12/21</a:t>
            </a:fld>
            <a:endParaRPr lang="zh-TW" altLang="en-US"/>
          </a:p>
        </p:txBody>
      </p:sp>
      <p:sp>
        <p:nvSpPr>
          <p:cNvPr id="8" name="頁尾版面配置區 7"/>
          <p:cNvSpPr>
            <a:spLocks noGrp="1"/>
          </p:cNvSpPr>
          <p:nvPr>
            <p:ph type="ftr" sz="quarter" idx="11"/>
          </p:nvPr>
        </p:nvSpPr>
        <p:spPr>
          <a:xfrm>
            <a:off x="3124200" y="6356350"/>
            <a:ext cx="2895600" cy="365125"/>
          </a:xfrm>
          <a:prstGeom prst="rect">
            <a:avLst/>
          </a:prstGeom>
        </p:spPr>
        <p:txBody>
          <a:bodyPr/>
          <a:lstStyle/>
          <a:p>
            <a:endParaRPr lang="zh-TW" altLang="en-US"/>
          </a:p>
        </p:txBody>
      </p:sp>
      <p:sp>
        <p:nvSpPr>
          <p:cNvPr id="9" name="投影片編號版面配置區 8"/>
          <p:cNvSpPr>
            <a:spLocks noGrp="1"/>
          </p:cNvSpPr>
          <p:nvPr>
            <p:ph type="sldNum" sz="quarter" idx="12"/>
          </p:nvPr>
        </p:nvSpPr>
        <p:spPr>
          <a:xfrm>
            <a:off x="6553200" y="6356350"/>
            <a:ext cx="2133600" cy="365125"/>
          </a:xfrm>
          <a:prstGeom prst="rect">
            <a:avLst/>
          </a:prstGeom>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a:xfrm>
            <a:off x="457200" y="6356350"/>
            <a:ext cx="2133600" cy="365125"/>
          </a:xfrm>
          <a:prstGeom prst="rect">
            <a:avLst/>
          </a:prstGeom>
        </p:spPr>
        <p:txBody>
          <a:bodyPr/>
          <a:lstStyle/>
          <a:p>
            <a:fld id="{5BBEAD13-0566-4C6C-97E7-55F17F24B09F}" type="datetimeFigureOut">
              <a:rPr lang="zh-TW" altLang="en-US" smtClean="0"/>
              <a:pPr/>
              <a:t>2014/12/21</a:t>
            </a:fld>
            <a:endParaRPr lang="zh-TW" altLang="en-US"/>
          </a:p>
        </p:txBody>
      </p:sp>
      <p:sp>
        <p:nvSpPr>
          <p:cNvPr id="4" name="頁尾版面配置區 3"/>
          <p:cNvSpPr>
            <a:spLocks noGrp="1"/>
          </p:cNvSpPr>
          <p:nvPr>
            <p:ph type="ftr" sz="quarter" idx="11"/>
          </p:nvPr>
        </p:nvSpPr>
        <p:spPr>
          <a:xfrm>
            <a:off x="3124200" y="6356350"/>
            <a:ext cx="2895600" cy="365125"/>
          </a:xfrm>
          <a:prstGeom prst="rect">
            <a:avLst/>
          </a:prstGeom>
        </p:spPr>
        <p:txBody>
          <a:bodyPr/>
          <a:lstStyle/>
          <a:p>
            <a:endParaRPr lang="zh-TW" altLang="en-US"/>
          </a:p>
        </p:txBody>
      </p:sp>
      <p:sp>
        <p:nvSpPr>
          <p:cNvPr id="5" name="投影片編號版面配置區 4"/>
          <p:cNvSpPr>
            <a:spLocks noGrp="1"/>
          </p:cNvSpPr>
          <p:nvPr>
            <p:ph type="sldNum" sz="quarter" idx="12"/>
          </p:nvPr>
        </p:nvSpPr>
        <p:spPr>
          <a:xfrm>
            <a:off x="6553200" y="6356350"/>
            <a:ext cx="2133600" cy="365125"/>
          </a:xfrm>
          <a:prstGeom prst="rect">
            <a:avLst/>
          </a:prstGeom>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a:xfrm>
            <a:off x="457200" y="6356350"/>
            <a:ext cx="2133600" cy="365125"/>
          </a:xfrm>
          <a:prstGeom prst="rect">
            <a:avLst/>
          </a:prstGeom>
        </p:spPr>
        <p:txBody>
          <a:bodyPr/>
          <a:lstStyle/>
          <a:p>
            <a:fld id="{5BBEAD13-0566-4C6C-97E7-55F17F24B09F}" type="datetimeFigureOut">
              <a:rPr lang="zh-TW" altLang="en-US" smtClean="0"/>
              <a:pPr/>
              <a:t>2014/12/21</a:t>
            </a:fld>
            <a:endParaRPr lang="zh-TW" altLang="en-US"/>
          </a:p>
        </p:txBody>
      </p:sp>
      <p:sp>
        <p:nvSpPr>
          <p:cNvPr id="3" name="頁尾版面配置區 2"/>
          <p:cNvSpPr>
            <a:spLocks noGrp="1"/>
          </p:cNvSpPr>
          <p:nvPr>
            <p:ph type="ftr" sz="quarter" idx="11"/>
          </p:nvPr>
        </p:nvSpPr>
        <p:spPr>
          <a:xfrm>
            <a:off x="3124200" y="6356350"/>
            <a:ext cx="2895600" cy="365125"/>
          </a:xfrm>
          <a:prstGeom prst="rect">
            <a:avLst/>
          </a:prstGeom>
        </p:spPr>
        <p:txBody>
          <a:bodyPr/>
          <a:lstStyle/>
          <a:p>
            <a:endParaRPr lang="zh-TW" altLang="en-US"/>
          </a:p>
        </p:txBody>
      </p:sp>
      <p:sp>
        <p:nvSpPr>
          <p:cNvPr id="4" name="投影片編號版面配置區 3"/>
          <p:cNvSpPr>
            <a:spLocks noGrp="1"/>
          </p:cNvSpPr>
          <p:nvPr>
            <p:ph type="sldNum" sz="quarter" idx="12"/>
          </p:nvPr>
        </p:nvSpPr>
        <p:spPr>
          <a:xfrm>
            <a:off x="6553200" y="6356350"/>
            <a:ext cx="2133600" cy="365125"/>
          </a:xfrm>
          <a:prstGeom prst="rect">
            <a:avLst/>
          </a:prstGeom>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a:xfrm>
            <a:off x="457200" y="6356350"/>
            <a:ext cx="2133600" cy="365125"/>
          </a:xfrm>
          <a:prstGeom prst="rect">
            <a:avLst/>
          </a:prstGeom>
        </p:spPr>
        <p:txBody>
          <a:bodyPr/>
          <a:lstStyle/>
          <a:p>
            <a:fld id="{5BBEAD13-0566-4C6C-97E7-55F17F24B09F}" type="datetimeFigureOut">
              <a:rPr lang="zh-TW" altLang="en-US" smtClean="0"/>
              <a:pPr/>
              <a:t>2014/12/21</a:t>
            </a:fld>
            <a:endParaRPr lang="zh-TW" altLang="en-US"/>
          </a:p>
        </p:txBody>
      </p:sp>
      <p:sp>
        <p:nvSpPr>
          <p:cNvPr id="6" name="頁尾版面配置區 5"/>
          <p:cNvSpPr>
            <a:spLocks noGrp="1"/>
          </p:cNvSpPr>
          <p:nvPr>
            <p:ph type="ftr" sz="quarter" idx="11"/>
          </p:nvPr>
        </p:nvSpPr>
        <p:spPr>
          <a:xfrm>
            <a:off x="3124200" y="6356350"/>
            <a:ext cx="2895600" cy="365125"/>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6553200" y="6356350"/>
            <a:ext cx="2133600" cy="365125"/>
          </a:xfrm>
          <a:prstGeom prst="rect">
            <a:avLst/>
          </a:prstGeom>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a:xfrm>
            <a:off x="457200" y="6356350"/>
            <a:ext cx="2133600" cy="365125"/>
          </a:xfrm>
          <a:prstGeom prst="rect">
            <a:avLst/>
          </a:prstGeom>
        </p:spPr>
        <p:txBody>
          <a:bodyPr/>
          <a:lstStyle/>
          <a:p>
            <a:fld id="{5BBEAD13-0566-4C6C-97E7-55F17F24B09F}" type="datetimeFigureOut">
              <a:rPr lang="zh-TW" altLang="en-US" smtClean="0"/>
              <a:pPr/>
              <a:t>2014/12/21</a:t>
            </a:fld>
            <a:endParaRPr lang="zh-TW" altLang="en-US"/>
          </a:p>
        </p:txBody>
      </p:sp>
      <p:sp>
        <p:nvSpPr>
          <p:cNvPr id="6" name="頁尾版面配置區 5"/>
          <p:cNvSpPr>
            <a:spLocks noGrp="1"/>
          </p:cNvSpPr>
          <p:nvPr>
            <p:ph type="ftr" sz="quarter" idx="11"/>
          </p:nvPr>
        </p:nvSpPr>
        <p:spPr>
          <a:xfrm>
            <a:off x="3124200" y="6356350"/>
            <a:ext cx="2895600" cy="365125"/>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6553200" y="6356350"/>
            <a:ext cx="2133600" cy="365125"/>
          </a:xfrm>
          <a:prstGeom prst="rect">
            <a:avLst/>
          </a:prstGeom>
        </p:spPr>
        <p:txBody>
          <a:bodyPr/>
          <a:lstStyle/>
          <a:p>
            <a:fld id="{73DA0BB7-265A-403C-9275-D587AB510EDC}"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1C74"/>
            </a:gs>
            <a:gs pos="100000">
              <a:schemeClr val="bg2"/>
            </a:gs>
          </a:gsLst>
          <a:lin ang="5400000" scaled="1"/>
          <a:tileRect/>
        </a:grad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922114"/>
          </a:xfrm>
          <a:prstGeom prst="rect">
            <a:avLst/>
          </a:prstGeom>
        </p:spPr>
        <p:txBody>
          <a:bodyPr vert="horz" lIns="91440" tIns="45720" rIns="91440" bIns="45720" rtlCol="0" anchor="ctr">
            <a:normAutofit/>
          </a:body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457200" y="1484784"/>
            <a:ext cx="8229600" cy="4896544"/>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000" b="1" kern="1200">
          <a:solidFill>
            <a:schemeClr val="tx1"/>
          </a:solidFill>
          <a:latin typeface="微軟正黑體" pitchFamily="34" charset="-120"/>
          <a:ea typeface="微軟正黑體" pitchFamily="34" charset="-120"/>
          <a:cs typeface="+mj-cs"/>
        </a:defRPr>
      </a:lvl1pPr>
    </p:titleStyle>
    <p:body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11560" y="1772816"/>
            <a:ext cx="7772400" cy="3096344"/>
          </a:xfrm>
        </p:spPr>
        <p:txBody>
          <a:bodyPr>
            <a:normAutofit/>
          </a:bodyPr>
          <a:lstStyle/>
          <a:p>
            <a:r>
              <a:rPr lang="en-US" altLang="zh-TW" sz="6000" dirty="0" smtClean="0">
                <a:latin typeface="+mj-lt"/>
              </a:rPr>
              <a:t>Fly2 Training</a:t>
            </a:r>
            <a:r>
              <a:rPr lang="en-US" altLang="zh-TW" sz="6000" dirty="0" smtClean="0">
                <a:latin typeface="+mj-lt"/>
                <a:ea typeface="微軟正黑體" pitchFamily="34" charset="-120"/>
              </a:rPr>
              <a:t/>
            </a:r>
            <a:br>
              <a:rPr lang="en-US" altLang="zh-TW" sz="6000" dirty="0" smtClean="0">
                <a:latin typeface="+mj-lt"/>
                <a:ea typeface="微軟正黑體" pitchFamily="34" charset="-120"/>
              </a:rPr>
            </a:br>
            <a:r>
              <a:rPr lang="en-US" altLang="zh-TW" sz="6000" dirty="0" smtClean="0">
                <a:latin typeface="+mj-lt"/>
                <a:ea typeface="微軟正黑體" pitchFamily="34" charset="-120"/>
              </a:rPr>
              <a:t/>
            </a:r>
            <a:br>
              <a:rPr lang="en-US" altLang="zh-TW" sz="6000" dirty="0" smtClean="0">
                <a:latin typeface="+mj-lt"/>
                <a:ea typeface="微軟正黑體" pitchFamily="34" charset="-120"/>
              </a:rPr>
            </a:br>
            <a:r>
              <a:rPr lang="en-US" altLang="zh-TW" sz="3600" dirty="0" smtClean="0">
                <a:latin typeface="+mj-lt"/>
                <a:ea typeface="微軟正黑體" pitchFamily="34" charset="-120"/>
              </a:rPr>
              <a:t>(NTU)</a:t>
            </a:r>
            <a:endParaRPr lang="zh-TW" altLang="en-US" sz="3600" dirty="0">
              <a:solidFill>
                <a:srgbClr val="FF0000"/>
              </a:solidFill>
              <a:latin typeface="+mj-lt"/>
              <a:ea typeface="微軟正黑體" pitchFamily="34" charset="-120"/>
            </a:endParaRPr>
          </a:p>
        </p:txBody>
      </p:sp>
      <p:sp>
        <p:nvSpPr>
          <p:cNvPr id="3" name="副標題 2"/>
          <p:cNvSpPr>
            <a:spLocks noGrp="1"/>
          </p:cNvSpPr>
          <p:nvPr>
            <p:ph type="subTitle" idx="1"/>
          </p:nvPr>
        </p:nvSpPr>
        <p:spPr>
          <a:xfrm>
            <a:off x="3851920" y="4941168"/>
            <a:ext cx="5176664" cy="1728192"/>
          </a:xfrm>
        </p:spPr>
        <p:txBody>
          <a:bodyPr>
            <a:noAutofit/>
          </a:bodyPr>
          <a:lstStyle/>
          <a:p>
            <a:pPr algn="r"/>
            <a:r>
              <a:rPr lang="zh-TW" altLang="en-US" sz="2400" dirty="0" smtClean="0">
                <a:latin typeface="+mn-lt"/>
                <a:ea typeface="微軟正黑體" pitchFamily="34" charset="-120"/>
              </a:rPr>
              <a:t>王銓彰</a:t>
            </a:r>
            <a:endParaRPr lang="en-US" altLang="zh-TW" sz="2400" dirty="0" smtClean="0">
              <a:latin typeface="+mn-lt"/>
              <a:ea typeface="微軟正黑體" pitchFamily="34" charset="-120"/>
            </a:endParaRPr>
          </a:p>
          <a:p>
            <a:pPr algn="r"/>
            <a:r>
              <a:rPr lang="en-US" altLang="zh-TW" sz="1800" dirty="0" smtClean="0">
                <a:solidFill>
                  <a:schemeClr val="tx1"/>
                </a:solidFill>
                <a:latin typeface="+mn-lt"/>
              </a:rPr>
              <a:t>cwang001@mac.com</a:t>
            </a:r>
          </a:p>
          <a:p>
            <a:pPr algn="r"/>
            <a:r>
              <a:rPr lang="en-US" altLang="zh-TW" sz="1800" dirty="0" smtClean="0">
                <a:solidFill>
                  <a:schemeClr val="tx1"/>
                </a:solidFill>
                <a:latin typeface="+mn-lt"/>
                <a:ea typeface="微軟正黑體" pitchFamily="34" charset="-120"/>
              </a:rPr>
              <a:t>kevin.cwang3@gmail.com</a:t>
            </a:r>
            <a:endParaRPr lang="en-US" altLang="zh-TW" sz="1800" dirty="0" smtClean="0">
              <a:solidFill>
                <a:srgbClr val="FFFF00"/>
              </a:solidFill>
              <a:latin typeface="+mn-lt"/>
              <a:ea typeface="微軟正黑體" pitchFamily="34" charset="-120"/>
            </a:endParaRPr>
          </a:p>
          <a:p>
            <a:pPr algn="r"/>
            <a:r>
              <a:rPr lang="en-US" altLang="zh-TW" sz="1800" dirty="0" smtClean="0">
                <a:solidFill>
                  <a:srgbClr val="FF0000"/>
                </a:solidFill>
                <a:latin typeface="+mn-lt"/>
                <a:ea typeface="微軟正黑體" pitchFamily="34" charset="-120"/>
              </a:rPr>
              <a:t> 2014 Build 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7504" y="620688"/>
            <a:ext cx="8856984" cy="6048672"/>
          </a:xfrm>
        </p:spPr>
        <p:txBody>
          <a:bodyPr>
            <a:normAutofit/>
          </a:bodyPr>
          <a:lstStyle/>
          <a:p>
            <a:r>
              <a:rPr lang="en-US" altLang="zh-TW" sz="2000" dirty="0" smtClean="0">
                <a:latin typeface="+mn-lt"/>
              </a:rPr>
              <a:t>Check “win or lose”</a:t>
            </a:r>
          </a:p>
          <a:p>
            <a:r>
              <a:rPr lang="en-US" altLang="zh-TW" sz="2000" dirty="0" smtClean="0">
                <a:latin typeface="+mn-lt"/>
              </a:rPr>
              <a:t>Check “quit” flag</a:t>
            </a:r>
          </a:p>
          <a:p>
            <a:r>
              <a:rPr lang="en-US" altLang="zh-TW" sz="2000" dirty="0" smtClean="0">
                <a:latin typeface="+mn-lt"/>
              </a:rPr>
              <a:t>Control objects’ movement</a:t>
            </a:r>
          </a:p>
          <a:p>
            <a:r>
              <a:rPr lang="en-US" altLang="zh-TW" sz="2000" dirty="0" smtClean="0">
                <a:latin typeface="+mn-lt"/>
              </a:rPr>
              <a:t>Play character’s motion to next frame</a:t>
            </a:r>
          </a:p>
          <a:p>
            <a:r>
              <a:rPr lang="en-US" altLang="zh-TW" sz="2000" dirty="0" smtClean="0">
                <a:latin typeface="+mn-lt"/>
              </a:rPr>
              <a:t>Play animation to next frame</a:t>
            </a:r>
          </a:p>
          <a:p>
            <a:pPr lvl="1"/>
            <a:r>
              <a:rPr lang="en-US" altLang="zh-TW" sz="2000" dirty="0" smtClean="0">
                <a:latin typeface="+mn-lt"/>
              </a:rPr>
              <a:t>Vertex animation / texture animation / object’s animation / …</a:t>
            </a:r>
          </a:p>
          <a:p>
            <a:r>
              <a:rPr lang="en-US" altLang="zh-TW" sz="2000" dirty="0" smtClean="0">
                <a:latin typeface="+mn-lt"/>
              </a:rPr>
              <a:t>Perform game logic calculation</a:t>
            </a:r>
          </a:p>
          <a:p>
            <a:r>
              <a:rPr lang="en-US" altLang="zh-TW" sz="2000" dirty="0" smtClean="0">
                <a:latin typeface="+mn-lt"/>
              </a:rPr>
              <a:t>Perform NPC AI (finite state machine, steering behavior, path finding, …)</a:t>
            </a:r>
          </a:p>
          <a:p>
            <a:r>
              <a:rPr lang="en-US" altLang="zh-TW" sz="2000" dirty="0" smtClean="0">
                <a:latin typeface="+mn-lt"/>
              </a:rPr>
              <a:t>Perform geometry associated computation (LOD, collision detection, …)</a:t>
            </a:r>
          </a:p>
          <a:p>
            <a:r>
              <a:rPr lang="en-US" altLang="zh-TW" sz="2000" dirty="0" smtClean="0">
                <a:latin typeface="+mn-lt"/>
              </a:rPr>
              <a:t>Play game FXs (particle system, dynamics simulation, …)</a:t>
            </a:r>
          </a:p>
          <a:p>
            <a:r>
              <a:rPr lang="en-US" altLang="zh-TW" sz="2000" dirty="0" smtClean="0">
                <a:latin typeface="+mn-lt"/>
              </a:rPr>
              <a:t>…</a:t>
            </a:r>
          </a:p>
          <a:p>
            <a:r>
              <a:rPr lang="en-US" altLang="zh-TW" sz="2000" dirty="0" smtClean="0">
                <a:latin typeface="+mn-lt"/>
              </a:rPr>
              <a:t>3D rendering</a:t>
            </a:r>
          </a:p>
          <a:p>
            <a:pPr lvl="1"/>
            <a:r>
              <a:rPr lang="en-US" altLang="zh-TW" sz="2000" dirty="0" smtClean="0">
                <a:latin typeface="+mn-lt"/>
              </a:rPr>
              <a:t>Last step</a:t>
            </a:r>
          </a:p>
          <a:p>
            <a:pPr lvl="1"/>
            <a:endParaRPr lang="en-US" altLang="zh-TW" sz="2000" dirty="0" smtClean="0">
              <a:latin typeface="+mn-lt"/>
            </a:endParaRPr>
          </a:p>
        </p:txBody>
      </p:sp>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Typical Jobs Doing in Timer Callback</a:t>
            </a:r>
            <a:endParaRPr lang="en-US" altLang="zh-TW"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9291679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Terrain Following (1)</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59046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A terrain is a place for 3D objects or characters to walk on.</a:t>
            </a:r>
          </a:p>
          <a:p>
            <a:r>
              <a:rPr lang="en-US" altLang="zh-TW" sz="2000" dirty="0" smtClean="0">
                <a:latin typeface="+mn-lt"/>
              </a:rPr>
              <a:t>Add all terrain objects into a room.</a:t>
            </a:r>
          </a:p>
          <a:p>
            <a:r>
              <a:rPr lang="en-US" altLang="zh-TW" sz="2000" dirty="0" smtClean="0">
                <a:latin typeface="+mn-lt"/>
              </a:rPr>
              <a:t>Use this room as the “terrain room” for the characters or the objects to walk on.</a:t>
            </a:r>
          </a:p>
          <a:p>
            <a:pPr lvl="1"/>
            <a:r>
              <a:rPr lang="en-US" altLang="zh-TW" sz="2000" dirty="0" smtClean="0">
                <a:latin typeface="+mn-lt"/>
              </a:rPr>
              <a:t>Steps : (for an object)</a:t>
            </a:r>
          </a:p>
          <a:p>
            <a:pPr lvl="2"/>
            <a:r>
              <a:rPr lang="en-US" altLang="zh-TW" sz="2000" dirty="0" smtClean="0">
                <a:latin typeface="+mn-lt"/>
              </a:rPr>
              <a:t>Create a room</a:t>
            </a:r>
          </a:p>
          <a:p>
            <a:pPr lvl="2"/>
            <a:r>
              <a:rPr lang="en-US" altLang="zh-TW" sz="2000" dirty="0" smtClean="0">
                <a:latin typeface="+mn-lt"/>
              </a:rPr>
              <a:t>Insert all terrains to the room</a:t>
            </a:r>
          </a:p>
          <a:p>
            <a:pPr lvl="2"/>
            <a:r>
              <a:rPr lang="en-US" altLang="zh-TW" sz="2000" dirty="0" smtClean="0">
                <a:latin typeface="+mn-lt"/>
              </a:rPr>
              <a:t>Call </a:t>
            </a:r>
            <a:r>
              <a:rPr lang="en-US" altLang="zh-TW" sz="2000" dirty="0" err="1" smtClean="0">
                <a:solidFill>
                  <a:srgbClr val="FFFF00"/>
                </a:solidFill>
                <a:latin typeface="+mn-lt"/>
              </a:rPr>
              <a:t>FnObject</a:t>
            </a:r>
            <a:r>
              <a:rPr lang="en-US" altLang="zh-TW" sz="2000" dirty="0" smtClean="0">
                <a:solidFill>
                  <a:srgbClr val="FFFF00"/>
                </a:solidFill>
                <a:latin typeface="+mn-lt"/>
              </a:rPr>
              <a:t>::</a:t>
            </a:r>
            <a:r>
              <a:rPr lang="en-US" altLang="zh-TW" sz="2000" dirty="0" err="1" smtClean="0">
                <a:solidFill>
                  <a:srgbClr val="FFFF00"/>
                </a:solidFill>
                <a:latin typeface="+mn-lt"/>
              </a:rPr>
              <a:t>SetTerrainRoom</a:t>
            </a:r>
            <a:r>
              <a:rPr lang="en-US" altLang="zh-TW" sz="2000" dirty="0" smtClean="0">
                <a:solidFill>
                  <a:srgbClr val="FFFF00"/>
                </a:solidFill>
                <a:latin typeface="+mn-lt"/>
              </a:rPr>
              <a:t>() </a:t>
            </a:r>
            <a:r>
              <a:rPr lang="en-US" altLang="zh-TW" sz="2000" dirty="0" smtClean="0">
                <a:latin typeface="+mn-lt"/>
              </a:rPr>
              <a:t>to assign the object walking on the terrains in the room.</a:t>
            </a:r>
          </a:p>
          <a:p>
            <a:pPr lvl="2"/>
            <a:r>
              <a:rPr lang="en-US" altLang="zh-TW" sz="2000" dirty="0" smtClean="0">
                <a:latin typeface="+mn-lt"/>
              </a:rPr>
              <a:t>Put the object on terrain with </a:t>
            </a:r>
            <a:r>
              <a:rPr lang="en-US" altLang="zh-TW" sz="2000" dirty="0" err="1" smtClean="0">
                <a:solidFill>
                  <a:srgbClr val="FFFF00"/>
                </a:solidFill>
                <a:latin typeface="+mn-lt"/>
              </a:rPr>
              <a:t>FnObject</a:t>
            </a:r>
            <a:r>
              <a:rPr lang="en-US" altLang="zh-TW" sz="2000" dirty="0" smtClean="0">
                <a:solidFill>
                  <a:srgbClr val="FFFF00"/>
                </a:solidFill>
                <a:latin typeface="+mn-lt"/>
              </a:rPr>
              <a:t>::</a:t>
            </a:r>
            <a:r>
              <a:rPr lang="en-US" altLang="zh-TW" sz="2000" dirty="0" err="1" smtClean="0">
                <a:solidFill>
                  <a:srgbClr val="FFFF00"/>
                </a:solidFill>
                <a:latin typeface="+mn-lt"/>
              </a:rPr>
              <a:t>PutOnTerrain</a:t>
            </a:r>
            <a:r>
              <a:rPr lang="en-US" altLang="zh-TW" sz="2000" dirty="0" smtClean="0">
                <a:solidFill>
                  <a:srgbClr val="FFFF00"/>
                </a:solidFill>
                <a:latin typeface="+mn-lt"/>
              </a:rPr>
              <a:t>();</a:t>
            </a:r>
          </a:p>
          <a:p>
            <a:pPr lvl="1"/>
            <a:r>
              <a:rPr lang="en-US" altLang="zh-TW" sz="2000" dirty="0">
                <a:solidFill>
                  <a:srgbClr val="FFFF00"/>
                </a:solidFill>
                <a:latin typeface="+mn-lt"/>
              </a:rPr>
              <a:t>v</a:t>
            </a:r>
            <a:r>
              <a:rPr lang="en-US" altLang="zh-TW" sz="2000" dirty="0" smtClean="0">
                <a:solidFill>
                  <a:srgbClr val="FFFF00"/>
                </a:solidFill>
                <a:latin typeface="+mn-lt"/>
              </a:rPr>
              <a:t>oid </a:t>
            </a:r>
            <a:r>
              <a:rPr lang="en-US" altLang="zh-TW" sz="2000" dirty="0" err="1" smtClean="0">
                <a:solidFill>
                  <a:srgbClr val="FFFF00"/>
                </a:solidFill>
                <a:latin typeface="+mn-lt"/>
              </a:rPr>
              <a:t>FnObject</a:t>
            </a:r>
            <a:r>
              <a:rPr lang="en-US" altLang="zh-TW" sz="2000" dirty="0" smtClean="0">
                <a:solidFill>
                  <a:srgbClr val="FFFF00"/>
                </a:solidFill>
                <a:latin typeface="+mn-lt"/>
              </a:rPr>
              <a:t>::</a:t>
            </a:r>
            <a:r>
              <a:rPr lang="en-US" altLang="zh-TW" sz="2000" dirty="0" err="1" smtClean="0">
                <a:solidFill>
                  <a:srgbClr val="FFFF00"/>
                </a:solidFill>
                <a:latin typeface="+mn-lt"/>
              </a:rPr>
              <a:t>SetTerrainRoom</a:t>
            </a:r>
            <a:r>
              <a:rPr lang="en-US" altLang="zh-TW" sz="2000" dirty="0" smtClean="0">
                <a:solidFill>
                  <a:srgbClr val="FFFF00"/>
                </a:solidFill>
                <a:latin typeface="+mn-lt"/>
              </a:rPr>
              <a:t>(</a:t>
            </a:r>
            <a:r>
              <a:rPr lang="en-US" altLang="zh-TW" sz="2000" dirty="0" err="1" smtClean="0">
                <a:solidFill>
                  <a:srgbClr val="FFFF00"/>
                </a:solidFill>
                <a:latin typeface="+mn-lt"/>
              </a:rPr>
              <a:t>ROOMid</a:t>
            </a:r>
            <a:r>
              <a:rPr lang="en-US" altLang="zh-TW" sz="2000" dirty="0" smtClean="0">
                <a:solidFill>
                  <a:srgbClr val="FFFF00"/>
                </a:solidFill>
                <a:latin typeface="+mn-lt"/>
              </a:rPr>
              <a:t> </a:t>
            </a:r>
            <a:r>
              <a:rPr lang="en-US" altLang="zh-TW" sz="2000" dirty="0" err="1" smtClean="0">
                <a:solidFill>
                  <a:srgbClr val="FFFF00"/>
                </a:solidFill>
                <a:latin typeface="+mn-lt"/>
              </a:rPr>
              <a:t>rID</a:t>
            </a:r>
            <a:r>
              <a:rPr lang="en-US" altLang="zh-TW" sz="2000" dirty="0" smtClean="0">
                <a:solidFill>
                  <a:srgbClr val="FFFF00"/>
                </a:solidFill>
                <a:latin typeface="+mn-lt"/>
              </a:rPr>
              <a:t>, float </a:t>
            </a:r>
            <a:r>
              <a:rPr lang="en-US" altLang="zh-TW" sz="2000" dirty="0" err="1" smtClean="0">
                <a:solidFill>
                  <a:srgbClr val="FFFF00"/>
                </a:solidFill>
                <a:latin typeface="+mn-lt"/>
              </a:rPr>
              <a:t>heightLimit</a:t>
            </a:r>
            <a:r>
              <a:rPr lang="en-US" altLang="zh-TW" sz="2000" dirty="0" smtClean="0">
                <a:solidFill>
                  <a:srgbClr val="FFFF00"/>
                </a:solidFill>
                <a:latin typeface="+mn-lt"/>
              </a:rPr>
              <a:t>, float angle, float </a:t>
            </a:r>
            <a:r>
              <a:rPr lang="en-US" altLang="zh-TW" sz="2000" dirty="0" err="1" smtClean="0">
                <a:solidFill>
                  <a:srgbClr val="FFFF00"/>
                </a:solidFill>
                <a:latin typeface="+mn-lt"/>
              </a:rPr>
              <a:t>frontDIstance</a:t>
            </a:r>
            <a:r>
              <a:rPr lang="en-US" altLang="zh-TW" sz="2000" dirty="0" smtClean="0">
                <a:solidFill>
                  <a:srgbClr val="FFFF00"/>
                </a:solidFill>
                <a:latin typeface="+mn-lt"/>
              </a:rPr>
              <a:t>, float </a:t>
            </a:r>
            <a:r>
              <a:rPr lang="en-US" altLang="zh-TW" sz="2000" dirty="0" err="1" smtClean="0">
                <a:solidFill>
                  <a:srgbClr val="FFFF00"/>
                </a:solidFill>
                <a:latin typeface="+mn-lt"/>
              </a:rPr>
              <a:t>backDistance</a:t>
            </a:r>
            <a:r>
              <a:rPr lang="en-US" altLang="zh-TW" sz="2000" dirty="0" smtClean="0">
                <a:solidFill>
                  <a:srgbClr val="FFFF00"/>
                </a:solidFill>
                <a:latin typeface="+mn-lt"/>
              </a:rPr>
              <a:t>);</a:t>
            </a:r>
          </a:p>
          <a:p>
            <a:pPr lvl="2"/>
            <a:r>
              <a:rPr lang="en-US" altLang="zh-TW" sz="2000" dirty="0" err="1" smtClean="0">
                <a:solidFill>
                  <a:srgbClr val="FFFF00"/>
                </a:solidFill>
                <a:latin typeface="+mn-lt"/>
              </a:rPr>
              <a:t>ROOMid</a:t>
            </a:r>
            <a:r>
              <a:rPr lang="en-US" altLang="zh-TW" sz="2000" dirty="0" smtClean="0">
                <a:solidFill>
                  <a:srgbClr val="FFFF00"/>
                </a:solidFill>
                <a:latin typeface="+mn-lt"/>
              </a:rPr>
              <a:t> </a:t>
            </a:r>
            <a:r>
              <a:rPr lang="en-US" altLang="zh-TW" sz="2000" dirty="0" err="1" smtClean="0">
                <a:solidFill>
                  <a:srgbClr val="FFFF00"/>
                </a:solidFill>
                <a:latin typeface="+mn-lt"/>
              </a:rPr>
              <a:t>rID</a:t>
            </a:r>
            <a:r>
              <a:rPr lang="en-US" altLang="zh-TW" sz="2000" dirty="0" smtClean="0">
                <a:latin typeface="+mn-lt"/>
              </a:rPr>
              <a:t> is the room ID with all terrains.</a:t>
            </a:r>
          </a:p>
          <a:p>
            <a:pPr lvl="2"/>
            <a:r>
              <a:rPr lang="en-US" altLang="zh-TW" sz="2000" dirty="0">
                <a:solidFill>
                  <a:srgbClr val="FFFF00"/>
                </a:solidFill>
                <a:latin typeface="+mn-lt"/>
              </a:rPr>
              <a:t>f</a:t>
            </a:r>
            <a:r>
              <a:rPr lang="en-US" altLang="zh-TW" sz="2000" dirty="0" smtClean="0">
                <a:solidFill>
                  <a:srgbClr val="FFFF00"/>
                </a:solidFill>
                <a:latin typeface="+mn-lt"/>
              </a:rPr>
              <a:t>loat </a:t>
            </a:r>
            <a:r>
              <a:rPr lang="en-US" altLang="zh-TW" sz="2000" dirty="0" err="1" smtClean="0">
                <a:solidFill>
                  <a:srgbClr val="FFFF00"/>
                </a:solidFill>
                <a:latin typeface="+mn-lt"/>
              </a:rPr>
              <a:t>heightLimit</a:t>
            </a:r>
            <a:r>
              <a:rPr lang="en-US" altLang="zh-TW" sz="2000" dirty="0" smtClean="0">
                <a:solidFill>
                  <a:srgbClr val="FFFF00"/>
                </a:solidFill>
                <a:latin typeface="+mn-lt"/>
              </a:rPr>
              <a:t> </a:t>
            </a:r>
            <a:r>
              <a:rPr lang="en-US" altLang="zh-TW" sz="2000" dirty="0" smtClean="0">
                <a:latin typeface="+mn-lt"/>
              </a:rPr>
              <a:t>is the relative height limit that the object can move on.</a:t>
            </a:r>
          </a:p>
          <a:p>
            <a:pPr lvl="2"/>
            <a:r>
              <a:rPr lang="en-US" altLang="zh-TW" sz="2000" dirty="0">
                <a:solidFill>
                  <a:srgbClr val="FFFF00"/>
                </a:solidFill>
                <a:latin typeface="+mn-lt"/>
              </a:rPr>
              <a:t>float angle </a:t>
            </a:r>
            <a:r>
              <a:rPr lang="en-US" altLang="zh-TW" sz="2000" dirty="0">
                <a:latin typeface="+mn-lt"/>
              </a:rPr>
              <a:t>is the probe angle for the object to check terrain.</a:t>
            </a:r>
          </a:p>
          <a:p>
            <a:pPr lvl="2"/>
            <a:r>
              <a:rPr lang="en-US" altLang="zh-TW" sz="2000" dirty="0">
                <a:solidFill>
                  <a:srgbClr val="FFFF00"/>
                </a:solidFill>
                <a:latin typeface="+mn-lt"/>
              </a:rPr>
              <a:t>float </a:t>
            </a:r>
            <a:r>
              <a:rPr lang="en-US" altLang="zh-TW" sz="2000" dirty="0" err="1">
                <a:solidFill>
                  <a:srgbClr val="FFFF00"/>
                </a:solidFill>
                <a:latin typeface="+mn-lt"/>
              </a:rPr>
              <a:t>frontDIstance</a:t>
            </a:r>
            <a:r>
              <a:rPr lang="en-US" altLang="zh-TW" sz="2000" dirty="0">
                <a:solidFill>
                  <a:srgbClr val="FFFF00"/>
                </a:solidFill>
                <a:latin typeface="+mn-lt"/>
              </a:rPr>
              <a:t> </a:t>
            </a:r>
            <a:r>
              <a:rPr lang="en-US" altLang="zh-TW" sz="2000" dirty="0">
                <a:latin typeface="+mn-lt"/>
              </a:rPr>
              <a:t>is the probe length in the front of the object</a:t>
            </a:r>
            <a:r>
              <a:rPr lang="en-US" altLang="zh-TW" sz="2000" dirty="0" smtClean="0">
                <a:latin typeface="+mn-lt"/>
              </a:rPr>
              <a:t>.</a:t>
            </a:r>
            <a:endParaRPr lang="en-US" altLang="zh-TW" sz="2000" dirty="0">
              <a:latin typeface="+mn-lt"/>
            </a:endParaRPr>
          </a:p>
        </p:txBody>
      </p:sp>
    </p:spTree>
    <p:extLst>
      <p:ext uri="{BB962C8B-B14F-4D97-AF65-F5344CB8AC3E}">
        <p14:creationId xmlns:p14="http://schemas.microsoft.com/office/powerpoint/2010/main" val="333506631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Terrain Following (2)</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43924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r>
              <a:rPr lang="en-US" altLang="zh-TW" sz="2000" dirty="0" smtClean="0">
                <a:solidFill>
                  <a:srgbClr val="FFFF00"/>
                </a:solidFill>
                <a:latin typeface="+mn-lt"/>
              </a:rPr>
              <a:t>float </a:t>
            </a:r>
            <a:r>
              <a:rPr lang="en-US" altLang="zh-TW" sz="2000" dirty="0" err="1" smtClean="0">
                <a:solidFill>
                  <a:srgbClr val="FFFF00"/>
                </a:solidFill>
                <a:latin typeface="+mn-lt"/>
              </a:rPr>
              <a:t>backDistance</a:t>
            </a:r>
            <a:r>
              <a:rPr lang="en-US" altLang="zh-TW" sz="2000" dirty="0" smtClean="0">
                <a:solidFill>
                  <a:srgbClr val="FFFF00"/>
                </a:solidFill>
                <a:latin typeface="+mn-lt"/>
              </a:rPr>
              <a:t> </a:t>
            </a:r>
            <a:r>
              <a:rPr lang="en-US" altLang="zh-TW" sz="2000" dirty="0" smtClean="0">
                <a:latin typeface="+mn-lt"/>
              </a:rPr>
              <a:t>is the probe length in the back of the object.</a:t>
            </a:r>
          </a:p>
          <a:p>
            <a:pPr lvl="2"/>
            <a:r>
              <a:rPr lang="en-US" altLang="zh-TW" sz="2000" dirty="0" smtClean="0">
                <a:latin typeface="+mn-lt"/>
              </a:rPr>
              <a:t>These two distances are calculated from the local center of the objects.</a:t>
            </a:r>
          </a:p>
          <a:p>
            <a:pPr lvl="1"/>
            <a:r>
              <a:rPr lang="en-US" altLang="zh-TW" sz="2000" dirty="0" smtClean="0">
                <a:solidFill>
                  <a:srgbClr val="FFFF00"/>
                </a:solidFill>
                <a:latin typeface="+mn-lt"/>
              </a:rPr>
              <a:t>BOOL4 </a:t>
            </a:r>
            <a:r>
              <a:rPr lang="en-US" altLang="zh-TW" sz="2000" dirty="0" err="1" smtClean="0">
                <a:solidFill>
                  <a:srgbClr val="FFFF00"/>
                </a:solidFill>
                <a:latin typeface="+mn-lt"/>
              </a:rPr>
              <a:t>FnObject</a:t>
            </a:r>
            <a:r>
              <a:rPr lang="en-US" altLang="zh-TW" sz="2000" dirty="0" smtClean="0">
                <a:solidFill>
                  <a:srgbClr val="FFFF00"/>
                </a:solidFill>
                <a:latin typeface="+mn-lt"/>
              </a:rPr>
              <a:t>::</a:t>
            </a:r>
            <a:r>
              <a:rPr lang="en-US" altLang="zh-TW" sz="2000" dirty="0" err="1" smtClean="0">
                <a:solidFill>
                  <a:srgbClr val="FFFF00"/>
                </a:solidFill>
                <a:latin typeface="+mn-lt"/>
              </a:rPr>
              <a:t>PutOnTerrain</a:t>
            </a:r>
            <a:r>
              <a:rPr lang="en-US" altLang="zh-TW" sz="2000" dirty="0" smtClean="0">
                <a:solidFill>
                  <a:srgbClr val="FFFF00"/>
                </a:solidFill>
                <a:latin typeface="+mn-lt"/>
              </a:rPr>
              <a:t>(float *</a:t>
            </a:r>
            <a:r>
              <a:rPr lang="en-US" altLang="zh-TW" sz="2000" dirty="0" err="1" smtClean="0">
                <a:solidFill>
                  <a:srgbClr val="FFFF00"/>
                </a:solidFill>
                <a:latin typeface="+mn-lt"/>
              </a:rPr>
              <a:t>pos</a:t>
            </a:r>
            <a:r>
              <a:rPr lang="en-US" altLang="zh-TW" sz="2000" dirty="0" smtClean="0">
                <a:solidFill>
                  <a:srgbClr val="FFFF00"/>
                </a:solidFill>
                <a:latin typeface="+mn-lt"/>
              </a:rPr>
              <a:t> = NULL, float height = 100.0f, BOOL4 be3D);</a:t>
            </a:r>
          </a:p>
          <a:p>
            <a:pPr lvl="2"/>
            <a:r>
              <a:rPr lang="en-US" altLang="zh-TW" sz="2000" dirty="0" smtClean="0">
                <a:latin typeface="+mn-lt"/>
              </a:rPr>
              <a:t>This function will return the result to put the object on terrains. </a:t>
            </a:r>
            <a:r>
              <a:rPr lang="en-US" altLang="zh-TW" sz="2000" dirty="0" smtClean="0">
                <a:solidFill>
                  <a:srgbClr val="FFFF00"/>
                </a:solidFill>
                <a:latin typeface="+mn-lt"/>
              </a:rPr>
              <a:t>TRUE</a:t>
            </a:r>
            <a:r>
              <a:rPr lang="en-US" altLang="zh-TW" sz="2000" dirty="0" smtClean="0">
                <a:latin typeface="+mn-lt"/>
              </a:rPr>
              <a:t> for success.</a:t>
            </a:r>
            <a:endParaRPr lang="en-US" altLang="zh-TW" sz="2000" dirty="0">
              <a:latin typeface="+mn-lt"/>
            </a:endParaRPr>
          </a:p>
          <a:p>
            <a:pPr lvl="2"/>
            <a:r>
              <a:rPr lang="en-US" altLang="zh-TW" sz="2000" dirty="0">
                <a:solidFill>
                  <a:srgbClr val="FFFF00"/>
                </a:solidFill>
                <a:latin typeface="+mn-lt"/>
              </a:rPr>
              <a:t>f</a:t>
            </a:r>
            <a:r>
              <a:rPr lang="en-US" altLang="zh-TW" sz="2000" dirty="0" smtClean="0">
                <a:solidFill>
                  <a:srgbClr val="FFFF00"/>
                </a:solidFill>
                <a:latin typeface="+mn-lt"/>
              </a:rPr>
              <a:t>loat *</a:t>
            </a:r>
            <a:r>
              <a:rPr lang="en-US" altLang="zh-TW" sz="2000" dirty="0" err="1" smtClean="0">
                <a:solidFill>
                  <a:srgbClr val="FFFF00"/>
                </a:solidFill>
                <a:latin typeface="+mn-lt"/>
              </a:rPr>
              <a:t>pos</a:t>
            </a:r>
            <a:r>
              <a:rPr lang="en-US" altLang="zh-TW" sz="2000" dirty="0" smtClean="0">
                <a:solidFill>
                  <a:srgbClr val="FFFF00"/>
                </a:solidFill>
                <a:latin typeface="+mn-lt"/>
              </a:rPr>
              <a:t> </a:t>
            </a:r>
            <a:r>
              <a:rPr lang="en-US" altLang="zh-TW" sz="2000" dirty="0" smtClean="0">
                <a:latin typeface="+mn-lt"/>
              </a:rPr>
              <a:t>is the position that programmers want to start to put on terrain. The position should be above the terrain.</a:t>
            </a:r>
          </a:p>
          <a:p>
            <a:pPr lvl="2"/>
            <a:r>
              <a:rPr lang="en-US" altLang="zh-TW" sz="2000" dirty="0">
                <a:solidFill>
                  <a:srgbClr val="FFFF00"/>
                </a:solidFill>
                <a:latin typeface="+mn-lt"/>
              </a:rPr>
              <a:t>f</a:t>
            </a:r>
            <a:r>
              <a:rPr lang="en-US" altLang="zh-TW" sz="2000" dirty="0" smtClean="0">
                <a:solidFill>
                  <a:srgbClr val="FFFF00"/>
                </a:solidFill>
                <a:latin typeface="+mn-lt"/>
              </a:rPr>
              <a:t>loat height </a:t>
            </a:r>
            <a:r>
              <a:rPr lang="en-US" altLang="zh-TW" sz="2000" dirty="0" smtClean="0">
                <a:latin typeface="+mn-lt"/>
              </a:rPr>
              <a:t>is the height of the object above the terrain before putting on terrain.</a:t>
            </a:r>
          </a:p>
          <a:p>
            <a:pPr lvl="2"/>
            <a:r>
              <a:rPr lang="en-US" altLang="zh-TW" sz="2000" dirty="0" smtClean="0">
                <a:solidFill>
                  <a:srgbClr val="FFFF00"/>
                </a:solidFill>
                <a:latin typeface="+mn-lt"/>
              </a:rPr>
              <a:t>BOOL4 be3D </a:t>
            </a:r>
            <a:r>
              <a:rPr lang="en-US" altLang="zh-TW" sz="2000" dirty="0" smtClean="0">
                <a:latin typeface="+mn-lt"/>
              </a:rPr>
              <a:t>specifies the object is on terrain in 2D or 3D form.</a:t>
            </a:r>
          </a:p>
        </p:txBody>
      </p:sp>
      <p:sp>
        <p:nvSpPr>
          <p:cNvPr id="4" name="Freeform 3"/>
          <p:cNvSpPr>
            <a:spLocks/>
          </p:cNvSpPr>
          <p:nvPr/>
        </p:nvSpPr>
        <p:spPr bwMode="auto">
          <a:xfrm>
            <a:off x="755576" y="6038056"/>
            <a:ext cx="2933700" cy="517525"/>
          </a:xfrm>
          <a:custGeom>
            <a:avLst/>
            <a:gdLst>
              <a:gd name="T0" fmla="*/ 0 w 3696"/>
              <a:gd name="T1" fmla="*/ 2147483647 h 518"/>
              <a:gd name="T2" fmla="*/ 2147483647 w 3696"/>
              <a:gd name="T3" fmla="*/ 2147483647 h 518"/>
              <a:gd name="T4" fmla="*/ 2147483647 w 3696"/>
              <a:gd name="T5" fmla="*/ 2147483647 h 518"/>
              <a:gd name="T6" fmla="*/ 2147483647 w 3696"/>
              <a:gd name="T7" fmla="*/ 2147483647 h 518"/>
              <a:gd name="T8" fmla="*/ 2147483647 w 3696"/>
              <a:gd name="T9" fmla="*/ 2147483647 h 518"/>
              <a:gd name="T10" fmla="*/ 2147483647 w 3696"/>
              <a:gd name="T11" fmla="*/ 2147483647 h 518"/>
              <a:gd name="T12" fmla="*/ 0 60000 65536"/>
              <a:gd name="T13" fmla="*/ 0 60000 65536"/>
              <a:gd name="T14" fmla="*/ 0 60000 65536"/>
              <a:gd name="T15" fmla="*/ 0 60000 65536"/>
              <a:gd name="T16" fmla="*/ 0 60000 65536"/>
              <a:gd name="T17" fmla="*/ 0 60000 65536"/>
              <a:gd name="T18" fmla="*/ 0 w 3696"/>
              <a:gd name="T19" fmla="*/ 0 h 518"/>
              <a:gd name="T20" fmla="*/ 3696 w 3696"/>
              <a:gd name="T21" fmla="*/ 518 h 518"/>
            </a:gdLst>
            <a:ahLst/>
            <a:cxnLst>
              <a:cxn ang="T12">
                <a:pos x="T0" y="T1"/>
              </a:cxn>
              <a:cxn ang="T13">
                <a:pos x="T2" y="T3"/>
              </a:cxn>
              <a:cxn ang="T14">
                <a:pos x="T4" y="T5"/>
              </a:cxn>
              <a:cxn ang="T15">
                <a:pos x="T6" y="T7"/>
              </a:cxn>
              <a:cxn ang="T16">
                <a:pos x="T8" y="T9"/>
              </a:cxn>
              <a:cxn ang="T17">
                <a:pos x="T10" y="T11"/>
              </a:cxn>
            </a:cxnLst>
            <a:rect l="T18" t="T19" r="T20" b="T21"/>
            <a:pathLst>
              <a:path w="3696" h="518">
                <a:moveTo>
                  <a:pt x="0" y="220"/>
                </a:moveTo>
                <a:cubicBezTo>
                  <a:pt x="160" y="160"/>
                  <a:pt x="347" y="102"/>
                  <a:pt x="576" y="76"/>
                </a:cubicBezTo>
                <a:cubicBezTo>
                  <a:pt x="805" y="50"/>
                  <a:pt x="1094" y="0"/>
                  <a:pt x="1374" y="64"/>
                </a:cubicBezTo>
                <a:cubicBezTo>
                  <a:pt x="1654" y="128"/>
                  <a:pt x="1965" y="402"/>
                  <a:pt x="2256" y="460"/>
                </a:cubicBezTo>
                <a:cubicBezTo>
                  <a:pt x="2547" y="518"/>
                  <a:pt x="2880" y="476"/>
                  <a:pt x="3120" y="412"/>
                </a:cubicBezTo>
                <a:cubicBezTo>
                  <a:pt x="3360" y="348"/>
                  <a:pt x="3528" y="212"/>
                  <a:pt x="3696" y="76"/>
                </a:cubicBezTo>
              </a:path>
            </a:pathLst>
          </a:custGeom>
          <a:noFill/>
          <a:ln w="12700"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sz="1600" b="1"/>
          </a:p>
        </p:txBody>
      </p:sp>
      <p:sp>
        <p:nvSpPr>
          <p:cNvPr id="6" name="Rectangle 4"/>
          <p:cNvSpPr>
            <a:spLocks noChangeArrowheads="1"/>
          </p:cNvSpPr>
          <p:nvPr/>
        </p:nvSpPr>
        <p:spPr bwMode="auto">
          <a:xfrm rot="1479354">
            <a:off x="2360753" y="5646967"/>
            <a:ext cx="342900" cy="239780"/>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zh-TW" altLang="en-US" sz="1600" b="1"/>
          </a:p>
        </p:txBody>
      </p:sp>
      <p:sp>
        <p:nvSpPr>
          <p:cNvPr id="7" name="Line 5"/>
          <p:cNvSpPr>
            <a:spLocks noChangeShapeType="1"/>
          </p:cNvSpPr>
          <p:nvPr/>
        </p:nvSpPr>
        <p:spPr bwMode="auto">
          <a:xfrm>
            <a:off x="2555776" y="5815873"/>
            <a:ext cx="342900" cy="131467"/>
          </a:xfrm>
          <a:prstGeom prst="line">
            <a:avLst/>
          </a:prstGeom>
          <a:noFill/>
          <a:ln w="12700" cap="sq">
            <a:solidFill>
              <a:schemeClr val="tx1"/>
            </a:solidFill>
            <a:round/>
            <a:headEnd type="none" w="sm" len="sm"/>
            <a:tailEnd type="triangle" w="sm" len="lg"/>
          </a:ln>
          <a:extLst>
            <a:ext uri="{909E8E84-426E-40DD-AFC4-6F175D3DCCD1}">
              <a14:hiddenFill xmlns:a14="http://schemas.microsoft.com/office/drawing/2010/main">
                <a:noFill/>
              </a14:hiddenFill>
            </a:ext>
          </a:extLst>
        </p:spPr>
        <p:txBody>
          <a:bodyPr wrap="none" anchor="ctr"/>
          <a:lstStyle/>
          <a:p>
            <a:endParaRPr lang="zh-TW" altLang="en-US" sz="1600" b="1"/>
          </a:p>
        </p:txBody>
      </p:sp>
      <p:sp>
        <p:nvSpPr>
          <p:cNvPr id="8" name="Line 6"/>
          <p:cNvSpPr>
            <a:spLocks noChangeShapeType="1"/>
          </p:cNvSpPr>
          <p:nvPr/>
        </p:nvSpPr>
        <p:spPr bwMode="auto">
          <a:xfrm flipV="1">
            <a:off x="2555776" y="5229792"/>
            <a:ext cx="292079" cy="575472"/>
          </a:xfrm>
          <a:prstGeom prst="line">
            <a:avLst/>
          </a:prstGeom>
          <a:noFill/>
          <a:ln w="12700" cap="sq">
            <a:solidFill>
              <a:schemeClr val="tx1"/>
            </a:solidFill>
            <a:round/>
            <a:headEnd type="none" w="sm" len="sm"/>
            <a:tailEnd type="triangle" w="sm" len="lg"/>
          </a:ln>
          <a:extLst>
            <a:ext uri="{909E8E84-426E-40DD-AFC4-6F175D3DCCD1}">
              <a14:hiddenFill xmlns:a14="http://schemas.microsoft.com/office/drawing/2010/main">
                <a:noFill/>
              </a14:hiddenFill>
            </a:ext>
          </a:extLst>
        </p:spPr>
        <p:txBody>
          <a:bodyPr wrap="none" anchor="ctr"/>
          <a:lstStyle/>
          <a:p>
            <a:endParaRPr lang="zh-TW" altLang="en-US" sz="1600" b="1"/>
          </a:p>
        </p:txBody>
      </p:sp>
      <p:sp>
        <p:nvSpPr>
          <p:cNvPr id="9" name="Text Box 9"/>
          <p:cNvSpPr txBox="1">
            <a:spLocks noChangeArrowheads="1"/>
          </p:cNvSpPr>
          <p:nvPr/>
        </p:nvSpPr>
        <p:spPr bwMode="auto">
          <a:xfrm>
            <a:off x="593643" y="4893749"/>
            <a:ext cx="2895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000">
                <a:solidFill>
                  <a:schemeClr val="tx1"/>
                </a:solidFill>
                <a:latin typeface="Trebuchet MS" pitchFamily="34" charset="0"/>
                <a:ea typeface="新細明體" charset="-120"/>
              </a:defRPr>
            </a:lvl1pPr>
            <a:lvl2pPr marL="742950" indent="-285750" eaLnBrk="0" hangingPunct="0">
              <a:defRPr kumimoji="1" sz="2000">
                <a:solidFill>
                  <a:schemeClr val="tx1"/>
                </a:solidFill>
                <a:latin typeface="Trebuchet MS" pitchFamily="34" charset="0"/>
                <a:ea typeface="新細明體" charset="-120"/>
              </a:defRPr>
            </a:lvl2pPr>
            <a:lvl3pPr marL="1143000" indent="-228600" eaLnBrk="0" hangingPunct="0">
              <a:defRPr kumimoji="1" sz="2000">
                <a:solidFill>
                  <a:schemeClr val="tx1"/>
                </a:solidFill>
                <a:latin typeface="Trebuchet MS" pitchFamily="34" charset="0"/>
                <a:ea typeface="新細明體" charset="-120"/>
              </a:defRPr>
            </a:lvl3pPr>
            <a:lvl4pPr marL="1600200" indent="-228600" eaLnBrk="0" hangingPunct="0">
              <a:defRPr kumimoji="1" sz="2000">
                <a:solidFill>
                  <a:schemeClr val="tx1"/>
                </a:solidFill>
                <a:latin typeface="Trebuchet MS" pitchFamily="34" charset="0"/>
                <a:ea typeface="新細明體" charset="-120"/>
              </a:defRPr>
            </a:lvl4pPr>
            <a:lvl5pPr marL="2057400" indent="-228600" eaLnBrk="0" hangingPunct="0">
              <a:defRPr kumimoji="1" sz="2000">
                <a:solidFill>
                  <a:schemeClr val="tx1"/>
                </a:solidFill>
                <a:latin typeface="Trebuchet MS" pitchFamily="34" charset="0"/>
                <a:ea typeface="新細明體" charset="-120"/>
              </a:defRPr>
            </a:lvl5pPr>
            <a:lvl6pPr marL="2514600" indent="-228600" eaLnBrk="0" fontAlgn="base" hangingPunct="0">
              <a:spcBef>
                <a:spcPct val="0"/>
              </a:spcBef>
              <a:spcAft>
                <a:spcPct val="0"/>
              </a:spcAft>
              <a:defRPr kumimoji="1" sz="2000">
                <a:solidFill>
                  <a:schemeClr val="tx1"/>
                </a:solidFill>
                <a:latin typeface="Trebuchet MS" pitchFamily="34" charset="0"/>
                <a:ea typeface="新細明體" charset="-120"/>
              </a:defRPr>
            </a:lvl6pPr>
            <a:lvl7pPr marL="2971800" indent="-228600" eaLnBrk="0" fontAlgn="base" hangingPunct="0">
              <a:spcBef>
                <a:spcPct val="0"/>
              </a:spcBef>
              <a:spcAft>
                <a:spcPct val="0"/>
              </a:spcAft>
              <a:defRPr kumimoji="1" sz="2000">
                <a:solidFill>
                  <a:schemeClr val="tx1"/>
                </a:solidFill>
                <a:latin typeface="Trebuchet MS" pitchFamily="34" charset="0"/>
                <a:ea typeface="新細明體" charset="-120"/>
              </a:defRPr>
            </a:lvl7pPr>
            <a:lvl8pPr marL="3429000" indent="-228600" eaLnBrk="0" fontAlgn="base" hangingPunct="0">
              <a:spcBef>
                <a:spcPct val="0"/>
              </a:spcBef>
              <a:spcAft>
                <a:spcPct val="0"/>
              </a:spcAft>
              <a:defRPr kumimoji="1" sz="2000">
                <a:solidFill>
                  <a:schemeClr val="tx1"/>
                </a:solidFill>
                <a:latin typeface="Trebuchet MS" pitchFamily="34" charset="0"/>
                <a:ea typeface="新細明體" charset="-120"/>
              </a:defRPr>
            </a:lvl8pPr>
            <a:lvl9pPr marL="3886200" indent="-228600" eaLnBrk="0" fontAlgn="base" hangingPunct="0">
              <a:spcBef>
                <a:spcPct val="0"/>
              </a:spcBef>
              <a:spcAft>
                <a:spcPct val="0"/>
              </a:spcAft>
              <a:defRPr kumimoji="1" sz="2000">
                <a:solidFill>
                  <a:schemeClr val="tx1"/>
                </a:solidFill>
                <a:latin typeface="Trebuchet MS" pitchFamily="34" charset="0"/>
                <a:ea typeface="新細明體" charset="-120"/>
              </a:defRPr>
            </a:lvl9pPr>
          </a:lstStyle>
          <a:p>
            <a:pPr eaLnBrk="1" hangingPunct="1"/>
            <a:r>
              <a:rPr lang="en-US" altLang="zh-TW" sz="1600" b="1" dirty="0">
                <a:latin typeface="+mn-lt"/>
              </a:rPr>
              <a:t>Terrain Following (3D)</a:t>
            </a:r>
          </a:p>
        </p:txBody>
      </p:sp>
      <p:sp>
        <p:nvSpPr>
          <p:cNvPr id="10" name="Line 12"/>
          <p:cNvSpPr>
            <a:spLocks noChangeShapeType="1"/>
          </p:cNvSpPr>
          <p:nvPr/>
        </p:nvSpPr>
        <p:spPr bwMode="auto">
          <a:xfrm flipH="1">
            <a:off x="2222426" y="5862769"/>
            <a:ext cx="261342" cy="403886"/>
          </a:xfrm>
          <a:prstGeom prst="line">
            <a:avLst/>
          </a:prstGeom>
          <a:noFill/>
          <a:ln w="9525">
            <a:solidFill>
              <a:schemeClr val="tx1"/>
            </a:solidFill>
            <a:prstDash val="sysDot"/>
            <a:round/>
            <a:headEnd type="arrow" w="sm" len="lg"/>
            <a:tailEnd type="arrow" w="sm" len="lg"/>
          </a:ln>
          <a:extLst>
            <a:ext uri="{909E8E84-426E-40DD-AFC4-6F175D3DCCD1}">
              <a14:hiddenFill xmlns:a14="http://schemas.microsoft.com/office/drawing/2010/main">
                <a:noFill/>
              </a14:hiddenFill>
            </a:ext>
          </a:extLst>
        </p:spPr>
        <p:txBody>
          <a:bodyPr wrap="none"/>
          <a:lstStyle/>
          <a:p>
            <a:endParaRPr lang="zh-TW" altLang="en-US" sz="1600" b="1"/>
          </a:p>
        </p:txBody>
      </p:sp>
      <p:sp>
        <p:nvSpPr>
          <p:cNvPr id="11" name="Text Box 13"/>
          <p:cNvSpPr txBox="1">
            <a:spLocks noChangeArrowheads="1"/>
          </p:cNvSpPr>
          <p:nvPr/>
        </p:nvSpPr>
        <p:spPr bwMode="auto">
          <a:xfrm>
            <a:off x="1586678" y="5754706"/>
            <a:ext cx="77461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000">
                <a:solidFill>
                  <a:schemeClr val="tx1"/>
                </a:solidFill>
                <a:latin typeface="Trebuchet MS" pitchFamily="34" charset="0"/>
                <a:ea typeface="新細明體" charset="-120"/>
              </a:defRPr>
            </a:lvl1pPr>
            <a:lvl2pPr marL="742950" indent="-285750" eaLnBrk="0" hangingPunct="0">
              <a:defRPr kumimoji="1" sz="2000">
                <a:solidFill>
                  <a:schemeClr val="tx1"/>
                </a:solidFill>
                <a:latin typeface="Trebuchet MS" pitchFamily="34" charset="0"/>
                <a:ea typeface="新細明體" charset="-120"/>
              </a:defRPr>
            </a:lvl2pPr>
            <a:lvl3pPr marL="1143000" indent="-228600" eaLnBrk="0" hangingPunct="0">
              <a:defRPr kumimoji="1" sz="2000">
                <a:solidFill>
                  <a:schemeClr val="tx1"/>
                </a:solidFill>
                <a:latin typeface="Trebuchet MS" pitchFamily="34" charset="0"/>
                <a:ea typeface="新細明體" charset="-120"/>
              </a:defRPr>
            </a:lvl3pPr>
            <a:lvl4pPr marL="1600200" indent="-228600" eaLnBrk="0" hangingPunct="0">
              <a:defRPr kumimoji="1" sz="2000">
                <a:solidFill>
                  <a:schemeClr val="tx1"/>
                </a:solidFill>
                <a:latin typeface="Trebuchet MS" pitchFamily="34" charset="0"/>
                <a:ea typeface="新細明體" charset="-120"/>
              </a:defRPr>
            </a:lvl4pPr>
            <a:lvl5pPr marL="2057400" indent="-228600" eaLnBrk="0" hangingPunct="0">
              <a:defRPr kumimoji="1" sz="2000">
                <a:solidFill>
                  <a:schemeClr val="tx1"/>
                </a:solidFill>
                <a:latin typeface="Trebuchet MS" pitchFamily="34" charset="0"/>
                <a:ea typeface="新細明體" charset="-120"/>
              </a:defRPr>
            </a:lvl5pPr>
            <a:lvl6pPr marL="2514600" indent="-228600" eaLnBrk="0" fontAlgn="base" hangingPunct="0">
              <a:spcBef>
                <a:spcPct val="0"/>
              </a:spcBef>
              <a:spcAft>
                <a:spcPct val="0"/>
              </a:spcAft>
              <a:defRPr kumimoji="1" sz="2000">
                <a:solidFill>
                  <a:schemeClr val="tx1"/>
                </a:solidFill>
                <a:latin typeface="Trebuchet MS" pitchFamily="34" charset="0"/>
                <a:ea typeface="新細明體" charset="-120"/>
              </a:defRPr>
            </a:lvl6pPr>
            <a:lvl7pPr marL="2971800" indent="-228600" eaLnBrk="0" fontAlgn="base" hangingPunct="0">
              <a:spcBef>
                <a:spcPct val="0"/>
              </a:spcBef>
              <a:spcAft>
                <a:spcPct val="0"/>
              </a:spcAft>
              <a:defRPr kumimoji="1" sz="2000">
                <a:solidFill>
                  <a:schemeClr val="tx1"/>
                </a:solidFill>
                <a:latin typeface="Trebuchet MS" pitchFamily="34" charset="0"/>
                <a:ea typeface="新細明體" charset="-120"/>
              </a:defRPr>
            </a:lvl7pPr>
            <a:lvl8pPr marL="3429000" indent="-228600" eaLnBrk="0" fontAlgn="base" hangingPunct="0">
              <a:spcBef>
                <a:spcPct val="0"/>
              </a:spcBef>
              <a:spcAft>
                <a:spcPct val="0"/>
              </a:spcAft>
              <a:defRPr kumimoji="1" sz="2000">
                <a:solidFill>
                  <a:schemeClr val="tx1"/>
                </a:solidFill>
                <a:latin typeface="Trebuchet MS" pitchFamily="34" charset="0"/>
                <a:ea typeface="新細明體" charset="-120"/>
              </a:defRPr>
            </a:lvl8pPr>
            <a:lvl9pPr marL="3886200" indent="-228600" eaLnBrk="0" fontAlgn="base" hangingPunct="0">
              <a:spcBef>
                <a:spcPct val="0"/>
              </a:spcBef>
              <a:spcAft>
                <a:spcPct val="0"/>
              </a:spcAft>
              <a:defRPr kumimoji="1" sz="2000">
                <a:solidFill>
                  <a:schemeClr val="tx1"/>
                </a:solidFill>
                <a:latin typeface="Trebuchet MS" pitchFamily="34" charset="0"/>
                <a:ea typeface="新細明體" charset="-120"/>
              </a:defRPr>
            </a:lvl9pPr>
          </a:lstStyle>
          <a:p>
            <a:pPr eaLnBrk="1" hangingPunct="1"/>
            <a:r>
              <a:rPr lang="en-US" altLang="zh-TW" sz="1200" b="1" dirty="0">
                <a:latin typeface="+mn-lt"/>
              </a:rPr>
              <a:t>offset</a:t>
            </a:r>
          </a:p>
        </p:txBody>
      </p:sp>
      <p:sp>
        <p:nvSpPr>
          <p:cNvPr id="12" name="Line 14"/>
          <p:cNvSpPr>
            <a:spLocks noChangeShapeType="1"/>
          </p:cNvSpPr>
          <p:nvPr/>
        </p:nvSpPr>
        <p:spPr bwMode="auto">
          <a:xfrm flipV="1">
            <a:off x="3068680" y="6266656"/>
            <a:ext cx="304800" cy="143868"/>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lstStyle/>
          <a:p>
            <a:endParaRPr lang="zh-TW" altLang="en-US" sz="1600" b="1"/>
          </a:p>
        </p:txBody>
      </p:sp>
      <p:sp>
        <p:nvSpPr>
          <p:cNvPr id="13" name="Freeform 3"/>
          <p:cNvSpPr>
            <a:spLocks/>
          </p:cNvSpPr>
          <p:nvPr/>
        </p:nvSpPr>
        <p:spPr bwMode="auto">
          <a:xfrm>
            <a:off x="4720461" y="6151761"/>
            <a:ext cx="2933700" cy="517525"/>
          </a:xfrm>
          <a:custGeom>
            <a:avLst/>
            <a:gdLst>
              <a:gd name="T0" fmla="*/ 0 w 3696"/>
              <a:gd name="T1" fmla="*/ 2147483647 h 518"/>
              <a:gd name="T2" fmla="*/ 2147483647 w 3696"/>
              <a:gd name="T3" fmla="*/ 2147483647 h 518"/>
              <a:gd name="T4" fmla="*/ 2147483647 w 3696"/>
              <a:gd name="T5" fmla="*/ 2147483647 h 518"/>
              <a:gd name="T6" fmla="*/ 2147483647 w 3696"/>
              <a:gd name="T7" fmla="*/ 2147483647 h 518"/>
              <a:gd name="T8" fmla="*/ 2147483647 w 3696"/>
              <a:gd name="T9" fmla="*/ 2147483647 h 518"/>
              <a:gd name="T10" fmla="*/ 2147483647 w 3696"/>
              <a:gd name="T11" fmla="*/ 2147483647 h 518"/>
              <a:gd name="T12" fmla="*/ 0 60000 65536"/>
              <a:gd name="T13" fmla="*/ 0 60000 65536"/>
              <a:gd name="T14" fmla="*/ 0 60000 65536"/>
              <a:gd name="T15" fmla="*/ 0 60000 65536"/>
              <a:gd name="T16" fmla="*/ 0 60000 65536"/>
              <a:gd name="T17" fmla="*/ 0 60000 65536"/>
              <a:gd name="T18" fmla="*/ 0 w 3696"/>
              <a:gd name="T19" fmla="*/ 0 h 518"/>
              <a:gd name="T20" fmla="*/ 3696 w 3696"/>
              <a:gd name="T21" fmla="*/ 518 h 518"/>
            </a:gdLst>
            <a:ahLst/>
            <a:cxnLst>
              <a:cxn ang="T12">
                <a:pos x="T0" y="T1"/>
              </a:cxn>
              <a:cxn ang="T13">
                <a:pos x="T2" y="T3"/>
              </a:cxn>
              <a:cxn ang="T14">
                <a:pos x="T4" y="T5"/>
              </a:cxn>
              <a:cxn ang="T15">
                <a:pos x="T6" y="T7"/>
              </a:cxn>
              <a:cxn ang="T16">
                <a:pos x="T8" y="T9"/>
              </a:cxn>
              <a:cxn ang="T17">
                <a:pos x="T10" y="T11"/>
              </a:cxn>
            </a:cxnLst>
            <a:rect l="T18" t="T19" r="T20" b="T21"/>
            <a:pathLst>
              <a:path w="3696" h="518">
                <a:moveTo>
                  <a:pt x="0" y="220"/>
                </a:moveTo>
                <a:cubicBezTo>
                  <a:pt x="160" y="160"/>
                  <a:pt x="347" y="102"/>
                  <a:pt x="576" y="76"/>
                </a:cubicBezTo>
                <a:cubicBezTo>
                  <a:pt x="805" y="50"/>
                  <a:pt x="1094" y="0"/>
                  <a:pt x="1374" y="64"/>
                </a:cubicBezTo>
                <a:cubicBezTo>
                  <a:pt x="1654" y="128"/>
                  <a:pt x="1965" y="402"/>
                  <a:pt x="2256" y="460"/>
                </a:cubicBezTo>
                <a:cubicBezTo>
                  <a:pt x="2547" y="518"/>
                  <a:pt x="2880" y="476"/>
                  <a:pt x="3120" y="412"/>
                </a:cubicBezTo>
                <a:cubicBezTo>
                  <a:pt x="3360" y="348"/>
                  <a:pt x="3528" y="212"/>
                  <a:pt x="3696" y="76"/>
                </a:cubicBezTo>
              </a:path>
            </a:pathLst>
          </a:custGeom>
          <a:noFill/>
          <a:ln w="12700"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sz="1600" b="1"/>
          </a:p>
        </p:txBody>
      </p:sp>
      <p:sp>
        <p:nvSpPr>
          <p:cNvPr id="17" name="Text Box 9"/>
          <p:cNvSpPr txBox="1">
            <a:spLocks noChangeArrowheads="1"/>
          </p:cNvSpPr>
          <p:nvPr/>
        </p:nvSpPr>
        <p:spPr bwMode="auto">
          <a:xfrm>
            <a:off x="4558528" y="4941168"/>
            <a:ext cx="2895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000">
                <a:solidFill>
                  <a:schemeClr val="tx1"/>
                </a:solidFill>
                <a:latin typeface="Trebuchet MS" pitchFamily="34" charset="0"/>
                <a:ea typeface="新細明體" charset="-120"/>
              </a:defRPr>
            </a:lvl1pPr>
            <a:lvl2pPr marL="742950" indent="-285750" eaLnBrk="0" hangingPunct="0">
              <a:defRPr kumimoji="1" sz="2000">
                <a:solidFill>
                  <a:schemeClr val="tx1"/>
                </a:solidFill>
                <a:latin typeface="Trebuchet MS" pitchFamily="34" charset="0"/>
                <a:ea typeface="新細明體" charset="-120"/>
              </a:defRPr>
            </a:lvl2pPr>
            <a:lvl3pPr marL="1143000" indent="-228600" eaLnBrk="0" hangingPunct="0">
              <a:defRPr kumimoji="1" sz="2000">
                <a:solidFill>
                  <a:schemeClr val="tx1"/>
                </a:solidFill>
                <a:latin typeface="Trebuchet MS" pitchFamily="34" charset="0"/>
                <a:ea typeface="新細明體" charset="-120"/>
              </a:defRPr>
            </a:lvl3pPr>
            <a:lvl4pPr marL="1600200" indent="-228600" eaLnBrk="0" hangingPunct="0">
              <a:defRPr kumimoji="1" sz="2000">
                <a:solidFill>
                  <a:schemeClr val="tx1"/>
                </a:solidFill>
                <a:latin typeface="Trebuchet MS" pitchFamily="34" charset="0"/>
                <a:ea typeface="新細明體" charset="-120"/>
              </a:defRPr>
            </a:lvl4pPr>
            <a:lvl5pPr marL="2057400" indent="-228600" eaLnBrk="0" hangingPunct="0">
              <a:defRPr kumimoji="1" sz="2000">
                <a:solidFill>
                  <a:schemeClr val="tx1"/>
                </a:solidFill>
                <a:latin typeface="Trebuchet MS" pitchFamily="34" charset="0"/>
                <a:ea typeface="新細明體" charset="-120"/>
              </a:defRPr>
            </a:lvl5pPr>
            <a:lvl6pPr marL="2514600" indent="-228600" eaLnBrk="0" fontAlgn="base" hangingPunct="0">
              <a:spcBef>
                <a:spcPct val="0"/>
              </a:spcBef>
              <a:spcAft>
                <a:spcPct val="0"/>
              </a:spcAft>
              <a:defRPr kumimoji="1" sz="2000">
                <a:solidFill>
                  <a:schemeClr val="tx1"/>
                </a:solidFill>
                <a:latin typeface="Trebuchet MS" pitchFamily="34" charset="0"/>
                <a:ea typeface="新細明體" charset="-120"/>
              </a:defRPr>
            </a:lvl6pPr>
            <a:lvl7pPr marL="2971800" indent="-228600" eaLnBrk="0" fontAlgn="base" hangingPunct="0">
              <a:spcBef>
                <a:spcPct val="0"/>
              </a:spcBef>
              <a:spcAft>
                <a:spcPct val="0"/>
              </a:spcAft>
              <a:defRPr kumimoji="1" sz="2000">
                <a:solidFill>
                  <a:schemeClr val="tx1"/>
                </a:solidFill>
                <a:latin typeface="Trebuchet MS" pitchFamily="34" charset="0"/>
                <a:ea typeface="新細明體" charset="-120"/>
              </a:defRPr>
            </a:lvl7pPr>
            <a:lvl8pPr marL="3429000" indent="-228600" eaLnBrk="0" fontAlgn="base" hangingPunct="0">
              <a:spcBef>
                <a:spcPct val="0"/>
              </a:spcBef>
              <a:spcAft>
                <a:spcPct val="0"/>
              </a:spcAft>
              <a:defRPr kumimoji="1" sz="2000">
                <a:solidFill>
                  <a:schemeClr val="tx1"/>
                </a:solidFill>
                <a:latin typeface="Trebuchet MS" pitchFamily="34" charset="0"/>
                <a:ea typeface="新細明體" charset="-120"/>
              </a:defRPr>
            </a:lvl8pPr>
            <a:lvl9pPr marL="3886200" indent="-228600" eaLnBrk="0" fontAlgn="base" hangingPunct="0">
              <a:spcBef>
                <a:spcPct val="0"/>
              </a:spcBef>
              <a:spcAft>
                <a:spcPct val="0"/>
              </a:spcAft>
              <a:defRPr kumimoji="1" sz="2000">
                <a:solidFill>
                  <a:schemeClr val="tx1"/>
                </a:solidFill>
                <a:latin typeface="Trebuchet MS" pitchFamily="34" charset="0"/>
                <a:ea typeface="新細明體" charset="-120"/>
              </a:defRPr>
            </a:lvl9pPr>
          </a:lstStyle>
          <a:p>
            <a:pPr eaLnBrk="1" hangingPunct="1"/>
            <a:r>
              <a:rPr lang="en-US" altLang="zh-TW" sz="1600" b="1" dirty="0">
                <a:latin typeface="+mn-lt"/>
              </a:rPr>
              <a:t>Terrain Following </a:t>
            </a:r>
            <a:r>
              <a:rPr lang="en-US" altLang="zh-TW" sz="1600" b="1" dirty="0" smtClean="0">
                <a:latin typeface="+mn-lt"/>
              </a:rPr>
              <a:t>(2D</a:t>
            </a:r>
            <a:r>
              <a:rPr lang="en-US" altLang="zh-TW" sz="1600" b="1" dirty="0">
                <a:latin typeface="+mn-lt"/>
              </a:rPr>
              <a:t>)</a:t>
            </a:r>
          </a:p>
        </p:txBody>
      </p:sp>
      <p:sp>
        <p:nvSpPr>
          <p:cNvPr id="19" name="Text Box 13"/>
          <p:cNvSpPr txBox="1">
            <a:spLocks noChangeArrowheads="1"/>
          </p:cNvSpPr>
          <p:nvPr/>
        </p:nvSpPr>
        <p:spPr bwMode="auto">
          <a:xfrm>
            <a:off x="5551563" y="5868411"/>
            <a:ext cx="77461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000">
                <a:solidFill>
                  <a:schemeClr val="tx1"/>
                </a:solidFill>
                <a:latin typeface="Trebuchet MS" pitchFamily="34" charset="0"/>
                <a:ea typeface="新細明體" charset="-120"/>
              </a:defRPr>
            </a:lvl1pPr>
            <a:lvl2pPr marL="742950" indent="-285750" eaLnBrk="0" hangingPunct="0">
              <a:defRPr kumimoji="1" sz="2000">
                <a:solidFill>
                  <a:schemeClr val="tx1"/>
                </a:solidFill>
                <a:latin typeface="Trebuchet MS" pitchFamily="34" charset="0"/>
                <a:ea typeface="新細明體" charset="-120"/>
              </a:defRPr>
            </a:lvl2pPr>
            <a:lvl3pPr marL="1143000" indent="-228600" eaLnBrk="0" hangingPunct="0">
              <a:defRPr kumimoji="1" sz="2000">
                <a:solidFill>
                  <a:schemeClr val="tx1"/>
                </a:solidFill>
                <a:latin typeface="Trebuchet MS" pitchFamily="34" charset="0"/>
                <a:ea typeface="新細明體" charset="-120"/>
              </a:defRPr>
            </a:lvl3pPr>
            <a:lvl4pPr marL="1600200" indent="-228600" eaLnBrk="0" hangingPunct="0">
              <a:defRPr kumimoji="1" sz="2000">
                <a:solidFill>
                  <a:schemeClr val="tx1"/>
                </a:solidFill>
                <a:latin typeface="Trebuchet MS" pitchFamily="34" charset="0"/>
                <a:ea typeface="新細明體" charset="-120"/>
              </a:defRPr>
            </a:lvl4pPr>
            <a:lvl5pPr marL="2057400" indent="-228600" eaLnBrk="0" hangingPunct="0">
              <a:defRPr kumimoji="1" sz="2000">
                <a:solidFill>
                  <a:schemeClr val="tx1"/>
                </a:solidFill>
                <a:latin typeface="Trebuchet MS" pitchFamily="34" charset="0"/>
                <a:ea typeface="新細明體" charset="-120"/>
              </a:defRPr>
            </a:lvl5pPr>
            <a:lvl6pPr marL="2514600" indent="-228600" eaLnBrk="0" fontAlgn="base" hangingPunct="0">
              <a:spcBef>
                <a:spcPct val="0"/>
              </a:spcBef>
              <a:spcAft>
                <a:spcPct val="0"/>
              </a:spcAft>
              <a:defRPr kumimoji="1" sz="2000">
                <a:solidFill>
                  <a:schemeClr val="tx1"/>
                </a:solidFill>
                <a:latin typeface="Trebuchet MS" pitchFamily="34" charset="0"/>
                <a:ea typeface="新細明體" charset="-120"/>
              </a:defRPr>
            </a:lvl6pPr>
            <a:lvl7pPr marL="2971800" indent="-228600" eaLnBrk="0" fontAlgn="base" hangingPunct="0">
              <a:spcBef>
                <a:spcPct val="0"/>
              </a:spcBef>
              <a:spcAft>
                <a:spcPct val="0"/>
              </a:spcAft>
              <a:defRPr kumimoji="1" sz="2000">
                <a:solidFill>
                  <a:schemeClr val="tx1"/>
                </a:solidFill>
                <a:latin typeface="Trebuchet MS" pitchFamily="34" charset="0"/>
                <a:ea typeface="新細明體" charset="-120"/>
              </a:defRPr>
            </a:lvl7pPr>
            <a:lvl8pPr marL="3429000" indent="-228600" eaLnBrk="0" fontAlgn="base" hangingPunct="0">
              <a:spcBef>
                <a:spcPct val="0"/>
              </a:spcBef>
              <a:spcAft>
                <a:spcPct val="0"/>
              </a:spcAft>
              <a:defRPr kumimoji="1" sz="2000">
                <a:solidFill>
                  <a:schemeClr val="tx1"/>
                </a:solidFill>
                <a:latin typeface="Trebuchet MS" pitchFamily="34" charset="0"/>
                <a:ea typeface="新細明體" charset="-120"/>
              </a:defRPr>
            </a:lvl8pPr>
            <a:lvl9pPr marL="3886200" indent="-228600" eaLnBrk="0" fontAlgn="base" hangingPunct="0">
              <a:spcBef>
                <a:spcPct val="0"/>
              </a:spcBef>
              <a:spcAft>
                <a:spcPct val="0"/>
              </a:spcAft>
              <a:defRPr kumimoji="1" sz="2000">
                <a:solidFill>
                  <a:schemeClr val="tx1"/>
                </a:solidFill>
                <a:latin typeface="Trebuchet MS" pitchFamily="34" charset="0"/>
                <a:ea typeface="新細明體" charset="-120"/>
              </a:defRPr>
            </a:lvl9pPr>
          </a:lstStyle>
          <a:p>
            <a:pPr eaLnBrk="1" hangingPunct="1"/>
            <a:r>
              <a:rPr lang="en-US" altLang="zh-TW" sz="1200" b="1" dirty="0">
                <a:latin typeface="+mn-lt"/>
              </a:rPr>
              <a:t>offset</a:t>
            </a:r>
          </a:p>
        </p:txBody>
      </p:sp>
      <p:sp>
        <p:nvSpPr>
          <p:cNvPr id="20" name="Line 14"/>
          <p:cNvSpPr>
            <a:spLocks noChangeShapeType="1"/>
          </p:cNvSpPr>
          <p:nvPr/>
        </p:nvSpPr>
        <p:spPr bwMode="auto">
          <a:xfrm flipV="1">
            <a:off x="6728764" y="5695039"/>
            <a:ext cx="363515" cy="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lstStyle/>
          <a:p>
            <a:endParaRPr lang="zh-TW" altLang="en-US" sz="1600" b="1"/>
          </a:p>
        </p:txBody>
      </p:sp>
      <p:sp>
        <p:nvSpPr>
          <p:cNvPr id="22" name="Rectangle 2"/>
          <p:cNvSpPr>
            <a:spLocks noChangeArrowheads="1"/>
          </p:cNvSpPr>
          <p:nvPr/>
        </p:nvSpPr>
        <p:spPr bwMode="auto">
          <a:xfrm>
            <a:off x="6006328" y="5768526"/>
            <a:ext cx="492237" cy="198847"/>
          </a:xfrm>
          <a:prstGeom prst="rect">
            <a:avLst/>
          </a:prstGeom>
          <a:solidFill>
            <a:schemeClr val="accent1"/>
          </a:solidFill>
          <a:ln w="9525">
            <a:solidFill>
              <a:schemeClr val="tx1"/>
            </a:solidFill>
            <a:miter lim="800000"/>
            <a:headEnd/>
            <a:tailEnd/>
          </a:ln>
        </p:spPr>
        <p:txBody>
          <a:bodyPr wrap="none" anchor="ctr"/>
          <a:lstStyle/>
          <a:p>
            <a:endParaRPr lang="zh-TW" altLang="en-US"/>
          </a:p>
        </p:txBody>
      </p:sp>
      <p:sp>
        <p:nvSpPr>
          <p:cNvPr id="23" name="Line 7"/>
          <p:cNvSpPr>
            <a:spLocks noChangeShapeType="1"/>
          </p:cNvSpPr>
          <p:nvPr/>
        </p:nvSpPr>
        <p:spPr bwMode="auto">
          <a:xfrm flipV="1">
            <a:off x="6311128" y="5364605"/>
            <a:ext cx="0" cy="517001"/>
          </a:xfrm>
          <a:prstGeom prst="line">
            <a:avLst/>
          </a:prstGeom>
          <a:noFill/>
          <a:ln w="12700" cap="sq">
            <a:solidFill>
              <a:schemeClr val="tx1"/>
            </a:solidFill>
            <a:round/>
            <a:headEnd type="none" w="sm" len="sm"/>
            <a:tailEnd type="triangle" w="sm"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4" name="Line 8"/>
          <p:cNvSpPr>
            <a:spLocks noChangeShapeType="1"/>
          </p:cNvSpPr>
          <p:nvPr/>
        </p:nvSpPr>
        <p:spPr bwMode="auto">
          <a:xfrm>
            <a:off x="6305774" y="5893205"/>
            <a:ext cx="65631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25" name="Line 15"/>
          <p:cNvSpPr>
            <a:spLocks noChangeShapeType="1"/>
          </p:cNvSpPr>
          <p:nvPr/>
        </p:nvSpPr>
        <p:spPr bwMode="auto">
          <a:xfrm flipH="1">
            <a:off x="6311128" y="6006910"/>
            <a:ext cx="15052" cy="525613"/>
          </a:xfrm>
          <a:prstGeom prst="line">
            <a:avLst/>
          </a:prstGeom>
          <a:noFill/>
          <a:ln w="9525">
            <a:solidFill>
              <a:schemeClr val="tx1"/>
            </a:solidFill>
            <a:prstDash val="sysDot"/>
            <a:round/>
            <a:headEnd type="arrow" w="sm" len="lg"/>
            <a:tailEnd type="arrow" w="sm" len="lg"/>
          </a:ln>
          <a:extLst>
            <a:ext uri="{909E8E84-426E-40DD-AFC4-6F175D3DCCD1}">
              <a14:hiddenFill xmlns:a14="http://schemas.microsoft.com/office/drawing/2010/main">
                <a:noFill/>
              </a14:hiddenFill>
            </a:ext>
          </a:extLst>
        </p:spPr>
        <p:txBody>
          <a:bodyPr wrap="none"/>
          <a:lstStyle/>
          <a:p>
            <a:endParaRPr lang="zh-TW" altLang="en-US"/>
          </a:p>
        </p:txBody>
      </p:sp>
      <p:sp>
        <p:nvSpPr>
          <p:cNvPr id="27" name="Line 17"/>
          <p:cNvSpPr>
            <a:spLocks noChangeShapeType="1"/>
          </p:cNvSpPr>
          <p:nvPr/>
        </p:nvSpPr>
        <p:spPr bwMode="auto">
          <a:xfrm>
            <a:off x="5747376" y="6118638"/>
            <a:ext cx="505069" cy="151078"/>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lstStyle/>
          <a:p>
            <a:endParaRPr lang="zh-TW" altLang="en-US"/>
          </a:p>
        </p:txBody>
      </p:sp>
    </p:spTree>
    <p:extLst>
      <p:ext uri="{BB962C8B-B14F-4D97-AF65-F5344CB8AC3E}">
        <p14:creationId xmlns:p14="http://schemas.microsoft.com/office/powerpoint/2010/main" val="180477748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Terrain Following (3)</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59046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altLang="zh-TW" sz="2000" dirty="0" smtClean="0">
                <a:latin typeface="+mn-lt"/>
              </a:rPr>
              <a:t>For a character, the steps are the same:</a:t>
            </a:r>
          </a:p>
          <a:p>
            <a:pPr lvl="2"/>
            <a:r>
              <a:rPr lang="en-US" altLang="zh-TW" sz="2000" dirty="0">
                <a:solidFill>
                  <a:srgbClr val="FFFF00"/>
                </a:solidFill>
                <a:latin typeface="+mn-lt"/>
              </a:rPr>
              <a:t>void </a:t>
            </a:r>
            <a:r>
              <a:rPr lang="en-US" altLang="zh-TW" sz="2000" dirty="0" err="1" smtClean="0">
                <a:solidFill>
                  <a:srgbClr val="FFFF00"/>
                </a:solidFill>
                <a:latin typeface="+mn-lt"/>
              </a:rPr>
              <a:t>FnCharacter</a:t>
            </a:r>
            <a:r>
              <a:rPr lang="en-US" altLang="zh-TW" sz="2000" dirty="0" smtClean="0">
                <a:solidFill>
                  <a:srgbClr val="FFFF00"/>
                </a:solidFill>
                <a:latin typeface="+mn-lt"/>
              </a:rPr>
              <a:t>::</a:t>
            </a:r>
            <a:r>
              <a:rPr lang="en-US" altLang="zh-TW" sz="2000" dirty="0" err="1">
                <a:solidFill>
                  <a:srgbClr val="FFFF00"/>
                </a:solidFill>
                <a:latin typeface="+mn-lt"/>
              </a:rPr>
              <a:t>SetTerrainRoom</a:t>
            </a:r>
            <a:r>
              <a:rPr lang="en-US" altLang="zh-TW" sz="2000" dirty="0">
                <a:solidFill>
                  <a:srgbClr val="FFFF00"/>
                </a:solidFill>
                <a:latin typeface="+mn-lt"/>
              </a:rPr>
              <a:t>(</a:t>
            </a:r>
            <a:r>
              <a:rPr lang="en-US" altLang="zh-TW" sz="2000" dirty="0" err="1">
                <a:solidFill>
                  <a:srgbClr val="FFFF00"/>
                </a:solidFill>
                <a:latin typeface="+mn-lt"/>
              </a:rPr>
              <a:t>ROOMid</a:t>
            </a:r>
            <a:r>
              <a:rPr lang="en-US" altLang="zh-TW" sz="2000" dirty="0">
                <a:solidFill>
                  <a:srgbClr val="FFFF00"/>
                </a:solidFill>
                <a:latin typeface="+mn-lt"/>
              </a:rPr>
              <a:t> </a:t>
            </a:r>
            <a:r>
              <a:rPr lang="en-US" altLang="zh-TW" sz="2000" dirty="0" err="1">
                <a:solidFill>
                  <a:srgbClr val="FFFF00"/>
                </a:solidFill>
                <a:latin typeface="+mn-lt"/>
              </a:rPr>
              <a:t>rID</a:t>
            </a:r>
            <a:r>
              <a:rPr lang="en-US" altLang="zh-TW" sz="2000" dirty="0">
                <a:solidFill>
                  <a:srgbClr val="FFFF00"/>
                </a:solidFill>
                <a:latin typeface="+mn-lt"/>
              </a:rPr>
              <a:t>, float </a:t>
            </a:r>
            <a:r>
              <a:rPr lang="en-US" altLang="zh-TW" sz="2000" dirty="0" err="1">
                <a:solidFill>
                  <a:srgbClr val="FFFF00"/>
                </a:solidFill>
                <a:latin typeface="+mn-lt"/>
              </a:rPr>
              <a:t>heightLimit</a:t>
            </a:r>
            <a:r>
              <a:rPr lang="en-US" altLang="zh-TW" sz="2000" dirty="0">
                <a:solidFill>
                  <a:srgbClr val="FFFF00"/>
                </a:solidFill>
                <a:latin typeface="+mn-lt"/>
              </a:rPr>
              <a:t>, float angle, float </a:t>
            </a:r>
            <a:r>
              <a:rPr lang="en-US" altLang="zh-TW" sz="2000" dirty="0" err="1">
                <a:solidFill>
                  <a:srgbClr val="FFFF00"/>
                </a:solidFill>
                <a:latin typeface="+mn-lt"/>
              </a:rPr>
              <a:t>frontDIstance</a:t>
            </a:r>
            <a:r>
              <a:rPr lang="en-US" altLang="zh-TW" sz="2000" dirty="0">
                <a:solidFill>
                  <a:srgbClr val="FFFF00"/>
                </a:solidFill>
                <a:latin typeface="+mn-lt"/>
              </a:rPr>
              <a:t>, float </a:t>
            </a:r>
            <a:r>
              <a:rPr lang="en-US" altLang="zh-TW" sz="2000" dirty="0" err="1">
                <a:solidFill>
                  <a:srgbClr val="FFFF00"/>
                </a:solidFill>
                <a:latin typeface="+mn-lt"/>
              </a:rPr>
              <a:t>backDistance</a:t>
            </a:r>
            <a:r>
              <a:rPr lang="en-US" altLang="zh-TW" sz="2000" dirty="0">
                <a:solidFill>
                  <a:srgbClr val="FFFF00"/>
                </a:solidFill>
                <a:latin typeface="+mn-lt"/>
              </a:rPr>
              <a:t>);</a:t>
            </a:r>
          </a:p>
          <a:p>
            <a:pPr lvl="2"/>
            <a:r>
              <a:rPr lang="en-US" altLang="zh-TW" sz="2000" dirty="0" smtClean="0">
                <a:solidFill>
                  <a:srgbClr val="FFFF00"/>
                </a:solidFill>
                <a:latin typeface="+mn-lt"/>
              </a:rPr>
              <a:t>BOOL4 </a:t>
            </a:r>
            <a:r>
              <a:rPr lang="en-US" altLang="zh-TW" sz="2000" dirty="0" err="1" smtClean="0">
                <a:solidFill>
                  <a:srgbClr val="FFFF00"/>
                </a:solidFill>
                <a:latin typeface="+mn-lt"/>
              </a:rPr>
              <a:t>FnCharacter</a:t>
            </a:r>
            <a:r>
              <a:rPr lang="en-US" altLang="zh-TW" sz="2000" dirty="0" smtClean="0">
                <a:solidFill>
                  <a:srgbClr val="FFFF00"/>
                </a:solidFill>
                <a:latin typeface="+mn-lt"/>
              </a:rPr>
              <a:t>::</a:t>
            </a:r>
            <a:r>
              <a:rPr lang="en-US" altLang="zh-TW" sz="2000" dirty="0" err="1" smtClean="0">
                <a:solidFill>
                  <a:srgbClr val="FFFF00"/>
                </a:solidFill>
                <a:latin typeface="+mn-lt"/>
              </a:rPr>
              <a:t>PutOnTerrain</a:t>
            </a:r>
            <a:r>
              <a:rPr lang="en-US" altLang="zh-TW" sz="2000" dirty="0" smtClean="0">
                <a:solidFill>
                  <a:srgbClr val="FFFF00"/>
                </a:solidFill>
                <a:latin typeface="+mn-lt"/>
              </a:rPr>
              <a:t>(float *</a:t>
            </a:r>
            <a:r>
              <a:rPr lang="en-US" altLang="zh-TW" sz="2000" dirty="0" err="1" smtClean="0">
                <a:solidFill>
                  <a:srgbClr val="FFFF00"/>
                </a:solidFill>
                <a:latin typeface="+mn-lt"/>
              </a:rPr>
              <a:t>pos</a:t>
            </a:r>
            <a:r>
              <a:rPr lang="en-US" altLang="zh-TW" sz="2000" dirty="0" smtClean="0">
                <a:solidFill>
                  <a:srgbClr val="FFFF00"/>
                </a:solidFill>
                <a:latin typeface="+mn-lt"/>
              </a:rPr>
              <a:t>, float height, BOOL4 be3D);</a:t>
            </a:r>
          </a:p>
          <a:p>
            <a:r>
              <a:rPr lang="en-US" altLang="zh-TW" sz="2000" dirty="0" smtClean="0">
                <a:latin typeface="+mn-lt"/>
              </a:rPr>
              <a:t>To make an object move on terrain :</a:t>
            </a:r>
          </a:p>
          <a:p>
            <a:pPr lvl="1"/>
            <a:r>
              <a:rPr lang="en-US" altLang="zh-TW" sz="2000" dirty="0" smtClean="0">
                <a:latin typeface="+mn-lt"/>
              </a:rPr>
              <a:t>Move forward :</a:t>
            </a:r>
          </a:p>
          <a:p>
            <a:pPr lvl="2"/>
            <a:r>
              <a:rPr lang="en-US" altLang="zh-TW" sz="2000" dirty="0" err="1">
                <a:solidFill>
                  <a:srgbClr val="FFFF00"/>
                </a:solidFill>
                <a:latin typeface="+mn-lt"/>
              </a:rPr>
              <a:t>i</a:t>
            </a:r>
            <a:r>
              <a:rPr lang="en-US" altLang="zh-TW" sz="2000" dirty="0" err="1" smtClean="0">
                <a:solidFill>
                  <a:srgbClr val="FFFF00"/>
                </a:solidFill>
                <a:latin typeface="+mn-lt"/>
              </a:rPr>
              <a:t>nt</a:t>
            </a:r>
            <a:r>
              <a:rPr lang="en-US" altLang="zh-TW" sz="2000" dirty="0" smtClean="0">
                <a:solidFill>
                  <a:srgbClr val="FFFF00"/>
                </a:solidFill>
                <a:latin typeface="+mn-lt"/>
              </a:rPr>
              <a:t> </a:t>
            </a:r>
            <a:r>
              <a:rPr lang="en-US" altLang="zh-TW" sz="2000" dirty="0" err="1" smtClean="0">
                <a:solidFill>
                  <a:srgbClr val="FFFF00"/>
                </a:solidFill>
                <a:latin typeface="+mn-lt"/>
              </a:rPr>
              <a:t>FnObject</a:t>
            </a:r>
            <a:r>
              <a:rPr lang="en-US" altLang="zh-TW" sz="2000" dirty="0" smtClean="0">
                <a:solidFill>
                  <a:srgbClr val="FFFF00"/>
                </a:solidFill>
                <a:latin typeface="+mn-lt"/>
              </a:rPr>
              <a:t>::</a:t>
            </a:r>
            <a:r>
              <a:rPr lang="en-US" altLang="zh-TW" sz="2000" dirty="0" err="1" smtClean="0">
                <a:solidFill>
                  <a:srgbClr val="FFFF00"/>
                </a:solidFill>
                <a:latin typeface="+mn-lt"/>
              </a:rPr>
              <a:t>MoveForward</a:t>
            </a:r>
            <a:r>
              <a:rPr lang="en-US" altLang="zh-TW" sz="2000" dirty="0" smtClean="0">
                <a:solidFill>
                  <a:srgbClr val="FFFF00"/>
                </a:solidFill>
                <a:latin typeface="+mn-lt"/>
              </a:rPr>
              <a:t>(float </a:t>
            </a:r>
            <a:r>
              <a:rPr lang="en-US" altLang="zh-TW" sz="2000" dirty="0" err="1" smtClean="0">
                <a:solidFill>
                  <a:srgbClr val="FFFF00"/>
                </a:solidFill>
                <a:latin typeface="+mn-lt"/>
              </a:rPr>
              <a:t>dist</a:t>
            </a:r>
            <a:r>
              <a:rPr lang="en-US" altLang="zh-TW" sz="2000" dirty="0" smtClean="0">
                <a:solidFill>
                  <a:srgbClr val="FFFF00"/>
                </a:solidFill>
                <a:latin typeface="+mn-lt"/>
              </a:rPr>
              <a:t>, BOOL4 </a:t>
            </a:r>
            <a:r>
              <a:rPr lang="en-US" altLang="zh-TW" sz="2000" dirty="0" err="1" smtClean="0">
                <a:solidFill>
                  <a:srgbClr val="FFFF00"/>
                </a:solidFill>
                <a:latin typeface="+mn-lt"/>
              </a:rPr>
              <a:t>beTF</a:t>
            </a:r>
            <a:r>
              <a:rPr lang="en-US" altLang="zh-TW" sz="2000" dirty="0" smtClean="0">
                <a:solidFill>
                  <a:srgbClr val="FFFF00"/>
                </a:solidFill>
                <a:latin typeface="+mn-lt"/>
              </a:rPr>
              <a:t> = FALSE, BOOL4 be3D = FALSE, float offset = 0.0f, BOOL4 </a:t>
            </a:r>
            <a:r>
              <a:rPr lang="en-US" altLang="zh-TW" sz="2000" dirty="0" err="1" smtClean="0">
                <a:solidFill>
                  <a:srgbClr val="FFFF00"/>
                </a:solidFill>
                <a:latin typeface="+mn-lt"/>
              </a:rPr>
              <a:t>beCollide</a:t>
            </a:r>
            <a:r>
              <a:rPr lang="en-US" altLang="zh-TW" sz="2000" dirty="0" smtClean="0">
                <a:solidFill>
                  <a:srgbClr val="FFFF00"/>
                </a:solidFill>
                <a:latin typeface="+mn-lt"/>
              </a:rPr>
              <a:t> = FALSE);</a:t>
            </a:r>
          </a:p>
          <a:p>
            <a:pPr lvl="2"/>
            <a:r>
              <a:rPr lang="en-US" altLang="zh-TW" sz="2000" dirty="0" smtClean="0">
                <a:latin typeface="+mn-lt"/>
              </a:rPr>
              <a:t>This function returns the move result in</a:t>
            </a:r>
          </a:p>
          <a:p>
            <a:pPr lvl="3"/>
            <a:r>
              <a:rPr lang="en-US" altLang="zh-TW" sz="2000" dirty="0" smtClean="0">
                <a:solidFill>
                  <a:srgbClr val="FFFF00"/>
                </a:solidFill>
                <a:latin typeface="+mn-lt"/>
              </a:rPr>
              <a:t>WALK</a:t>
            </a:r>
            <a:r>
              <a:rPr lang="en-US" altLang="zh-TW" sz="2000" dirty="0" smtClean="0">
                <a:latin typeface="+mn-lt"/>
              </a:rPr>
              <a:t> : success to move</a:t>
            </a:r>
          </a:p>
          <a:p>
            <a:pPr lvl="3"/>
            <a:r>
              <a:rPr lang="en-US" altLang="zh-TW" sz="2000" dirty="0" smtClean="0">
                <a:solidFill>
                  <a:srgbClr val="FFFF00"/>
                </a:solidFill>
                <a:latin typeface="+mn-lt"/>
              </a:rPr>
              <a:t>BOUNDARY</a:t>
            </a:r>
            <a:r>
              <a:rPr lang="en-US" altLang="zh-TW" sz="2000" dirty="0" smtClean="0">
                <a:latin typeface="+mn-lt"/>
              </a:rPr>
              <a:t> : hit the terrain boundary and fail to move</a:t>
            </a:r>
          </a:p>
          <a:p>
            <a:pPr lvl="3"/>
            <a:r>
              <a:rPr lang="en-US" altLang="zh-TW" sz="2000" dirty="0" smtClean="0">
                <a:solidFill>
                  <a:srgbClr val="FFFF00"/>
                </a:solidFill>
                <a:latin typeface="+mn-lt"/>
              </a:rPr>
              <a:t>BLOCK</a:t>
            </a:r>
            <a:r>
              <a:rPr lang="en-US" altLang="zh-TW" sz="2000" dirty="0" smtClean="0">
                <a:latin typeface="+mn-lt"/>
              </a:rPr>
              <a:t> : hit another object and blocked</a:t>
            </a:r>
          </a:p>
          <a:p>
            <a:pPr lvl="3"/>
            <a:r>
              <a:rPr lang="en-US" altLang="zh-TW" sz="2000" dirty="0" smtClean="0">
                <a:solidFill>
                  <a:srgbClr val="FFFF00"/>
                </a:solidFill>
                <a:latin typeface="+mn-lt"/>
              </a:rPr>
              <a:t>DO_NOTHING</a:t>
            </a:r>
            <a:r>
              <a:rPr lang="en-US" altLang="zh-TW" sz="2000" dirty="0" smtClean="0">
                <a:latin typeface="+mn-lt"/>
              </a:rPr>
              <a:t> : something wrong</a:t>
            </a:r>
          </a:p>
          <a:p>
            <a:pPr lvl="2"/>
            <a:r>
              <a:rPr lang="en-US" altLang="zh-TW" sz="2000" dirty="0">
                <a:solidFill>
                  <a:srgbClr val="FFFF00"/>
                </a:solidFill>
                <a:latin typeface="+mn-lt"/>
              </a:rPr>
              <a:t>f</a:t>
            </a:r>
            <a:r>
              <a:rPr lang="en-US" altLang="zh-TW" sz="2000" dirty="0" smtClean="0">
                <a:solidFill>
                  <a:srgbClr val="FFFF00"/>
                </a:solidFill>
                <a:latin typeface="+mn-lt"/>
              </a:rPr>
              <a:t>loat </a:t>
            </a:r>
            <a:r>
              <a:rPr lang="en-US" altLang="zh-TW" sz="2000" dirty="0" err="1" smtClean="0">
                <a:solidFill>
                  <a:srgbClr val="FFFF00"/>
                </a:solidFill>
                <a:latin typeface="+mn-lt"/>
              </a:rPr>
              <a:t>dist</a:t>
            </a:r>
            <a:r>
              <a:rPr lang="en-US" altLang="zh-TW" sz="2000" dirty="0" smtClean="0">
                <a:solidFill>
                  <a:srgbClr val="FFFF00"/>
                </a:solidFill>
                <a:latin typeface="+mn-lt"/>
              </a:rPr>
              <a:t> </a:t>
            </a:r>
            <a:r>
              <a:rPr lang="en-US" altLang="zh-TW" sz="2000" dirty="0" smtClean="0">
                <a:latin typeface="+mn-lt"/>
              </a:rPr>
              <a:t>is the moving distance.</a:t>
            </a:r>
          </a:p>
          <a:p>
            <a:pPr lvl="2"/>
            <a:r>
              <a:rPr lang="en-US" altLang="zh-TW" sz="2000" dirty="0" smtClean="0">
                <a:solidFill>
                  <a:srgbClr val="FFFF00"/>
                </a:solidFill>
                <a:latin typeface="+mn-lt"/>
              </a:rPr>
              <a:t>BOOL4 </a:t>
            </a:r>
            <a:r>
              <a:rPr lang="en-US" altLang="zh-TW" sz="2000" dirty="0" err="1" smtClean="0">
                <a:solidFill>
                  <a:srgbClr val="FFFF00"/>
                </a:solidFill>
                <a:latin typeface="+mn-lt"/>
              </a:rPr>
              <a:t>beTF</a:t>
            </a:r>
            <a:r>
              <a:rPr lang="en-US" altLang="zh-TW" sz="2000" dirty="0" smtClean="0">
                <a:latin typeface="+mn-lt"/>
              </a:rPr>
              <a:t> = </a:t>
            </a:r>
            <a:r>
              <a:rPr lang="en-US" altLang="zh-TW" sz="2000" dirty="0" smtClean="0">
                <a:solidFill>
                  <a:srgbClr val="FFFF00"/>
                </a:solidFill>
                <a:latin typeface="+mn-lt"/>
              </a:rPr>
              <a:t>TRUE</a:t>
            </a:r>
            <a:r>
              <a:rPr lang="en-US" altLang="zh-TW" sz="2000" dirty="0" smtClean="0">
                <a:latin typeface="+mn-lt"/>
              </a:rPr>
              <a:t> for terrain following, </a:t>
            </a:r>
            <a:r>
              <a:rPr lang="en-US" altLang="zh-TW" sz="2000" dirty="0" smtClean="0">
                <a:solidFill>
                  <a:srgbClr val="FFFF00"/>
                </a:solidFill>
                <a:latin typeface="+mn-lt"/>
              </a:rPr>
              <a:t>FALSE</a:t>
            </a:r>
            <a:r>
              <a:rPr lang="en-US" altLang="zh-TW" sz="2000" dirty="0" smtClean="0">
                <a:latin typeface="+mn-lt"/>
              </a:rPr>
              <a:t> is default.</a:t>
            </a:r>
            <a:endParaRPr lang="en-US" altLang="zh-TW" sz="2000" dirty="0">
              <a:latin typeface="+mn-lt"/>
            </a:endParaRPr>
          </a:p>
        </p:txBody>
      </p:sp>
    </p:spTree>
    <p:extLst>
      <p:ext uri="{BB962C8B-B14F-4D97-AF65-F5344CB8AC3E}">
        <p14:creationId xmlns:p14="http://schemas.microsoft.com/office/powerpoint/2010/main" val="344480775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Terrain Following (3)</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59046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r>
              <a:rPr lang="en-US" altLang="zh-TW" sz="2000" dirty="0" smtClean="0">
                <a:solidFill>
                  <a:srgbClr val="FFFF00"/>
                </a:solidFill>
                <a:latin typeface="+mn-lt"/>
              </a:rPr>
              <a:t>BOOL4 be3D </a:t>
            </a:r>
            <a:r>
              <a:rPr lang="en-US" altLang="zh-TW" sz="2000" dirty="0" smtClean="0">
                <a:latin typeface="+mn-lt"/>
              </a:rPr>
              <a:t>indicates it’s 2D or 3D terrain following. </a:t>
            </a:r>
            <a:r>
              <a:rPr lang="en-US" altLang="zh-TW" sz="2000" dirty="0" smtClean="0">
                <a:solidFill>
                  <a:srgbClr val="FFFF00"/>
                </a:solidFill>
                <a:latin typeface="+mn-lt"/>
              </a:rPr>
              <a:t>FALSE</a:t>
            </a:r>
            <a:r>
              <a:rPr lang="en-US" altLang="zh-TW" sz="2000" dirty="0" smtClean="0">
                <a:latin typeface="+mn-lt"/>
              </a:rPr>
              <a:t> (2D) is the default.</a:t>
            </a:r>
          </a:p>
          <a:p>
            <a:pPr lvl="2"/>
            <a:r>
              <a:rPr lang="en-US" altLang="zh-TW" sz="2000" dirty="0">
                <a:solidFill>
                  <a:srgbClr val="FFFF00"/>
                </a:solidFill>
                <a:latin typeface="+mn-lt"/>
              </a:rPr>
              <a:t>f</a:t>
            </a:r>
            <a:r>
              <a:rPr lang="en-US" altLang="zh-TW" sz="2000" dirty="0" smtClean="0">
                <a:solidFill>
                  <a:srgbClr val="FFFF00"/>
                </a:solidFill>
                <a:latin typeface="+mn-lt"/>
              </a:rPr>
              <a:t>loat offset </a:t>
            </a:r>
            <a:r>
              <a:rPr lang="en-US" altLang="zh-TW" sz="2000" dirty="0" smtClean="0">
                <a:latin typeface="+mn-lt"/>
              </a:rPr>
              <a:t>is the height offset from the terrain if the object is doing terrain following. </a:t>
            </a:r>
            <a:r>
              <a:rPr lang="en-US" altLang="zh-TW" sz="2000" dirty="0" smtClean="0">
                <a:solidFill>
                  <a:srgbClr val="FFFF00"/>
                </a:solidFill>
                <a:latin typeface="+mn-lt"/>
              </a:rPr>
              <a:t>FALSE</a:t>
            </a:r>
            <a:r>
              <a:rPr lang="en-US" altLang="zh-TW" sz="2000" dirty="0" smtClean="0">
                <a:latin typeface="+mn-lt"/>
              </a:rPr>
              <a:t> is the default.</a:t>
            </a:r>
          </a:p>
          <a:p>
            <a:pPr lvl="2"/>
            <a:r>
              <a:rPr lang="en-US" altLang="zh-TW" sz="2000" dirty="0" smtClean="0">
                <a:solidFill>
                  <a:srgbClr val="FFFF00"/>
                </a:solidFill>
                <a:latin typeface="+mn-lt"/>
              </a:rPr>
              <a:t>BOOL4 </a:t>
            </a:r>
            <a:r>
              <a:rPr lang="en-US" altLang="zh-TW" sz="2000" dirty="0" err="1" smtClean="0">
                <a:solidFill>
                  <a:srgbClr val="FFFF00"/>
                </a:solidFill>
                <a:latin typeface="+mn-lt"/>
              </a:rPr>
              <a:t>beCollide</a:t>
            </a:r>
            <a:r>
              <a:rPr lang="en-US" altLang="zh-TW" sz="2000" dirty="0" smtClean="0">
                <a:solidFill>
                  <a:srgbClr val="FFFF00"/>
                </a:solidFill>
                <a:latin typeface="+mn-lt"/>
              </a:rPr>
              <a:t> </a:t>
            </a:r>
            <a:r>
              <a:rPr lang="en-US" altLang="zh-TW" sz="2000" dirty="0" smtClean="0">
                <a:latin typeface="+mn-lt"/>
              </a:rPr>
              <a:t>indicates the object will perform collision detection during the moving. This flag works only when the object is in a collision room. </a:t>
            </a:r>
            <a:r>
              <a:rPr lang="en-US" altLang="zh-TW" sz="2000" dirty="0" smtClean="0">
                <a:solidFill>
                  <a:srgbClr val="FFFF00"/>
                </a:solidFill>
                <a:latin typeface="+mn-lt"/>
              </a:rPr>
              <a:t>FALSE</a:t>
            </a:r>
            <a:r>
              <a:rPr lang="en-US" altLang="zh-TW" sz="2000" dirty="0" smtClean="0">
                <a:latin typeface="+mn-lt"/>
              </a:rPr>
              <a:t> is the default.</a:t>
            </a:r>
          </a:p>
          <a:p>
            <a:pPr lvl="1"/>
            <a:r>
              <a:rPr lang="en-US" altLang="zh-TW" sz="2000" dirty="0" smtClean="0">
                <a:latin typeface="+mn-lt"/>
              </a:rPr>
              <a:t>Move right :</a:t>
            </a:r>
          </a:p>
          <a:p>
            <a:pPr lvl="2"/>
            <a:r>
              <a:rPr lang="en-US" altLang="zh-TW" sz="2000" dirty="0" err="1">
                <a:solidFill>
                  <a:srgbClr val="FFFF00"/>
                </a:solidFill>
                <a:latin typeface="+mn-lt"/>
              </a:rPr>
              <a:t>int</a:t>
            </a:r>
            <a:r>
              <a:rPr lang="en-US" altLang="zh-TW" sz="2000" dirty="0">
                <a:solidFill>
                  <a:srgbClr val="FFFF00"/>
                </a:solidFill>
                <a:latin typeface="+mn-lt"/>
              </a:rPr>
              <a:t> </a:t>
            </a:r>
            <a:r>
              <a:rPr lang="en-US" altLang="zh-TW" sz="2000" dirty="0" err="1" smtClean="0">
                <a:solidFill>
                  <a:srgbClr val="FFFF00"/>
                </a:solidFill>
                <a:latin typeface="+mn-lt"/>
              </a:rPr>
              <a:t>FnObject</a:t>
            </a:r>
            <a:r>
              <a:rPr lang="en-US" altLang="zh-TW" sz="2000" dirty="0" smtClean="0">
                <a:solidFill>
                  <a:srgbClr val="FFFF00"/>
                </a:solidFill>
                <a:latin typeface="+mn-lt"/>
              </a:rPr>
              <a:t>::</a:t>
            </a:r>
            <a:r>
              <a:rPr lang="en-US" altLang="zh-TW" sz="2000" dirty="0" err="1" smtClean="0">
                <a:solidFill>
                  <a:srgbClr val="FFFF00"/>
                </a:solidFill>
                <a:latin typeface="+mn-lt"/>
              </a:rPr>
              <a:t>MoveRight</a:t>
            </a:r>
            <a:r>
              <a:rPr lang="en-US" altLang="zh-TW" sz="2000" dirty="0" smtClean="0">
                <a:solidFill>
                  <a:srgbClr val="FFFF00"/>
                </a:solidFill>
                <a:latin typeface="+mn-lt"/>
              </a:rPr>
              <a:t>(float </a:t>
            </a:r>
            <a:r>
              <a:rPr lang="en-US" altLang="zh-TW" sz="2000" dirty="0" err="1">
                <a:solidFill>
                  <a:srgbClr val="FFFF00"/>
                </a:solidFill>
                <a:latin typeface="+mn-lt"/>
              </a:rPr>
              <a:t>dist</a:t>
            </a:r>
            <a:r>
              <a:rPr lang="en-US" altLang="zh-TW" sz="2000" dirty="0">
                <a:solidFill>
                  <a:srgbClr val="FFFF00"/>
                </a:solidFill>
                <a:latin typeface="+mn-lt"/>
              </a:rPr>
              <a:t>, BOOL4 </a:t>
            </a:r>
            <a:r>
              <a:rPr lang="en-US" altLang="zh-TW" sz="2000" dirty="0" err="1">
                <a:solidFill>
                  <a:srgbClr val="FFFF00"/>
                </a:solidFill>
                <a:latin typeface="+mn-lt"/>
              </a:rPr>
              <a:t>beTF</a:t>
            </a:r>
            <a:r>
              <a:rPr lang="en-US" altLang="zh-TW" sz="2000" dirty="0">
                <a:solidFill>
                  <a:srgbClr val="FFFF00"/>
                </a:solidFill>
                <a:latin typeface="+mn-lt"/>
              </a:rPr>
              <a:t> = FALSE, BOOL4 be3D = FALSE, float offset = 0.0f, BOOL4 </a:t>
            </a:r>
            <a:r>
              <a:rPr lang="en-US" altLang="zh-TW" sz="2000" dirty="0" err="1">
                <a:solidFill>
                  <a:srgbClr val="FFFF00"/>
                </a:solidFill>
                <a:latin typeface="+mn-lt"/>
              </a:rPr>
              <a:t>beCollide</a:t>
            </a:r>
            <a:r>
              <a:rPr lang="en-US" altLang="zh-TW" sz="2000" dirty="0">
                <a:solidFill>
                  <a:srgbClr val="FFFF00"/>
                </a:solidFill>
                <a:latin typeface="+mn-lt"/>
              </a:rPr>
              <a:t> = FALSE);</a:t>
            </a:r>
          </a:p>
          <a:p>
            <a:pPr lvl="2"/>
            <a:r>
              <a:rPr lang="en-US" altLang="zh-TW" sz="2000" dirty="0" smtClean="0">
                <a:latin typeface="+mn-lt"/>
              </a:rPr>
              <a:t>Same arguments as the move forward except moving to the right.</a:t>
            </a:r>
          </a:p>
          <a:p>
            <a:pPr lvl="1"/>
            <a:r>
              <a:rPr lang="en-US" altLang="zh-TW" sz="2000" dirty="0" smtClean="0">
                <a:latin typeface="+mn-lt"/>
              </a:rPr>
              <a:t>Move up :</a:t>
            </a:r>
          </a:p>
          <a:p>
            <a:pPr lvl="2"/>
            <a:r>
              <a:rPr lang="en-US" altLang="zh-TW" sz="2000" dirty="0" err="1">
                <a:solidFill>
                  <a:srgbClr val="FFFF00"/>
                </a:solidFill>
                <a:latin typeface="+mn-lt"/>
              </a:rPr>
              <a:t>int</a:t>
            </a:r>
            <a:r>
              <a:rPr lang="en-US" altLang="zh-TW" sz="2000" dirty="0">
                <a:solidFill>
                  <a:srgbClr val="FFFF00"/>
                </a:solidFill>
                <a:latin typeface="+mn-lt"/>
              </a:rPr>
              <a:t> </a:t>
            </a:r>
            <a:r>
              <a:rPr lang="en-US" altLang="zh-TW" sz="2000" dirty="0" err="1">
                <a:solidFill>
                  <a:srgbClr val="FFFF00"/>
                </a:solidFill>
                <a:latin typeface="+mn-lt"/>
              </a:rPr>
              <a:t>FnObject</a:t>
            </a:r>
            <a:r>
              <a:rPr lang="en-US" altLang="zh-TW" sz="2000" dirty="0">
                <a:solidFill>
                  <a:srgbClr val="FFFF00"/>
                </a:solidFill>
                <a:latin typeface="+mn-lt"/>
              </a:rPr>
              <a:t>::</a:t>
            </a:r>
            <a:r>
              <a:rPr lang="en-US" altLang="zh-TW" sz="2000" dirty="0" err="1" smtClean="0">
                <a:solidFill>
                  <a:srgbClr val="FFFF00"/>
                </a:solidFill>
                <a:latin typeface="+mn-lt"/>
              </a:rPr>
              <a:t>MoveUp</a:t>
            </a:r>
            <a:r>
              <a:rPr lang="en-US" altLang="zh-TW" sz="2000" dirty="0" smtClean="0">
                <a:solidFill>
                  <a:srgbClr val="FFFF00"/>
                </a:solidFill>
                <a:latin typeface="+mn-lt"/>
              </a:rPr>
              <a:t>(float </a:t>
            </a:r>
            <a:r>
              <a:rPr lang="en-US" altLang="zh-TW" sz="2000" dirty="0" err="1">
                <a:solidFill>
                  <a:srgbClr val="FFFF00"/>
                </a:solidFill>
                <a:latin typeface="+mn-lt"/>
              </a:rPr>
              <a:t>dist</a:t>
            </a:r>
            <a:r>
              <a:rPr lang="en-US" altLang="zh-TW" sz="2000" dirty="0">
                <a:solidFill>
                  <a:srgbClr val="FFFF00"/>
                </a:solidFill>
                <a:latin typeface="+mn-lt"/>
              </a:rPr>
              <a:t>, </a:t>
            </a:r>
            <a:r>
              <a:rPr lang="en-US" altLang="zh-TW" sz="2000" dirty="0" smtClean="0">
                <a:solidFill>
                  <a:srgbClr val="FFFF00"/>
                </a:solidFill>
                <a:latin typeface="+mn-lt"/>
              </a:rPr>
              <a:t>BOOL4 </a:t>
            </a:r>
            <a:r>
              <a:rPr lang="en-US" altLang="zh-TW" sz="2000" dirty="0" err="1">
                <a:solidFill>
                  <a:srgbClr val="FFFF00"/>
                </a:solidFill>
                <a:latin typeface="+mn-lt"/>
              </a:rPr>
              <a:t>beCollide</a:t>
            </a:r>
            <a:r>
              <a:rPr lang="en-US" altLang="zh-TW" sz="2000" dirty="0">
                <a:solidFill>
                  <a:srgbClr val="FFFF00"/>
                </a:solidFill>
                <a:latin typeface="+mn-lt"/>
              </a:rPr>
              <a:t> = FALSE</a:t>
            </a:r>
            <a:r>
              <a:rPr lang="en-US" altLang="zh-TW" sz="2000" dirty="0" smtClean="0">
                <a:solidFill>
                  <a:srgbClr val="FFFF00"/>
                </a:solidFill>
                <a:latin typeface="+mn-lt"/>
              </a:rPr>
              <a:t>);</a:t>
            </a:r>
          </a:p>
          <a:p>
            <a:pPr lvl="2"/>
            <a:r>
              <a:rPr lang="en-US" altLang="zh-TW" sz="2000" dirty="0">
                <a:latin typeface="+mn-lt"/>
              </a:rPr>
              <a:t>This function returns the move result in</a:t>
            </a:r>
          </a:p>
          <a:p>
            <a:pPr lvl="3"/>
            <a:r>
              <a:rPr lang="en-US" altLang="zh-TW" sz="2000" dirty="0">
                <a:solidFill>
                  <a:srgbClr val="FFFF00"/>
                </a:solidFill>
                <a:latin typeface="+mn-lt"/>
              </a:rPr>
              <a:t>WALK</a:t>
            </a:r>
            <a:r>
              <a:rPr lang="en-US" altLang="zh-TW" sz="2000" dirty="0">
                <a:latin typeface="+mn-lt"/>
              </a:rPr>
              <a:t> : success to move</a:t>
            </a:r>
          </a:p>
          <a:p>
            <a:pPr lvl="3"/>
            <a:r>
              <a:rPr lang="en-US" altLang="zh-TW" sz="2000" dirty="0" smtClean="0">
                <a:solidFill>
                  <a:srgbClr val="FFFF00"/>
                </a:solidFill>
                <a:latin typeface="+mn-lt"/>
              </a:rPr>
              <a:t>BLOCK</a:t>
            </a:r>
            <a:r>
              <a:rPr lang="en-US" altLang="zh-TW" sz="2000" dirty="0" smtClean="0">
                <a:latin typeface="+mn-lt"/>
              </a:rPr>
              <a:t> </a:t>
            </a:r>
            <a:r>
              <a:rPr lang="en-US" altLang="zh-TW" sz="2000" dirty="0">
                <a:latin typeface="+mn-lt"/>
              </a:rPr>
              <a:t>: hit another object and </a:t>
            </a:r>
            <a:r>
              <a:rPr lang="en-US" altLang="zh-TW" sz="2000" dirty="0" smtClean="0">
                <a:latin typeface="+mn-lt"/>
              </a:rPr>
              <a:t>blocked</a:t>
            </a:r>
            <a:endParaRPr lang="en-US" altLang="zh-TW" sz="2000" dirty="0">
              <a:solidFill>
                <a:srgbClr val="FFFF00"/>
              </a:solidFill>
              <a:latin typeface="+mn-lt"/>
            </a:endParaRPr>
          </a:p>
          <a:p>
            <a:pPr lvl="3"/>
            <a:r>
              <a:rPr lang="en-US" altLang="zh-TW" sz="2000" dirty="0">
                <a:solidFill>
                  <a:srgbClr val="FFFF00"/>
                </a:solidFill>
                <a:latin typeface="+mn-lt"/>
              </a:rPr>
              <a:t>DO_NOTHING</a:t>
            </a:r>
            <a:r>
              <a:rPr lang="en-US" altLang="zh-TW" sz="2000" dirty="0">
                <a:latin typeface="+mn-lt"/>
              </a:rPr>
              <a:t> : something wrong</a:t>
            </a:r>
          </a:p>
          <a:p>
            <a:pPr lvl="2"/>
            <a:endParaRPr lang="en-US" altLang="zh-TW" sz="2000" dirty="0" smtClean="0">
              <a:latin typeface="+mn-lt"/>
            </a:endParaRPr>
          </a:p>
        </p:txBody>
      </p:sp>
    </p:spTree>
    <p:extLst>
      <p:ext uri="{BB962C8B-B14F-4D97-AF65-F5344CB8AC3E}">
        <p14:creationId xmlns:p14="http://schemas.microsoft.com/office/powerpoint/2010/main" val="168357944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Terrain Following (4)</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59046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r>
              <a:rPr lang="en-US" altLang="zh-TW" sz="2000" dirty="0" smtClean="0">
                <a:solidFill>
                  <a:srgbClr val="FFFF00"/>
                </a:solidFill>
                <a:latin typeface="+mn-lt"/>
              </a:rPr>
              <a:t>float </a:t>
            </a:r>
            <a:r>
              <a:rPr lang="en-US" altLang="zh-TW" sz="2000" dirty="0" err="1">
                <a:solidFill>
                  <a:srgbClr val="FFFF00"/>
                </a:solidFill>
                <a:latin typeface="+mn-lt"/>
              </a:rPr>
              <a:t>dist</a:t>
            </a:r>
            <a:r>
              <a:rPr lang="en-US" altLang="zh-TW" sz="2000" dirty="0">
                <a:solidFill>
                  <a:srgbClr val="FFFF00"/>
                </a:solidFill>
                <a:latin typeface="+mn-lt"/>
              </a:rPr>
              <a:t> </a:t>
            </a:r>
            <a:r>
              <a:rPr lang="en-US" altLang="zh-TW" sz="2000" dirty="0">
                <a:latin typeface="+mn-lt"/>
              </a:rPr>
              <a:t>is the moving distance.</a:t>
            </a:r>
          </a:p>
          <a:p>
            <a:pPr lvl="2"/>
            <a:r>
              <a:rPr lang="en-US" altLang="zh-TW" sz="2000" dirty="0">
                <a:solidFill>
                  <a:srgbClr val="FFFF00"/>
                </a:solidFill>
                <a:latin typeface="+mn-lt"/>
              </a:rPr>
              <a:t>BOOL4 </a:t>
            </a:r>
            <a:r>
              <a:rPr lang="en-US" altLang="zh-TW" sz="2000" dirty="0" err="1">
                <a:solidFill>
                  <a:srgbClr val="FFFF00"/>
                </a:solidFill>
                <a:latin typeface="+mn-lt"/>
              </a:rPr>
              <a:t>beCollide</a:t>
            </a:r>
            <a:r>
              <a:rPr lang="en-US" altLang="zh-TW" sz="2000" dirty="0">
                <a:solidFill>
                  <a:srgbClr val="FFFF00"/>
                </a:solidFill>
                <a:latin typeface="+mn-lt"/>
              </a:rPr>
              <a:t> </a:t>
            </a:r>
            <a:r>
              <a:rPr lang="en-US" altLang="zh-TW" sz="2000" dirty="0">
                <a:latin typeface="+mn-lt"/>
              </a:rPr>
              <a:t>indicates the object will perform collision detection during the moving. This flag works only when the object is in a collision room. </a:t>
            </a:r>
            <a:r>
              <a:rPr lang="en-US" altLang="zh-TW" sz="2000" dirty="0">
                <a:solidFill>
                  <a:srgbClr val="FFFF00"/>
                </a:solidFill>
                <a:latin typeface="+mn-lt"/>
              </a:rPr>
              <a:t>FALSE</a:t>
            </a:r>
            <a:r>
              <a:rPr lang="en-US" altLang="zh-TW" sz="2000" dirty="0">
                <a:latin typeface="+mn-lt"/>
              </a:rPr>
              <a:t> is the default</a:t>
            </a:r>
            <a:r>
              <a:rPr lang="en-US" altLang="zh-TW" sz="2000" dirty="0" smtClean="0">
                <a:latin typeface="+mn-lt"/>
              </a:rPr>
              <a:t>.</a:t>
            </a:r>
          </a:p>
          <a:p>
            <a:pPr lvl="1"/>
            <a:r>
              <a:rPr lang="en-US" altLang="zh-TW" sz="2000" dirty="0" smtClean="0">
                <a:latin typeface="+mn-lt"/>
              </a:rPr>
              <a:t>Turn the object to its right side</a:t>
            </a:r>
          </a:p>
          <a:p>
            <a:pPr lvl="2"/>
            <a:r>
              <a:rPr lang="en-US" altLang="zh-TW" sz="2000" dirty="0" err="1">
                <a:solidFill>
                  <a:srgbClr val="FFFF00"/>
                </a:solidFill>
                <a:latin typeface="+mn-lt"/>
              </a:rPr>
              <a:t>i</a:t>
            </a:r>
            <a:r>
              <a:rPr lang="en-US" altLang="zh-TW" sz="2000" dirty="0" err="1" smtClean="0">
                <a:solidFill>
                  <a:srgbClr val="FFFF00"/>
                </a:solidFill>
                <a:latin typeface="+mn-lt"/>
              </a:rPr>
              <a:t>nt</a:t>
            </a:r>
            <a:r>
              <a:rPr lang="en-US" altLang="zh-TW" sz="2000" dirty="0" smtClean="0">
                <a:solidFill>
                  <a:srgbClr val="FFFF00"/>
                </a:solidFill>
                <a:latin typeface="+mn-lt"/>
              </a:rPr>
              <a:t> </a:t>
            </a:r>
            <a:r>
              <a:rPr lang="en-US" altLang="zh-TW" sz="2000" dirty="0" err="1" smtClean="0">
                <a:solidFill>
                  <a:srgbClr val="FFFF00"/>
                </a:solidFill>
                <a:latin typeface="+mn-lt"/>
              </a:rPr>
              <a:t>FnObject</a:t>
            </a:r>
            <a:r>
              <a:rPr lang="en-US" altLang="zh-TW" sz="2000" dirty="0" smtClean="0">
                <a:solidFill>
                  <a:srgbClr val="FFFF00"/>
                </a:solidFill>
                <a:latin typeface="+mn-lt"/>
              </a:rPr>
              <a:t>::</a:t>
            </a:r>
            <a:r>
              <a:rPr lang="en-US" altLang="zh-TW" sz="2000" dirty="0" err="1" smtClean="0">
                <a:solidFill>
                  <a:srgbClr val="FFFF00"/>
                </a:solidFill>
                <a:latin typeface="+mn-lt"/>
              </a:rPr>
              <a:t>TurnRight</a:t>
            </a:r>
            <a:r>
              <a:rPr lang="en-US" altLang="zh-TW" sz="2000" dirty="0" smtClean="0">
                <a:solidFill>
                  <a:srgbClr val="FFFF00"/>
                </a:solidFill>
                <a:latin typeface="+mn-lt"/>
              </a:rPr>
              <a:t>(float angle);</a:t>
            </a:r>
          </a:p>
          <a:p>
            <a:pPr lvl="2"/>
            <a:r>
              <a:rPr lang="en-US" altLang="zh-TW" sz="2000" dirty="0">
                <a:latin typeface="+mn-lt"/>
              </a:rPr>
              <a:t>This function returns the move result in</a:t>
            </a:r>
          </a:p>
          <a:p>
            <a:pPr lvl="3"/>
            <a:r>
              <a:rPr lang="en-US" altLang="zh-TW" sz="2000" dirty="0">
                <a:solidFill>
                  <a:srgbClr val="FFFF00"/>
                </a:solidFill>
                <a:latin typeface="+mn-lt"/>
              </a:rPr>
              <a:t>WALK</a:t>
            </a:r>
            <a:r>
              <a:rPr lang="en-US" altLang="zh-TW" sz="2000" dirty="0">
                <a:latin typeface="+mn-lt"/>
              </a:rPr>
              <a:t> : success to move</a:t>
            </a:r>
          </a:p>
          <a:p>
            <a:pPr lvl="3"/>
            <a:r>
              <a:rPr lang="en-US" altLang="zh-TW" sz="2000" dirty="0" smtClean="0">
                <a:solidFill>
                  <a:srgbClr val="FFFF00"/>
                </a:solidFill>
                <a:latin typeface="+mn-lt"/>
              </a:rPr>
              <a:t>DO_NOTHING</a:t>
            </a:r>
            <a:r>
              <a:rPr lang="en-US" altLang="zh-TW" sz="2000" dirty="0" smtClean="0">
                <a:latin typeface="+mn-lt"/>
              </a:rPr>
              <a:t> </a:t>
            </a:r>
            <a:r>
              <a:rPr lang="en-US" altLang="zh-TW" sz="2000" dirty="0">
                <a:latin typeface="+mn-lt"/>
              </a:rPr>
              <a:t>: something </a:t>
            </a:r>
            <a:r>
              <a:rPr lang="en-US" altLang="zh-TW" sz="2000" dirty="0" smtClean="0">
                <a:latin typeface="+mn-lt"/>
              </a:rPr>
              <a:t>wrong</a:t>
            </a:r>
          </a:p>
          <a:p>
            <a:pPr lvl="2"/>
            <a:r>
              <a:rPr lang="en-US" altLang="zh-TW" sz="2000" dirty="0">
                <a:solidFill>
                  <a:srgbClr val="FFFF00"/>
                </a:solidFill>
                <a:latin typeface="+mn-lt"/>
              </a:rPr>
              <a:t>f</a:t>
            </a:r>
            <a:r>
              <a:rPr lang="en-US" altLang="zh-TW" sz="2000" dirty="0" smtClean="0">
                <a:solidFill>
                  <a:srgbClr val="FFFF00"/>
                </a:solidFill>
                <a:latin typeface="+mn-lt"/>
              </a:rPr>
              <a:t>loat angle </a:t>
            </a:r>
            <a:r>
              <a:rPr lang="en-US" altLang="zh-TW" sz="2000" dirty="0" smtClean="0">
                <a:latin typeface="+mn-lt"/>
              </a:rPr>
              <a:t>is the turning angle in degree. Given negative value to turn the object to the left side.</a:t>
            </a:r>
          </a:p>
          <a:p>
            <a:r>
              <a:rPr lang="en-US" altLang="zh-TW" sz="2000" dirty="0" smtClean="0">
                <a:latin typeface="+mn-lt"/>
              </a:rPr>
              <a:t>For a character to move, the methods are the same</a:t>
            </a:r>
            <a:endParaRPr lang="en-US" altLang="zh-TW" sz="2000" dirty="0">
              <a:latin typeface="+mn-lt"/>
            </a:endParaRPr>
          </a:p>
          <a:p>
            <a:pPr lvl="1"/>
            <a:r>
              <a:rPr lang="en-US" altLang="zh-TW" sz="2000" dirty="0" err="1" smtClean="0">
                <a:solidFill>
                  <a:srgbClr val="FFFF00"/>
                </a:solidFill>
                <a:latin typeface="+mn-lt"/>
              </a:rPr>
              <a:t>FnCharacter</a:t>
            </a:r>
            <a:r>
              <a:rPr lang="en-US" altLang="zh-TW" sz="2000" dirty="0" smtClean="0">
                <a:solidFill>
                  <a:srgbClr val="FFFF00"/>
                </a:solidFill>
                <a:latin typeface="+mn-lt"/>
              </a:rPr>
              <a:t>::</a:t>
            </a:r>
            <a:r>
              <a:rPr lang="en-US" altLang="zh-TW" sz="2000" dirty="0" err="1" smtClean="0">
                <a:solidFill>
                  <a:srgbClr val="FFFF00"/>
                </a:solidFill>
                <a:latin typeface="+mn-lt"/>
              </a:rPr>
              <a:t>MoveForward</a:t>
            </a:r>
            <a:r>
              <a:rPr lang="en-US" altLang="zh-TW" sz="2000" dirty="0" smtClean="0">
                <a:solidFill>
                  <a:srgbClr val="FFFF00"/>
                </a:solidFill>
                <a:latin typeface="+mn-lt"/>
              </a:rPr>
              <a:t>();</a:t>
            </a:r>
          </a:p>
          <a:p>
            <a:pPr lvl="1"/>
            <a:r>
              <a:rPr lang="en-US" altLang="zh-TW" sz="2000" dirty="0" err="1" smtClean="0">
                <a:solidFill>
                  <a:srgbClr val="FFFF00"/>
                </a:solidFill>
                <a:latin typeface="+mn-lt"/>
              </a:rPr>
              <a:t>FnCharacter</a:t>
            </a:r>
            <a:r>
              <a:rPr lang="en-US" altLang="zh-TW" sz="2000" dirty="0" smtClean="0">
                <a:solidFill>
                  <a:srgbClr val="FFFF00"/>
                </a:solidFill>
                <a:latin typeface="+mn-lt"/>
              </a:rPr>
              <a:t>::</a:t>
            </a:r>
            <a:r>
              <a:rPr lang="en-US" altLang="zh-TW" sz="2000" dirty="0" err="1" smtClean="0">
                <a:solidFill>
                  <a:srgbClr val="FFFF00"/>
                </a:solidFill>
                <a:latin typeface="+mn-lt"/>
              </a:rPr>
              <a:t>MoveRight</a:t>
            </a:r>
            <a:r>
              <a:rPr lang="en-US" altLang="zh-TW" sz="2000" dirty="0" smtClean="0">
                <a:solidFill>
                  <a:srgbClr val="FFFF00"/>
                </a:solidFill>
                <a:latin typeface="+mn-lt"/>
              </a:rPr>
              <a:t>();</a:t>
            </a:r>
          </a:p>
          <a:p>
            <a:pPr lvl="1"/>
            <a:r>
              <a:rPr lang="en-US" altLang="zh-TW" sz="2000" dirty="0" err="1" smtClean="0">
                <a:solidFill>
                  <a:srgbClr val="FFFF00"/>
                </a:solidFill>
                <a:latin typeface="+mn-lt"/>
              </a:rPr>
              <a:t>FnCharacter</a:t>
            </a:r>
            <a:r>
              <a:rPr lang="en-US" altLang="zh-TW" sz="2000" dirty="0" smtClean="0">
                <a:solidFill>
                  <a:srgbClr val="FFFF00"/>
                </a:solidFill>
                <a:latin typeface="+mn-lt"/>
              </a:rPr>
              <a:t>::</a:t>
            </a:r>
            <a:r>
              <a:rPr lang="en-US" altLang="zh-TW" sz="2000" dirty="0" err="1" smtClean="0">
                <a:solidFill>
                  <a:srgbClr val="FFFF00"/>
                </a:solidFill>
                <a:latin typeface="+mn-lt"/>
              </a:rPr>
              <a:t>MoveUp</a:t>
            </a:r>
            <a:r>
              <a:rPr lang="en-US" altLang="zh-TW" sz="2000" dirty="0" smtClean="0">
                <a:solidFill>
                  <a:srgbClr val="FFFF00"/>
                </a:solidFill>
                <a:latin typeface="+mn-lt"/>
              </a:rPr>
              <a:t>();</a:t>
            </a:r>
          </a:p>
          <a:p>
            <a:pPr lvl="1"/>
            <a:r>
              <a:rPr lang="en-US" altLang="zh-TW" sz="2000" dirty="0" err="1" smtClean="0">
                <a:solidFill>
                  <a:srgbClr val="FFFF00"/>
                </a:solidFill>
                <a:latin typeface="+mn-lt"/>
              </a:rPr>
              <a:t>FnCharacter</a:t>
            </a:r>
            <a:r>
              <a:rPr lang="en-US" altLang="zh-TW" sz="2000" dirty="0" smtClean="0">
                <a:solidFill>
                  <a:srgbClr val="FFFF00"/>
                </a:solidFill>
                <a:latin typeface="+mn-lt"/>
              </a:rPr>
              <a:t>::</a:t>
            </a:r>
            <a:r>
              <a:rPr lang="en-US" altLang="zh-TW" sz="2000" dirty="0" err="1" smtClean="0">
                <a:solidFill>
                  <a:srgbClr val="FFFF00"/>
                </a:solidFill>
                <a:latin typeface="+mn-lt"/>
              </a:rPr>
              <a:t>TurnRight</a:t>
            </a:r>
            <a:r>
              <a:rPr lang="en-US" altLang="zh-TW" sz="2000" dirty="0" smtClean="0">
                <a:solidFill>
                  <a:srgbClr val="FFFF00"/>
                </a:solidFill>
                <a:latin typeface="+mn-lt"/>
              </a:rPr>
              <a:t>();</a:t>
            </a:r>
          </a:p>
        </p:txBody>
      </p:sp>
    </p:spTree>
    <p:extLst>
      <p:ext uri="{BB962C8B-B14F-4D97-AF65-F5344CB8AC3E}">
        <p14:creationId xmlns:p14="http://schemas.microsoft.com/office/powerpoint/2010/main" val="304812072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A Special Issue about a Character’s Movement</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59046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a:solidFill>
                  <a:schemeClr val="accent2">
                    <a:lumMod val="60000"/>
                    <a:lumOff val="40000"/>
                  </a:schemeClr>
                </a:solidFill>
                <a:latin typeface="+mn-lt"/>
              </a:rPr>
              <a:t>U</a:t>
            </a:r>
            <a:r>
              <a:rPr lang="en-US" altLang="zh-TW" sz="2000" dirty="0" smtClean="0">
                <a:solidFill>
                  <a:schemeClr val="accent2">
                    <a:lumMod val="60000"/>
                    <a:lumOff val="40000"/>
                  </a:schemeClr>
                </a:solidFill>
                <a:latin typeface="+mn-lt"/>
              </a:rPr>
              <a:t>sually we ask artists to create characters’ animation with no movements. And use move forward command to move the character.</a:t>
            </a:r>
            <a:endParaRPr lang="en-US" altLang="zh-TW" sz="2000" dirty="0">
              <a:solidFill>
                <a:schemeClr val="accent2">
                  <a:lumMod val="60000"/>
                  <a:lumOff val="40000"/>
                </a:schemeClr>
              </a:solidFill>
              <a:latin typeface="+mn-lt"/>
            </a:endParaRPr>
          </a:p>
          <a:p>
            <a:r>
              <a:rPr lang="en-US" altLang="zh-TW" sz="2000" dirty="0" smtClean="0">
                <a:latin typeface="+mn-lt"/>
              </a:rPr>
              <a:t>But with this method, the character will not move on terrain without slipping.</a:t>
            </a:r>
          </a:p>
          <a:p>
            <a:r>
              <a:rPr lang="en-US" altLang="zh-TW" sz="2000" dirty="0" smtClean="0">
                <a:latin typeface="+mn-lt"/>
              </a:rPr>
              <a:t>We can ask artists to create no slipping movement of the characters.</a:t>
            </a:r>
          </a:p>
          <a:p>
            <a:r>
              <a:rPr lang="en-US" altLang="zh-TW" sz="2000" dirty="0" smtClean="0">
                <a:latin typeface="+mn-lt"/>
              </a:rPr>
              <a:t>And use </a:t>
            </a:r>
            <a:r>
              <a:rPr lang="en-US" altLang="zh-TW" sz="2000" dirty="0" err="1" smtClean="0">
                <a:solidFill>
                  <a:srgbClr val="FFFF00"/>
                </a:solidFill>
                <a:latin typeface="+mn-lt"/>
              </a:rPr>
              <a:t>FnCharacter</a:t>
            </a:r>
            <a:r>
              <a:rPr lang="en-US" altLang="zh-TW" sz="2000" dirty="0" smtClean="0">
                <a:solidFill>
                  <a:srgbClr val="FFFF00"/>
                </a:solidFill>
                <a:latin typeface="+mn-lt"/>
              </a:rPr>
              <a:t>::</a:t>
            </a:r>
            <a:r>
              <a:rPr lang="en-US" altLang="zh-TW" sz="2000" dirty="0" err="1" smtClean="0">
                <a:solidFill>
                  <a:srgbClr val="FFFF00"/>
                </a:solidFill>
                <a:latin typeface="+mn-lt"/>
              </a:rPr>
              <a:t>MakeBaseMove</a:t>
            </a:r>
            <a:r>
              <a:rPr lang="en-US" altLang="zh-TW" sz="2000" dirty="0" smtClean="0">
                <a:solidFill>
                  <a:srgbClr val="FFFF00"/>
                </a:solidFill>
                <a:latin typeface="+mn-lt"/>
              </a:rPr>
              <a:t>() </a:t>
            </a:r>
            <a:r>
              <a:rPr lang="en-US" altLang="zh-TW" sz="2000" dirty="0" smtClean="0">
                <a:latin typeface="+mn-lt"/>
              </a:rPr>
              <a:t>function to transfer the root’s movements to the base object (usually in the preprocessing using the tool).</a:t>
            </a:r>
          </a:p>
          <a:p>
            <a:r>
              <a:rPr lang="en-US" altLang="zh-TW" sz="2000" dirty="0" smtClean="0">
                <a:latin typeface="+mn-lt"/>
              </a:rPr>
              <a:t>Then we don’t need to move the character. Just turn on the base object’s animation flag to on when calling </a:t>
            </a:r>
            <a:r>
              <a:rPr lang="en-US" altLang="zh-TW" sz="2000" dirty="0" err="1" smtClean="0">
                <a:solidFill>
                  <a:srgbClr val="FFFF00"/>
                </a:solidFill>
                <a:latin typeface="+mn-lt"/>
              </a:rPr>
              <a:t>FnCharacter</a:t>
            </a:r>
            <a:r>
              <a:rPr lang="en-US" altLang="zh-TW" sz="2000" dirty="0" smtClean="0">
                <a:solidFill>
                  <a:srgbClr val="FFFF00"/>
                </a:solidFill>
                <a:latin typeface="+mn-lt"/>
              </a:rPr>
              <a:t>::Play().</a:t>
            </a:r>
          </a:p>
          <a:p>
            <a:r>
              <a:rPr lang="en-US" altLang="zh-TW" sz="2000" dirty="0" smtClean="0">
                <a:latin typeface="+mn-lt"/>
              </a:rPr>
              <a:t>In default, Fly2 will move the character using artists’ setting in 3D animation tool. But you can scale the movement with </a:t>
            </a:r>
            <a:r>
              <a:rPr lang="en-US" altLang="zh-TW" sz="2000" dirty="0" err="1" smtClean="0">
                <a:solidFill>
                  <a:srgbClr val="FFFF00"/>
                </a:solidFill>
                <a:latin typeface="+mn-lt"/>
              </a:rPr>
              <a:t>FnCharacter</a:t>
            </a:r>
            <a:r>
              <a:rPr lang="en-US" altLang="zh-TW" sz="2000" dirty="0" smtClean="0">
                <a:solidFill>
                  <a:srgbClr val="FFFF00"/>
                </a:solidFill>
                <a:latin typeface="+mn-lt"/>
              </a:rPr>
              <a:t>::</a:t>
            </a:r>
            <a:r>
              <a:rPr lang="en-US" altLang="zh-TW" sz="2000" dirty="0" err="1" smtClean="0">
                <a:solidFill>
                  <a:srgbClr val="FFFF00"/>
                </a:solidFill>
                <a:latin typeface="+mn-lt"/>
              </a:rPr>
              <a:t>SetTerrainParameters</a:t>
            </a:r>
            <a:r>
              <a:rPr lang="en-US" altLang="zh-TW" sz="2000" dirty="0" smtClean="0">
                <a:solidFill>
                  <a:srgbClr val="FFFF00"/>
                </a:solidFill>
                <a:latin typeface="+mn-lt"/>
              </a:rPr>
              <a:t>(</a:t>
            </a:r>
            <a:r>
              <a:rPr lang="en-US" altLang="zh-TW" sz="2000" dirty="0" err="1" smtClean="0">
                <a:solidFill>
                  <a:srgbClr val="FFFF00"/>
                </a:solidFill>
                <a:latin typeface="+mn-lt"/>
              </a:rPr>
              <a:t>sF</a:t>
            </a:r>
            <a:r>
              <a:rPr lang="en-US" altLang="zh-TW" sz="2000" dirty="0" smtClean="0">
                <a:solidFill>
                  <a:srgbClr val="FFFF00"/>
                </a:solidFill>
                <a:latin typeface="+mn-lt"/>
              </a:rPr>
              <a:t>, </a:t>
            </a:r>
            <a:r>
              <a:rPr lang="en-US" altLang="zh-TW" sz="2000" dirty="0" err="1" smtClean="0">
                <a:solidFill>
                  <a:srgbClr val="FFFF00"/>
                </a:solidFill>
                <a:latin typeface="+mn-lt"/>
              </a:rPr>
              <a:t>sR</a:t>
            </a:r>
            <a:r>
              <a:rPr lang="en-US" altLang="zh-TW" sz="2000" dirty="0" smtClean="0">
                <a:solidFill>
                  <a:srgbClr val="FFFF00"/>
                </a:solidFill>
                <a:latin typeface="+mn-lt"/>
              </a:rPr>
              <a:t>, </a:t>
            </a:r>
            <a:r>
              <a:rPr lang="en-US" altLang="zh-TW" sz="2000" dirty="0" err="1" smtClean="0">
                <a:solidFill>
                  <a:srgbClr val="FFFF00"/>
                </a:solidFill>
                <a:latin typeface="+mn-lt"/>
              </a:rPr>
              <a:t>sU</a:t>
            </a:r>
            <a:r>
              <a:rPr lang="en-US" altLang="zh-TW" sz="2000" dirty="0" smtClean="0">
                <a:solidFill>
                  <a:srgbClr val="FFFF00"/>
                </a:solidFill>
                <a:latin typeface="+mn-lt"/>
              </a:rPr>
              <a:t>);</a:t>
            </a:r>
          </a:p>
          <a:p>
            <a:pPr lvl="1"/>
            <a:r>
              <a:rPr lang="en-US" altLang="zh-TW" sz="2000" dirty="0" smtClean="0">
                <a:solidFill>
                  <a:srgbClr val="FFFF00"/>
                </a:solidFill>
                <a:latin typeface="+mn-lt"/>
              </a:rPr>
              <a:t>(</a:t>
            </a:r>
            <a:r>
              <a:rPr lang="en-US" altLang="zh-TW" sz="2000" dirty="0" err="1" smtClean="0">
                <a:solidFill>
                  <a:srgbClr val="FFFF00"/>
                </a:solidFill>
                <a:latin typeface="+mn-lt"/>
              </a:rPr>
              <a:t>floa</a:t>
            </a:r>
            <a:r>
              <a:rPr lang="en-US" altLang="zh-TW" sz="2000" dirty="0" smtClean="0">
                <a:solidFill>
                  <a:srgbClr val="FFFF00"/>
                </a:solidFill>
                <a:latin typeface="+mn-lt"/>
              </a:rPr>
              <a:t> </a:t>
            </a:r>
            <a:r>
              <a:rPr lang="en-US" altLang="zh-TW" sz="2000" dirty="0" err="1" smtClean="0">
                <a:solidFill>
                  <a:srgbClr val="FFFF00"/>
                </a:solidFill>
                <a:latin typeface="+mn-lt"/>
              </a:rPr>
              <a:t>sF</a:t>
            </a:r>
            <a:r>
              <a:rPr lang="en-US" altLang="zh-TW" sz="2000" dirty="0">
                <a:solidFill>
                  <a:srgbClr val="FFFF00"/>
                </a:solidFill>
                <a:latin typeface="+mn-lt"/>
              </a:rPr>
              <a:t>, float </a:t>
            </a:r>
            <a:r>
              <a:rPr lang="en-US" altLang="zh-TW" sz="2000" dirty="0" err="1">
                <a:solidFill>
                  <a:srgbClr val="FFFF00"/>
                </a:solidFill>
                <a:latin typeface="+mn-lt"/>
              </a:rPr>
              <a:t>sR</a:t>
            </a:r>
            <a:r>
              <a:rPr lang="en-US" altLang="zh-TW" sz="2000" dirty="0">
                <a:solidFill>
                  <a:srgbClr val="FFFF00"/>
                </a:solidFill>
                <a:latin typeface="+mn-lt"/>
              </a:rPr>
              <a:t>, float </a:t>
            </a:r>
            <a:r>
              <a:rPr lang="en-US" altLang="zh-TW" sz="2000" dirty="0" err="1">
                <a:solidFill>
                  <a:srgbClr val="FFFF00"/>
                </a:solidFill>
                <a:latin typeface="+mn-lt"/>
              </a:rPr>
              <a:t>sU</a:t>
            </a:r>
            <a:r>
              <a:rPr lang="en-US" altLang="zh-TW" sz="2000" dirty="0" smtClean="0">
                <a:solidFill>
                  <a:srgbClr val="FFFF00"/>
                </a:solidFill>
                <a:latin typeface="+mn-lt"/>
              </a:rPr>
              <a:t>) </a:t>
            </a:r>
            <a:r>
              <a:rPr lang="en-US" altLang="zh-TW" sz="2000" dirty="0" smtClean="0">
                <a:latin typeface="+mn-lt"/>
              </a:rPr>
              <a:t>is the scale factors in facing, right, and up directions.</a:t>
            </a:r>
          </a:p>
          <a:p>
            <a:r>
              <a:rPr lang="en-US" altLang="zh-TW" sz="2000" dirty="0" smtClean="0">
                <a:latin typeface="+mn-lt"/>
              </a:rPr>
              <a:t>With this method, you can call </a:t>
            </a:r>
            <a:r>
              <a:rPr lang="en-US" altLang="zh-TW" sz="2000" dirty="0" err="1" smtClean="0">
                <a:solidFill>
                  <a:srgbClr val="FFFF00"/>
                </a:solidFill>
                <a:latin typeface="+mn-lt"/>
              </a:rPr>
              <a:t>FnCharacter</a:t>
            </a:r>
            <a:r>
              <a:rPr lang="en-US" altLang="zh-TW" sz="2000" dirty="0" smtClean="0">
                <a:solidFill>
                  <a:srgbClr val="FFFF00"/>
                </a:solidFill>
                <a:latin typeface="+mn-lt"/>
              </a:rPr>
              <a:t>::</a:t>
            </a:r>
            <a:r>
              <a:rPr lang="en-US" altLang="zh-TW" sz="2000" dirty="0" err="1" smtClean="0">
                <a:solidFill>
                  <a:srgbClr val="FFFF00"/>
                </a:solidFill>
                <a:latin typeface="+mn-lt"/>
              </a:rPr>
              <a:t>QueryLastMoveResult</a:t>
            </a:r>
            <a:r>
              <a:rPr lang="en-US" altLang="zh-TW" sz="2000" dirty="0" smtClean="0">
                <a:solidFill>
                  <a:srgbClr val="FFFF00"/>
                </a:solidFill>
                <a:latin typeface="+mn-lt"/>
              </a:rPr>
              <a:t>(</a:t>
            </a:r>
            <a:r>
              <a:rPr lang="en-US" altLang="zh-TW" sz="2000" dirty="0" err="1" smtClean="0">
                <a:solidFill>
                  <a:srgbClr val="FFFF00"/>
                </a:solidFill>
                <a:latin typeface="+mn-lt"/>
              </a:rPr>
              <a:t>int</a:t>
            </a:r>
            <a:r>
              <a:rPr lang="en-US" altLang="zh-TW" sz="2000" dirty="0" smtClean="0">
                <a:solidFill>
                  <a:srgbClr val="FFFF00"/>
                </a:solidFill>
                <a:latin typeface="+mn-lt"/>
              </a:rPr>
              <a:t> *f, </a:t>
            </a:r>
            <a:r>
              <a:rPr lang="en-US" altLang="zh-TW" sz="2000" dirty="0" err="1" smtClean="0">
                <a:solidFill>
                  <a:srgbClr val="FFFF00"/>
                </a:solidFill>
                <a:latin typeface="+mn-lt"/>
              </a:rPr>
              <a:t>int</a:t>
            </a:r>
            <a:r>
              <a:rPr lang="en-US" altLang="zh-TW" sz="2000" dirty="0" smtClean="0">
                <a:solidFill>
                  <a:srgbClr val="FFFF00"/>
                </a:solidFill>
                <a:latin typeface="+mn-lt"/>
              </a:rPr>
              <a:t> *r, </a:t>
            </a:r>
            <a:r>
              <a:rPr lang="en-US" altLang="zh-TW" sz="2000" dirty="0" err="1" smtClean="0">
                <a:solidFill>
                  <a:srgbClr val="FFFF00"/>
                </a:solidFill>
                <a:latin typeface="+mn-lt"/>
              </a:rPr>
              <a:t>int</a:t>
            </a:r>
            <a:r>
              <a:rPr lang="en-US" altLang="zh-TW" sz="2000" dirty="0" smtClean="0">
                <a:solidFill>
                  <a:srgbClr val="FFFF00"/>
                </a:solidFill>
                <a:latin typeface="+mn-lt"/>
              </a:rPr>
              <a:t> *u)</a:t>
            </a:r>
            <a:r>
              <a:rPr lang="en-US" altLang="zh-TW" sz="2000" dirty="0" smtClean="0">
                <a:latin typeface="+mn-lt"/>
              </a:rPr>
              <a:t> to check the movement result.</a:t>
            </a:r>
            <a:endParaRPr lang="en-US" altLang="zh-TW" sz="2000" dirty="0">
              <a:latin typeface="+mn-lt"/>
            </a:endParaRPr>
          </a:p>
          <a:p>
            <a:pPr lvl="1"/>
            <a:endParaRPr lang="en-US" altLang="zh-TW" sz="2000" dirty="0" smtClean="0">
              <a:latin typeface="+mn-lt"/>
            </a:endParaRPr>
          </a:p>
        </p:txBody>
      </p:sp>
    </p:spTree>
    <p:extLst>
      <p:ext uri="{BB962C8B-B14F-4D97-AF65-F5344CB8AC3E}">
        <p14:creationId xmlns:p14="http://schemas.microsoft.com/office/powerpoint/2010/main" val="20053524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Sprites (1)</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59046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A sprite is a primitive designed for 2D user interface.</a:t>
            </a:r>
          </a:p>
          <a:p>
            <a:r>
              <a:rPr lang="en-US" altLang="zh-TW" sz="2000" dirty="0" smtClean="0">
                <a:latin typeface="+mn-lt"/>
              </a:rPr>
              <a:t>A sprite can display a set of image sequence to perform as a character’s animation.</a:t>
            </a:r>
          </a:p>
          <a:p>
            <a:r>
              <a:rPr lang="en-US" altLang="zh-TW" sz="2000" dirty="0" smtClean="0">
                <a:latin typeface="+mn-lt"/>
              </a:rPr>
              <a:t>In Fly2, a sprite object is implemented by inheriting from an object except that :</a:t>
            </a:r>
          </a:p>
          <a:p>
            <a:pPr lvl="1"/>
            <a:r>
              <a:rPr lang="en-US" altLang="zh-TW" sz="2000" dirty="0" smtClean="0">
                <a:latin typeface="+mn-lt"/>
              </a:rPr>
              <a:t>They are using a built-in orthogonal camera for sprite rendering.</a:t>
            </a:r>
          </a:p>
          <a:p>
            <a:pPr lvl="1"/>
            <a:r>
              <a:rPr lang="en-US" altLang="zh-TW" sz="2000" dirty="0" smtClean="0">
                <a:latin typeface="+mn-lt"/>
              </a:rPr>
              <a:t>The sprites have an origin located in the left-bottom corner of the viewport.</a:t>
            </a:r>
          </a:p>
          <a:p>
            <a:pPr lvl="1"/>
            <a:r>
              <a:rPr lang="en-US" altLang="zh-TW" sz="2000" dirty="0" smtClean="0">
                <a:latin typeface="+mn-lt"/>
              </a:rPr>
              <a:t>The size of the sprite world (sprite scene) is defined with </a:t>
            </a:r>
            <a:r>
              <a:rPr lang="en-US" altLang="zh-TW" sz="2000" dirty="0" err="1" smtClean="0">
                <a:solidFill>
                  <a:srgbClr val="FFFF00"/>
                </a:solidFill>
                <a:latin typeface="+mn-lt"/>
              </a:rPr>
              <a:t>FnScene</a:t>
            </a:r>
            <a:r>
              <a:rPr lang="en-US" altLang="zh-TW" sz="2000" dirty="0" smtClean="0">
                <a:solidFill>
                  <a:srgbClr val="FFFF00"/>
                </a:solidFill>
                <a:latin typeface="+mn-lt"/>
              </a:rPr>
              <a:t>::</a:t>
            </a:r>
            <a:r>
              <a:rPr lang="en-US" altLang="zh-TW" sz="2000" dirty="0" err="1" smtClean="0">
                <a:solidFill>
                  <a:srgbClr val="FFFF00"/>
                </a:solidFill>
                <a:latin typeface="+mn-lt"/>
              </a:rPr>
              <a:t>SetSpriteWorldSize</a:t>
            </a:r>
            <a:r>
              <a:rPr lang="en-US" altLang="zh-TW" sz="2000" dirty="0" smtClean="0">
                <a:solidFill>
                  <a:srgbClr val="FFFF00"/>
                </a:solidFill>
                <a:latin typeface="+mn-lt"/>
              </a:rPr>
              <a:t>(</a:t>
            </a:r>
            <a:r>
              <a:rPr lang="en-US" altLang="zh-TW" sz="2000" dirty="0" err="1" smtClean="0">
                <a:solidFill>
                  <a:srgbClr val="FFFF00"/>
                </a:solidFill>
                <a:latin typeface="+mn-lt"/>
              </a:rPr>
              <a:t>int</a:t>
            </a:r>
            <a:r>
              <a:rPr lang="en-US" altLang="zh-TW" sz="2000" dirty="0" smtClean="0">
                <a:solidFill>
                  <a:srgbClr val="FFFF00"/>
                </a:solidFill>
                <a:latin typeface="+mn-lt"/>
              </a:rPr>
              <a:t> w, </a:t>
            </a:r>
            <a:r>
              <a:rPr lang="en-US" altLang="zh-TW" sz="2000" dirty="0" err="1" smtClean="0">
                <a:solidFill>
                  <a:srgbClr val="FFFF00"/>
                </a:solidFill>
                <a:latin typeface="+mn-lt"/>
              </a:rPr>
              <a:t>int</a:t>
            </a:r>
            <a:r>
              <a:rPr lang="en-US" altLang="zh-TW" sz="2000" dirty="0" smtClean="0">
                <a:solidFill>
                  <a:srgbClr val="FFFF00"/>
                </a:solidFill>
                <a:latin typeface="+mn-lt"/>
              </a:rPr>
              <a:t> h, </a:t>
            </a:r>
            <a:r>
              <a:rPr lang="en-US" altLang="zh-TW" sz="2000" dirty="0" err="1" smtClean="0">
                <a:solidFill>
                  <a:srgbClr val="FFFF00"/>
                </a:solidFill>
                <a:latin typeface="+mn-lt"/>
              </a:rPr>
              <a:t>int</a:t>
            </a:r>
            <a:r>
              <a:rPr lang="en-US" altLang="zh-TW" sz="2000" dirty="0" smtClean="0">
                <a:solidFill>
                  <a:srgbClr val="FFFF00"/>
                </a:solidFill>
                <a:latin typeface="+mn-lt"/>
              </a:rPr>
              <a:t> z = 1000);</a:t>
            </a:r>
          </a:p>
          <a:p>
            <a:pPr lvl="2"/>
            <a:r>
              <a:rPr lang="en-US" altLang="zh-TW" sz="2000" dirty="0">
                <a:solidFill>
                  <a:srgbClr val="FFFF00"/>
                </a:solidFill>
                <a:latin typeface="+mn-lt"/>
              </a:rPr>
              <a:t>(</a:t>
            </a:r>
            <a:r>
              <a:rPr lang="en-US" altLang="zh-TW" sz="2000" dirty="0" err="1" smtClean="0">
                <a:solidFill>
                  <a:srgbClr val="FFFF00"/>
                </a:solidFill>
                <a:latin typeface="+mn-lt"/>
              </a:rPr>
              <a:t>int</a:t>
            </a:r>
            <a:r>
              <a:rPr lang="en-US" altLang="zh-TW" sz="2000" dirty="0" smtClean="0">
                <a:solidFill>
                  <a:srgbClr val="FFFF00"/>
                </a:solidFill>
                <a:latin typeface="+mn-lt"/>
              </a:rPr>
              <a:t> w, </a:t>
            </a:r>
            <a:r>
              <a:rPr lang="en-US" altLang="zh-TW" sz="2000" dirty="0" err="1" smtClean="0">
                <a:solidFill>
                  <a:srgbClr val="FFFF00"/>
                </a:solidFill>
                <a:latin typeface="+mn-lt"/>
              </a:rPr>
              <a:t>int</a:t>
            </a:r>
            <a:r>
              <a:rPr lang="en-US" altLang="zh-TW" sz="2000" dirty="0" smtClean="0">
                <a:solidFill>
                  <a:srgbClr val="FFFF00"/>
                </a:solidFill>
                <a:latin typeface="+mn-lt"/>
              </a:rPr>
              <a:t> h)</a:t>
            </a:r>
            <a:r>
              <a:rPr lang="en-US" altLang="zh-TW" sz="2000" dirty="0" smtClean="0">
                <a:latin typeface="+mn-lt"/>
              </a:rPr>
              <a:t> is the size of sprite space. We suggest that the size should be the same as the one of viewport for sprite rendering.</a:t>
            </a:r>
          </a:p>
          <a:p>
            <a:pPr lvl="2"/>
            <a:r>
              <a:rPr lang="en-US" altLang="zh-TW" sz="2000" dirty="0" err="1">
                <a:solidFill>
                  <a:srgbClr val="FFFF00"/>
                </a:solidFill>
                <a:latin typeface="+mn-lt"/>
              </a:rPr>
              <a:t>i</a:t>
            </a:r>
            <a:r>
              <a:rPr lang="en-US" altLang="zh-TW" sz="2000" dirty="0" err="1" smtClean="0">
                <a:solidFill>
                  <a:srgbClr val="FFFF00"/>
                </a:solidFill>
                <a:latin typeface="+mn-lt"/>
              </a:rPr>
              <a:t>nt</a:t>
            </a:r>
            <a:r>
              <a:rPr lang="en-US" altLang="zh-TW" sz="2000" dirty="0" smtClean="0">
                <a:solidFill>
                  <a:srgbClr val="FFFF00"/>
                </a:solidFill>
                <a:latin typeface="+mn-lt"/>
              </a:rPr>
              <a:t> z</a:t>
            </a:r>
            <a:r>
              <a:rPr lang="en-US" altLang="zh-TW" sz="2000" dirty="0" smtClean="0">
                <a:latin typeface="+mn-lt"/>
              </a:rPr>
              <a:t> is the maximum z value. The default value is </a:t>
            </a:r>
            <a:r>
              <a:rPr lang="en-US" altLang="zh-TW" sz="2000" dirty="0" smtClean="0">
                <a:solidFill>
                  <a:srgbClr val="FFFF00"/>
                </a:solidFill>
                <a:latin typeface="+mn-lt"/>
              </a:rPr>
              <a:t>1000</a:t>
            </a:r>
            <a:r>
              <a:rPr lang="en-US" altLang="zh-TW" sz="2000" dirty="0" smtClean="0">
                <a:latin typeface="+mn-lt"/>
              </a:rPr>
              <a:t>.</a:t>
            </a:r>
          </a:p>
          <a:p>
            <a:pPr lvl="1"/>
            <a:r>
              <a:rPr lang="en-US" altLang="zh-TW" sz="2000" dirty="0" smtClean="0">
                <a:latin typeface="+mn-lt"/>
              </a:rPr>
              <a:t>The sprites should be rendered using </a:t>
            </a:r>
            <a:r>
              <a:rPr lang="en-US" altLang="zh-TW" sz="2000" dirty="0" err="1" smtClean="0">
                <a:solidFill>
                  <a:srgbClr val="FFFF00"/>
                </a:solidFill>
                <a:latin typeface="+mn-lt"/>
              </a:rPr>
              <a:t>FnViewport</a:t>
            </a:r>
            <a:r>
              <a:rPr lang="en-US" altLang="zh-TW" sz="2000" dirty="0" smtClean="0">
                <a:solidFill>
                  <a:srgbClr val="FFFF00"/>
                </a:solidFill>
                <a:latin typeface="+mn-lt"/>
              </a:rPr>
              <a:t>::</a:t>
            </a:r>
            <a:r>
              <a:rPr lang="en-US" altLang="zh-TW" sz="2000" dirty="0" err="1" smtClean="0">
                <a:solidFill>
                  <a:srgbClr val="FFFF00"/>
                </a:solidFill>
                <a:latin typeface="+mn-lt"/>
              </a:rPr>
              <a:t>RenderSprites</a:t>
            </a:r>
            <a:r>
              <a:rPr lang="en-US" altLang="zh-TW" sz="2000" dirty="0" smtClean="0">
                <a:solidFill>
                  <a:srgbClr val="FFFF00"/>
                </a:solidFill>
                <a:latin typeface="+mn-lt"/>
              </a:rPr>
              <a:t>(</a:t>
            </a:r>
            <a:r>
              <a:rPr lang="en-US" altLang="zh-TW" sz="2000" dirty="0" err="1" smtClean="0">
                <a:solidFill>
                  <a:srgbClr val="FFFF00"/>
                </a:solidFill>
                <a:latin typeface="+mn-lt"/>
              </a:rPr>
              <a:t>SCENEid</a:t>
            </a:r>
            <a:r>
              <a:rPr lang="en-US" altLang="zh-TW" sz="2000" dirty="0" smtClean="0">
                <a:solidFill>
                  <a:srgbClr val="FFFF00"/>
                </a:solidFill>
                <a:latin typeface="+mn-lt"/>
              </a:rPr>
              <a:t> </a:t>
            </a:r>
            <a:r>
              <a:rPr lang="en-US" altLang="zh-TW" sz="2000" dirty="0" err="1" smtClean="0">
                <a:solidFill>
                  <a:srgbClr val="FFFF00"/>
                </a:solidFill>
                <a:latin typeface="+mn-lt"/>
              </a:rPr>
              <a:t>sID</a:t>
            </a:r>
            <a:r>
              <a:rPr lang="en-US" altLang="zh-TW" sz="2000" dirty="0" smtClean="0">
                <a:solidFill>
                  <a:srgbClr val="FFFF00"/>
                </a:solidFill>
                <a:latin typeface="+mn-lt"/>
              </a:rPr>
              <a:t>, BOOL4 </a:t>
            </a:r>
            <a:r>
              <a:rPr lang="en-US" altLang="zh-TW" sz="2000" dirty="0" err="1" smtClean="0">
                <a:solidFill>
                  <a:srgbClr val="FFFF00"/>
                </a:solidFill>
                <a:latin typeface="+mn-lt"/>
              </a:rPr>
              <a:t>beClear</a:t>
            </a:r>
            <a:r>
              <a:rPr lang="en-US" altLang="zh-TW" sz="2000" dirty="0" smtClean="0">
                <a:solidFill>
                  <a:srgbClr val="FFFF00"/>
                </a:solidFill>
                <a:latin typeface="+mn-lt"/>
              </a:rPr>
              <a:t> = TRUE. BOOL4 </a:t>
            </a:r>
            <a:r>
              <a:rPr lang="en-US" altLang="zh-TW" sz="2000" dirty="0" err="1" smtClean="0">
                <a:solidFill>
                  <a:srgbClr val="FFFF00"/>
                </a:solidFill>
                <a:latin typeface="+mn-lt"/>
              </a:rPr>
              <a:t>beClearZ</a:t>
            </a:r>
            <a:r>
              <a:rPr lang="en-US" altLang="zh-TW" sz="2000" dirty="0" smtClean="0">
                <a:solidFill>
                  <a:srgbClr val="FFFF00"/>
                </a:solidFill>
                <a:latin typeface="+mn-lt"/>
              </a:rPr>
              <a:t> = TRUE);</a:t>
            </a:r>
          </a:p>
          <a:p>
            <a:pPr lvl="2"/>
            <a:r>
              <a:rPr lang="en-US" altLang="zh-TW" sz="2000" dirty="0" err="1" smtClean="0">
                <a:solidFill>
                  <a:srgbClr val="FFFF00"/>
                </a:solidFill>
                <a:latin typeface="+mn-lt"/>
              </a:rPr>
              <a:t>SCENEid</a:t>
            </a:r>
            <a:r>
              <a:rPr lang="en-US" altLang="zh-TW" sz="2000" dirty="0" smtClean="0">
                <a:solidFill>
                  <a:srgbClr val="FFFF00"/>
                </a:solidFill>
                <a:latin typeface="+mn-lt"/>
              </a:rPr>
              <a:t> </a:t>
            </a:r>
            <a:r>
              <a:rPr lang="en-US" altLang="zh-TW" sz="2000" dirty="0" err="1" smtClean="0">
                <a:solidFill>
                  <a:srgbClr val="FFFF00"/>
                </a:solidFill>
                <a:latin typeface="+mn-lt"/>
              </a:rPr>
              <a:t>sID</a:t>
            </a:r>
            <a:r>
              <a:rPr lang="en-US" altLang="zh-TW" sz="2000" dirty="0" smtClean="0">
                <a:solidFill>
                  <a:srgbClr val="FFFF00"/>
                </a:solidFill>
                <a:latin typeface="+mn-lt"/>
              </a:rPr>
              <a:t> </a:t>
            </a:r>
            <a:r>
              <a:rPr lang="en-US" altLang="zh-TW" sz="2000" dirty="0" smtClean="0">
                <a:latin typeface="+mn-lt"/>
              </a:rPr>
              <a:t>is the scene that creates the sprites.</a:t>
            </a:r>
          </a:p>
          <a:p>
            <a:pPr lvl="2"/>
            <a:r>
              <a:rPr lang="en-US" altLang="zh-TW" sz="2000" dirty="0" smtClean="0">
                <a:solidFill>
                  <a:srgbClr val="FFFF00"/>
                </a:solidFill>
                <a:latin typeface="+mn-lt"/>
              </a:rPr>
              <a:t>BOOL4 </a:t>
            </a:r>
            <a:r>
              <a:rPr lang="en-US" altLang="zh-TW" sz="2000" dirty="0" err="1" smtClean="0">
                <a:solidFill>
                  <a:srgbClr val="FFFF00"/>
                </a:solidFill>
                <a:latin typeface="+mn-lt"/>
              </a:rPr>
              <a:t>beClear</a:t>
            </a:r>
            <a:r>
              <a:rPr lang="en-US" altLang="zh-TW" sz="2000" dirty="0" smtClean="0">
                <a:solidFill>
                  <a:srgbClr val="FFFF00"/>
                </a:solidFill>
                <a:latin typeface="+mn-lt"/>
              </a:rPr>
              <a:t> </a:t>
            </a:r>
            <a:r>
              <a:rPr lang="en-US" altLang="zh-TW" sz="2000" dirty="0" smtClean="0">
                <a:latin typeface="+mn-lt"/>
              </a:rPr>
              <a:t>= </a:t>
            </a:r>
            <a:r>
              <a:rPr lang="en-US" altLang="zh-TW" sz="2000" dirty="0" smtClean="0">
                <a:solidFill>
                  <a:srgbClr val="FFFF00"/>
                </a:solidFill>
                <a:latin typeface="+mn-lt"/>
              </a:rPr>
              <a:t>TRUE</a:t>
            </a:r>
            <a:r>
              <a:rPr lang="en-US" altLang="zh-TW" sz="2000" dirty="0" smtClean="0">
                <a:latin typeface="+mn-lt"/>
              </a:rPr>
              <a:t> indicates to clear the viewport background before rendering the sprites. </a:t>
            </a:r>
            <a:r>
              <a:rPr lang="en-US" altLang="zh-TW" sz="2000" dirty="0" smtClean="0">
                <a:solidFill>
                  <a:srgbClr val="FFFF00"/>
                </a:solidFill>
                <a:latin typeface="+mn-lt"/>
              </a:rPr>
              <a:t>TRUE</a:t>
            </a:r>
            <a:r>
              <a:rPr lang="en-US" altLang="zh-TW" sz="2000" dirty="0" smtClean="0">
                <a:latin typeface="+mn-lt"/>
              </a:rPr>
              <a:t> is the default.</a:t>
            </a:r>
          </a:p>
        </p:txBody>
      </p:sp>
    </p:spTree>
    <p:extLst>
      <p:ext uri="{BB962C8B-B14F-4D97-AF65-F5344CB8AC3E}">
        <p14:creationId xmlns:p14="http://schemas.microsoft.com/office/powerpoint/2010/main" val="52390493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Sprites (2)</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44644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r>
              <a:rPr lang="en-US" altLang="zh-TW" sz="2000" dirty="0" smtClean="0">
                <a:solidFill>
                  <a:srgbClr val="FFFF00"/>
                </a:solidFill>
                <a:latin typeface="+mn-lt"/>
              </a:rPr>
              <a:t>BOOL4 </a:t>
            </a:r>
            <a:r>
              <a:rPr lang="en-US" altLang="zh-TW" sz="2000" dirty="0" err="1" smtClean="0">
                <a:solidFill>
                  <a:srgbClr val="FFFF00"/>
                </a:solidFill>
                <a:latin typeface="+mn-lt"/>
              </a:rPr>
              <a:t>beClearZ</a:t>
            </a:r>
            <a:r>
              <a:rPr lang="en-US" altLang="zh-TW" sz="2000" dirty="0" smtClean="0">
                <a:solidFill>
                  <a:srgbClr val="FFFF00"/>
                </a:solidFill>
                <a:latin typeface="+mn-lt"/>
              </a:rPr>
              <a:t> </a:t>
            </a:r>
            <a:r>
              <a:rPr lang="en-US" altLang="zh-TW" sz="2000" dirty="0" smtClean="0">
                <a:latin typeface="+mn-lt"/>
              </a:rPr>
              <a:t>= </a:t>
            </a:r>
            <a:r>
              <a:rPr lang="en-US" altLang="zh-TW" sz="2000" dirty="0" smtClean="0">
                <a:solidFill>
                  <a:srgbClr val="FFFF00"/>
                </a:solidFill>
                <a:latin typeface="+mn-lt"/>
              </a:rPr>
              <a:t>TRUE</a:t>
            </a:r>
            <a:r>
              <a:rPr lang="en-US" altLang="zh-TW" sz="2000" dirty="0" smtClean="0">
                <a:latin typeface="+mn-lt"/>
              </a:rPr>
              <a:t> indicates to clear the z buffer before rendering the sprites. </a:t>
            </a:r>
            <a:r>
              <a:rPr lang="en-US" altLang="zh-TW" sz="2000" dirty="0" smtClean="0">
                <a:solidFill>
                  <a:srgbClr val="FFFF00"/>
                </a:solidFill>
                <a:latin typeface="+mn-lt"/>
              </a:rPr>
              <a:t>TRUE</a:t>
            </a:r>
            <a:r>
              <a:rPr lang="en-US" altLang="zh-TW" sz="2000" dirty="0" smtClean="0">
                <a:latin typeface="+mn-lt"/>
              </a:rPr>
              <a:t> is the default.</a:t>
            </a:r>
          </a:p>
          <a:p>
            <a:r>
              <a:rPr lang="en-US" altLang="zh-TW" sz="2000" dirty="0" smtClean="0">
                <a:latin typeface="+mn-lt"/>
              </a:rPr>
              <a:t>We will not sort sprites before rendering (most of 2D game engine do sorting).</a:t>
            </a:r>
          </a:p>
          <a:p>
            <a:pPr lvl="1"/>
            <a:r>
              <a:rPr lang="en-US" altLang="zh-TW" sz="2000" dirty="0" smtClean="0">
                <a:latin typeface="+mn-lt"/>
              </a:rPr>
              <a:t>We utilize the hardware z buffering to make the sprite rendering in correct order. Therefore the sprite position is defined in 3D (x, y, z);</a:t>
            </a:r>
          </a:p>
          <a:p>
            <a:pPr lvl="1"/>
            <a:r>
              <a:rPr lang="en-US" altLang="zh-TW" sz="2000" dirty="0" smtClean="0">
                <a:latin typeface="+mn-lt"/>
              </a:rPr>
              <a:t>Semi-transparent sprites will be sorted from far to near position to the camera. </a:t>
            </a:r>
            <a:r>
              <a:rPr lang="en-US" altLang="zh-TW" sz="2000" dirty="0">
                <a:latin typeface="+mn-lt"/>
              </a:rPr>
              <a:t> </a:t>
            </a:r>
            <a:endParaRPr lang="en-US" altLang="zh-TW" sz="2000" dirty="0" smtClean="0">
              <a:latin typeface="+mn-lt"/>
            </a:endParaRPr>
          </a:p>
          <a:p>
            <a:r>
              <a:rPr lang="en-US" altLang="zh-TW" sz="2000" dirty="0" smtClean="0">
                <a:latin typeface="+mn-lt"/>
              </a:rPr>
              <a:t>A sprite is created by a scene with</a:t>
            </a:r>
          </a:p>
          <a:p>
            <a:pPr lvl="1"/>
            <a:r>
              <a:rPr lang="en-US" altLang="zh-TW" sz="2000" dirty="0" err="1" smtClean="0">
                <a:solidFill>
                  <a:srgbClr val="FFFF00"/>
                </a:solidFill>
                <a:latin typeface="+mn-lt"/>
              </a:rPr>
              <a:t>OBJECTid</a:t>
            </a:r>
            <a:r>
              <a:rPr lang="en-US" altLang="zh-TW" sz="2000" dirty="0" smtClean="0">
                <a:solidFill>
                  <a:srgbClr val="FFFF00"/>
                </a:solidFill>
                <a:latin typeface="+mn-lt"/>
              </a:rPr>
              <a:t> </a:t>
            </a:r>
            <a:r>
              <a:rPr lang="en-US" altLang="zh-TW" sz="2000" dirty="0" err="1" smtClean="0">
                <a:solidFill>
                  <a:srgbClr val="FFFF00"/>
                </a:solidFill>
                <a:latin typeface="+mn-lt"/>
              </a:rPr>
              <a:t>FnScene</a:t>
            </a:r>
            <a:r>
              <a:rPr lang="en-US" altLang="zh-TW" sz="2000" dirty="0" smtClean="0">
                <a:solidFill>
                  <a:srgbClr val="FFFF00"/>
                </a:solidFill>
                <a:latin typeface="+mn-lt"/>
              </a:rPr>
              <a:t>::</a:t>
            </a:r>
            <a:r>
              <a:rPr lang="en-US" altLang="zh-TW" sz="2000" dirty="0" err="1" smtClean="0">
                <a:solidFill>
                  <a:srgbClr val="FFFF00"/>
                </a:solidFill>
                <a:latin typeface="+mn-lt"/>
              </a:rPr>
              <a:t>CreateObject</a:t>
            </a:r>
            <a:r>
              <a:rPr lang="en-US" altLang="zh-TW" sz="2000" dirty="0" smtClean="0">
                <a:solidFill>
                  <a:srgbClr val="FFFF00"/>
                </a:solidFill>
                <a:latin typeface="+mn-lt"/>
              </a:rPr>
              <a:t>(SPRITE);</a:t>
            </a:r>
            <a:endParaRPr lang="en-US" altLang="zh-TW" sz="2000" dirty="0">
              <a:solidFill>
                <a:srgbClr val="FFFF00"/>
              </a:solidFill>
              <a:latin typeface="+mn-lt"/>
            </a:endParaRPr>
          </a:p>
          <a:p>
            <a:pPr lvl="2"/>
            <a:r>
              <a:rPr lang="en-US" altLang="zh-TW" sz="2000" dirty="0" smtClean="0">
                <a:latin typeface="+mn-lt"/>
              </a:rPr>
              <a:t>This function will return an object ID for the sprite. (</a:t>
            </a:r>
            <a:r>
              <a:rPr lang="en-US" altLang="zh-TW" sz="2000" dirty="0" err="1" smtClean="0">
                <a:solidFill>
                  <a:srgbClr val="FFFF00"/>
                </a:solidFill>
                <a:latin typeface="+mn-lt"/>
              </a:rPr>
              <a:t>OBJECTid</a:t>
            </a:r>
            <a:r>
              <a:rPr lang="en-US" altLang="zh-TW" sz="2000" dirty="0" smtClean="0">
                <a:latin typeface="+mn-lt"/>
              </a:rPr>
              <a:t>)</a:t>
            </a:r>
          </a:p>
          <a:p>
            <a:pPr lvl="1"/>
            <a:r>
              <a:rPr lang="en-US" altLang="zh-TW" sz="2000" dirty="0" smtClean="0">
                <a:latin typeface="+mn-lt"/>
              </a:rPr>
              <a:t>A sprite uses </a:t>
            </a:r>
            <a:r>
              <a:rPr lang="en-US" altLang="zh-TW" sz="2000" dirty="0" err="1" smtClean="0">
                <a:solidFill>
                  <a:srgbClr val="FFFF00"/>
                </a:solidFill>
                <a:latin typeface="+mn-lt"/>
              </a:rPr>
              <a:t>FnSprite</a:t>
            </a:r>
            <a:r>
              <a:rPr lang="en-US" altLang="zh-TW" sz="2000" dirty="0">
                <a:solidFill>
                  <a:srgbClr val="FFFF00"/>
                </a:solidFill>
                <a:latin typeface="+mn-lt"/>
              </a:rPr>
              <a:t> </a:t>
            </a:r>
            <a:r>
              <a:rPr lang="en-US" altLang="zh-TW" sz="2000" dirty="0" smtClean="0">
                <a:latin typeface="+mn-lt"/>
              </a:rPr>
              <a:t>function class to access a sprite object. </a:t>
            </a:r>
            <a:r>
              <a:rPr lang="en-US" altLang="zh-TW" sz="2000" dirty="0" err="1" smtClean="0">
                <a:solidFill>
                  <a:srgbClr val="FFFF00"/>
                </a:solidFill>
                <a:latin typeface="+mn-lt"/>
              </a:rPr>
              <a:t>FnSprite</a:t>
            </a:r>
            <a:r>
              <a:rPr lang="en-US" altLang="zh-TW" sz="2000" dirty="0" smtClean="0">
                <a:solidFill>
                  <a:srgbClr val="FFFF00"/>
                </a:solidFill>
                <a:latin typeface="+mn-lt"/>
              </a:rPr>
              <a:t> </a:t>
            </a:r>
            <a:r>
              <a:rPr lang="en-US" altLang="zh-TW" sz="2000" dirty="0" smtClean="0">
                <a:latin typeface="+mn-lt"/>
              </a:rPr>
              <a:t>inherits from </a:t>
            </a:r>
            <a:r>
              <a:rPr lang="en-US" altLang="zh-TW" sz="2000" dirty="0" err="1" smtClean="0">
                <a:solidFill>
                  <a:srgbClr val="FFFF00"/>
                </a:solidFill>
                <a:latin typeface="+mn-lt"/>
              </a:rPr>
              <a:t>FnObject</a:t>
            </a:r>
            <a:r>
              <a:rPr lang="en-US" altLang="zh-TW" sz="2000" dirty="0" smtClean="0">
                <a:latin typeface="+mn-lt"/>
              </a:rPr>
              <a:t>. We can treat a sprite as an object with sprite features.</a:t>
            </a:r>
          </a:p>
          <a:p>
            <a:endParaRPr lang="en-US" altLang="zh-TW" sz="2000" dirty="0" smtClean="0">
              <a:latin typeface="+mn-lt"/>
            </a:endParaRPr>
          </a:p>
          <a:p>
            <a:endParaRPr lang="en-US" altLang="zh-TW" sz="2000" dirty="0" smtClean="0">
              <a:latin typeface="+mn-lt"/>
            </a:endParaRPr>
          </a:p>
        </p:txBody>
      </p:sp>
      <p:sp>
        <p:nvSpPr>
          <p:cNvPr id="2" name="矩形 1"/>
          <p:cNvSpPr/>
          <p:nvPr/>
        </p:nvSpPr>
        <p:spPr>
          <a:xfrm>
            <a:off x="4427984" y="5013176"/>
            <a:ext cx="2664296"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smtClean="0"/>
              <a:t>Sprite World</a:t>
            </a:r>
            <a:endParaRPr lang="zh-TW" altLang="en-US" b="1" dirty="0"/>
          </a:p>
        </p:txBody>
      </p:sp>
      <p:sp>
        <p:nvSpPr>
          <p:cNvPr id="3" name="矩形 2"/>
          <p:cNvSpPr/>
          <p:nvPr/>
        </p:nvSpPr>
        <p:spPr>
          <a:xfrm>
            <a:off x="4788024" y="5229200"/>
            <a:ext cx="792088" cy="3600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1400" b="1" dirty="0" smtClean="0"/>
              <a:t>A sprite</a:t>
            </a:r>
            <a:endParaRPr lang="zh-TW" altLang="en-US" sz="1400" b="1" dirty="0"/>
          </a:p>
        </p:txBody>
      </p:sp>
      <p:sp>
        <p:nvSpPr>
          <p:cNvPr id="4" name="橢圓 3"/>
          <p:cNvSpPr/>
          <p:nvPr/>
        </p:nvSpPr>
        <p:spPr>
          <a:xfrm>
            <a:off x="4716016" y="5517232"/>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7" name="橢圓 6"/>
          <p:cNvSpPr/>
          <p:nvPr/>
        </p:nvSpPr>
        <p:spPr>
          <a:xfrm>
            <a:off x="4355976" y="6525344"/>
            <a:ext cx="144016" cy="14401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56241855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Sprite Functions (1)</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604867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Set sprite position</a:t>
            </a:r>
          </a:p>
          <a:p>
            <a:pPr lvl="1"/>
            <a:r>
              <a:rPr lang="en-US" altLang="zh-TW" sz="2000" dirty="0">
                <a:solidFill>
                  <a:srgbClr val="FFFF00"/>
                </a:solidFill>
                <a:latin typeface="+mn-lt"/>
              </a:rPr>
              <a:t>v</a:t>
            </a:r>
            <a:r>
              <a:rPr lang="en-US" altLang="zh-TW" sz="2000" dirty="0" smtClean="0">
                <a:solidFill>
                  <a:srgbClr val="FFFF00"/>
                </a:solidFill>
                <a:latin typeface="+mn-lt"/>
              </a:rPr>
              <a:t>oid </a:t>
            </a:r>
            <a:r>
              <a:rPr lang="en-US" altLang="zh-TW" sz="2000" dirty="0" err="1" smtClean="0">
                <a:solidFill>
                  <a:srgbClr val="FFFF00"/>
                </a:solidFill>
                <a:latin typeface="+mn-lt"/>
              </a:rPr>
              <a:t>FnSprite</a:t>
            </a:r>
            <a:r>
              <a:rPr lang="en-US" altLang="zh-TW" sz="2000" dirty="0" smtClean="0">
                <a:solidFill>
                  <a:srgbClr val="FFFF00"/>
                </a:solidFill>
                <a:latin typeface="+mn-lt"/>
              </a:rPr>
              <a:t>::</a:t>
            </a:r>
            <a:r>
              <a:rPr lang="en-US" altLang="zh-TW" sz="2000" dirty="0" err="1" smtClean="0">
                <a:solidFill>
                  <a:srgbClr val="FFFF00"/>
                </a:solidFill>
                <a:latin typeface="+mn-lt"/>
              </a:rPr>
              <a:t>SetPosition</a:t>
            </a:r>
            <a:r>
              <a:rPr lang="en-US" altLang="zh-TW" sz="2000" dirty="0" smtClean="0">
                <a:solidFill>
                  <a:srgbClr val="FFFF00"/>
                </a:solidFill>
                <a:latin typeface="+mn-lt"/>
              </a:rPr>
              <a:t>(</a:t>
            </a:r>
            <a:r>
              <a:rPr lang="en-US" altLang="zh-TW" sz="2000" dirty="0" err="1" smtClean="0">
                <a:solidFill>
                  <a:srgbClr val="FFFF00"/>
                </a:solidFill>
                <a:latin typeface="+mn-lt"/>
              </a:rPr>
              <a:t>int</a:t>
            </a:r>
            <a:r>
              <a:rPr lang="en-US" altLang="zh-TW" sz="2000" dirty="0" smtClean="0">
                <a:solidFill>
                  <a:srgbClr val="FFFF00"/>
                </a:solidFill>
                <a:latin typeface="+mn-lt"/>
              </a:rPr>
              <a:t> ox, </a:t>
            </a:r>
            <a:r>
              <a:rPr lang="en-US" altLang="zh-TW" sz="2000" dirty="0" err="1" smtClean="0">
                <a:solidFill>
                  <a:srgbClr val="FFFF00"/>
                </a:solidFill>
                <a:latin typeface="+mn-lt"/>
              </a:rPr>
              <a:t>int</a:t>
            </a:r>
            <a:r>
              <a:rPr lang="en-US" altLang="zh-TW" sz="2000" dirty="0" smtClean="0">
                <a:solidFill>
                  <a:srgbClr val="FFFF00"/>
                </a:solidFill>
                <a:latin typeface="+mn-lt"/>
              </a:rPr>
              <a:t> </a:t>
            </a:r>
            <a:r>
              <a:rPr lang="en-US" altLang="zh-TW" sz="2000" dirty="0" err="1" smtClean="0">
                <a:solidFill>
                  <a:srgbClr val="FFFF00"/>
                </a:solidFill>
                <a:latin typeface="+mn-lt"/>
              </a:rPr>
              <a:t>oy</a:t>
            </a:r>
            <a:r>
              <a:rPr lang="en-US" altLang="zh-TW" sz="2000" dirty="0" smtClean="0">
                <a:solidFill>
                  <a:srgbClr val="FFFF00"/>
                </a:solidFill>
                <a:latin typeface="+mn-lt"/>
              </a:rPr>
              <a:t>, </a:t>
            </a:r>
            <a:r>
              <a:rPr lang="en-US" altLang="zh-TW" sz="2000" dirty="0" err="1" smtClean="0">
                <a:solidFill>
                  <a:srgbClr val="FFFF00"/>
                </a:solidFill>
                <a:latin typeface="+mn-lt"/>
              </a:rPr>
              <a:t>int</a:t>
            </a:r>
            <a:r>
              <a:rPr lang="en-US" altLang="zh-TW" sz="2000" dirty="0" smtClean="0">
                <a:solidFill>
                  <a:srgbClr val="FFFF00"/>
                </a:solidFill>
                <a:latin typeface="+mn-lt"/>
              </a:rPr>
              <a:t> z);</a:t>
            </a:r>
          </a:p>
          <a:p>
            <a:pPr lvl="1"/>
            <a:r>
              <a:rPr lang="en-US" altLang="zh-TW" sz="2000" dirty="0" smtClean="0">
                <a:solidFill>
                  <a:srgbClr val="FFFF00"/>
                </a:solidFill>
                <a:latin typeface="+mn-lt"/>
              </a:rPr>
              <a:t>(</a:t>
            </a:r>
            <a:r>
              <a:rPr lang="en-US" altLang="zh-TW" sz="2000" dirty="0" err="1" smtClean="0">
                <a:solidFill>
                  <a:srgbClr val="FFFF00"/>
                </a:solidFill>
                <a:latin typeface="+mn-lt"/>
              </a:rPr>
              <a:t>int</a:t>
            </a:r>
            <a:r>
              <a:rPr lang="en-US" altLang="zh-TW" sz="2000" dirty="0" smtClean="0">
                <a:solidFill>
                  <a:srgbClr val="FFFF00"/>
                </a:solidFill>
                <a:latin typeface="+mn-lt"/>
              </a:rPr>
              <a:t> ox, </a:t>
            </a:r>
            <a:r>
              <a:rPr lang="en-US" altLang="zh-TW" sz="2000" dirty="0" err="1" smtClean="0">
                <a:solidFill>
                  <a:srgbClr val="FFFF00"/>
                </a:solidFill>
                <a:latin typeface="+mn-lt"/>
              </a:rPr>
              <a:t>int</a:t>
            </a:r>
            <a:r>
              <a:rPr lang="en-US" altLang="zh-TW" sz="2000" dirty="0" smtClean="0">
                <a:solidFill>
                  <a:srgbClr val="FFFF00"/>
                </a:solidFill>
                <a:latin typeface="+mn-lt"/>
              </a:rPr>
              <a:t> </a:t>
            </a:r>
            <a:r>
              <a:rPr lang="en-US" altLang="zh-TW" sz="2000" dirty="0" err="1" smtClean="0">
                <a:solidFill>
                  <a:srgbClr val="FFFF00"/>
                </a:solidFill>
                <a:latin typeface="+mn-lt"/>
              </a:rPr>
              <a:t>oy</a:t>
            </a:r>
            <a:r>
              <a:rPr lang="en-US" altLang="zh-TW" sz="2000" dirty="0" smtClean="0">
                <a:solidFill>
                  <a:srgbClr val="FFFF00"/>
                </a:solidFill>
                <a:latin typeface="+mn-lt"/>
              </a:rPr>
              <a:t>) </a:t>
            </a:r>
            <a:r>
              <a:rPr lang="en-US" altLang="zh-TW" sz="2000" dirty="0" smtClean="0">
                <a:latin typeface="+mn-lt"/>
              </a:rPr>
              <a:t>is the position of the sprite.</a:t>
            </a:r>
          </a:p>
          <a:p>
            <a:pPr lvl="1"/>
            <a:r>
              <a:rPr lang="en-US" altLang="zh-TW" sz="2000" dirty="0" err="1">
                <a:solidFill>
                  <a:srgbClr val="FFFF00"/>
                </a:solidFill>
                <a:latin typeface="+mn-lt"/>
              </a:rPr>
              <a:t>i</a:t>
            </a:r>
            <a:r>
              <a:rPr lang="en-US" altLang="zh-TW" sz="2000" dirty="0" err="1" smtClean="0">
                <a:solidFill>
                  <a:srgbClr val="FFFF00"/>
                </a:solidFill>
                <a:latin typeface="+mn-lt"/>
              </a:rPr>
              <a:t>nt</a:t>
            </a:r>
            <a:r>
              <a:rPr lang="en-US" altLang="zh-TW" sz="2000" dirty="0" smtClean="0">
                <a:solidFill>
                  <a:srgbClr val="FFFF00"/>
                </a:solidFill>
                <a:latin typeface="+mn-lt"/>
              </a:rPr>
              <a:t> z </a:t>
            </a:r>
            <a:r>
              <a:rPr lang="en-US" altLang="zh-TW" sz="2000" dirty="0" smtClean="0">
                <a:latin typeface="+mn-lt"/>
              </a:rPr>
              <a:t>is the layer of the sprite.</a:t>
            </a:r>
          </a:p>
          <a:p>
            <a:r>
              <a:rPr lang="en-US" altLang="zh-TW" sz="2000" dirty="0" smtClean="0">
                <a:latin typeface="+mn-lt"/>
              </a:rPr>
              <a:t>Set sprite size</a:t>
            </a:r>
          </a:p>
          <a:p>
            <a:pPr lvl="1"/>
            <a:r>
              <a:rPr lang="en-US" altLang="zh-TW" sz="2000" dirty="0">
                <a:solidFill>
                  <a:srgbClr val="FFFF00"/>
                </a:solidFill>
                <a:latin typeface="+mn-lt"/>
              </a:rPr>
              <a:t>v</a:t>
            </a:r>
            <a:r>
              <a:rPr lang="en-US" altLang="zh-TW" sz="2000" dirty="0" smtClean="0">
                <a:solidFill>
                  <a:srgbClr val="FFFF00"/>
                </a:solidFill>
                <a:latin typeface="+mn-lt"/>
              </a:rPr>
              <a:t>oid </a:t>
            </a:r>
            <a:r>
              <a:rPr lang="en-US" altLang="zh-TW" sz="2000" dirty="0" err="1" smtClean="0">
                <a:solidFill>
                  <a:srgbClr val="FFFF00"/>
                </a:solidFill>
                <a:latin typeface="+mn-lt"/>
              </a:rPr>
              <a:t>FnSprite</a:t>
            </a:r>
            <a:r>
              <a:rPr lang="en-US" altLang="zh-TW" sz="2000" dirty="0" smtClean="0">
                <a:solidFill>
                  <a:srgbClr val="FFFF00"/>
                </a:solidFill>
                <a:latin typeface="+mn-lt"/>
              </a:rPr>
              <a:t>::</a:t>
            </a:r>
            <a:r>
              <a:rPr lang="en-US" altLang="zh-TW" sz="2000" dirty="0" err="1" smtClean="0">
                <a:solidFill>
                  <a:srgbClr val="FFFF00"/>
                </a:solidFill>
                <a:latin typeface="+mn-lt"/>
              </a:rPr>
              <a:t>SetSize</a:t>
            </a:r>
            <a:r>
              <a:rPr lang="en-US" altLang="zh-TW" sz="2000" dirty="0" smtClean="0">
                <a:solidFill>
                  <a:srgbClr val="FFFF00"/>
                </a:solidFill>
                <a:latin typeface="+mn-lt"/>
              </a:rPr>
              <a:t>(</a:t>
            </a:r>
            <a:r>
              <a:rPr lang="en-US" altLang="zh-TW" sz="2000" dirty="0" err="1" smtClean="0">
                <a:solidFill>
                  <a:srgbClr val="FFFF00"/>
                </a:solidFill>
                <a:latin typeface="+mn-lt"/>
              </a:rPr>
              <a:t>int</a:t>
            </a:r>
            <a:r>
              <a:rPr lang="en-US" altLang="zh-TW" sz="2000" dirty="0" smtClean="0">
                <a:solidFill>
                  <a:srgbClr val="FFFF00"/>
                </a:solidFill>
                <a:latin typeface="+mn-lt"/>
              </a:rPr>
              <a:t> w, </a:t>
            </a:r>
            <a:r>
              <a:rPr lang="en-US" altLang="zh-TW" sz="2000" dirty="0" err="1" smtClean="0">
                <a:solidFill>
                  <a:srgbClr val="FFFF00"/>
                </a:solidFill>
                <a:latin typeface="+mn-lt"/>
              </a:rPr>
              <a:t>int</a:t>
            </a:r>
            <a:r>
              <a:rPr lang="en-US" altLang="zh-TW" sz="2000" dirty="0" smtClean="0">
                <a:solidFill>
                  <a:srgbClr val="FFFF00"/>
                </a:solidFill>
                <a:latin typeface="+mn-lt"/>
              </a:rPr>
              <a:t> h);</a:t>
            </a:r>
          </a:p>
          <a:p>
            <a:pPr lvl="1"/>
            <a:r>
              <a:rPr lang="en-US" altLang="zh-TW" sz="2000" dirty="0" smtClean="0">
                <a:solidFill>
                  <a:srgbClr val="FFFF00"/>
                </a:solidFill>
                <a:latin typeface="+mn-lt"/>
              </a:rPr>
              <a:t>(</a:t>
            </a:r>
            <a:r>
              <a:rPr lang="en-US" altLang="zh-TW" sz="2000" dirty="0" err="1" smtClean="0">
                <a:solidFill>
                  <a:srgbClr val="FFFF00"/>
                </a:solidFill>
                <a:latin typeface="+mn-lt"/>
              </a:rPr>
              <a:t>int</a:t>
            </a:r>
            <a:r>
              <a:rPr lang="en-US" altLang="zh-TW" sz="2000" dirty="0" smtClean="0">
                <a:solidFill>
                  <a:srgbClr val="FFFF00"/>
                </a:solidFill>
                <a:latin typeface="+mn-lt"/>
              </a:rPr>
              <a:t> w, </a:t>
            </a:r>
            <a:r>
              <a:rPr lang="en-US" altLang="zh-TW" sz="2000" dirty="0" err="1" smtClean="0">
                <a:solidFill>
                  <a:srgbClr val="FFFF00"/>
                </a:solidFill>
                <a:latin typeface="+mn-lt"/>
              </a:rPr>
              <a:t>int</a:t>
            </a:r>
            <a:r>
              <a:rPr lang="en-US" altLang="zh-TW" sz="2000" dirty="0" smtClean="0">
                <a:solidFill>
                  <a:srgbClr val="FFFF00"/>
                </a:solidFill>
                <a:latin typeface="+mn-lt"/>
              </a:rPr>
              <a:t> h)</a:t>
            </a:r>
            <a:r>
              <a:rPr lang="en-US" altLang="zh-TW" sz="2000" dirty="0" smtClean="0">
                <a:latin typeface="+mn-lt"/>
              </a:rPr>
              <a:t> is the sprite size.</a:t>
            </a:r>
          </a:p>
          <a:p>
            <a:r>
              <a:rPr lang="en-US" altLang="zh-TW" sz="2000" dirty="0" smtClean="0">
                <a:latin typeface="+mn-lt"/>
              </a:rPr>
              <a:t>Set sprite background color</a:t>
            </a:r>
          </a:p>
          <a:p>
            <a:pPr lvl="1"/>
            <a:r>
              <a:rPr lang="en-US" altLang="zh-TW" sz="2000" dirty="0">
                <a:solidFill>
                  <a:srgbClr val="FFFF00"/>
                </a:solidFill>
                <a:latin typeface="+mn-lt"/>
              </a:rPr>
              <a:t>v</a:t>
            </a:r>
            <a:r>
              <a:rPr lang="en-US" altLang="zh-TW" sz="2000" dirty="0" smtClean="0">
                <a:solidFill>
                  <a:srgbClr val="FFFF00"/>
                </a:solidFill>
                <a:latin typeface="+mn-lt"/>
              </a:rPr>
              <a:t>oid </a:t>
            </a:r>
            <a:r>
              <a:rPr lang="en-US" altLang="zh-TW" sz="2000" dirty="0" err="1" smtClean="0">
                <a:solidFill>
                  <a:srgbClr val="FFFF00"/>
                </a:solidFill>
                <a:latin typeface="+mn-lt"/>
              </a:rPr>
              <a:t>FnSprite</a:t>
            </a:r>
            <a:r>
              <a:rPr lang="en-US" altLang="zh-TW" sz="2000" dirty="0" smtClean="0">
                <a:solidFill>
                  <a:srgbClr val="FFFF00"/>
                </a:solidFill>
                <a:latin typeface="+mn-lt"/>
              </a:rPr>
              <a:t>::</a:t>
            </a:r>
            <a:r>
              <a:rPr lang="en-US" altLang="zh-TW" sz="2000" dirty="0" err="1" smtClean="0">
                <a:solidFill>
                  <a:srgbClr val="FFFF00"/>
                </a:solidFill>
                <a:latin typeface="+mn-lt"/>
              </a:rPr>
              <a:t>SetColor</a:t>
            </a:r>
            <a:r>
              <a:rPr lang="en-US" altLang="zh-TW" sz="2000" dirty="0" smtClean="0">
                <a:solidFill>
                  <a:srgbClr val="FFFF00"/>
                </a:solidFill>
                <a:latin typeface="+mn-lt"/>
              </a:rPr>
              <a:t>(float *</a:t>
            </a:r>
            <a:r>
              <a:rPr lang="en-US" altLang="zh-TW" sz="2000" dirty="0" err="1" smtClean="0">
                <a:solidFill>
                  <a:srgbClr val="FFFF00"/>
                </a:solidFill>
                <a:latin typeface="+mn-lt"/>
              </a:rPr>
              <a:t>rgbColor</a:t>
            </a:r>
            <a:r>
              <a:rPr lang="en-US" altLang="zh-TW" sz="2000" dirty="0" smtClean="0">
                <a:solidFill>
                  <a:srgbClr val="FFFF00"/>
                </a:solidFill>
                <a:latin typeface="+mn-lt"/>
              </a:rPr>
              <a:t>);</a:t>
            </a:r>
          </a:p>
          <a:p>
            <a:pPr lvl="1"/>
            <a:r>
              <a:rPr lang="en-US" altLang="zh-TW" sz="2000" dirty="0">
                <a:solidFill>
                  <a:srgbClr val="FFFF00"/>
                </a:solidFill>
                <a:latin typeface="+mn-lt"/>
              </a:rPr>
              <a:t>f</a:t>
            </a:r>
            <a:r>
              <a:rPr lang="en-US" altLang="zh-TW" sz="2000" dirty="0" smtClean="0">
                <a:solidFill>
                  <a:srgbClr val="FFFF00"/>
                </a:solidFill>
                <a:latin typeface="+mn-lt"/>
              </a:rPr>
              <a:t>loat *</a:t>
            </a:r>
            <a:r>
              <a:rPr lang="en-US" altLang="zh-TW" sz="2000" dirty="0" err="1" smtClean="0">
                <a:solidFill>
                  <a:srgbClr val="FFFF00"/>
                </a:solidFill>
                <a:latin typeface="+mn-lt"/>
              </a:rPr>
              <a:t>rgbColor</a:t>
            </a:r>
            <a:r>
              <a:rPr lang="en-US" altLang="zh-TW" sz="2000" dirty="0" smtClean="0">
                <a:solidFill>
                  <a:srgbClr val="FFFF00"/>
                </a:solidFill>
                <a:latin typeface="+mn-lt"/>
              </a:rPr>
              <a:t> </a:t>
            </a:r>
            <a:r>
              <a:rPr lang="en-US" altLang="zh-TW" sz="2000" dirty="0" smtClean="0">
                <a:latin typeface="+mn-lt"/>
              </a:rPr>
              <a:t>is the background color of the sprite in (r, g, b).</a:t>
            </a:r>
          </a:p>
          <a:p>
            <a:r>
              <a:rPr lang="en-US" altLang="zh-TW" sz="2000" dirty="0" smtClean="0">
                <a:latin typeface="+mn-lt"/>
              </a:rPr>
              <a:t>Set the image displaying on the sprite :</a:t>
            </a:r>
          </a:p>
          <a:p>
            <a:pPr lvl="1"/>
            <a:r>
              <a:rPr lang="en-US" altLang="zh-TW" sz="2000" dirty="0" err="1" smtClean="0">
                <a:solidFill>
                  <a:srgbClr val="FFFF00"/>
                </a:solidFill>
                <a:latin typeface="+mn-lt"/>
              </a:rPr>
              <a:t>TEXTUREid</a:t>
            </a:r>
            <a:r>
              <a:rPr lang="en-US" altLang="zh-TW" sz="2000" dirty="0" smtClean="0">
                <a:solidFill>
                  <a:srgbClr val="FFFF00"/>
                </a:solidFill>
                <a:latin typeface="+mn-lt"/>
              </a:rPr>
              <a:t> </a:t>
            </a:r>
            <a:r>
              <a:rPr lang="en-US" altLang="zh-TW" sz="2000" dirty="0" err="1" smtClean="0">
                <a:solidFill>
                  <a:srgbClr val="FFFF00"/>
                </a:solidFill>
                <a:latin typeface="+mn-lt"/>
              </a:rPr>
              <a:t>FnSprite</a:t>
            </a:r>
            <a:r>
              <a:rPr lang="en-US" altLang="zh-TW" sz="2000" dirty="0" smtClean="0">
                <a:solidFill>
                  <a:srgbClr val="FFFF00"/>
                </a:solidFill>
                <a:latin typeface="+mn-lt"/>
              </a:rPr>
              <a:t>::</a:t>
            </a:r>
            <a:r>
              <a:rPr lang="en-US" altLang="zh-TW" sz="2000" dirty="0" err="1" smtClean="0">
                <a:solidFill>
                  <a:srgbClr val="FFFF00"/>
                </a:solidFill>
                <a:latin typeface="+mn-lt"/>
              </a:rPr>
              <a:t>SetImage</a:t>
            </a:r>
            <a:r>
              <a:rPr lang="en-US" altLang="zh-TW" sz="2000" dirty="0" smtClean="0">
                <a:solidFill>
                  <a:srgbClr val="FFFF00"/>
                </a:solidFill>
                <a:latin typeface="+mn-lt"/>
              </a:rPr>
              <a:t>(char *</a:t>
            </a:r>
            <a:r>
              <a:rPr lang="en-US" altLang="zh-TW" sz="2000" dirty="0" err="1" smtClean="0">
                <a:solidFill>
                  <a:srgbClr val="FFFF00"/>
                </a:solidFill>
                <a:latin typeface="+mn-lt"/>
              </a:rPr>
              <a:t>texName</a:t>
            </a:r>
            <a:r>
              <a:rPr lang="en-US" altLang="zh-TW" sz="2000" dirty="0" smtClean="0">
                <a:solidFill>
                  <a:srgbClr val="FFFF00"/>
                </a:solidFill>
                <a:latin typeface="+mn-lt"/>
              </a:rPr>
              <a:t>, </a:t>
            </a:r>
            <a:r>
              <a:rPr lang="en-US" altLang="zh-TW" sz="2000" dirty="0" err="1" smtClean="0">
                <a:solidFill>
                  <a:srgbClr val="FFFF00"/>
                </a:solidFill>
                <a:latin typeface="+mn-lt"/>
              </a:rPr>
              <a:t>int</a:t>
            </a:r>
            <a:r>
              <a:rPr lang="en-US" altLang="zh-TW" sz="2000" dirty="0" smtClean="0">
                <a:solidFill>
                  <a:srgbClr val="FFFF00"/>
                </a:solidFill>
                <a:latin typeface="+mn-lt"/>
              </a:rPr>
              <a:t> </a:t>
            </a:r>
            <a:r>
              <a:rPr lang="en-US" altLang="zh-TW" sz="2000" dirty="0" err="1" smtClean="0">
                <a:solidFill>
                  <a:srgbClr val="FFFF00"/>
                </a:solidFill>
                <a:latin typeface="+mn-lt"/>
              </a:rPr>
              <a:t>nTex</a:t>
            </a:r>
            <a:r>
              <a:rPr lang="en-US" altLang="zh-TW" sz="2000" dirty="0">
                <a:solidFill>
                  <a:srgbClr val="FFFF00"/>
                </a:solidFill>
                <a:latin typeface="+mn-lt"/>
              </a:rPr>
              <a:t> </a:t>
            </a:r>
            <a:r>
              <a:rPr lang="en-US" altLang="zh-TW" sz="2000" dirty="0" smtClean="0">
                <a:solidFill>
                  <a:srgbClr val="FFFF00"/>
                </a:solidFill>
                <a:latin typeface="+mn-lt"/>
              </a:rPr>
              <a:t>= 0, float *</a:t>
            </a:r>
            <a:r>
              <a:rPr lang="en-US" altLang="zh-TW" sz="2000" dirty="0" err="1" smtClean="0">
                <a:solidFill>
                  <a:srgbClr val="FFFF00"/>
                </a:solidFill>
                <a:latin typeface="+mn-lt"/>
              </a:rPr>
              <a:t>uv</a:t>
            </a:r>
            <a:r>
              <a:rPr lang="en-US" altLang="zh-TW" sz="2000" dirty="0">
                <a:solidFill>
                  <a:srgbClr val="FFFF00"/>
                </a:solidFill>
                <a:latin typeface="+mn-lt"/>
              </a:rPr>
              <a:t> </a:t>
            </a:r>
            <a:r>
              <a:rPr lang="en-US" altLang="zh-TW" sz="2000" dirty="0" smtClean="0">
                <a:solidFill>
                  <a:srgbClr val="FFFF00"/>
                </a:solidFill>
                <a:latin typeface="+mn-lt"/>
              </a:rPr>
              <a:t>= NULL, BOOL4 </a:t>
            </a:r>
            <a:r>
              <a:rPr lang="en-US" altLang="zh-TW" sz="2000" dirty="0" err="1" smtClean="0">
                <a:solidFill>
                  <a:srgbClr val="FFFF00"/>
                </a:solidFill>
                <a:latin typeface="+mn-lt"/>
              </a:rPr>
              <a:t>beColorkey</a:t>
            </a:r>
            <a:r>
              <a:rPr lang="en-US" altLang="zh-TW" sz="2000" dirty="0" smtClean="0">
                <a:solidFill>
                  <a:srgbClr val="FFFF00"/>
                </a:solidFill>
                <a:latin typeface="+mn-lt"/>
              </a:rPr>
              <a:t> = FALSE, BYTE *</a:t>
            </a:r>
            <a:r>
              <a:rPr lang="en-US" altLang="zh-TW" sz="2000" dirty="0" err="1" smtClean="0">
                <a:solidFill>
                  <a:srgbClr val="FFFF00"/>
                </a:solidFill>
                <a:latin typeface="+mn-lt"/>
              </a:rPr>
              <a:t>keyValue</a:t>
            </a:r>
            <a:r>
              <a:rPr lang="en-US" altLang="zh-TW" sz="2000" dirty="0" smtClean="0">
                <a:solidFill>
                  <a:srgbClr val="FFFF00"/>
                </a:solidFill>
                <a:latin typeface="+mn-lt"/>
              </a:rPr>
              <a:t> = NULL, DWORD </a:t>
            </a:r>
            <a:r>
              <a:rPr lang="en-US" altLang="zh-TW" sz="2000" dirty="0" err="1" smtClean="0">
                <a:solidFill>
                  <a:srgbClr val="FFFF00"/>
                </a:solidFill>
                <a:latin typeface="+mn-lt"/>
              </a:rPr>
              <a:t>poolType</a:t>
            </a:r>
            <a:r>
              <a:rPr lang="en-US" altLang="zh-TW" sz="2000" dirty="0" smtClean="0">
                <a:solidFill>
                  <a:srgbClr val="FFFF00"/>
                </a:solidFill>
                <a:latin typeface="+mn-lt"/>
              </a:rPr>
              <a:t> = MANAGED_MEMORY, BOOL4 </a:t>
            </a:r>
            <a:r>
              <a:rPr lang="en-US" altLang="zh-TW" sz="2000" dirty="0" err="1" smtClean="0">
                <a:solidFill>
                  <a:srgbClr val="FFFF00"/>
                </a:solidFill>
                <a:latin typeface="+mn-lt"/>
              </a:rPr>
              <a:t>beAlpha</a:t>
            </a:r>
            <a:r>
              <a:rPr lang="en-US" altLang="zh-TW" sz="2000" dirty="0" smtClean="0">
                <a:solidFill>
                  <a:srgbClr val="FFFF00"/>
                </a:solidFill>
                <a:latin typeface="+mn-lt"/>
              </a:rPr>
              <a:t> = FALSE, DWORD filter = FILETER_NONE, BOOL4 </a:t>
            </a:r>
            <a:r>
              <a:rPr lang="en-US" altLang="zh-TW" sz="2000" dirty="0" err="1" smtClean="0">
                <a:solidFill>
                  <a:srgbClr val="FFFF00"/>
                </a:solidFill>
                <a:latin typeface="+mn-lt"/>
              </a:rPr>
              <a:t>beInvUV</a:t>
            </a:r>
            <a:r>
              <a:rPr lang="en-US" altLang="zh-TW" sz="2000" dirty="0" smtClean="0">
                <a:solidFill>
                  <a:srgbClr val="FFFF00"/>
                </a:solidFill>
                <a:latin typeface="+mn-lt"/>
              </a:rPr>
              <a:t> = FALSE);</a:t>
            </a:r>
          </a:p>
        </p:txBody>
      </p:sp>
    </p:spTree>
    <p:extLst>
      <p:ext uri="{BB962C8B-B14F-4D97-AF65-F5344CB8AC3E}">
        <p14:creationId xmlns:p14="http://schemas.microsoft.com/office/powerpoint/2010/main" val="72871292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Sprite Functions (2)</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604867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00150" lvl="3" indent="-342900"/>
            <a:r>
              <a:rPr lang="en-US" altLang="zh-TW" sz="2000" dirty="0" smtClean="0">
                <a:solidFill>
                  <a:srgbClr val="FFFF00"/>
                </a:solidFill>
                <a:latin typeface="+mn-lt"/>
              </a:rPr>
              <a:t>char </a:t>
            </a:r>
            <a:r>
              <a:rPr lang="en-US" altLang="zh-TW" sz="2000" dirty="0">
                <a:solidFill>
                  <a:srgbClr val="FFFF00"/>
                </a:solidFill>
                <a:latin typeface="+mn-lt"/>
              </a:rPr>
              <a:t>*</a:t>
            </a:r>
            <a:r>
              <a:rPr lang="en-US" altLang="zh-TW" sz="2000" dirty="0" err="1">
                <a:solidFill>
                  <a:srgbClr val="FFFF00"/>
                </a:solidFill>
                <a:latin typeface="+mn-lt"/>
              </a:rPr>
              <a:t>texName</a:t>
            </a:r>
            <a:r>
              <a:rPr lang="en-US" altLang="zh-TW" sz="2000" dirty="0">
                <a:solidFill>
                  <a:srgbClr val="FFFF00"/>
                </a:solidFill>
                <a:latin typeface="+mn-lt"/>
              </a:rPr>
              <a:t> </a:t>
            </a:r>
            <a:r>
              <a:rPr lang="en-US" altLang="zh-TW" sz="2000" dirty="0">
                <a:latin typeface="+mn-lt"/>
              </a:rPr>
              <a:t>: texture file </a:t>
            </a:r>
            <a:r>
              <a:rPr lang="en-US" altLang="zh-TW" sz="2000" dirty="0" smtClean="0">
                <a:latin typeface="+mn-lt"/>
              </a:rPr>
              <a:t>name or file header </a:t>
            </a:r>
            <a:r>
              <a:rPr lang="en-US" altLang="zh-TW" sz="2000" dirty="0">
                <a:latin typeface="+mn-lt"/>
              </a:rPr>
              <a:t>(no extension</a:t>
            </a:r>
            <a:r>
              <a:rPr lang="en-US" altLang="zh-TW" sz="2000" dirty="0" smtClean="0">
                <a:latin typeface="+mn-lt"/>
              </a:rPr>
              <a:t>).</a:t>
            </a:r>
          </a:p>
          <a:p>
            <a:pPr marL="1200150" lvl="3" indent="-342900"/>
            <a:r>
              <a:rPr lang="en-US" altLang="zh-TW" sz="2000" dirty="0" err="1">
                <a:solidFill>
                  <a:srgbClr val="FFFF00"/>
                </a:solidFill>
                <a:latin typeface="+mn-lt"/>
              </a:rPr>
              <a:t>i</a:t>
            </a:r>
            <a:r>
              <a:rPr lang="en-US" altLang="zh-TW" sz="2000" dirty="0" err="1" smtClean="0">
                <a:solidFill>
                  <a:srgbClr val="FFFF00"/>
                </a:solidFill>
                <a:latin typeface="+mn-lt"/>
              </a:rPr>
              <a:t>nt</a:t>
            </a:r>
            <a:r>
              <a:rPr lang="en-US" altLang="zh-TW" sz="2000" dirty="0" smtClean="0">
                <a:solidFill>
                  <a:srgbClr val="FFFF00"/>
                </a:solidFill>
                <a:latin typeface="+mn-lt"/>
              </a:rPr>
              <a:t> </a:t>
            </a:r>
            <a:r>
              <a:rPr lang="en-US" altLang="zh-TW" sz="2000" dirty="0" err="1" smtClean="0">
                <a:solidFill>
                  <a:srgbClr val="FFFF00"/>
                </a:solidFill>
                <a:latin typeface="+mn-lt"/>
              </a:rPr>
              <a:t>nTex</a:t>
            </a:r>
            <a:r>
              <a:rPr lang="en-US" altLang="zh-TW" sz="2000" dirty="0" smtClean="0">
                <a:solidFill>
                  <a:srgbClr val="FFFF00"/>
                </a:solidFill>
                <a:latin typeface="+mn-lt"/>
              </a:rPr>
              <a:t> </a:t>
            </a:r>
            <a:r>
              <a:rPr lang="en-US" altLang="zh-TW" sz="2000" dirty="0" smtClean="0">
                <a:latin typeface="+mn-lt"/>
              </a:rPr>
              <a:t>is the number of textures. If </a:t>
            </a:r>
            <a:r>
              <a:rPr lang="en-US" altLang="zh-TW" sz="2000" dirty="0" err="1" smtClean="0">
                <a:solidFill>
                  <a:srgbClr val="FFFF00"/>
                </a:solidFill>
                <a:latin typeface="+mn-lt"/>
              </a:rPr>
              <a:t>nTex</a:t>
            </a:r>
            <a:r>
              <a:rPr lang="en-US" altLang="zh-TW" sz="2000" dirty="0" smtClean="0">
                <a:solidFill>
                  <a:srgbClr val="FFFF00"/>
                </a:solidFill>
                <a:latin typeface="+mn-lt"/>
              </a:rPr>
              <a:t> </a:t>
            </a:r>
            <a:r>
              <a:rPr lang="en-US" altLang="zh-TW" sz="2000" dirty="0" smtClean="0">
                <a:latin typeface="+mn-lt"/>
              </a:rPr>
              <a:t>= </a:t>
            </a:r>
            <a:r>
              <a:rPr lang="en-US" altLang="zh-TW" sz="2000" dirty="0" smtClean="0">
                <a:solidFill>
                  <a:srgbClr val="FFFF00"/>
                </a:solidFill>
                <a:latin typeface="+mn-lt"/>
              </a:rPr>
              <a:t>0</a:t>
            </a:r>
            <a:r>
              <a:rPr lang="en-US" altLang="zh-TW" sz="2000" dirty="0" smtClean="0">
                <a:latin typeface="+mn-lt"/>
              </a:rPr>
              <a:t>, </a:t>
            </a:r>
            <a:r>
              <a:rPr lang="en-US" altLang="zh-TW" sz="2000" dirty="0" err="1" smtClean="0">
                <a:solidFill>
                  <a:srgbClr val="FFFF00"/>
                </a:solidFill>
                <a:latin typeface="+mn-lt"/>
              </a:rPr>
              <a:t>texName</a:t>
            </a:r>
            <a:r>
              <a:rPr lang="en-US" altLang="zh-TW" sz="2000" dirty="0" smtClean="0">
                <a:solidFill>
                  <a:srgbClr val="FFFF00"/>
                </a:solidFill>
                <a:latin typeface="+mn-lt"/>
              </a:rPr>
              <a:t> </a:t>
            </a:r>
            <a:r>
              <a:rPr lang="en-US" altLang="zh-TW" sz="2000" dirty="0" smtClean="0">
                <a:latin typeface="+mn-lt"/>
              </a:rPr>
              <a:t>is the full file name of the texture and only one image on the sprite. If </a:t>
            </a:r>
            <a:r>
              <a:rPr lang="en-US" altLang="zh-TW" sz="2000" dirty="0" err="1" smtClean="0">
                <a:solidFill>
                  <a:srgbClr val="FFFF00"/>
                </a:solidFill>
                <a:latin typeface="+mn-lt"/>
              </a:rPr>
              <a:t>nTex</a:t>
            </a:r>
            <a:r>
              <a:rPr lang="en-US" altLang="zh-TW" sz="2000" dirty="0" smtClean="0">
                <a:solidFill>
                  <a:srgbClr val="FFFF00"/>
                </a:solidFill>
                <a:latin typeface="+mn-lt"/>
              </a:rPr>
              <a:t> </a:t>
            </a:r>
            <a:r>
              <a:rPr lang="en-US" altLang="zh-TW" sz="2000" dirty="0" smtClean="0">
                <a:latin typeface="+mn-lt"/>
              </a:rPr>
              <a:t>is larger than </a:t>
            </a:r>
            <a:r>
              <a:rPr lang="en-US" altLang="zh-TW" sz="2000" dirty="0" smtClean="0">
                <a:solidFill>
                  <a:srgbClr val="FFFF00"/>
                </a:solidFill>
                <a:latin typeface="+mn-lt"/>
              </a:rPr>
              <a:t>0</a:t>
            </a:r>
            <a:r>
              <a:rPr lang="en-US" altLang="zh-TW" sz="2000" dirty="0" smtClean="0">
                <a:latin typeface="+mn-lt"/>
              </a:rPr>
              <a:t>, there are textures in sequence on the sprite (texture animation). The textures are in name of “texName0000, texName0001, …)</a:t>
            </a:r>
          </a:p>
          <a:p>
            <a:pPr marL="1200150" lvl="3" indent="-342900"/>
            <a:r>
              <a:rPr lang="en-US" altLang="zh-TW" sz="2000" dirty="0">
                <a:solidFill>
                  <a:srgbClr val="FFFF00"/>
                </a:solidFill>
                <a:latin typeface="+mn-lt"/>
              </a:rPr>
              <a:t>BOOL4 </a:t>
            </a:r>
            <a:r>
              <a:rPr lang="en-US" altLang="zh-TW" sz="2000" dirty="0" err="1">
                <a:solidFill>
                  <a:srgbClr val="FFFF00"/>
                </a:solidFill>
                <a:latin typeface="+mn-lt"/>
              </a:rPr>
              <a:t>beColorkey</a:t>
            </a:r>
            <a:r>
              <a:rPr lang="en-US" altLang="zh-TW" sz="2000" dirty="0">
                <a:solidFill>
                  <a:srgbClr val="FFFF00"/>
                </a:solidFill>
                <a:latin typeface="+mn-lt"/>
              </a:rPr>
              <a:t> = TRUE </a:t>
            </a:r>
            <a:r>
              <a:rPr lang="en-US" altLang="zh-TW" sz="2000" dirty="0">
                <a:latin typeface="+mn-lt"/>
              </a:rPr>
              <a:t>for specifying the texture has a </a:t>
            </a:r>
            <a:r>
              <a:rPr lang="en-US" altLang="zh-TW" sz="2000" dirty="0" err="1">
                <a:latin typeface="+mn-lt"/>
              </a:rPr>
              <a:t>colorkeying</a:t>
            </a:r>
            <a:r>
              <a:rPr lang="en-US" altLang="zh-TW" sz="2000" dirty="0">
                <a:latin typeface="+mn-lt"/>
              </a:rPr>
              <a:t> value in </a:t>
            </a:r>
            <a:r>
              <a:rPr lang="en-US" altLang="zh-TW" sz="2000" dirty="0">
                <a:solidFill>
                  <a:srgbClr val="FFFF00"/>
                </a:solidFill>
                <a:latin typeface="+mn-lt"/>
              </a:rPr>
              <a:t>BYTE</a:t>
            </a:r>
            <a:r>
              <a:rPr lang="en-US" altLang="zh-TW" sz="2000" dirty="0">
                <a:latin typeface="+mn-lt"/>
              </a:rPr>
              <a:t> array, </a:t>
            </a:r>
            <a:r>
              <a:rPr lang="en-US" altLang="zh-TW" sz="2000" dirty="0" err="1">
                <a:solidFill>
                  <a:srgbClr val="FFFF00"/>
                </a:solidFill>
                <a:latin typeface="+mn-lt"/>
              </a:rPr>
              <a:t>keyValue</a:t>
            </a:r>
            <a:r>
              <a:rPr lang="en-US" altLang="zh-TW" sz="2000" dirty="0">
                <a:latin typeface="+mn-lt"/>
              </a:rPr>
              <a:t>. The loader is no color-keying in default.</a:t>
            </a:r>
          </a:p>
          <a:p>
            <a:pPr marL="1200150" lvl="3" indent="-342900"/>
            <a:r>
              <a:rPr lang="en-US" altLang="zh-TW" sz="2000" dirty="0">
                <a:solidFill>
                  <a:srgbClr val="FFFF00"/>
                </a:solidFill>
                <a:latin typeface="+mn-lt"/>
              </a:rPr>
              <a:t>DWORD </a:t>
            </a:r>
            <a:r>
              <a:rPr lang="en-US" altLang="zh-TW" sz="2000" dirty="0" err="1">
                <a:solidFill>
                  <a:srgbClr val="FFFF00"/>
                </a:solidFill>
                <a:latin typeface="+mn-lt"/>
              </a:rPr>
              <a:t>poolType</a:t>
            </a:r>
            <a:r>
              <a:rPr lang="en-US" altLang="zh-TW" sz="2000" dirty="0">
                <a:solidFill>
                  <a:srgbClr val="FFFF00"/>
                </a:solidFill>
                <a:latin typeface="+mn-lt"/>
              </a:rPr>
              <a:t> </a:t>
            </a:r>
            <a:r>
              <a:rPr lang="en-US" altLang="zh-TW" sz="2000" dirty="0">
                <a:latin typeface="+mn-lt"/>
              </a:rPr>
              <a:t>specifies the memory pool that textures will be in. There are three memory pools, </a:t>
            </a:r>
            <a:r>
              <a:rPr lang="en-US" altLang="zh-TW" sz="2000" dirty="0">
                <a:solidFill>
                  <a:srgbClr val="FFFF00"/>
                </a:solidFill>
                <a:latin typeface="+mn-lt"/>
              </a:rPr>
              <a:t>MANAGED_MEMORY</a:t>
            </a:r>
            <a:r>
              <a:rPr lang="en-US" altLang="zh-TW" sz="2000" dirty="0">
                <a:latin typeface="+mn-lt"/>
              </a:rPr>
              <a:t> (default), </a:t>
            </a:r>
            <a:r>
              <a:rPr lang="en-US" altLang="zh-TW" sz="2000" dirty="0">
                <a:solidFill>
                  <a:srgbClr val="FFFF00"/>
                </a:solidFill>
                <a:latin typeface="+mn-lt"/>
              </a:rPr>
              <a:t>SYSTEM_MEMORY</a:t>
            </a:r>
            <a:r>
              <a:rPr lang="en-US" altLang="zh-TW" sz="2000" dirty="0">
                <a:latin typeface="+mn-lt"/>
              </a:rPr>
              <a:t> and </a:t>
            </a:r>
            <a:r>
              <a:rPr lang="en-US" altLang="zh-TW" sz="2000" dirty="0">
                <a:solidFill>
                  <a:srgbClr val="FFFF00"/>
                </a:solidFill>
                <a:latin typeface="+mn-lt"/>
              </a:rPr>
              <a:t>VIDEO_MEMORY</a:t>
            </a:r>
            <a:r>
              <a:rPr lang="en-US" altLang="zh-TW" sz="2000" dirty="0">
                <a:latin typeface="+mn-lt"/>
              </a:rPr>
              <a:t>.</a:t>
            </a:r>
          </a:p>
          <a:p>
            <a:pPr marL="1200150" lvl="3" indent="-342900"/>
            <a:r>
              <a:rPr lang="en-US" altLang="zh-TW" sz="2000" dirty="0">
                <a:solidFill>
                  <a:srgbClr val="FFFF00"/>
                </a:solidFill>
                <a:latin typeface="+mn-lt"/>
              </a:rPr>
              <a:t>BOOL4 </a:t>
            </a:r>
            <a:r>
              <a:rPr lang="en-US" altLang="zh-TW" sz="2000" dirty="0" err="1">
                <a:solidFill>
                  <a:srgbClr val="FFFF00"/>
                </a:solidFill>
                <a:latin typeface="+mn-lt"/>
              </a:rPr>
              <a:t>beAlpha</a:t>
            </a:r>
            <a:r>
              <a:rPr lang="en-US" altLang="zh-TW" sz="2000" dirty="0">
                <a:solidFill>
                  <a:srgbClr val="FFFF00"/>
                </a:solidFill>
                <a:latin typeface="+mn-lt"/>
              </a:rPr>
              <a:t> </a:t>
            </a:r>
            <a:r>
              <a:rPr lang="en-US" altLang="zh-TW" sz="2000" dirty="0">
                <a:latin typeface="+mn-lt"/>
              </a:rPr>
              <a:t>indicates the sprite is in semi-transparent or not. </a:t>
            </a:r>
            <a:r>
              <a:rPr lang="en-US" altLang="zh-TW" sz="2000" dirty="0">
                <a:solidFill>
                  <a:srgbClr val="FFFF00"/>
                </a:solidFill>
                <a:latin typeface="+mn-lt"/>
              </a:rPr>
              <a:t>FALSE</a:t>
            </a:r>
            <a:r>
              <a:rPr lang="en-US" altLang="zh-TW" sz="2000" dirty="0">
                <a:latin typeface="+mn-lt"/>
              </a:rPr>
              <a:t> is default.</a:t>
            </a:r>
          </a:p>
          <a:p>
            <a:pPr marL="1200150" lvl="3" indent="-342900"/>
            <a:r>
              <a:rPr lang="en-US" altLang="zh-TW" sz="2000" dirty="0">
                <a:solidFill>
                  <a:srgbClr val="FFFF00"/>
                </a:solidFill>
                <a:latin typeface="+mn-lt"/>
              </a:rPr>
              <a:t>DWORD filter </a:t>
            </a:r>
            <a:r>
              <a:rPr lang="en-US" altLang="zh-TW" sz="2000" dirty="0">
                <a:latin typeface="+mn-lt"/>
              </a:rPr>
              <a:t>can be </a:t>
            </a:r>
            <a:r>
              <a:rPr lang="en-US" altLang="zh-TW" sz="2000" dirty="0">
                <a:solidFill>
                  <a:srgbClr val="FFFF00"/>
                </a:solidFill>
                <a:latin typeface="+mn-lt"/>
              </a:rPr>
              <a:t>FILTER_NONE</a:t>
            </a:r>
            <a:r>
              <a:rPr lang="en-US" altLang="zh-TW" sz="2000" dirty="0">
                <a:latin typeface="+mn-lt"/>
              </a:rPr>
              <a:t>, </a:t>
            </a:r>
            <a:r>
              <a:rPr lang="en-US" altLang="zh-TW" sz="2000" dirty="0">
                <a:solidFill>
                  <a:srgbClr val="FFFF00"/>
                </a:solidFill>
                <a:latin typeface="+mn-lt"/>
              </a:rPr>
              <a:t>FILTER_POINT</a:t>
            </a:r>
            <a:r>
              <a:rPr lang="en-US" altLang="zh-TW" sz="2000" dirty="0">
                <a:latin typeface="+mn-lt"/>
              </a:rPr>
              <a:t>, </a:t>
            </a:r>
            <a:r>
              <a:rPr lang="en-US" altLang="zh-TW" sz="2000" dirty="0">
                <a:solidFill>
                  <a:srgbClr val="FFFF00"/>
                </a:solidFill>
                <a:latin typeface="+mn-lt"/>
              </a:rPr>
              <a:t>FILTER_LINEAR</a:t>
            </a:r>
            <a:r>
              <a:rPr lang="en-US" altLang="zh-TW" sz="2000" dirty="0">
                <a:latin typeface="+mn-lt"/>
              </a:rPr>
              <a:t>, </a:t>
            </a:r>
            <a:r>
              <a:rPr lang="en-US" altLang="zh-TW" sz="2000" dirty="0">
                <a:solidFill>
                  <a:srgbClr val="FFFF00"/>
                </a:solidFill>
                <a:latin typeface="+mn-lt"/>
              </a:rPr>
              <a:t>FILTER_ANSOTROPIC</a:t>
            </a:r>
            <a:r>
              <a:rPr lang="en-US" altLang="zh-TW" sz="2000" dirty="0">
                <a:latin typeface="+mn-lt"/>
              </a:rPr>
              <a:t>, </a:t>
            </a:r>
            <a:r>
              <a:rPr lang="en-US" altLang="zh-TW" sz="2000" dirty="0">
                <a:solidFill>
                  <a:srgbClr val="FFFF00"/>
                </a:solidFill>
                <a:latin typeface="+mn-lt"/>
              </a:rPr>
              <a:t>FILER_FLAT_CUBIC</a:t>
            </a:r>
            <a:r>
              <a:rPr lang="en-US" altLang="zh-TW" sz="2000" dirty="0">
                <a:latin typeface="+mn-lt"/>
              </a:rPr>
              <a:t>, </a:t>
            </a:r>
            <a:r>
              <a:rPr lang="en-US" altLang="zh-TW" sz="2000" dirty="0">
                <a:solidFill>
                  <a:srgbClr val="FFFF00"/>
                </a:solidFill>
                <a:latin typeface="+mn-lt"/>
              </a:rPr>
              <a:t>FILTER_GAUSSIAN_CUBIC. FILTER_NONE </a:t>
            </a:r>
            <a:r>
              <a:rPr lang="en-US" altLang="zh-TW" sz="2000" dirty="0">
                <a:latin typeface="+mn-lt"/>
              </a:rPr>
              <a:t>is the default value</a:t>
            </a:r>
            <a:r>
              <a:rPr lang="en-US" altLang="zh-TW" sz="2000" dirty="0" smtClean="0">
                <a:latin typeface="+mn-lt"/>
              </a:rPr>
              <a:t>.</a:t>
            </a:r>
            <a:endParaRPr lang="en-US" altLang="zh-TW" sz="2000" dirty="0">
              <a:latin typeface="+mn-lt"/>
            </a:endParaRPr>
          </a:p>
        </p:txBody>
      </p:sp>
    </p:spTree>
    <p:extLst>
      <p:ext uri="{BB962C8B-B14F-4D97-AF65-F5344CB8AC3E}">
        <p14:creationId xmlns:p14="http://schemas.microsoft.com/office/powerpoint/2010/main" val="28719644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7504" y="620688"/>
            <a:ext cx="8856984" cy="6048672"/>
          </a:xfrm>
        </p:spPr>
        <p:txBody>
          <a:bodyPr>
            <a:normAutofit/>
          </a:bodyPr>
          <a:lstStyle/>
          <a:p>
            <a:r>
              <a:rPr lang="en-US" altLang="zh-TW" sz="2000" dirty="0" smtClean="0">
                <a:latin typeface="+mn-lt"/>
              </a:rPr>
              <a:t>Fly2 is a cross-platform real-time 3D game engine.</a:t>
            </a:r>
          </a:p>
          <a:p>
            <a:pPr lvl="1"/>
            <a:r>
              <a:rPr lang="en-US" altLang="zh-TW" sz="2000" dirty="0" smtClean="0">
                <a:latin typeface="+mn-lt"/>
              </a:rPr>
              <a:t>Fly Engine version 2</a:t>
            </a:r>
          </a:p>
          <a:p>
            <a:pPr lvl="1"/>
            <a:r>
              <a:rPr lang="en-US" altLang="zh-TW" sz="2000" dirty="0" smtClean="0">
                <a:latin typeface="+mn-lt"/>
              </a:rPr>
              <a:t>Cross-platform</a:t>
            </a:r>
          </a:p>
          <a:p>
            <a:pPr lvl="2"/>
            <a:r>
              <a:rPr lang="en-US" altLang="zh-TW" sz="2000" dirty="0" smtClean="0">
                <a:latin typeface="+mn-lt"/>
              </a:rPr>
              <a:t>Win32</a:t>
            </a:r>
          </a:p>
          <a:p>
            <a:pPr lvl="3"/>
            <a:r>
              <a:rPr lang="en-US" altLang="zh-TW" sz="2000" dirty="0" smtClean="0">
                <a:solidFill>
                  <a:srgbClr val="FFC000"/>
                </a:solidFill>
                <a:latin typeface="+mn-lt"/>
              </a:rPr>
              <a:t>DirectX 9.0c </a:t>
            </a:r>
            <a:r>
              <a:rPr lang="en-US" altLang="zh-TW" sz="2000" dirty="0" smtClean="0">
                <a:latin typeface="+mn-lt"/>
              </a:rPr>
              <a:t>/ DirectX 11 / OpenGL 4.0 / OpenGL/ES 2.0</a:t>
            </a:r>
          </a:p>
          <a:p>
            <a:pPr lvl="2"/>
            <a:r>
              <a:rPr lang="en-US" altLang="zh-TW" sz="2000" dirty="0" err="1" smtClean="0">
                <a:latin typeface="+mn-lt"/>
              </a:rPr>
              <a:t>iOS</a:t>
            </a:r>
            <a:endParaRPr lang="en-US" altLang="zh-TW" sz="2000" dirty="0" smtClean="0">
              <a:latin typeface="+mn-lt"/>
            </a:endParaRPr>
          </a:p>
          <a:p>
            <a:pPr lvl="2"/>
            <a:r>
              <a:rPr lang="en-US" altLang="zh-TW" sz="2000" dirty="0" smtClean="0">
                <a:latin typeface="+mn-lt"/>
              </a:rPr>
              <a:t>Android</a:t>
            </a:r>
          </a:p>
          <a:p>
            <a:pPr lvl="2"/>
            <a:r>
              <a:rPr lang="en-US" altLang="zh-TW" sz="2000" dirty="0" smtClean="0">
                <a:latin typeface="+mn-lt"/>
              </a:rPr>
              <a:t>SONY PSP2 Vita</a:t>
            </a:r>
          </a:p>
          <a:p>
            <a:pPr lvl="1"/>
            <a:r>
              <a:rPr lang="en-US" altLang="zh-TW" sz="2000" dirty="0" smtClean="0">
                <a:latin typeface="+mn-lt"/>
              </a:rPr>
              <a:t>Owned by </a:t>
            </a:r>
            <a:r>
              <a:rPr lang="en-US" altLang="zh-TW" sz="2000" dirty="0" err="1" smtClean="0">
                <a:latin typeface="+mn-lt"/>
              </a:rPr>
              <a:t>BlackSmith</a:t>
            </a:r>
            <a:r>
              <a:rPr lang="en-US" altLang="zh-TW" sz="2000" dirty="0" smtClean="0">
                <a:latin typeface="+mn-lt"/>
              </a:rPr>
              <a:t> Technology Inc.</a:t>
            </a:r>
          </a:p>
          <a:p>
            <a:r>
              <a:rPr lang="en-US" altLang="zh-TW" sz="2000" dirty="0" smtClean="0">
                <a:latin typeface="+mn-lt"/>
              </a:rPr>
              <a:t>Current version 2.0 Build 1004 (1/6, 2013)</a:t>
            </a:r>
          </a:p>
        </p:txBody>
      </p:sp>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Introduction to Fly2 Game Engine</a:t>
            </a:r>
            <a:endParaRPr lang="en-US" altLang="zh-TW"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950555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err="1" smtClean="0">
                <a:effectLst>
                  <a:outerShdw blurRad="38100" dist="38100" dir="2700000" algn="tl">
                    <a:srgbClr val="000000">
                      <a:alpha val="43137"/>
                    </a:srgbClr>
                  </a:outerShdw>
                </a:effectLst>
              </a:rPr>
              <a:t>Shader</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23762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Fly2 is designed to use programmable rendering pipeline with multi-pass rendering management.</a:t>
            </a:r>
          </a:p>
          <a:p>
            <a:r>
              <a:rPr lang="en-US" altLang="zh-TW" sz="2000" dirty="0" smtClean="0">
                <a:latin typeface="+mn-lt"/>
              </a:rPr>
              <a:t>Fly2 supports DX9 HLSL, DX11 HLSL, </a:t>
            </a:r>
            <a:r>
              <a:rPr lang="en-US" altLang="zh-TW" sz="2000" dirty="0" err="1" smtClean="0">
                <a:latin typeface="+mn-lt"/>
              </a:rPr>
              <a:t>nVidia</a:t>
            </a:r>
            <a:r>
              <a:rPr lang="en-US" altLang="zh-TW" sz="2000" dirty="0" smtClean="0">
                <a:latin typeface="+mn-lt"/>
              </a:rPr>
              <a:t> cg, OpenGL GLSL on different platforms.</a:t>
            </a:r>
          </a:p>
          <a:p>
            <a:r>
              <a:rPr lang="en-US" altLang="zh-TW" sz="2000" dirty="0" smtClean="0">
                <a:latin typeface="+mn-lt"/>
              </a:rPr>
              <a:t>To make it easier to communicate between Fly2 with </a:t>
            </a:r>
            <a:r>
              <a:rPr lang="en-US" altLang="zh-TW" sz="2000" dirty="0" err="1" smtClean="0">
                <a:latin typeface="+mn-lt"/>
              </a:rPr>
              <a:t>shader</a:t>
            </a:r>
            <a:r>
              <a:rPr lang="en-US" altLang="zh-TW" sz="2000" dirty="0" smtClean="0">
                <a:latin typeface="+mn-lt"/>
              </a:rPr>
              <a:t> programs, Fly2 has an ASCII </a:t>
            </a:r>
            <a:r>
              <a:rPr lang="en-US" altLang="zh-TW" sz="2000" dirty="0" err="1" smtClean="0">
                <a:latin typeface="+mn-lt"/>
              </a:rPr>
              <a:t>shader</a:t>
            </a:r>
            <a:r>
              <a:rPr lang="en-US" altLang="zh-TW" sz="2000" dirty="0" smtClean="0">
                <a:latin typeface="+mn-lt"/>
              </a:rPr>
              <a:t> description file with file extension .</a:t>
            </a:r>
            <a:r>
              <a:rPr lang="en-US" altLang="zh-TW" sz="2000" dirty="0" err="1" smtClean="0">
                <a:latin typeface="+mn-lt"/>
              </a:rPr>
              <a:t>cws</a:t>
            </a:r>
            <a:r>
              <a:rPr lang="en-US" altLang="zh-TW" sz="2000" dirty="0" smtClean="0">
                <a:latin typeface="+mn-lt"/>
              </a:rPr>
              <a:t> to control multi-pass </a:t>
            </a:r>
            <a:r>
              <a:rPr lang="en-US" altLang="zh-TW" sz="2000" dirty="0" err="1" smtClean="0">
                <a:latin typeface="+mn-lt"/>
              </a:rPr>
              <a:t>shader</a:t>
            </a:r>
            <a:r>
              <a:rPr lang="en-US" altLang="zh-TW" sz="2000" dirty="0" smtClean="0">
                <a:latin typeface="+mn-lt"/>
              </a:rPr>
              <a:t> effect and to pass the engine data to </a:t>
            </a:r>
            <a:r>
              <a:rPr lang="en-US" altLang="zh-TW" sz="2000" dirty="0" err="1" smtClean="0">
                <a:latin typeface="+mn-lt"/>
              </a:rPr>
              <a:t>shader</a:t>
            </a:r>
            <a:r>
              <a:rPr lang="en-US" altLang="zh-TW" sz="2000" dirty="0" smtClean="0">
                <a:latin typeface="+mn-lt"/>
              </a:rPr>
              <a:t> code.</a:t>
            </a:r>
            <a:endParaRPr lang="en-US" altLang="zh-TW" sz="2000" dirty="0">
              <a:latin typeface="+mn-lt"/>
            </a:endParaRPr>
          </a:p>
          <a:p>
            <a:pPr lvl="1"/>
            <a:endParaRPr lang="en-US" altLang="zh-TW" sz="2000" dirty="0" smtClean="0">
              <a:latin typeface="+mn-lt"/>
            </a:endParaRPr>
          </a:p>
        </p:txBody>
      </p:sp>
      <p:sp>
        <p:nvSpPr>
          <p:cNvPr id="2" name="矩形 1"/>
          <p:cNvSpPr/>
          <p:nvPr/>
        </p:nvSpPr>
        <p:spPr>
          <a:xfrm>
            <a:off x="1547664" y="3933056"/>
            <a:ext cx="1512168"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smtClean="0"/>
              <a:t>Fly2 Game Engine</a:t>
            </a:r>
            <a:endParaRPr lang="zh-TW" altLang="en-US" b="1" dirty="0"/>
          </a:p>
        </p:txBody>
      </p:sp>
      <p:sp>
        <p:nvSpPr>
          <p:cNvPr id="6" name="矩形 5"/>
          <p:cNvSpPr/>
          <p:nvPr/>
        </p:nvSpPr>
        <p:spPr>
          <a:xfrm>
            <a:off x="3635896" y="3933056"/>
            <a:ext cx="1512168"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err="1" smtClean="0"/>
              <a:t>Shader</a:t>
            </a:r>
            <a:r>
              <a:rPr lang="en-US" altLang="zh-TW" b="1" dirty="0" smtClean="0"/>
              <a:t> Descriptor</a:t>
            </a:r>
          </a:p>
          <a:p>
            <a:pPr algn="ctr"/>
            <a:r>
              <a:rPr lang="en-US" altLang="zh-TW" b="1" dirty="0" smtClean="0"/>
              <a:t>.</a:t>
            </a:r>
            <a:r>
              <a:rPr lang="en-US" altLang="zh-TW" b="1" dirty="0" err="1" smtClean="0"/>
              <a:t>cws</a:t>
            </a:r>
            <a:endParaRPr lang="en-US" altLang="zh-TW" b="1" dirty="0" smtClean="0"/>
          </a:p>
        </p:txBody>
      </p:sp>
      <p:sp>
        <p:nvSpPr>
          <p:cNvPr id="7" name="矩形 6"/>
          <p:cNvSpPr/>
          <p:nvPr/>
        </p:nvSpPr>
        <p:spPr>
          <a:xfrm>
            <a:off x="5724128" y="3933056"/>
            <a:ext cx="1512168"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err="1" smtClean="0"/>
              <a:t>Shader</a:t>
            </a:r>
            <a:r>
              <a:rPr lang="en-US" altLang="zh-TW" b="1" dirty="0" smtClean="0"/>
              <a:t> Code</a:t>
            </a:r>
            <a:endParaRPr lang="zh-TW" altLang="en-US" b="1" dirty="0"/>
          </a:p>
        </p:txBody>
      </p:sp>
      <p:cxnSp>
        <p:nvCxnSpPr>
          <p:cNvPr id="4" name="直線單箭頭接點 3"/>
          <p:cNvCxnSpPr>
            <a:stCxn id="2" idx="3"/>
            <a:endCxn id="6" idx="1"/>
          </p:cNvCxnSpPr>
          <p:nvPr/>
        </p:nvCxnSpPr>
        <p:spPr>
          <a:xfrm>
            <a:off x="3059832" y="4509120"/>
            <a:ext cx="576064"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a:stCxn id="6" idx="3"/>
            <a:endCxn id="7" idx="1"/>
          </p:cNvCxnSpPr>
          <p:nvPr/>
        </p:nvCxnSpPr>
        <p:spPr>
          <a:xfrm>
            <a:off x="5148064" y="4509120"/>
            <a:ext cx="576064"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994262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err="1" smtClean="0">
                <a:effectLst>
                  <a:outerShdw blurRad="38100" dist="38100" dir="2700000" algn="tl">
                    <a:srgbClr val="000000">
                      <a:alpha val="43137"/>
                    </a:srgbClr>
                  </a:outerShdw>
                </a:effectLst>
              </a:rPr>
              <a:t>Shader</a:t>
            </a:r>
            <a:r>
              <a:rPr lang="en-US" altLang="zh-TW" sz="2800" b="1" dirty="0" smtClean="0">
                <a:effectLst>
                  <a:outerShdw blurRad="38100" dist="38100" dir="2700000" algn="tl">
                    <a:srgbClr val="000000">
                      <a:alpha val="43137"/>
                    </a:srgbClr>
                  </a:outerShdw>
                </a:effectLst>
              </a:rPr>
              <a:t> Description (.</a:t>
            </a:r>
            <a:r>
              <a:rPr lang="en-US" altLang="zh-TW" sz="2800" b="1" dirty="0" err="1" smtClean="0">
                <a:effectLst>
                  <a:outerShdw blurRad="38100" dist="38100" dir="2700000" algn="tl">
                    <a:srgbClr val="000000">
                      <a:alpha val="43137"/>
                    </a:srgbClr>
                  </a:outerShdw>
                </a:effectLst>
              </a:rPr>
              <a:t>cws</a:t>
            </a:r>
            <a:r>
              <a:rPr lang="en-US" altLang="zh-TW" sz="2800" b="1" dirty="0" smtClean="0">
                <a:effectLst>
                  <a:outerShdw blurRad="38100" dist="38100" dir="2700000" algn="tl">
                    <a:srgbClr val="000000">
                      <a:alpha val="43137"/>
                    </a:srgbClr>
                  </a:outerShdw>
                </a:effectLst>
              </a:rPr>
              <a:t>) Structure for HLSL </a:t>
            </a:r>
            <a:r>
              <a:rPr lang="en-US" altLang="zh-TW" sz="2800" b="1" dirty="0" err="1" smtClean="0">
                <a:effectLst>
                  <a:outerShdw blurRad="38100" dist="38100" dir="2700000" algn="tl">
                    <a:srgbClr val="000000">
                      <a:alpha val="43137"/>
                    </a:srgbClr>
                  </a:outerShdw>
                </a:effectLst>
              </a:rPr>
              <a:t>Shader</a:t>
            </a:r>
            <a:endParaRPr lang="en-US" altLang="zh-TW" sz="2800" b="1" dirty="0">
              <a:effectLst>
                <a:outerShdw blurRad="38100" dist="38100" dir="2700000" algn="tl">
                  <a:srgbClr val="000000">
                    <a:alpha val="43137"/>
                  </a:srgbClr>
                </a:outerShdw>
              </a:effectLst>
            </a:endParaRPr>
          </a:p>
        </p:txBody>
      </p:sp>
      <p:sp>
        <p:nvSpPr>
          <p:cNvPr id="3" name="文字方塊 2"/>
          <p:cNvSpPr txBox="1"/>
          <p:nvPr/>
        </p:nvSpPr>
        <p:spPr>
          <a:xfrm>
            <a:off x="251520" y="764704"/>
            <a:ext cx="4505144" cy="4031873"/>
          </a:xfrm>
          <a:prstGeom prst="rect">
            <a:avLst/>
          </a:prstGeom>
          <a:noFill/>
        </p:spPr>
        <p:txBody>
          <a:bodyPr wrap="none" rtlCol="0">
            <a:spAutoFit/>
          </a:bodyPr>
          <a:lstStyle/>
          <a:p>
            <a:r>
              <a:rPr lang="en-US" altLang="zh-TW" sz="1600" b="1" dirty="0" smtClean="0">
                <a:solidFill>
                  <a:schemeClr val="accent2">
                    <a:lumMod val="40000"/>
                    <a:lumOff val="60000"/>
                  </a:schemeClr>
                </a:solidFill>
              </a:rPr>
              <a:t>Effect</a:t>
            </a:r>
            <a:r>
              <a:rPr lang="en-US" altLang="zh-TW" sz="1600" b="1" dirty="0" smtClean="0">
                <a:solidFill>
                  <a:srgbClr val="FFFF00"/>
                </a:solidFill>
              </a:rPr>
              <a:t> </a:t>
            </a:r>
            <a:r>
              <a:rPr lang="en-US" altLang="zh-TW" sz="1600" b="1" dirty="0" smtClean="0"/>
              <a:t>PhongTex1.fx</a:t>
            </a:r>
            <a:endParaRPr lang="en-US" altLang="zh-TW" sz="1600" b="1" dirty="0"/>
          </a:p>
          <a:p>
            <a:endParaRPr lang="en-US" altLang="zh-TW" sz="1600" b="1" dirty="0" smtClean="0"/>
          </a:p>
          <a:p>
            <a:r>
              <a:rPr lang="en-US" altLang="zh-TW" sz="1600" b="1" dirty="0" err="1" smtClean="0">
                <a:solidFill>
                  <a:schemeClr val="accent2">
                    <a:lumMod val="40000"/>
                    <a:lumOff val="60000"/>
                  </a:schemeClr>
                </a:solidFill>
              </a:rPr>
              <a:t>VertexType</a:t>
            </a:r>
            <a:r>
              <a:rPr lang="en-US" altLang="zh-TW" sz="1600" b="1" dirty="0" smtClean="0">
                <a:solidFill>
                  <a:schemeClr val="accent2">
                    <a:lumMod val="40000"/>
                    <a:lumOff val="60000"/>
                  </a:schemeClr>
                </a:solidFill>
              </a:rPr>
              <a:t> </a:t>
            </a:r>
            <a:r>
              <a:rPr lang="en-US" altLang="zh-TW" sz="1600" b="1" dirty="0" smtClean="0"/>
              <a:t>position normal texture </a:t>
            </a:r>
            <a:r>
              <a:rPr lang="en-US" altLang="zh-TW" sz="1600" b="1" dirty="0" smtClean="0">
                <a:solidFill>
                  <a:srgbClr val="FFC000"/>
                </a:solidFill>
              </a:rPr>
              <a:t>1 2</a:t>
            </a:r>
          </a:p>
          <a:p>
            <a:endParaRPr lang="en-US" altLang="zh-TW" sz="1600" b="1" dirty="0">
              <a:solidFill>
                <a:srgbClr val="FFFF00"/>
              </a:solidFill>
            </a:endParaRPr>
          </a:p>
          <a:p>
            <a:r>
              <a:rPr lang="en-US" altLang="zh-TW" sz="1600" b="1" dirty="0" smtClean="0">
                <a:solidFill>
                  <a:schemeClr val="accent2">
                    <a:lumMod val="40000"/>
                    <a:lumOff val="60000"/>
                  </a:schemeClr>
                </a:solidFill>
              </a:rPr>
              <a:t>Technique</a:t>
            </a:r>
            <a:r>
              <a:rPr lang="en-US" altLang="zh-TW" sz="1600" b="1" dirty="0" smtClean="0">
                <a:solidFill>
                  <a:srgbClr val="FFFF00"/>
                </a:solidFill>
              </a:rPr>
              <a:t> </a:t>
            </a:r>
            <a:r>
              <a:rPr lang="en-US" altLang="zh-TW" sz="1600" b="1" dirty="0" smtClean="0"/>
              <a:t>3</a:t>
            </a:r>
            <a:endParaRPr lang="en-US" altLang="zh-TW" sz="1600" b="1" dirty="0"/>
          </a:p>
          <a:p>
            <a:r>
              <a:rPr lang="en-US" altLang="zh-TW" sz="1600" b="1" dirty="0">
                <a:solidFill>
                  <a:srgbClr val="FFFF00"/>
                </a:solidFill>
              </a:rPr>
              <a:t> </a:t>
            </a:r>
            <a:r>
              <a:rPr lang="en-US" altLang="zh-TW" sz="1600" b="1" dirty="0" smtClean="0">
                <a:solidFill>
                  <a:srgbClr val="FFFF00"/>
                </a:solidFill>
              </a:rPr>
              <a:t>  0 </a:t>
            </a:r>
            <a:r>
              <a:rPr lang="en-US" altLang="zh-TW" sz="1600" b="1" dirty="0" smtClean="0"/>
              <a:t>PhongTex1</a:t>
            </a:r>
            <a:r>
              <a:rPr lang="en-US" altLang="zh-TW" sz="1600" b="1" dirty="0" smtClean="0">
                <a:solidFill>
                  <a:srgbClr val="FFFF00"/>
                </a:solidFill>
              </a:rPr>
              <a:t>             1   </a:t>
            </a:r>
            <a:r>
              <a:rPr lang="en-US" altLang="zh-TW" sz="1600" b="1" dirty="0" err="1" smtClean="0">
                <a:solidFill>
                  <a:srgbClr val="FFFF00"/>
                </a:solidFill>
              </a:rPr>
              <a:t>colorMap</a:t>
            </a:r>
            <a:r>
              <a:rPr lang="en-US" altLang="zh-TW" sz="1600" b="1" dirty="0" smtClean="0">
                <a:solidFill>
                  <a:srgbClr val="FFFF00"/>
                </a:solidFill>
              </a:rPr>
              <a:t> 0 0</a:t>
            </a:r>
          </a:p>
          <a:p>
            <a:r>
              <a:rPr lang="en-US" altLang="zh-TW" sz="1600" b="1" dirty="0" smtClean="0">
                <a:solidFill>
                  <a:srgbClr val="FFFF00"/>
                </a:solidFill>
              </a:rPr>
              <a:t>   1 </a:t>
            </a:r>
            <a:r>
              <a:rPr lang="en-US" altLang="zh-TW" sz="1600" b="1" dirty="0" smtClean="0"/>
              <a:t>PhongTex1Alpha</a:t>
            </a:r>
            <a:r>
              <a:rPr lang="en-US" altLang="zh-TW" sz="1600" b="1" dirty="0" smtClean="0">
                <a:solidFill>
                  <a:srgbClr val="FFFF00"/>
                </a:solidFill>
              </a:rPr>
              <a:t>   1  </a:t>
            </a:r>
            <a:r>
              <a:rPr lang="en-US" altLang="zh-TW" sz="1600" b="1" dirty="0" err="1" smtClean="0">
                <a:solidFill>
                  <a:srgbClr val="FFFF00"/>
                </a:solidFill>
              </a:rPr>
              <a:t>colorMap</a:t>
            </a:r>
            <a:r>
              <a:rPr lang="en-US" altLang="zh-TW" sz="1600" b="1" dirty="0" smtClean="0">
                <a:solidFill>
                  <a:srgbClr val="FFFF00"/>
                </a:solidFill>
              </a:rPr>
              <a:t> 0 0</a:t>
            </a:r>
            <a:endParaRPr lang="en-US" altLang="zh-TW" sz="1600" b="1" dirty="0">
              <a:solidFill>
                <a:srgbClr val="FFFF00"/>
              </a:solidFill>
            </a:endParaRPr>
          </a:p>
          <a:p>
            <a:endParaRPr lang="en-US" altLang="zh-TW" sz="1600" b="1" dirty="0">
              <a:solidFill>
                <a:srgbClr val="FFC000"/>
              </a:solidFill>
            </a:endParaRPr>
          </a:p>
          <a:p>
            <a:r>
              <a:rPr lang="en-US" altLang="zh-TW" sz="1600" b="1" dirty="0" smtClean="0">
                <a:solidFill>
                  <a:schemeClr val="accent2">
                    <a:lumMod val="40000"/>
                    <a:lumOff val="60000"/>
                  </a:schemeClr>
                </a:solidFill>
              </a:rPr>
              <a:t>Constant </a:t>
            </a:r>
            <a:r>
              <a:rPr lang="en-US" altLang="zh-TW" sz="1600" b="1" dirty="0" smtClean="0"/>
              <a:t>14</a:t>
            </a:r>
            <a:endParaRPr lang="en-US" altLang="zh-TW" sz="1600" b="1" dirty="0"/>
          </a:p>
          <a:p>
            <a:r>
              <a:rPr lang="en-US" altLang="zh-TW" sz="1600" b="1" dirty="0">
                <a:solidFill>
                  <a:srgbClr val="FFC000"/>
                </a:solidFill>
              </a:rPr>
              <a:t>      0 </a:t>
            </a:r>
            <a:r>
              <a:rPr lang="en-US" altLang="zh-TW" sz="1600" b="1" dirty="0" smtClean="0">
                <a:solidFill>
                  <a:srgbClr val="FFC000"/>
                </a:solidFill>
              </a:rPr>
              <a:t>E </a:t>
            </a:r>
            <a:r>
              <a:rPr lang="en-US" altLang="zh-TW" sz="1600" b="1" dirty="0">
                <a:solidFill>
                  <a:srgbClr val="FFC000"/>
                </a:solidFill>
              </a:rPr>
              <a:t>Matrix </a:t>
            </a:r>
            <a:r>
              <a:rPr lang="en-US" altLang="zh-TW" sz="1600" b="1" dirty="0" err="1">
                <a:solidFill>
                  <a:srgbClr val="FFC000"/>
                </a:solidFill>
              </a:rPr>
              <a:t>LocalToScreen</a:t>
            </a:r>
            <a:r>
              <a:rPr lang="en-US" altLang="zh-TW" sz="1600" b="1" dirty="0">
                <a:solidFill>
                  <a:srgbClr val="FFC000"/>
                </a:solidFill>
              </a:rPr>
              <a:t> </a:t>
            </a:r>
            <a:r>
              <a:rPr lang="en-US" altLang="zh-TW" sz="1600" b="1" dirty="0" err="1">
                <a:solidFill>
                  <a:srgbClr val="FFFF00"/>
                </a:solidFill>
              </a:rPr>
              <a:t>mWVP</a:t>
            </a:r>
            <a:endParaRPr lang="en-US" altLang="zh-TW" sz="1600" b="1" dirty="0">
              <a:solidFill>
                <a:srgbClr val="FFFF00"/>
              </a:solidFill>
            </a:endParaRPr>
          </a:p>
          <a:p>
            <a:r>
              <a:rPr lang="en-US" altLang="zh-TW" sz="1600" b="1" dirty="0">
                <a:solidFill>
                  <a:srgbClr val="FFC000"/>
                </a:solidFill>
              </a:rPr>
              <a:t>      1 </a:t>
            </a:r>
            <a:r>
              <a:rPr lang="en-US" altLang="zh-TW" sz="1600" b="1" dirty="0" smtClean="0">
                <a:solidFill>
                  <a:srgbClr val="FFC000"/>
                </a:solidFill>
              </a:rPr>
              <a:t>E </a:t>
            </a:r>
            <a:r>
              <a:rPr lang="en-US" altLang="zh-TW" sz="1600" b="1" dirty="0">
                <a:solidFill>
                  <a:srgbClr val="FFC000"/>
                </a:solidFill>
              </a:rPr>
              <a:t>Matrix Global </a:t>
            </a:r>
            <a:r>
              <a:rPr lang="en-US" altLang="zh-TW" sz="1600" b="1" dirty="0" err="1">
                <a:solidFill>
                  <a:srgbClr val="FFFF00"/>
                </a:solidFill>
              </a:rPr>
              <a:t>mWorld</a:t>
            </a:r>
            <a:endParaRPr lang="en-US" altLang="zh-TW" sz="1600" b="1" dirty="0">
              <a:solidFill>
                <a:srgbClr val="FFFF00"/>
              </a:solidFill>
            </a:endParaRPr>
          </a:p>
          <a:p>
            <a:r>
              <a:rPr lang="en-US" altLang="zh-TW" sz="1600" b="1" dirty="0">
                <a:solidFill>
                  <a:srgbClr val="FFC000"/>
                </a:solidFill>
              </a:rPr>
              <a:t>      2 </a:t>
            </a:r>
            <a:r>
              <a:rPr lang="en-US" altLang="zh-TW" sz="1600" b="1" dirty="0" smtClean="0">
                <a:solidFill>
                  <a:srgbClr val="FFC000"/>
                </a:solidFill>
              </a:rPr>
              <a:t>E </a:t>
            </a:r>
            <a:r>
              <a:rPr lang="en-US" altLang="zh-TW" sz="1600" b="1" dirty="0">
                <a:solidFill>
                  <a:srgbClr val="FFC000"/>
                </a:solidFill>
              </a:rPr>
              <a:t>Light Position </a:t>
            </a:r>
            <a:r>
              <a:rPr lang="en-US" altLang="zh-TW" sz="1600" b="1" dirty="0" err="1"/>
              <a:t>MainLight</a:t>
            </a:r>
            <a:r>
              <a:rPr lang="en-US" altLang="zh-TW" sz="1600" b="1" dirty="0"/>
              <a:t> </a:t>
            </a:r>
            <a:r>
              <a:rPr lang="en-US" altLang="zh-TW" sz="1600" b="1" dirty="0" err="1">
                <a:solidFill>
                  <a:srgbClr val="FFFF00"/>
                </a:solidFill>
              </a:rPr>
              <a:t>mainLightPosition</a:t>
            </a:r>
            <a:endParaRPr lang="en-US" altLang="zh-TW" sz="1600" b="1" dirty="0">
              <a:solidFill>
                <a:srgbClr val="FFFF00"/>
              </a:solidFill>
            </a:endParaRPr>
          </a:p>
          <a:p>
            <a:r>
              <a:rPr lang="en-US" altLang="zh-TW" sz="1600" b="1" dirty="0">
                <a:solidFill>
                  <a:srgbClr val="FFC000"/>
                </a:solidFill>
              </a:rPr>
              <a:t>      3 </a:t>
            </a:r>
            <a:r>
              <a:rPr lang="en-US" altLang="zh-TW" sz="1600" b="1" dirty="0" smtClean="0">
                <a:solidFill>
                  <a:srgbClr val="FFC000"/>
                </a:solidFill>
              </a:rPr>
              <a:t>E </a:t>
            </a:r>
            <a:r>
              <a:rPr lang="en-US" altLang="zh-TW" sz="1600" b="1" dirty="0">
                <a:solidFill>
                  <a:srgbClr val="FFC000"/>
                </a:solidFill>
              </a:rPr>
              <a:t>Light Color </a:t>
            </a:r>
            <a:r>
              <a:rPr lang="en-US" altLang="zh-TW" sz="1600" b="1" dirty="0" err="1"/>
              <a:t>MainLight</a:t>
            </a:r>
            <a:r>
              <a:rPr lang="en-US" altLang="zh-TW" sz="1600" b="1" dirty="0"/>
              <a:t> </a:t>
            </a:r>
            <a:r>
              <a:rPr lang="en-US" altLang="zh-TW" sz="1600" b="1" dirty="0" err="1" smtClean="0">
                <a:solidFill>
                  <a:srgbClr val="FFFF00"/>
                </a:solidFill>
              </a:rPr>
              <a:t>mainLightColor</a:t>
            </a:r>
            <a:endParaRPr lang="en-US" altLang="zh-TW" sz="1600" b="1" dirty="0" smtClean="0">
              <a:solidFill>
                <a:srgbClr val="FFFF00"/>
              </a:solidFill>
            </a:endParaRPr>
          </a:p>
          <a:p>
            <a:r>
              <a:rPr lang="en-US" altLang="zh-TW" sz="1600" b="1" dirty="0">
                <a:solidFill>
                  <a:srgbClr val="FFC000"/>
                </a:solidFill>
              </a:rPr>
              <a:t> </a:t>
            </a:r>
            <a:r>
              <a:rPr lang="en-US" altLang="zh-TW" sz="1600" b="1" dirty="0" smtClean="0">
                <a:solidFill>
                  <a:srgbClr val="FFC000"/>
                </a:solidFill>
              </a:rPr>
              <a:t>     4  …</a:t>
            </a:r>
          </a:p>
          <a:p>
            <a:r>
              <a:rPr lang="en-US" altLang="zh-TW" sz="1600" b="1" dirty="0">
                <a:solidFill>
                  <a:srgbClr val="FFC000"/>
                </a:solidFill>
              </a:rPr>
              <a:t> </a:t>
            </a:r>
            <a:r>
              <a:rPr lang="en-US" altLang="zh-TW" sz="1600" b="1" dirty="0" smtClean="0">
                <a:solidFill>
                  <a:srgbClr val="FFC000"/>
                </a:solidFill>
              </a:rPr>
              <a:t>     …</a:t>
            </a:r>
          </a:p>
          <a:p>
            <a:r>
              <a:rPr lang="en-US" altLang="zh-TW" sz="1600" b="1" dirty="0">
                <a:solidFill>
                  <a:srgbClr val="FFC000"/>
                </a:solidFill>
              </a:rPr>
              <a:t> </a:t>
            </a:r>
            <a:r>
              <a:rPr lang="en-US" altLang="zh-TW" sz="1600" b="1" dirty="0" smtClean="0">
                <a:solidFill>
                  <a:srgbClr val="FFC000"/>
                </a:solidFill>
              </a:rPr>
              <a:t>     13 E </a:t>
            </a:r>
            <a:r>
              <a:rPr lang="en-US" altLang="zh-TW" sz="1600" b="1" dirty="0" err="1" smtClean="0">
                <a:solidFill>
                  <a:srgbClr val="FFC000"/>
                </a:solidFill>
              </a:rPr>
              <a:t>BeTexture</a:t>
            </a:r>
            <a:r>
              <a:rPr lang="en-US" altLang="zh-TW" sz="1600" b="1" dirty="0" smtClean="0">
                <a:solidFill>
                  <a:srgbClr val="FFC000"/>
                </a:solidFill>
              </a:rPr>
              <a:t> 0 </a:t>
            </a:r>
            <a:r>
              <a:rPr lang="en-US" altLang="zh-TW" sz="1600" b="1" dirty="0" err="1" smtClean="0">
                <a:solidFill>
                  <a:srgbClr val="FFFF00"/>
                </a:solidFill>
              </a:rPr>
              <a:t>beColormap</a:t>
            </a:r>
            <a:endParaRPr lang="en-US" altLang="zh-TW" sz="1600" b="1" dirty="0">
              <a:solidFill>
                <a:srgbClr val="FFFF00"/>
              </a:solidFill>
            </a:endParaRPr>
          </a:p>
        </p:txBody>
      </p:sp>
      <p:grpSp>
        <p:nvGrpSpPr>
          <p:cNvPr id="12" name="群組 11"/>
          <p:cNvGrpSpPr/>
          <p:nvPr/>
        </p:nvGrpSpPr>
        <p:grpSpPr>
          <a:xfrm>
            <a:off x="2195736" y="618054"/>
            <a:ext cx="4662652" cy="369332"/>
            <a:chOff x="1547664" y="600024"/>
            <a:chExt cx="4662652" cy="369332"/>
          </a:xfrm>
        </p:grpSpPr>
        <p:sp>
          <p:nvSpPr>
            <p:cNvPr id="8" name="文字方塊 7"/>
            <p:cNvSpPr txBox="1"/>
            <p:nvPr/>
          </p:nvSpPr>
          <p:spPr>
            <a:xfrm>
              <a:off x="3491880" y="600024"/>
              <a:ext cx="2718436" cy="369332"/>
            </a:xfrm>
            <a:prstGeom prst="rect">
              <a:avLst/>
            </a:prstGeom>
            <a:noFill/>
          </p:spPr>
          <p:txBody>
            <a:bodyPr wrap="none" rtlCol="0">
              <a:spAutoFit/>
            </a:bodyPr>
            <a:lstStyle/>
            <a:p>
              <a:r>
                <a:rPr lang="en-US" altLang="zh-TW" b="1" dirty="0" smtClean="0"/>
                <a:t>HLSL in D3D effect file (.</a:t>
              </a:r>
              <a:r>
                <a:rPr lang="en-US" altLang="zh-TW" b="1" dirty="0" err="1" smtClean="0"/>
                <a:t>fx</a:t>
              </a:r>
              <a:r>
                <a:rPr lang="en-US" altLang="zh-TW" b="1" dirty="0" smtClean="0"/>
                <a:t>)</a:t>
              </a:r>
              <a:endParaRPr lang="zh-TW" altLang="en-US" b="1" dirty="0"/>
            </a:p>
          </p:txBody>
        </p:sp>
        <p:cxnSp>
          <p:nvCxnSpPr>
            <p:cNvPr id="11" name="直線單箭頭接點 10"/>
            <p:cNvCxnSpPr>
              <a:stCxn id="8" idx="1"/>
            </p:cNvCxnSpPr>
            <p:nvPr/>
          </p:nvCxnSpPr>
          <p:spPr>
            <a:xfrm flipH="1">
              <a:off x="1547664" y="784690"/>
              <a:ext cx="1944216" cy="1240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6" name="群組 15"/>
          <p:cNvGrpSpPr/>
          <p:nvPr/>
        </p:nvGrpSpPr>
        <p:grpSpPr>
          <a:xfrm>
            <a:off x="3779912" y="1139786"/>
            <a:ext cx="4667397" cy="369332"/>
            <a:chOff x="1547664" y="600024"/>
            <a:chExt cx="4667397" cy="369332"/>
          </a:xfrm>
        </p:grpSpPr>
        <p:sp>
          <p:nvSpPr>
            <p:cNvPr id="20" name="文字方塊 19"/>
            <p:cNvSpPr txBox="1"/>
            <p:nvPr/>
          </p:nvSpPr>
          <p:spPr>
            <a:xfrm>
              <a:off x="3491880" y="600024"/>
              <a:ext cx="2723181" cy="369332"/>
            </a:xfrm>
            <a:prstGeom prst="rect">
              <a:avLst/>
            </a:prstGeom>
            <a:noFill/>
          </p:spPr>
          <p:txBody>
            <a:bodyPr wrap="none" rtlCol="0">
              <a:spAutoFit/>
            </a:bodyPr>
            <a:lstStyle/>
            <a:p>
              <a:r>
                <a:rPr lang="en-US" altLang="zh-TW" b="1" dirty="0" smtClean="0"/>
                <a:t>Vertex type used in </a:t>
              </a:r>
              <a:r>
                <a:rPr lang="en-US" altLang="zh-TW" b="1" dirty="0" err="1" smtClean="0"/>
                <a:t>shader</a:t>
              </a:r>
              <a:endParaRPr lang="zh-TW" altLang="en-US" b="1" dirty="0"/>
            </a:p>
          </p:txBody>
        </p:sp>
        <p:cxnSp>
          <p:nvCxnSpPr>
            <p:cNvPr id="21" name="直線單箭頭接點 20"/>
            <p:cNvCxnSpPr>
              <a:stCxn id="20" idx="1"/>
            </p:cNvCxnSpPr>
            <p:nvPr/>
          </p:nvCxnSpPr>
          <p:spPr>
            <a:xfrm flipH="1">
              <a:off x="1547664" y="784690"/>
              <a:ext cx="1944216" cy="1240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2" name="群組 21"/>
          <p:cNvGrpSpPr/>
          <p:nvPr/>
        </p:nvGrpSpPr>
        <p:grpSpPr>
          <a:xfrm>
            <a:off x="3779912" y="2123564"/>
            <a:ext cx="4228944" cy="369332"/>
            <a:chOff x="1547664" y="600024"/>
            <a:chExt cx="4228944" cy="369332"/>
          </a:xfrm>
        </p:grpSpPr>
        <p:sp>
          <p:nvSpPr>
            <p:cNvPr id="23" name="文字方塊 22"/>
            <p:cNvSpPr txBox="1"/>
            <p:nvPr/>
          </p:nvSpPr>
          <p:spPr>
            <a:xfrm>
              <a:off x="3491880" y="600024"/>
              <a:ext cx="2284728" cy="369332"/>
            </a:xfrm>
            <a:prstGeom prst="rect">
              <a:avLst/>
            </a:prstGeom>
            <a:noFill/>
          </p:spPr>
          <p:txBody>
            <a:bodyPr wrap="none" rtlCol="0">
              <a:spAutoFit/>
            </a:bodyPr>
            <a:lstStyle/>
            <a:p>
              <a:r>
                <a:rPr lang="en-US" altLang="zh-TW" b="1" dirty="0" smtClean="0"/>
                <a:t>Technique declaration</a:t>
              </a:r>
              <a:endParaRPr lang="zh-TW" altLang="en-US" b="1" dirty="0"/>
            </a:p>
          </p:txBody>
        </p:sp>
        <p:cxnSp>
          <p:nvCxnSpPr>
            <p:cNvPr id="24" name="直線單箭頭接點 23"/>
            <p:cNvCxnSpPr>
              <a:stCxn id="23" idx="1"/>
            </p:cNvCxnSpPr>
            <p:nvPr/>
          </p:nvCxnSpPr>
          <p:spPr>
            <a:xfrm flipH="1">
              <a:off x="1547664" y="784690"/>
              <a:ext cx="19442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5" name="群組 24"/>
          <p:cNvGrpSpPr/>
          <p:nvPr/>
        </p:nvGrpSpPr>
        <p:grpSpPr>
          <a:xfrm>
            <a:off x="3609656" y="4477762"/>
            <a:ext cx="5334688" cy="864096"/>
            <a:chOff x="1547664" y="784690"/>
            <a:chExt cx="5334688" cy="864096"/>
          </a:xfrm>
        </p:grpSpPr>
        <p:sp>
          <p:nvSpPr>
            <p:cNvPr id="26" name="文字方塊 25"/>
            <p:cNvSpPr txBox="1"/>
            <p:nvPr/>
          </p:nvSpPr>
          <p:spPr>
            <a:xfrm>
              <a:off x="3654032" y="1279454"/>
              <a:ext cx="3228320" cy="369332"/>
            </a:xfrm>
            <a:prstGeom prst="rect">
              <a:avLst/>
            </a:prstGeom>
            <a:noFill/>
          </p:spPr>
          <p:txBody>
            <a:bodyPr wrap="none" rtlCol="0">
              <a:spAutoFit/>
            </a:bodyPr>
            <a:lstStyle/>
            <a:p>
              <a:r>
                <a:rPr lang="en-US" altLang="zh-TW" b="1" dirty="0" smtClean="0"/>
                <a:t>Constants definition for </a:t>
              </a:r>
              <a:r>
                <a:rPr lang="en-US" altLang="zh-TW" b="1" dirty="0" err="1" smtClean="0"/>
                <a:t>shaders</a:t>
              </a:r>
              <a:endParaRPr lang="zh-TW" altLang="en-US" b="1" dirty="0"/>
            </a:p>
          </p:txBody>
        </p:sp>
        <p:cxnSp>
          <p:nvCxnSpPr>
            <p:cNvPr id="27" name="直線單箭頭接點 26"/>
            <p:cNvCxnSpPr/>
            <p:nvPr/>
          </p:nvCxnSpPr>
          <p:spPr>
            <a:xfrm flipH="1" flipV="1">
              <a:off x="1547664" y="784690"/>
              <a:ext cx="1944216" cy="679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8585631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err="1" smtClean="0">
                <a:effectLst>
                  <a:outerShdw blurRad="38100" dist="38100" dir="2700000" algn="tl">
                    <a:srgbClr val="000000">
                      <a:alpha val="43137"/>
                    </a:srgbClr>
                  </a:outerShdw>
                </a:effectLst>
              </a:rPr>
              <a:t>Shader</a:t>
            </a:r>
            <a:r>
              <a:rPr lang="en-US" altLang="zh-TW" sz="2800" b="1" dirty="0" smtClean="0">
                <a:effectLst>
                  <a:outerShdw blurRad="38100" dist="38100" dir="2700000" algn="tl">
                    <a:srgbClr val="000000">
                      <a:alpha val="43137"/>
                    </a:srgbClr>
                  </a:outerShdw>
                </a:effectLst>
              </a:rPr>
              <a:t> Technique Declaration in CWS File</a:t>
            </a:r>
            <a:endParaRPr lang="en-US" altLang="zh-TW" sz="2800" b="1" dirty="0">
              <a:effectLst>
                <a:outerShdw blurRad="38100" dist="38100" dir="2700000" algn="tl">
                  <a:srgbClr val="000000">
                    <a:alpha val="43137"/>
                  </a:srgbClr>
                </a:outerShdw>
              </a:effectLst>
            </a:endParaRPr>
          </a:p>
        </p:txBody>
      </p:sp>
      <p:sp>
        <p:nvSpPr>
          <p:cNvPr id="3" name="文字方塊 2"/>
          <p:cNvSpPr txBox="1"/>
          <p:nvPr/>
        </p:nvSpPr>
        <p:spPr>
          <a:xfrm>
            <a:off x="251520" y="764704"/>
            <a:ext cx="6031716" cy="1631216"/>
          </a:xfrm>
          <a:prstGeom prst="rect">
            <a:avLst/>
          </a:prstGeom>
          <a:noFill/>
        </p:spPr>
        <p:txBody>
          <a:bodyPr wrap="none" rtlCol="0">
            <a:spAutoFit/>
          </a:bodyPr>
          <a:lstStyle/>
          <a:p>
            <a:r>
              <a:rPr lang="en-US" altLang="zh-TW" sz="2000" b="1" dirty="0" smtClean="0">
                <a:solidFill>
                  <a:schemeClr val="accent2">
                    <a:lumMod val="40000"/>
                    <a:lumOff val="60000"/>
                  </a:schemeClr>
                </a:solidFill>
              </a:rPr>
              <a:t>Technique </a:t>
            </a:r>
            <a:r>
              <a:rPr lang="en-US" altLang="zh-TW" sz="2000" b="1" dirty="0" smtClean="0"/>
              <a:t>2</a:t>
            </a:r>
          </a:p>
          <a:p>
            <a:endParaRPr lang="en-US" altLang="zh-TW" sz="2000" b="1" dirty="0">
              <a:solidFill>
                <a:srgbClr val="FFC000"/>
              </a:solidFill>
            </a:endParaRPr>
          </a:p>
          <a:p>
            <a:r>
              <a:rPr lang="en-US" altLang="zh-TW" sz="2000" b="1" dirty="0">
                <a:solidFill>
                  <a:srgbClr val="FFC000"/>
                </a:solidFill>
              </a:rPr>
              <a:t>      0 </a:t>
            </a:r>
            <a:r>
              <a:rPr lang="en-US" altLang="zh-TW" sz="2000" b="1" dirty="0" smtClean="0">
                <a:solidFill>
                  <a:srgbClr val="FFC000"/>
                </a:solidFill>
              </a:rPr>
              <a:t>      </a:t>
            </a:r>
            <a:r>
              <a:rPr lang="en-US" altLang="zh-TW" sz="2000" b="1" dirty="0" smtClean="0"/>
              <a:t>PhongTex1</a:t>
            </a:r>
            <a:r>
              <a:rPr lang="en-US" altLang="zh-TW" sz="2000" b="1" dirty="0" smtClean="0">
                <a:solidFill>
                  <a:srgbClr val="FFC000"/>
                </a:solidFill>
              </a:rPr>
              <a:t>                      </a:t>
            </a:r>
            <a:r>
              <a:rPr lang="en-US" altLang="zh-TW" sz="2000" b="1" dirty="0" smtClean="0">
                <a:solidFill>
                  <a:srgbClr val="FFFF00"/>
                </a:solidFill>
              </a:rPr>
              <a:t>1     </a:t>
            </a:r>
            <a:r>
              <a:rPr lang="en-US" altLang="zh-TW" sz="2000" b="1" dirty="0" err="1" smtClean="0">
                <a:solidFill>
                  <a:srgbClr val="FFFF00"/>
                </a:solidFill>
              </a:rPr>
              <a:t>colorMap</a:t>
            </a:r>
            <a:r>
              <a:rPr lang="en-US" altLang="zh-TW" sz="2000" b="1" dirty="0" smtClean="0">
                <a:solidFill>
                  <a:srgbClr val="FFFF00"/>
                </a:solidFill>
              </a:rPr>
              <a:t>        C      0</a:t>
            </a:r>
          </a:p>
          <a:p>
            <a:r>
              <a:rPr lang="en-US" altLang="zh-TW" sz="2000" b="1" dirty="0" smtClean="0">
                <a:solidFill>
                  <a:srgbClr val="FFC000"/>
                </a:solidFill>
              </a:rPr>
              <a:t>      </a:t>
            </a:r>
            <a:r>
              <a:rPr lang="en-US" altLang="zh-TW" sz="2000" b="1" dirty="0">
                <a:solidFill>
                  <a:srgbClr val="FFC000"/>
                </a:solidFill>
              </a:rPr>
              <a:t>1 </a:t>
            </a:r>
            <a:r>
              <a:rPr lang="en-US" altLang="zh-TW" sz="2000" b="1" dirty="0" smtClean="0">
                <a:solidFill>
                  <a:srgbClr val="FFC000"/>
                </a:solidFill>
              </a:rPr>
              <a:t>      </a:t>
            </a:r>
            <a:r>
              <a:rPr lang="en-US" altLang="zh-TW" sz="2000" b="1" dirty="0" smtClean="0"/>
              <a:t>Phongtex2</a:t>
            </a:r>
            <a:r>
              <a:rPr lang="en-US" altLang="zh-TW" sz="2000" b="1" dirty="0" smtClean="0">
                <a:solidFill>
                  <a:srgbClr val="FFC000"/>
                </a:solidFill>
              </a:rPr>
              <a:t>                       </a:t>
            </a:r>
            <a:r>
              <a:rPr lang="en-US" altLang="zh-TW" sz="2000" b="1" dirty="0" smtClean="0">
                <a:solidFill>
                  <a:srgbClr val="FFFF00"/>
                </a:solidFill>
              </a:rPr>
              <a:t>2     </a:t>
            </a:r>
            <a:r>
              <a:rPr lang="en-US" altLang="zh-TW" sz="2000" b="1" dirty="0" err="1" smtClean="0">
                <a:solidFill>
                  <a:srgbClr val="FFFF00"/>
                </a:solidFill>
              </a:rPr>
              <a:t>colorMap</a:t>
            </a:r>
            <a:r>
              <a:rPr lang="en-US" altLang="zh-TW" sz="2000" b="1" dirty="0" smtClean="0">
                <a:solidFill>
                  <a:srgbClr val="FFFF00"/>
                </a:solidFill>
              </a:rPr>
              <a:t>       0       1</a:t>
            </a:r>
          </a:p>
          <a:p>
            <a:r>
              <a:rPr lang="en-US" altLang="zh-TW" sz="2000" b="1" dirty="0" smtClean="0">
                <a:solidFill>
                  <a:srgbClr val="FFC000"/>
                </a:solidFill>
              </a:rPr>
              <a:t>      </a:t>
            </a:r>
            <a:endParaRPr lang="en-US" altLang="zh-TW" sz="2000" b="1" dirty="0">
              <a:solidFill>
                <a:srgbClr val="FFC000"/>
              </a:solidFill>
            </a:endParaRPr>
          </a:p>
        </p:txBody>
      </p:sp>
      <p:grpSp>
        <p:nvGrpSpPr>
          <p:cNvPr id="32" name="群組 31"/>
          <p:cNvGrpSpPr/>
          <p:nvPr/>
        </p:nvGrpSpPr>
        <p:grpSpPr>
          <a:xfrm>
            <a:off x="48042" y="1340768"/>
            <a:ext cx="1155381" cy="4174723"/>
            <a:chOff x="48042" y="2564904"/>
            <a:chExt cx="1155381" cy="4174723"/>
          </a:xfrm>
        </p:grpSpPr>
        <p:sp>
          <p:nvSpPr>
            <p:cNvPr id="33" name="矩形 32"/>
            <p:cNvSpPr/>
            <p:nvPr/>
          </p:nvSpPr>
          <p:spPr>
            <a:xfrm>
              <a:off x="539552" y="2564904"/>
              <a:ext cx="432048" cy="136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文字方塊 37"/>
            <p:cNvSpPr txBox="1"/>
            <p:nvPr/>
          </p:nvSpPr>
          <p:spPr>
            <a:xfrm>
              <a:off x="48042" y="6093296"/>
              <a:ext cx="1155381" cy="646331"/>
            </a:xfrm>
            <a:prstGeom prst="rect">
              <a:avLst/>
            </a:prstGeom>
            <a:noFill/>
          </p:spPr>
          <p:txBody>
            <a:bodyPr wrap="none" rtlCol="0">
              <a:spAutoFit/>
            </a:bodyPr>
            <a:lstStyle/>
            <a:p>
              <a:pPr algn="ctr"/>
              <a:r>
                <a:rPr lang="en-US" altLang="zh-TW" b="1" dirty="0" smtClean="0"/>
                <a:t>Technique</a:t>
              </a:r>
            </a:p>
            <a:p>
              <a:pPr algn="ctr"/>
              <a:r>
                <a:rPr lang="en-US" altLang="zh-TW" b="1" dirty="0" smtClean="0"/>
                <a:t>ID</a:t>
              </a:r>
              <a:endParaRPr lang="zh-TW" altLang="en-US" b="1" dirty="0"/>
            </a:p>
          </p:txBody>
        </p:sp>
        <p:cxnSp>
          <p:nvCxnSpPr>
            <p:cNvPr id="39" name="直線單箭頭接點 38"/>
            <p:cNvCxnSpPr>
              <a:stCxn id="38" idx="0"/>
              <a:endCxn id="33" idx="2"/>
            </p:cNvCxnSpPr>
            <p:nvPr/>
          </p:nvCxnSpPr>
          <p:spPr>
            <a:xfrm flipV="1">
              <a:off x="625733" y="3933056"/>
              <a:ext cx="129843" cy="21602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40" name="群組 39"/>
          <p:cNvGrpSpPr/>
          <p:nvPr/>
        </p:nvGrpSpPr>
        <p:grpSpPr>
          <a:xfrm>
            <a:off x="1087187" y="1340768"/>
            <a:ext cx="1748492" cy="2870053"/>
            <a:chOff x="539205" y="2564904"/>
            <a:chExt cx="1748492" cy="2870053"/>
          </a:xfrm>
        </p:grpSpPr>
        <p:sp>
          <p:nvSpPr>
            <p:cNvPr id="45" name="矩形 44"/>
            <p:cNvSpPr/>
            <p:nvPr/>
          </p:nvSpPr>
          <p:spPr>
            <a:xfrm>
              <a:off x="539552" y="2564904"/>
              <a:ext cx="1468242" cy="136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文字方塊 45"/>
            <p:cNvSpPr txBox="1"/>
            <p:nvPr/>
          </p:nvSpPr>
          <p:spPr>
            <a:xfrm>
              <a:off x="539205" y="4788626"/>
              <a:ext cx="1748492" cy="646331"/>
            </a:xfrm>
            <a:prstGeom prst="rect">
              <a:avLst/>
            </a:prstGeom>
            <a:noFill/>
          </p:spPr>
          <p:txBody>
            <a:bodyPr wrap="none" rtlCol="0">
              <a:spAutoFit/>
            </a:bodyPr>
            <a:lstStyle/>
            <a:p>
              <a:pPr algn="ctr"/>
              <a:r>
                <a:rPr lang="en-US" altLang="zh-TW" b="1" dirty="0" smtClean="0"/>
                <a:t>Technique name</a:t>
              </a:r>
            </a:p>
            <a:p>
              <a:pPr algn="ctr"/>
              <a:r>
                <a:rPr lang="en-US" altLang="zh-TW" b="1" dirty="0" smtClean="0"/>
                <a:t>In .</a:t>
              </a:r>
              <a:r>
                <a:rPr lang="en-US" altLang="zh-TW" b="1" dirty="0" err="1" smtClean="0"/>
                <a:t>fx</a:t>
              </a:r>
              <a:r>
                <a:rPr lang="en-US" altLang="zh-TW" b="1" dirty="0" smtClean="0"/>
                <a:t> file</a:t>
              </a:r>
              <a:endParaRPr lang="zh-TW" altLang="en-US" b="1" dirty="0"/>
            </a:p>
          </p:txBody>
        </p:sp>
        <p:cxnSp>
          <p:nvCxnSpPr>
            <p:cNvPr id="47" name="直線單箭頭接點 46"/>
            <p:cNvCxnSpPr>
              <a:stCxn id="46" idx="0"/>
              <a:endCxn id="45" idx="2"/>
            </p:cNvCxnSpPr>
            <p:nvPr/>
          </p:nvCxnSpPr>
          <p:spPr>
            <a:xfrm flipH="1" flipV="1">
              <a:off x="1273673" y="3933056"/>
              <a:ext cx="139778" cy="855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48" name="群組 47"/>
          <p:cNvGrpSpPr/>
          <p:nvPr/>
        </p:nvGrpSpPr>
        <p:grpSpPr>
          <a:xfrm>
            <a:off x="2580601" y="1335063"/>
            <a:ext cx="2276970" cy="3676372"/>
            <a:chOff x="-2008180" y="2564904"/>
            <a:chExt cx="6911143" cy="3676372"/>
          </a:xfrm>
        </p:grpSpPr>
        <p:sp>
          <p:nvSpPr>
            <p:cNvPr id="49" name="矩形 48"/>
            <p:cNvSpPr/>
            <p:nvPr/>
          </p:nvSpPr>
          <p:spPr>
            <a:xfrm>
              <a:off x="539552" y="2564904"/>
              <a:ext cx="1468242" cy="136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文字方塊 49"/>
            <p:cNvSpPr txBox="1"/>
            <p:nvPr/>
          </p:nvSpPr>
          <p:spPr>
            <a:xfrm>
              <a:off x="-2008180" y="5594945"/>
              <a:ext cx="6911143" cy="646331"/>
            </a:xfrm>
            <a:prstGeom prst="rect">
              <a:avLst/>
            </a:prstGeom>
            <a:noFill/>
          </p:spPr>
          <p:txBody>
            <a:bodyPr wrap="none" rtlCol="0">
              <a:spAutoFit/>
            </a:bodyPr>
            <a:lstStyle/>
            <a:p>
              <a:pPr algn="ctr"/>
              <a:r>
                <a:rPr lang="en-US" altLang="zh-TW" b="1" dirty="0" smtClean="0"/>
                <a:t>Texture layers</a:t>
              </a:r>
            </a:p>
            <a:p>
              <a:pPr algn="ctr"/>
              <a:r>
                <a:rPr lang="en-US" altLang="zh-TW" b="1" dirty="0" smtClean="0"/>
                <a:t>Used in the technique</a:t>
              </a:r>
              <a:endParaRPr lang="zh-TW" altLang="en-US" b="1" dirty="0"/>
            </a:p>
          </p:txBody>
        </p:sp>
        <p:cxnSp>
          <p:nvCxnSpPr>
            <p:cNvPr id="51" name="直線單箭頭接點 50"/>
            <p:cNvCxnSpPr>
              <a:stCxn id="50" idx="0"/>
              <a:endCxn id="49" idx="2"/>
            </p:cNvCxnSpPr>
            <p:nvPr/>
          </p:nvCxnSpPr>
          <p:spPr>
            <a:xfrm flipH="1" flipV="1">
              <a:off x="1273673" y="3933056"/>
              <a:ext cx="173719" cy="16618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52" name="群組 51"/>
          <p:cNvGrpSpPr/>
          <p:nvPr/>
        </p:nvGrpSpPr>
        <p:grpSpPr>
          <a:xfrm>
            <a:off x="3333281" y="1351035"/>
            <a:ext cx="2793906" cy="2593054"/>
            <a:chOff x="-249746" y="2564904"/>
            <a:chExt cx="3326402" cy="2593054"/>
          </a:xfrm>
        </p:grpSpPr>
        <p:sp>
          <p:nvSpPr>
            <p:cNvPr id="57" name="矩形 56"/>
            <p:cNvSpPr/>
            <p:nvPr/>
          </p:nvSpPr>
          <p:spPr>
            <a:xfrm>
              <a:off x="539552" y="2564904"/>
              <a:ext cx="1468242" cy="136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文字方塊 61"/>
            <p:cNvSpPr txBox="1"/>
            <p:nvPr/>
          </p:nvSpPr>
          <p:spPr>
            <a:xfrm>
              <a:off x="-249746" y="4788626"/>
              <a:ext cx="3326402" cy="369332"/>
            </a:xfrm>
            <a:prstGeom prst="rect">
              <a:avLst/>
            </a:prstGeom>
            <a:noFill/>
          </p:spPr>
          <p:txBody>
            <a:bodyPr wrap="none" rtlCol="0">
              <a:spAutoFit/>
            </a:bodyPr>
            <a:lstStyle/>
            <a:p>
              <a:pPr algn="ctr"/>
              <a:r>
                <a:rPr lang="en-US" altLang="zh-TW" b="1" dirty="0" smtClean="0"/>
                <a:t>Texture name in the </a:t>
              </a:r>
              <a:r>
                <a:rPr lang="en-US" altLang="zh-TW" b="1" dirty="0" err="1" smtClean="0"/>
                <a:t>shader</a:t>
              </a:r>
              <a:endParaRPr lang="zh-TW" altLang="en-US" b="1" dirty="0"/>
            </a:p>
          </p:txBody>
        </p:sp>
        <p:cxnSp>
          <p:nvCxnSpPr>
            <p:cNvPr id="63" name="直線單箭頭接點 62"/>
            <p:cNvCxnSpPr>
              <a:stCxn id="62" idx="0"/>
              <a:endCxn id="57" idx="2"/>
            </p:cNvCxnSpPr>
            <p:nvPr/>
          </p:nvCxnSpPr>
          <p:spPr>
            <a:xfrm flipH="1" flipV="1">
              <a:off x="1273674" y="3933056"/>
              <a:ext cx="139781" cy="855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64" name="群組 63"/>
          <p:cNvGrpSpPr/>
          <p:nvPr/>
        </p:nvGrpSpPr>
        <p:grpSpPr>
          <a:xfrm>
            <a:off x="4452134" y="1340768"/>
            <a:ext cx="1971182" cy="4451722"/>
            <a:chOff x="-359856" y="2564904"/>
            <a:chExt cx="1971182" cy="4451722"/>
          </a:xfrm>
        </p:grpSpPr>
        <p:sp>
          <p:nvSpPr>
            <p:cNvPr id="65" name="矩形 64"/>
            <p:cNvSpPr/>
            <p:nvPr/>
          </p:nvSpPr>
          <p:spPr>
            <a:xfrm>
              <a:off x="539552" y="2564904"/>
              <a:ext cx="432048" cy="136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文字方塊 65"/>
            <p:cNvSpPr txBox="1"/>
            <p:nvPr/>
          </p:nvSpPr>
          <p:spPr>
            <a:xfrm>
              <a:off x="-359856" y="6093296"/>
              <a:ext cx="1971182" cy="923330"/>
            </a:xfrm>
            <a:prstGeom prst="rect">
              <a:avLst/>
            </a:prstGeom>
            <a:noFill/>
          </p:spPr>
          <p:txBody>
            <a:bodyPr wrap="none" rtlCol="0">
              <a:spAutoFit/>
            </a:bodyPr>
            <a:lstStyle/>
            <a:p>
              <a:pPr algn="ctr"/>
              <a:r>
                <a:rPr lang="en-US" altLang="zh-TW" b="1" dirty="0" smtClean="0"/>
                <a:t>Technique</a:t>
              </a:r>
            </a:p>
            <a:p>
              <a:pPr algn="ctr"/>
              <a:r>
                <a:rPr lang="en-US" altLang="zh-TW" b="1" dirty="0" smtClean="0"/>
                <a:t>Slot</a:t>
              </a:r>
            </a:p>
            <a:p>
              <a:pPr algn="ctr"/>
              <a:r>
                <a:rPr lang="en-US" altLang="zh-TW" b="1" dirty="0" smtClean="0"/>
                <a:t>C = current texture</a:t>
              </a:r>
              <a:endParaRPr lang="zh-TW" altLang="en-US" b="1" dirty="0"/>
            </a:p>
          </p:txBody>
        </p:sp>
        <p:cxnSp>
          <p:nvCxnSpPr>
            <p:cNvPr id="67" name="直線單箭頭接點 66"/>
            <p:cNvCxnSpPr>
              <a:stCxn id="66" idx="0"/>
              <a:endCxn id="65" idx="2"/>
            </p:cNvCxnSpPr>
            <p:nvPr/>
          </p:nvCxnSpPr>
          <p:spPr>
            <a:xfrm flipV="1">
              <a:off x="625735" y="3933056"/>
              <a:ext cx="129841" cy="21602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68" name="群組 67"/>
          <p:cNvGrpSpPr/>
          <p:nvPr/>
        </p:nvGrpSpPr>
        <p:grpSpPr>
          <a:xfrm>
            <a:off x="5924353" y="1340768"/>
            <a:ext cx="1718044" cy="3070502"/>
            <a:chOff x="539552" y="2564904"/>
            <a:chExt cx="1718044" cy="3070502"/>
          </a:xfrm>
        </p:grpSpPr>
        <p:sp>
          <p:nvSpPr>
            <p:cNvPr id="69" name="矩形 68"/>
            <p:cNvSpPr/>
            <p:nvPr/>
          </p:nvSpPr>
          <p:spPr>
            <a:xfrm>
              <a:off x="539552" y="2564904"/>
              <a:ext cx="432048" cy="136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文字方塊 69"/>
            <p:cNvSpPr txBox="1"/>
            <p:nvPr/>
          </p:nvSpPr>
          <p:spPr>
            <a:xfrm>
              <a:off x="840990" y="5266074"/>
              <a:ext cx="1416606" cy="369332"/>
            </a:xfrm>
            <a:prstGeom prst="rect">
              <a:avLst/>
            </a:prstGeom>
            <a:noFill/>
          </p:spPr>
          <p:txBody>
            <a:bodyPr wrap="none" rtlCol="0">
              <a:spAutoFit/>
            </a:bodyPr>
            <a:lstStyle/>
            <a:p>
              <a:pPr algn="ctr"/>
              <a:r>
                <a:rPr lang="en-US" altLang="zh-TW" b="1" dirty="0" smtClean="0"/>
                <a:t>Texture layer</a:t>
              </a:r>
            </a:p>
          </p:txBody>
        </p:sp>
        <p:cxnSp>
          <p:nvCxnSpPr>
            <p:cNvPr id="71" name="直線單箭頭接點 70"/>
            <p:cNvCxnSpPr>
              <a:stCxn id="70" idx="0"/>
              <a:endCxn id="69" idx="2"/>
            </p:cNvCxnSpPr>
            <p:nvPr/>
          </p:nvCxnSpPr>
          <p:spPr>
            <a:xfrm flipH="1" flipV="1">
              <a:off x="755576" y="3933056"/>
              <a:ext cx="793717" cy="13330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77353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5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fade">
                                      <p:cBhvr>
                                        <p:cTn id="27" dur="500"/>
                                        <p:tgtEl>
                                          <p:spTgt spid="6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fade">
                                      <p:cBhvr>
                                        <p:cTn id="32"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err="1" smtClean="0">
                <a:effectLst>
                  <a:outerShdw blurRad="38100" dist="38100" dir="2700000" algn="tl">
                    <a:srgbClr val="000000">
                      <a:alpha val="43137"/>
                    </a:srgbClr>
                  </a:outerShdw>
                </a:effectLst>
              </a:rPr>
              <a:t>Shader</a:t>
            </a:r>
            <a:r>
              <a:rPr lang="en-US" altLang="zh-TW" sz="2800" b="1" dirty="0" smtClean="0">
                <a:effectLst>
                  <a:outerShdw blurRad="38100" dist="38100" dir="2700000" algn="tl">
                    <a:srgbClr val="000000">
                      <a:alpha val="43137"/>
                    </a:srgbClr>
                  </a:outerShdw>
                </a:effectLst>
              </a:rPr>
              <a:t> Constants in CWS File</a:t>
            </a:r>
            <a:endParaRPr lang="en-US" altLang="zh-TW" sz="2800" b="1" dirty="0">
              <a:effectLst>
                <a:outerShdw blurRad="38100" dist="38100" dir="2700000" algn="tl">
                  <a:srgbClr val="000000">
                    <a:alpha val="43137"/>
                  </a:srgbClr>
                </a:outerShdw>
              </a:effectLst>
            </a:endParaRPr>
          </a:p>
        </p:txBody>
      </p:sp>
      <p:sp>
        <p:nvSpPr>
          <p:cNvPr id="3" name="文字方塊 2"/>
          <p:cNvSpPr txBox="1"/>
          <p:nvPr/>
        </p:nvSpPr>
        <p:spPr>
          <a:xfrm>
            <a:off x="251520" y="764704"/>
            <a:ext cx="7832914" cy="2246769"/>
          </a:xfrm>
          <a:prstGeom prst="rect">
            <a:avLst/>
          </a:prstGeom>
          <a:noFill/>
        </p:spPr>
        <p:txBody>
          <a:bodyPr wrap="none" rtlCol="0">
            <a:spAutoFit/>
          </a:bodyPr>
          <a:lstStyle/>
          <a:p>
            <a:r>
              <a:rPr lang="en-US" altLang="zh-TW" sz="2000" b="1" dirty="0" smtClean="0">
                <a:solidFill>
                  <a:schemeClr val="accent2">
                    <a:lumMod val="40000"/>
                    <a:lumOff val="60000"/>
                  </a:schemeClr>
                </a:solidFill>
              </a:rPr>
              <a:t>Constant </a:t>
            </a:r>
            <a:r>
              <a:rPr lang="en-US" altLang="zh-TW" sz="2000" b="1" dirty="0" smtClean="0"/>
              <a:t>4</a:t>
            </a:r>
          </a:p>
          <a:p>
            <a:endParaRPr lang="en-US" altLang="zh-TW" sz="2000" b="1" dirty="0">
              <a:solidFill>
                <a:srgbClr val="FFC000"/>
              </a:solidFill>
            </a:endParaRPr>
          </a:p>
          <a:p>
            <a:r>
              <a:rPr lang="en-US" altLang="zh-TW" sz="2000" b="1" dirty="0">
                <a:solidFill>
                  <a:srgbClr val="FFC000"/>
                </a:solidFill>
              </a:rPr>
              <a:t>      0 </a:t>
            </a:r>
            <a:r>
              <a:rPr lang="en-US" altLang="zh-TW" sz="2000" b="1" dirty="0" smtClean="0">
                <a:solidFill>
                  <a:srgbClr val="FFC000"/>
                </a:solidFill>
              </a:rPr>
              <a:t>      E     Matrix     </a:t>
            </a:r>
            <a:r>
              <a:rPr lang="en-US" altLang="zh-TW" sz="2000" b="1" dirty="0" err="1" smtClean="0">
                <a:solidFill>
                  <a:srgbClr val="FFC000"/>
                </a:solidFill>
              </a:rPr>
              <a:t>LocalToScreen</a:t>
            </a:r>
            <a:r>
              <a:rPr lang="en-US" altLang="zh-TW" sz="2000" b="1" dirty="0" smtClean="0">
                <a:solidFill>
                  <a:srgbClr val="FFC000"/>
                </a:solidFill>
              </a:rPr>
              <a:t>                                 </a:t>
            </a:r>
            <a:r>
              <a:rPr lang="en-US" altLang="zh-TW" sz="2000" b="1" dirty="0" err="1" smtClean="0">
                <a:solidFill>
                  <a:srgbClr val="FFFF00"/>
                </a:solidFill>
              </a:rPr>
              <a:t>mWVP</a:t>
            </a:r>
            <a:endParaRPr lang="en-US" altLang="zh-TW" sz="2000" b="1" dirty="0" smtClean="0">
              <a:solidFill>
                <a:srgbClr val="FFFF00"/>
              </a:solidFill>
            </a:endParaRPr>
          </a:p>
          <a:p>
            <a:r>
              <a:rPr lang="en-US" altLang="zh-TW" sz="2000" b="1" dirty="0" smtClean="0">
                <a:solidFill>
                  <a:srgbClr val="FFC000"/>
                </a:solidFill>
              </a:rPr>
              <a:t>      </a:t>
            </a:r>
            <a:r>
              <a:rPr lang="en-US" altLang="zh-TW" sz="2000" b="1" dirty="0">
                <a:solidFill>
                  <a:srgbClr val="FFC000"/>
                </a:solidFill>
              </a:rPr>
              <a:t>1 </a:t>
            </a:r>
            <a:r>
              <a:rPr lang="en-US" altLang="zh-TW" sz="2000" b="1" dirty="0" smtClean="0">
                <a:solidFill>
                  <a:srgbClr val="FFC000"/>
                </a:solidFill>
              </a:rPr>
              <a:t>      E     Matrix     Global                                               </a:t>
            </a:r>
            <a:r>
              <a:rPr lang="en-US" altLang="zh-TW" sz="2000" b="1" dirty="0" err="1" smtClean="0">
                <a:solidFill>
                  <a:srgbClr val="FFFF00"/>
                </a:solidFill>
              </a:rPr>
              <a:t>mWorld</a:t>
            </a:r>
            <a:endParaRPr lang="en-US" altLang="zh-TW" sz="2000" b="1" dirty="0" smtClean="0">
              <a:solidFill>
                <a:srgbClr val="FFFF00"/>
              </a:solidFill>
            </a:endParaRPr>
          </a:p>
          <a:p>
            <a:r>
              <a:rPr lang="en-US" altLang="zh-TW" sz="2000" b="1" dirty="0" smtClean="0">
                <a:solidFill>
                  <a:srgbClr val="FFC000"/>
                </a:solidFill>
              </a:rPr>
              <a:t>      </a:t>
            </a:r>
            <a:r>
              <a:rPr lang="en-US" altLang="zh-TW" sz="2000" b="1" dirty="0">
                <a:solidFill>
                  <a:srgbClr val="FFC000"/>
                </a:solidFill>
              </a:rPr>
              <a:t>2 </a:t>
            </a:r>
            <a:r>
              <a:rPr lang="en-US" altLang="zh-TW" sz="2000" b="1" dirty="0" smtClean="0">
                <a:solidFill>
                  <a:srgbClr val="FFC000"/>
                </a:solidFill>
              </a:rPr>
              <a:t>      E     Light        Position                  </a:t>
            </a:r>
            <a:r>
              <a:rPr lang="en-US" altLang="zh-TW" sz="2000" b="1" dirty="0" err="1" smtClean="0"/>
              <a:t>MainLight</a:t>
            </a:r>
            <a:r>
              <a:rPr lang="en-US" altLang="zh-TW" sz="2000" b="1" dirty="0" smtClean="0">
                <a:solidFill>
                  <a:srgbClr val="FFC000"/>
                </a:solidFill>
              </a:rPr>
              <a:t>        </a:t>
            </a:r>
            <a:r>
              <a:rPr lang="en-US" altLang="zh-TW" sz="2000" b="1" dirty="0" err="1" smtClean="0">
                <a:solidFill>
                  <a:srgbClr val="FFFF00"/>
                </a:solidFill>
              </a:rPr>
              <a:t>mainLightPosition</a:t>
            </a:r>
            <a:endParaRPr lang="en-US" altLang="zh-TW" sz="2000" b="1" dirty="0">
              <a:solidFill>
                <a:srgbClr val="FFFF00"/>
              </a:solidFill>
            </a:endParaRPr>
          </a:p>
          <a:p>
            <a:r>
              <a:rPr lang="en-US" altLang="zh-TW" sz="2000" b="1" dirty="0">
                <a:solidFill>
                  <a:srgbClr val="FFC000"/>
                </a:solidFill>
              </a:rPr>
              <a:t>      3 </a:t>
            </a:r>
            <a:r>
              <a:rPr lang="en-US" altLang="zh-TW" sz="2000" b="1" dirty="0" smtClean="0">
                <a:solidFill>
                  <a:srgbClr val="FFC000"/>
                </a:solidFill>
              </a:rPr>
              <a:t>      E     Light        Color                        </a:t>
            </a:r>
            <a:r>
              <a:rPr lang="en-US" altLang="zh-TW" sz="2000" b="1" dirty="0" err="1" smtClean="0"/>
              <a:t>MainLight</a:t>
            </a:r>
            <a:r>
              <a:rPr lang="en-US" altLang="zh-TW" sz="2000" b="1" dirty="0" smtClean="0">
                <a:solidFill>
                  <a:srgbClr val="FFC000"/>
                </a:solidFill>
              </a:rPr>
              <a:t>        </a:t>
            </a:r>
            <a:r>
              <a:rPr lang="en-US" altLang="zh-TW" sz="2000" b="1" dirty="0" err="1" smtClean="0">
                <a:solidFill>
                  <a:srgbClr val="FFFF00"/>
                </a:solidFill>
              </a:rPr>
              <a:t>mainLightColor</a:t>
            </a:r>
            <a:endParaRPr lang="en-US" altLang="zh-TW" sz="2000" b="1" dirty="0" smtClean="0">
              <a:solidFill>
                <a:srgbClr val="FFFF00"/>
              </a:solidFill>
            </a:endParaRPr>
          </a:p>
          <a:p>
            <a:endParaRPr lang="en-US" altLang="zh-TW" sz="2000" b="1" dirty="0">
              <a:solidFill>
                <a:srgbClr val="FFC000"/>
              </a:solidFill>
            </a:endParaRPr>
          </a:p>
        </p:txBody>
      </p:sp>
      <p:grpSp>
        <p:nvGrpSpPr>
          <p:cNvPr id="17" name="群組 16"/>
          <p:cNvGrpSpPr/>
          <p:nvPr/>
        </p:nvGrpSpPr>
        <p:grpSpPr>
          <a:xfrm>
            <a:off x="108058" y="1340768"/>
            <a:ext cx="1035348" cy="4174723"/>
            <a:chOff x="108058" y="2564904"/>
            <a:chExt cx="1035348" cy="4174723"/>
          </a:xfrm>
        </p:grpSpPr>
        <p:sp>
          <p:nvSpPr>
            <p:cNvPr id="12" name="矩形 11"/>
            <p:cNvSpPr/>
            <p:nvPr/>
          </p:nvSpPr>
          <p:spPr>
            <a:xfrm>
              <a:off x="539552" y="2564904"/>
              <a:ext cx="432048" cy="136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108058" y="6093296"/>
              <a:ext cx="1035348" cy="646331"/>
            </a:xfrm>
            <a:prstGeom prst="rect">
              <a:avLst/>
            </a:prstGeom>
            <a:noFill/>
          </p:spPr>
          <p:txBody>
            <a:bodyPr wrap="none" rtlCol="0">
              <a:spAutoFit/>
            </a:bodyPr>
            <a:lstStyle/>
            <a:p>
              <a:pPr algn="ctr"/>
              <a:r>
                <a:rPr lang="en-US" altLang="zh-TW" b="1" dirty="0" smtClean="0"/>
                <a:t>Constant</a:t>
              </a:r>
            </a:p>
            <a:p>
              <a:pPr algn="ctr"/>
              <a:r>
                <a:rPr lang="en-US" altLang="zh-TW" b="1" dirty="0" smtClean="0"/>
                <a:t>ID</a:t>
              </a:r>
              <a:endParaRPr lang="zh-TW" altLang="en-US" b="1" dirty="0"/>
            </a:p>
          </p:txBody>
        </p:sp>
        <p:cxnSp>
          <p:nvCxnSpPr>
            <p:cNvPr id="15" name="直線單箭頭接點 14"/>
            <p:cNvCxnSpPr>
              <a:stCxn id="13" idx="0"/>
              <a:endCxn id="12" idx="2"/>
            </p:cNvCxnSpPr>
            <p:nvPr/>
          </p:nvCxnSpPr>
          <p:spPr>
            <a:xfrm flipV="1">
              <a:off x="625732" y="3933056"/>
              <a:ext cx="129844" cy="21602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7" name="群組 26"/>
          <p:cNvGrpSpPr/>
          <p:nvPr/>
        </p:nvGrpSpPr>
        <p:grpSpPr>
          <a:xfrm>
            <a:off x="796794" y="1340768"/>
            <a:ext cx="851515" cy="3530286"/>
            <a:chOff x="292183" y="2564904"/>
            <a:chExt cx="851515" cy="3530286"/>
          </a:xfrm>
        </p:grpSpPr>
        <p:sp>
          <p:nvSpPr>
            <p:cNvPr id="28" name="矩形 27"/>
            <p:cNvSpPr/>
            <p:nvPr/>
          </p:nvSpPr>
          <p:spPr>
            <a:xfrm>
              <a:off x="539552" y="2564904"/>
              <a:ext cx="432048" cy="136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文字方塊 28"/>
            <p:cNvSpPr txBox="1"/>
            <p:nvPr/>
          </p:nvSpPr>
          <p:spPr>
            <a:xfrm>
              <a:off x="292183" y="5448859"/>
              <a:ext cx="851515" cy="646331"/>
            </a:xfrm>
            <a:prstGeom prst="rect">
              <a:avLst/>
            </a:prstGeom>
            <a:noFill/>
          </p:spPr>
          <p:txBody>
            <a:bodyPr wrap="none" rtlCol="0">
              <a:spAutoFit/>
            </a:bodyPr>
            <a:lstStyle/>
            <a:p>
              <a:pPr algn="ctr"/>
              <a:r>
                <a:rPr lang="en-US" altLang="zh-TW" b="1" dirty="0" err="1" smtClean="0"/>
                <a:t>Shader</a:t>
              </a:r>
              <a:endParaRPr lang="en-US" altLang="zh-TW" b="1" dirty="0"/>
            </a:p>
            <a:p>
              <a:pPr algn="ctr"/>
              <a:r>
                <a:rPr lang="en-US" altLang="zh-TW" b="1" dirty="0" smtClean="0"/>
                <a:t>Type</a:t>
              </a:r>
              <a:endParaRPr lang="zh-TW" altLang="en-US" b="1" dirty="0"/>
            </a:p>
          </p:txBody>
        </p:sp>
        <p:cxnSp>
          <p:nvCxnSpPr>
            <p:cNvPr id="30" name="直線單箭頭接點 29"/>
            <p:cNvCxnSpPr>
              <a:stCxn id="29" idx="0"/>
              <a:endCxn id="28" idx="2"/>
            </p:cNvCxnSpPr>
            <p:nvPr/>
          </p:nvCxnSpPr>
          <p:spPr>
            <a:xfrm flipV="1">
              <a:off x="717941" y="3933056"/>
              <a:ext cx="37635" cy="15158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4" name="群組 33"/>
          <p:cNvGrpSpPr/>
          <p:nvPr/>
        </p:nvGrpSpPr>
        <p:grpSpPr>
          <a:xfrm>
            <a:off x="1483882" y="1340768"/>
            <a:ext cx="1035348" cy="2643433"/>
            <a:chOff x="355740" y="2564904"/>
            <a:chExt cx="696338" cy="2643433"/>
          </a:xfrm>
        </p:grpSpPr>
        <p:sp>
          <p:nvSpPr>
            <p:cNvPr id="35" name="矩形 34"/>
            <p:cNvSpPr/>
            <p:nvPr/>
          </p:nvSpPr>
          <p:spPr>
            <a:xfrm>
              <a:off x="436217" y="2564904"/>
              <a:ext cx="535384" cy="136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p:cNvSpPr txBox="1"/>
            <p:nvPr/>
          </p:nvSpPr>
          <p:spPr>
            <a:xfrm>
              <a:off x="355740" y="4562006"/>
              <a:ext cx="696338" cy="646331"/>
            </a:xfrm>
            <a:prstGeom prst="rect">
              <a:avLst/>
            </a:prstGeom>
            <a:noFill/>
          </p:spPr>
          <p:txBody>
            <a:bodyPr wrap="none" rtlCol="0">
              <a:spAutoFit/>
            </a:bodyPr>
            <a:lstStyle/>
            <a:p>
              <a:pPr algn="ctr"/>
              <a:r>
                <a:rPr lang="en-US" altLang="zh-TW" b="1" dirty="0" smtClean="0"/>
                <a:t>Constant</a:t>
              </a:r>
            </a:p>
            <a:p>
              <a:pPr algn="ctr"/>
              <a:r>
                <a:rPr lang="en-US" altLang="zh-TW" b="1" dirty="0" smtClean="0"/>
                <a:t>Category</a:t>
              </a:r>
              <a:endParaRPr lang="zh-TW" altLang="en-US" b="1" dirty="0"/>
            </a:p>
          </p:txBody>
        </p:sp>
        <p:cxnSp>
          <p:nvCxnSpPr>
            <p:cNvPr id="37" name="直線單箭頭接點 36"/>
            <p:cNvCxnSpPr>
              <a:stCxn id="36" idx="0"/>
              <a:endCxn id="35" idx="2"/>
            </p:cNvCxnSpPr>
            <p:nvPr/>
          </p:nvCxnSpPr>
          <p:spPr>
            <a:xfrm flipV="1">
              <a:off x="703909" y="3933056"/>
              <a:ext cx="0" cy="628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41" name="群組 40"/>
          <p:cNvGrpSpPr/>
          <p:nvPr/>
        </p:nvGrpSpPr>
        <p:grpSpPr>
          <a:xfrm>
            <a:off x="2399572" y="1340768"/>
            <a:ext cx="1884396" cy="3438130"/>
            <a:chOff x="255161" y="2564904"/>
            <a:chExt cx="796891" cy="3438130"/>
          </a:xfrm>
        </p:grpSpPr>
        <p:sp>
          <p:nvSpPr>
            <p:cNvPr id="42" name="矩形 41"/>
            <p:cNvSpPr/>
            <p:nvPr/>
          </p:nvSpPr>
          <p:spPr>
            <a:xfrm>
              <a:off x="321218" y="2564904"/>
              <a:ext cx="730834" cy="136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文字方塊 42"/>
            <p:cNvSpPr txBox="1"/>
            <p:nvPr/>
          </p:nvSpPr>
          <p:spPr>
            <a:xfrm>
              <a:off x="255161" y="5356703"/>
              <a:ext cx="761285" cy="646331"/>
            </a:xfrm>
            <a:prstGeom prst="rect">
              <a:avLst/>
            </a:prstGeom>
            <a:noFill/>
          </p:spPr>
          <p:txBody>
            <a:bodyPr wrap="square" rtlCol="0">
              <a:spAutoFit/>
            </a:bodyPr>
            <a:lstStyle/>
            <a:p>
              <a:pPr algn="ctr"/>
              <a:r>
                <a:rPr lang="en-US" altLang="zh-TW" b="1" dirty="0" smtClean="0"/>
                <a:t>Constant</a:t>
              </a:r>
            </a:p>
            <a:p>
              <a:pPr algn="ctr"/>
              <a:r>
                <a:rPr lang="en-US" altLang="zh-TW" b="1" dirty="0" smtClean="0"/>
                <a:t>Type</a:t>
              </a:r>
              <a:endParaRPr lang="zh-TW" altLang="en-US" b="1" dirty="0"/>
            </a:p>
          </p:txBody>
        </p:sp>
        <p:cxnSp>
          <p:nvCxnSpPr>
            <p:cNvPr id="44" name="直線單箭頭接點 43"/>
            <p:cNvCxnSpPr>
              <a:stCxn id="43" idx="0"/>
              <a:endCxn id="42" idx="2"/>
            </p:cNvCxnSpPr>
            <p:nvPr/>
          </p:nvCxnSpPr>
          <p:spPr>
            <a:xfrm flipV="1">
              <a:off x="635804" y="3933056"/>
              <a:ext cx="50831" cy="14236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53" name="群組 52"/>
          <p:cNvGrpSpPr/>
          <p:nvPr/>
        </p:nvGrpSpPr>
        <p:grpSpPr>
          <a:xfrm>
            <a:off x="4322692" y="1340768"/>
            <a:ext cx="1545452" cy="2920431"/>
            <a:chOff x="280576" y="2564904"/>
            <a:chExt cx="771476" cy="2920431"/>
          </a:xfrm>
        </p:grpSpPr>
        <p:sp>
          <p:nvSpPr>
            <p:cNvPr id="54" name="矩形 53"/>
            <p:cNvSpPr/>
            <p:nvPr/>
          </p:nvSpPr>
          <p:spPr>
            <a:xfrm>
              <a:off x="321218" y="2564904"/>
              <a:ext cx="730834" cy="136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文字方塊 54"/>
            <p:cNvSpPr txBox="1"/>
            <p:nvPr/>
          </p:nvSpPr>
          <p:spPr>
            <a:xfrm>
              <a:off x="280576" y="4285006"/>
              <a:ext cx="761285" cy="1200329"/>
            </a:xfrm>
            <a:prstGeom prst="rect">
              <a:avLst/>
            </a:prstGeom>
            <a:noFill/>
          </p:spPr>
          <p:txBody>
            <a:bodyPr wrap="square" rtlCol="0">
              <a:spAutoFit/>
            </a:bodyPr>
            <a:lstStyle/>
            <a:p>
              <a:pPr algn="ctr"/>
              <a:r>
                <a:rPr lang="en-US" altLang="zh-TW" b="1" dirty="0" smtClean="0"/>
                <a:t>Object</a:t>
              </a:r>
            </a:p>
            <a:p>
              <a:pPr algn="ctr"/>
              <a:r>
                <a:rPr lang="en-US" altLang="zh-TW" b="1" dirty="0" smtClean="0"/>
                <a:t>Name</a:t>
              </a:r>
            </a:p>
            <a:p>
              <a:pPr algn="ctr"/>
              <a:r>
                <a:rPr lang="en-US" altLang="zh-TW" b="1" dirty="0" smtClean="0"/>
                <a:t>In</a:t>
              </a:r>
            </a:p>
            <a:p>
              <a:pPr algn="ctr"/>
              <a:r>
                <a:rPr lang="en-US" altLang="zh-TW" b="1" dirty="0" smtClean="0"/>
                <a:t>Fly2</a:t>
              </a:r>
              <a:endParaRPr lang="zh-TW" altLang="en-US" b="1" dirty="0"/>
            </a:p>
          </p:txBody>
        </p:sp>
        <p:cxnSp>
          <p:nvCxnSpPr>
            <p:cNvPr id="56" name="直線單箭頭接點 55"/>
            <p:cNvCxnSpPr>
              <a:stCxn id="55" idx="0"/>
              <a:endCxn id="54" idx="2"/>
            </p:cNvCxnSpPr>
            <p:nvPr/>
          </p:nvCxnSpPr>
          <p:spPr>
            <a:xfrm flipV="1">
              <a:off x="661219" y="3933056"/>
              <a:ext cx="25416" cy="351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58" name="群組 57"/>
          <p:cNvGrpSpPr/>
          <p:nvPr/>
        </p:nvGrpSpPr>
        <p:grpSpPr>
          <a:xfrm>
            <a:off x="5868144" y="1340768"/>
            <a:ext cx="2376264" cy="2883955"/>
            <a:chOff x="278599" y="2564904"/>
            <a:chExt cx="773453" cy="2883955"/>
          </a:xfrm>
        </p:grpSpPr>
        <p:sp>
          <p:nvSpPr>
            <p:cNvPr id="59" name="矩形 58"/>
            <p:cNvSpPr/>
            <p:nvPr/>
          </p:nvSpPr>
          <p:spPr>
            <a:xfrm>
              <a:off x="321218" y="2564904"/>
              <a:ext cx="730834" cy="136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文字方塊 59"/>
            <p:cNvSpPr txBox="1"/>
            <p:nvPr/>
          </p:nvSpPr>
          <p:spPr>
            <a:xfrm>
              <a:off x="278599" y="4248530"/>
              <a:ext cx="761285" cy="1200329"/>
            </a:xfrm>
            <a:prstGeom prst="rect">
              <a:avLst/>
            </a:prstGeom>
            <a:noFill/>
          </p:spPr>
          <p:txBody>
            <a:bodyPr wrap="square" rtlCol="0">
              <a:spAutoFit/>
            </a:bodyPr>
            <a:lstStyle/>
            <a:p>
              <a:pPr algn="ctr"/>
              <a:r>
                <a:rPr lang="en-US" altLang="zh-TW" b="1" dirty="0" smtClean="0"/>
                <a:t>Variable</a:t>
              </a:r>
            </a:p>
            <a:p>
              <a:pPr algn="ctr"/>
              <a:r>
                <a:rPr lang="en-US" altLang="zh-TW" b="1" dirty="0" smtClean="0"/>
                <a:t>Name</a:t>
              </a:r>
            </a:p>
            <a:p>
              <a:pPr algn="ctr"/>
              <a:r>
                <a:rPr lang="en-US" altLang="zh-TW" b="1" dirty="0" smtClean="0"/>
                <a:t>In</a:t>
              </a:r>
            </a:p>
            <a:p>
              <a:pPr algn="ctr"/>
              <a:r>
                <a:rPr lang="en-US" altLang="zh-TW" b="1" dirty="0" err="1" smtClean="0"/>
                <a:t>Shader</a:t>
              </a:r>
              <a:endParaRPr lang="zh-TW" altLang="en-US" b="1" dirty="0"/>
            </a:p>
          </p:txBody>
        </p:sp>
        <p:cxnSp>
          <p:nvCxnSpPr>
            <p:cNvPr id="61" name="直線單箭頭接點 60"/>
            <p:cNvCxnSpPr>
              <a:stCxn id="60" idx="0"/>
              <a:endCxn id="59" idx="2"/>
            </p:cNvCxnSpPr>
            <p:nvPr/>
          </p:nvCxnSpPr>
          <p:spPr>
            <a:xfrm flipV="1">
              <a:off x="659241" y="3933056"/>
              <a:ext cx="27394" cy="3154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3862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fade">
                                      <p:cBhvr>
                                        <p:cTn id="3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Use HLSL Effect </a:t>
            </a:r>
            <a:r>
              <a:rPr lang="en-US" altLang="zh-TW" sz="2800" b="1" dirty="0" err="1" smtClean="0">
                <a:effectLst>
                  <a:outerShdw blurRad="38100" dist="38100" dir="2700000" algn="tl">
                    <a:srgbClr val="000000">
                      <a:alpha val="43137"/>
                    </a:srgbClr>
                  </a:outerShdw>
                </a:effectLst>
              </a:rPr>
              <a:t>Shader</a:t>
            </a:r>
            <a:r>
              <a:rPr lang="en-US" altLang="zh-TW" sz="2800" b="1" dirty="0" smtClean="0">
                <a:effectLst>
                  <a:outerShdw blurRad="38100" dist="38100" dir="2700000" algn="tl">
                    <a:srgbClr val="000000">
                      <a:alpha val="43137"/>
                    </a:srgbClr>
                  </a:outerShdw>
                </a:effectLst>
              </a:rPr>
              <a:t> in Fly2</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612068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In the code, call </a:t>
            </a:r>
            <a:r>
              <a:rPr lang="en-US" altLang="zh-TW" sz="2000" dirty="0" err="1" smtClean="0">
                <a:solidFill>
                  <a:srgbClr val="FFFF00"/>
                </a:solidFill>
                <a:latin typeface="+mn-lt"/>
              </a:rPr>
              <a:t>FnMaterial</a:t>
            </a:r>
            <a:r>
              <a:rPr lang="en-US" altLang="zh-TW" sz="2000" dirty="0" smtClean="0">
                <a:solidFill>
                  <a:srgbClr val="FFFF00"/>
                </a:solidFill>
                <a:latin typeface="+mn-lt"/>
              </a:rPr>
              <a:t>::</a:t>
            </a:r>
            <a:r>
              <a:rPr lang="en-US" altLang="zh-TW" sz="2000" dirty="0" err="1" smtClean="0">
                <a:solidFill>
                  <a:srgbClr val="FFFF00"/>
                </a:solidFill>
                <a:latin typeface="+mn-lt"/>
              </a:rPr>
              <a:t>AddShaderEffect</a:t>
            </a:r>
            <a:r>
              <a:rPr lang="en-US" altLang="zh-TW" sz="2000" dirty="0" smtClean="0">
                <a:solidFill>
                  <a:srgbClr val="FFFF00"/>
                </a:solidFill>
                <a:latin typeface="+mn-lt"/>
              </a:rPr>
              <a:t>(char *</a:t>
            </a:r>
            <a:r>
              <a:rPr lang="en-US" altLang="zh-TW" sz="2000" dirty="0" err="1" smtClean="0">
                <a:solidFill>
                  <a:srgbClr val="FFFF00"/>
                </a:solidFill>
                <a:latin typeface="+mn-lt"/>
              </a:rPr>
              <a:t>cwsFileName</a:t>
            </a:r>
            <a:r>
              <a:rPr lang="en-US" altLang="zh-TW" sz="2000" dirty="0" smtClean="0">
                <a:solidFill>
                  <a:srgbClr val="FFFF00"/>
                </a:solidFill>
                <a:latin typeface="+mn-lt"/>
              </a:rPr>
              <a:t>);</a:t>
            </a:r>
          </a:p>
          <a:p>
            <a:r>
              <a:rPr lang="en-US" altLang="zh-TW" sz="2000" dirty="0" smtClean="0">
                <a:latin typeface="+mn-lt"/>
              </a:rPr>
              <a:t>In the material definition in the CW3 model file :</a:t>
            </a:r>
          </a:p>
        </p:txBody>
      </p:sp>
      <p:sp>
        <p:nvSpPr>
          <p:cNvPr id="2" name="文字方塊 1"/>
          <p:cNvSpPr txBox="1"/>
          <p:nvPr/>
        </p:nvSpPr>
        <p:spPr>
          <a:xfrm>
            <a:off x="539552" y="1844824"/>
            <a:ext cx="7271734" cy="1477328"/>
          </a:xfrm>
          <a:prstGeom prst="rect">
            <a:avLst/>
          </a:prstGeom>
          <a:noFill/>
        </p:spPr>
        <p:txBody>
          <a:bodyPr wrap="none" rtlCol="0">
            <a:spAutoFit/>
          </a:bodyPr>
          <a:lstStyle/>
          <a:p>
            <a:r>
              <a:rPr lang="en-US" altLang="zh-TW" b="1" dirty="0"/>
              <a:t>Material </a:t>
            </a:r>
            <a:r>
              <a:rPr lang="en-US" altLang="zh-TW" b="1" dirty="0" smtClean="0"/>
              <a:t>2</a:t>
            </a:r>
          </a:p>
          <a:p>
            <a:endParaRPr lang="en-US" altLang="zh-TW" b="1" dirty="0"/>
          </a:p>
          <a:p>
            <a:r>
              <a:rPr lang="en-US" altLang="zh-TW" b="1" dirty="0"/>
              <a:t>   </a:t>
            </a:r>
            <a:r>
              <a:rPr lang="en-US" altLang="zh-TW" b="1" dirty="0" err="1" smtClean="0">
                <a:solidFill>
                  <a:srgbClr val="FFFF00"/>
                </a:solidFill>
              </a:rPr>
              <a:t>ShaderEffect</a:t>
            </a:r>
            <a:r>
              <a:rPr lang="en-US" altLang="zh-TW" b="1" dirty="0" smtClean="0">
                <a:solidFill>
                  <a:srgbClr val="FFFF00"/>
                </a:solidFill>
              </a:rPr>
              <a:t>     </a:t>
            </a:r>
            <a:r>
              <a:rPr lang="en-US" altLang="zh-TW" b="1" dirty="0" smtClean="0">
                <a:solidFill>
                  <a:srgbClr val="FFC000"/>
                </a:solidFill>
              </a:rPr>
              <a:t>Phong_tex1</a:t>
            </a:r>
            <a:r>
              <a:rPr lang="en-US" altLang="zh-TW" b="1" dirty="0" smtClean="0"/>
              <a:t>       </a:t>
            </a:r>
            <a:r>
              <a:rPr lang="en-US" altLang="zh-TW" b="1" dirty="0" err="1" smtClean="0">
                <a:solidFill>
                  <a:srgbClr val="FF00FF"/>
                </a:solidFill>
              </a:rPr>
              <a:t>Phong</a:t>
            </a:r>
            <a:r>
              <a:rPr lang="en-US" altLang="zh-TW" b="1" dirty="0" smtClean="0"/>
              <a:t>   </a:t>
            </a:r>
            <a:r>
              <a:rPr lang="en-US" altLang="zh-TW" b="1" dirty="0" smtClean="0">
                <a:solidFill>
                  <a:schemeClr val="accent6">
                    <a:lumMod val="60000"/>
                    <a:lumOff val="40000"/>
                  </a:schemeClr>
                </a:solidFill>
              </a:rPr>
              <a:t>Texture </a:t>
            </a:r>
            <a:r>
              <a:rPr lang="en-US" altLang="zh-TW" b="1" dirty="0">
                <a:solidFill>
                  <a:schemeClr val="accent6">
                    <a:lumMod val="60000"/>
                    <a:lumOff val="40000"/>
                  </a:schemeClr>
                </a:solidFill>
              </a:rPr>
              <a:t>box </a:t>
            </a:r>
            <a:r>
              <a:rPr lang="en-US" altLang="zh-TW" b="1" dirty="0"/>
              <a:t>Ambient 0.3 0.3 0.3 </a:t>
            </a:r>
            <a:r>
              <a:rPr lang="en-US" altLang="zh-TW" b="1" dirty="0" smtClean="0"/>
              <a:t>…</a:t>
            </a:r>
            <a:endParaRPr lang="en-US" altLang="zh-TW" b="1" dirty="0"/>
          </a:p>
          <a:p>
            <a:r>
              <a:rPr lang="en-US" altLang="zh-TW" b="1" dirty="0"/>
              <a:t>   </a:t>
            </a:r>
            <a:r>
              <a:rPr lang="en-US" altLang="zh-TW" b="1" dirty="0" err="1" smtClean="0">
                <a:solidFill>
                  <a:srgbClr val="FFFF00"/>
                </a:solidFill>
              </a:rPr>
              <a:t>ShaderEffect</a:t>
            </a:r>
            <a:r>
              <a:rPr lang="en-US" altLang="zh-TW" b="1" dirty="0" smtClean="0">
                <a:solidFill>
                  <a:srgbClr val="FFFF00"/>
                </a:solidFill>
              </a:rPr>
              <a:t>     </a:t>
            </a:r>
            <a:r>
              <a:rPr lang="en-US" altLang="zh-TW" b="1" dirty="0" err="1" smtClean="0">
                <a:solidFill>
                  <a:srgbClr val="FFC000"/>
                </a:solidFill>
              </a:rPr>
              <a:t>Phong_texNo</a:t>
            </a:r>
            <a:r>
              <a:rPr lang="en-US" altLang="zh-TW" b="1" dirty="0" smtClean="0"/>
              <a:t>    </a:t>
            </a:r>
            <a:r>
              <a:rPr lang="en-US" altLang="zh-TW" b="1" dirty="0" smtClean="0">
                <a:solidFill>
                  <a:srgbClr val="FF00FF"/>
                </a:solidFill>
              </a:rPr>
              <a:t>Phong2</a:t>
            </a:r>
            <a:r>
              <a:rPr lang="en-US" altLang="zh-TW" b="1" dirty="0" smtClean="0"/>
              <a:t> Ambient </a:t>
            </a:r>
            <a:r>
              <a:rPr lang="en-US" altLang="zh-TW" b="1" dirty="0"/>
              <a:t>0.3 0.4 0.3 </a:t>
            </a:r>
            <a:r>
              <a:rPr lang="en-US" altLang="zh-TW" b="1" dirty="0" smtClean="0"/>
              <a:t>…</a:t>
            </a:r>
            <a:endParaRPr lang="zh-TW" altLang="en-US" b="1" dirty="0"/>
          </a:p>
          <a:p>
            <a:endParaRPr lang="zh-TW" altLang="en-US" b="1" dirty="0"/>
          </a:p>
        </p:txBody>
      </p:sp>
      <p:grpSp>
        <p:nvGrpSpPr>
          <p:cNvPr id="8" name="群組 7"/>
          <p:cNvGrpSpPr/>
          <p:nvPr/>
        </p:nvGrpSpPr>
        <p:grpSpPr>
          <a:xfrm>
            <a:off x="251520" y="2348880"/>
            <a:ext cx="1800200" cy="2532477"/>
            <a:chOff x="251520" y="2348880"/>
            <a:chExt cx="1800200" cy="2532477"/>
          </a:xfrm>
        </p:grpSpPr>
        <p:sp>
          <p:nvSpPr>
            <p:cNvPr id="3" name="矩形 2"/>
            <p:cNvSpPr/>
            <p:nvPr/>
          </p:nvSpPr>
          <p:spPr>
            <a:xfrm>
              <a:off x="683568" y="2348880"/>
              <a:ext cx="1368152" cy="8640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251520" y="3681028"/>
              <a:ext cx="1026178" cy="1200329"/>
            </a:xfrm>
            <a:prstGeom prst="rect">
              <a:avLst/>
            </a:prstGeom>
            <a:noFill/>
          </p:spPr>
          <p:txBody>
            <a:bodyPr wrap="none" rtlCol="0">
              <a:spAutoFit/>
            </a:bodyPr>
            <a:lstStyle/>
            <a:p>
              <a:pPr algn="ctr"/>
              <a:r>
                <a:rPr lang="en-US" altLang="zh-TW" b="1" dirty="0" smtClean="0"/>
                <a:t>Keyword</a:t>
              </a:r>
            </a:p>
            <a:p>
              <a:pPr algn="ctr"/>
              <a:r>
                <a:rPr lang="en-US" altLang="zh-TW" b="1" dirty="0" smtClean="0"/>
                <a:t>To</a:t>
              </a:r>
            </a:p>
            <a:p>
              <a:pPr algn="ctr"/>
              <a:r>
                <a:rPr lang="en-US" altLang="zh-TW" b="1" dirty="0" smtClean="0"/>
                <a:t>Use</a:t>
              </a:r>
            </a:p>
            <a:p>
              <a:pPr algn="ctr"/>
              <a:r>
                <a:rPr lang="en-US" altLang="zh-TW" b="1" dirty="0" err="1" smtClean="0"/>
                <a:t>Shader</a:t>
              </a:r>
              <a:endParaRPr lang="zh-TW" altLang="en-US" b="1" dirty="0"/>
            </a:p>
          </p:txBody>
        </p:sp>
        <p:cxnSp>
          <p:nvCxnSpPr>
            <p:cNvPr id="7" name="直線單箭頭接點 6"/>
            <p:cNvCxnSpPr>
              <a:stCxn id="4" idx="0"/>
              <a:endCxn id="3" idx="2"/>
            </p:cNvCxnSpPr>
            <p:nvPr/>
          </p:nvCxnSpPr>
          <p:spPr>
            <a:xfrm flipV="1">
              <a:off x="764609" y="3212976"/>
              <a:ext cx="603035" cy="4680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0" name="群組 9"/>
          <p:cNvGrpSpPr/>
          <p:nvPr/>
        </p:nvGrpSpPr>
        <p:grpSpPr>
          <a:xfrm>
            <a:off x="2123728" y="2348880"/>
            <a:ext cx="1440158" cy="2393977"/>
            <a:chOff x="500778" y="2348880"/>
            <a:chExt cx="997033" cy="2393977"/>
          </a:xfrm>
        </p:grpSpPr>
        <p:sp>
          <p:nvSpPr>
            <p:cNvPr id="11" name="矩形 10"/>
            <p:cNvSpPr/>
            <p:nvPr/>
          </p:nvSpPr>
          <p:spPr>
            <a:xfrm>
              <a:off x="500778" y="2348880"/>
              <a:ext cx="997033" cy="8640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832823" y="3819527"/>
              <a:ext cx="521815" cy="923330"/>
            </a:xfrm>
            <a:prstGeom prst="rect">
              <a:avLst/>
            </a:prstGeom>
            <a:noFill/>
          </p:spPr>
          <p:txBody>
            <a:bodyPr wrap="none" rtlCol="0">
              <a:spAutoFit/>
            </a:bodyPr>
            <a:lstStyle/>
            <a:p>
              <a:pPr algn="ctr"/>
              <a:r>
                <a:rPr lang="en-US" altLang="zh-TW" b="1" dirty="0" smtClean="0"/>
                <a:t>CWS</a:t>
              </a:r>
            </a:p>
            <a:p>
              <a:pPr algn="ctr"/>
              <a:r>
                <a:rPr lang="en-US" altLang="zh-TW" b="1" dirty="0" smtClean="0"/>
                <a:t>File</a:t>
              </a:r>
            </a:p>
            <a:p>
              <a:pPr algn="ctr"/>
              <a:r>
                <a:rPr lang="en-US" altLang="zh-TW" b="1" dirty="0" smtClean="0"/>
                <a:t>Name</a:t>
              </a:r>
              <a:endParaRPr lang="zh-TW" altLang="en-US" b="1" dirty="0"/>
            </a:p>
          </p:txBody>
        </p:sp>
        <p:cxnSp>
          <p:nvCxnSpPr>
            <p:cNvPr id="13" name="直線單箭頭接點 12"/>
            <p:cNvCxnSpPr>
              <a:stCxn id="12" idx="0"/>
              <a:endCxn id="11" idx="2"/>
            </p:cNvCxnSpPr>
            <p:nvPr/>
          </p:nvCxnSpPr>
          <p:spPr>
            <a:xfrm flipH="1" flipV="1">
              <a:off x="999294" y="3212976"/>
              <a:ext cx="94436" cy="6065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9" name="群組 8"/>
          <p:cNvGrpSpPr/>
          <p:nvPr/>
        </p:nvGrpSpPr>
        <p:grpSpPr>
          <a:xfrm>
            <a:off x="3641460" y="2348880"/>
            <a:ext cx="1237025" cy="2255478"/>
            <a:chOff x="3641460" y="2348880"/>
            <a:chExt cx="1237025" cy="2255478"/>
          </a:xfrm>
        </p:grpSpPr>
        <p:sp>
          <p:nvSpPr>
            <p:cNvPr id="14" name="矩形 13"/>
            <p:cNvSpPr/>
            <p:nvPr/>
          </p:nvSpPr>
          <p:spPr>
            <a:xfrm>
              <a:off x="3641460" y="2348880"/>
              <a:ext cx="894536" cy="8640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 name="直線單箭頭接點 14"/>
            <p:cNvCxnSpPr/>
            <p:nvPr/>
          </p:nvCxnSpPr>
          <p:spPr>
            <a:xfrm flipH="1" flipV="1">
              <a:off x="4107215" y="3236403"/>
              <a:ext cx="136407" cy="6065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文字方塊 15"/>
            <p:cNvSpPr txBox="1"/>
            <p:nvPr/>
          </p:nvSpPr>
          <p:spPr>
            <a:xfrm>
              <a:off x="3723104" y="3958027"/>
              <a:ext cx="1155381" cy="646331"/>
            </a:xfrm>
            <a:prstGeom prst="rect">
              <a:avLst/>
            </a:prstGeom>
            <a:noFill/>
          </p:spPr>
          <p:txBody>
            <a:bodyPr wrap="none" rtlCol="0">
              <a:spAutoFit/>
            </a:bodyPr>
            <a:lstStyle/>
            <a:p>
              <a:pPr algn="ctr"/>
              <a:r>
                <a:rPr lang="en-US" altLang="zh-TW" b="1" dirty="0" smtClean="0"/>
                <a:t>Technique</a:t>
              </a:r>
            </a:p>
            <a:p>
              <a:pPr algn="ctr"/>
              <a:r>
                <a:rPr lang="en-US" altLang="zh-TW" b="1" dirty="0" smtClean="0"/>
                <a:t>used</a:t>
              </a:r>
              <a:endParaRPr lang="zh-TW" altLang="en-US" b="1" dirty="0"/>
            </a:p>
          </p:txBody>
        </p:sp>
      </p:grpSp>
    </p:spTree>
    <p:extLst>
      <p:ext uri="{BB962C8B-B14F-4D97-AF65-F5344CB8AC3E}">
        <p14:creationId xmlns:p14="http://schemas.microsoft.com/office/powerpoint/2010/main" val="1998198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Multi-pass Rendering in Fly2</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604867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Fly2 supports hybrid rendering pipeline if the hardware platform supports both fixed rendering pipeline and programmable rendering pipeline.</a:t>
            </a:r>
          </a:p>
          <a:p>
            <a:pPr lvl="1"/>
            <a:r>
              <a:rPr lang="en-US" altLang="zh-TW" sz="2000" dirty="0" smtClean="0">
                <a:latin typeface="+mn-lt"/>
              </a:rPr>
              <a:t>On Win32 + DX9 and Win32 + OpenGL, Fly2 supports hybrid rendering</a:t>
            </a:r>
            <a:r>
              <a:rPr lang="en-US" altLang="zh-TW" sz="2000" dirty="0">
                <a:latin typeface="+mn-lt"/>
              </a:rPr>
              <a:t>.</a:t>
            </a:r>
            <a:endParaRPr lang="en-US" altLang="zh-TW" sz="2000" dirty="0" smtClean="0">
              <a:latin typeface="+mn-lt"/>
            </a:endParaRPr>
          </a:p>
          <a:p>
            <a:pPr lvl="1"/>
            <a:r>
              <a:rPr lang="en-US" altLang="zh-TW" sz="2000" dirty="0" smtClean="0">
                <a:latin typeface="+mn-lt"/>
              </a:rPr>
              <a:t>On Win32 + DX11, Fly2 supports programmable rendering only.</a:t>
            </a:r>
          </a:p>
          <a:p>
            <a:pPr lvl="1"/>
            <a:r>
              <a:rPr lang="en-US" altLang="zh-TW" sz="2000" dirty="0" smtClean="0">
                <a:latin typeface="+mn-lt"/>
              </a:rPr>
              <a:t>On Linux, Fly2 supports hybrid rendering.</a:t>
            </a:r>
          </a:p>
          <a:p>
            <a:pPr lvl="1"/>
            <a:r>
              <a:rPr lang="en-US" altLang="zh-TW" sz="2000" dirty="0" smtClean="0">
                <a:latin typeface="+mn-lt"/>
              </a:rPr>
              <a:t>On </a:t>
            </a:r>
            <a:r>
              <a:rPr lang="en-US" altLang="zh-TW" sz="2000" dirty="0" err="1" smtClean="0">
                <a:latin typeface="+mn-lt"/>
              </a:rPr>
              <a:t>iOS</a:t>
            </a:r>
            <a:r>
              <a:rPr lang="en-US" altLang="zh-TW" sz="2000" dirty="0" smtClean="0">
                <a:latin typeface="+mn-lt"/>
              </a:rPr>
              <a:t>, </a:t>
            </a:r>
            <a:r>
              <a:rPr lang="en-US" altLang="zh-TW" sz="2000" dirty="0">
                <a:latin typeface="+mn-lt"/>
              </a:rPr>
              <a:t>Fly2 supports programmable rendering only.</a:t>
            </a:r>
          </a:p>
          <a:p>
            <a:pPr lvl="1"/>
            <a:r>
              <a:rPr lang="en-US" altLang="zh-TW" sz="2000" dirty="0" smtClean="0">
                <a:latin typeface="+mn-lt"/>
              </a:rPr>
              <a:t>On Android, </a:t>
            </a:r>
            <a:r>
              <a:rPr lang="en-US" altLang="zh-TW" sz="2000" dirty="0">
                <a:latin typeface="+mn-lt"/>
              </a:rPr>
              <a:t>Fly2 supports programmable rendering only.</a:t>
            </a:r>
          </a:p>
          <a:p>
            <a:pPr lvl="1"/>
            <a:r>
              <a:rPr lang="en-US" altLang="zh-TW" sz="2000" dirty="0" smtClean="0">
                <a:latin typeface="+mn-lt"/>
              </a:rPr>
              <a:t>On SONY PSP2, </a:t>
            </a:r>
            <a:r>
              <a:rPr lang="en-US" altLang="zh-TW" sz="2000" dirty="0">
                <a:latin typeface="+mn-lt"/>
              </a:rPr>
              <a:t>Fly2 supports programmable rendering only</a:t>
            </a:r>
            <a:r>
              <a:rPr lang="en-US" altLang="zh-TW" sz="2000" dirty="0" smtClean="0">
                <a:latin typeface="+mn-lt"/>
              </a:rPr>
              <a:t>.</a:t>
            </a:r>
          </a:p>
          <a:p>
            <a:r>
              <a:rPr lang="en-US" altLang="zh-TW" sz="2000" dirty="0" smtClean="0">
                <a:latin typeface="+mn-lt"/>
              </a:rPr>
              <a:t>To do multi-pass rendering with Fly2, you need</a:t>
            </a:r>
          </a:p>
          <a:p>
            <a:pPr lvl="1"/>
            <a:r>
              <a:rPr lang="en-US" altLang="zh-TW" sz="2000" dirty="0" smtClean="0">
                <a:latin typeface="+mn-lt"/>
              </a:rPr>
              <a:t>Create multiple rendering targets</a:t>
            </a:r>
          </a:p>
          <a:p>
            <a:pPr lvl="2"/>
            <a:r>
              <a:rPr lang="en-US" altLang="zh-TW" sz="2000" dirty="0" smtClean="0">
                <a:latin typeface="+mn-lt"/>
              </a:rPr>
              <a:t>Output for rendering</a:t>
            </a:r>
          </a:p>
          <a:p>
            <a:pPr lvl="2"/>
            <a:r>
              <a:rPr lang="en-US" altLang="zh-TW" sz="2000" dirty="0" smtClean="0">
                <a:latin typeface="+mn-lt"/>
              </a:rPr>
              <a:t>Input for next rendering</a:t>
            </a:r>
          </a:p>
          <a:p>
            <a:pPr lvl="1"/>
            <a:r>
              <a:rPr lang="en-US" altLang="zh-TW" sz="2000" dirty="0" smtClean="0">
                <a:latin typeface="+mn-lt"/>
              </a:rPr>
              <a:t>Set rendering targets to a viewport</a:t>
            </a:r>
          </a:p>
        </p:txBody>
      </p:sp>
    </p:spTree>
    <p:extLst>
      <p:ext uri="{BB962C8B-B14F-4D97-AF65-F5344CB8AC3E}">
        <p14:creationId xmlns:p14="http://schemas.microsoft.com/office/powerpoint/2010/main" val="252968127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Rendering Functions in Fly2</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604867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For different rendering purpose, </a:t>
            </a:r>
            <a:r>
              <a:rPr lang="en-US" altLang="zh-TW" sz="2000" dirty="0" err="1" smtClean="0">
                <a:solidFill>
                  <a:srgbClr val="FFFF00"/>
                </a:solidFill>
                <a:latin typeface="+mn-lt"/>
              </a:rPr>
              <a:t>FnViewport</a:t>
            </a:r>
            <a:r>
              <a:rPr lang="en-US" altLang="zh-TW" sz="2000" dirty="0" smtClean="0">
                <a:solidFill>
                  <a:srgbClr val="FFFF00"/>
                </a:solidFill>
                <a:latin typeface="+mn-lt"/>
              </a:rPr>
              <a:t> </a:t>
            </a:r>
            <a:r>
              <a:rPr lang="en-US" altLang="zh-TW" sz="2000" dirty="0" smtClean="0">
                <a:latin typeface="+mn-lt"/>
              </a:rPr>
              <a:t>supports several rendering functions :</a:t>
            </a:r>
          </a:p>
          <a:p>
            <a:pPr lvl="1"/>
            <a:r>
              <a:rPr lang="en-US" altLang="zh-TW" sz="2000" dirty="0" smtClean="0">
                <a:latin typeface="+mn-lt"/>
              </a:rPr>
              <a:t>General 3D rendering :</a:t>
            </a:r>
          </a:p>
          <a:p>
            <a:pPr lvl="2"/>
            <a:r>
              <a:rPr lang="en-US" altLang="zh-TW" sz="2000" dirty="0" err="1" smtClean="0">
                <a:solidFill>
                  <a:srgbClr val="FFFF00"/>
                </a:solidFill>
                <a:latin typeface="+mn-lt"/>
              </a:rPr>
              <a:t>FnViewport</a:t>
            </a:r>
            <a:r>
              <a:rPr lang="en-US" altLang="zh-TW" sz="2000" dirty="0" smtClean="0">
                <a:solidFill>
                  <a:srgbClr val="FFFF00"/>
                </a:solidFill>
                <a:latin typeface="+mn-lt"/>
              </a:rPr>
              <a:t>::Render3D(</a:t>
            </a:r>
            <a:r>
              <a:rPr lang="en-US" altLang="zh-TW" sz="2000" dirty="0" err="1" smtClean="0">
                <a:solidFill>
                  <a:srgbClr val="FFFF00"/>
                </a:solidFill>
                <a:latin typeface="+mn-lt"/>
              </a:rPr>
              <a:t>OBJECTid</a:t>
            </a:r>
            <a:r>
              <a:rPr lang="en-US" altLang="zh-TW" sz="2000" dirty="0" smtClean="0">
                <a:solidFill>
                  <a:srgbClr val="FFFF00"/>
                </a:solidFill>
                <a:latin typeface="+mn-lt"/>
              </a:rPr>
              <a:t> </a:t>
            </a:r>
            <a:r>
              <a:rPr lang="en-US" altLang="zh-TW" sz="2000" dirty="0" err="1" smtClean="0">
                <a:solidFill>
                  <a:srgbClr val="FFFF00"/>
                </a:solidFill>
                <a:latin typeface="+mn-lt"/>
              </a:rPr>
              <a:t>cameraID</a:t>
            </a:r>
            <a:r>
              <a:rPr lang="en-US" altLang="zh-TW" sz="2000" dirty="0" smtClean="0">
                <a:solidFill>
                  <a:srgbClr val="FFFF00"/>
                </a:solidFill>
                <a:latin typeface="+mn-lt"/>
              </a:rPr>
              <a:t>, BOOL4 </a:t>
            </a:r>
            <a:r>
              <a:rPr lang="en-US" altLang="zh-TW" sz="2000" dirty="0" err="1" smtClean="0">
                <a:solidFill>
                  <a:srgbClr val="FFFF00"/>
                </a:solidFill>
                <a:latin typeface="+mn-lt"/>
              </a:rPr>
              <a:t>beC</a:t>
            </a:r>
            <a:r>
              <a:rPr lang="en-US" altLang="zh-TW" sz="2000" dirty="0" smtClean="0">
                <a:solidFill>
                  <a:srgbClr val="FFFF00"/>
                </a:solidFill>
                <a:latin typeface="+mn-lt"/>
              </a:rPr>
              <a:t>, BOOL4 </a:t>
            </a:r>
            <a:r>
              <a:rPr lang="en-US" altLang="zh-TW" sz="2000" dirty="0" err="1" smtClean="0">
                <a:solidFill>
                  <a:srgbClr val="FFFF00"/>
                </a:solidFill>
                <a:latin typeface="+mn-lt"/>
              </a:rPr>
              <a:t>beCZ</a:t>
            </a:r>
            <a:r>
              <a:rPr lang="en-US" altLang="zh-TW" sz="2000" dirty="0" smtClean="0">
                <a:solidFill>
                  <a:srgbClr val="FFFF00"/>
                </a:solidFill>
                <a:latin typeface="+mn-lt"/>
              </a:rPr>
              <a:t>);</a:t>
            </a:r>
          </a:p>
          <a:p>
            <a:pPr lvl="1"/>
            <a:r>
              <a:rPr lang="en-US" altLang="zh-TW" sz="2000" dirty="0" smtClean="0">
                <a:latin typeface="+mn-lt"/>
              </a:rPr>
              <a:t>Sprite rendering :</a:t>
            </a:r>
          </a:p>
          <a:p>
            <a:pPr lvl="2"/>
            <a:r>
              <a:rPr lang="en-US" altLang="zh-TW" sz="2000" dirty="0" err="1" smtClean="0">
                <a:solidFill>
                  <a:srgbClr val="FFFF00"/>
                </a:solidFill>
                <a:latin typeface="+mn-lt"/>
              </a:rPr>
              <a:t>FnViewport</a:t>
            </a:r>
            <a:r>
              <a:rPr lang="en-US" altLang="zh-TW" sz="2000" dirty="0" smtClean="0">
                <a:solidFill>
                  <a:srgbClr val="FFFF00"/>
                </a:solidFill>
                <a:latin typeface="+mn-lt"/>
              </a:rPr>
              <a:t>::</a:t>
            </a:r>
            <a:r>
              <a:rPr lang="en-US" altLang="zh-TW" sz="2000" dirty="0" err="1" smtClean="0">
                <a:solidFill>
                  <a:srgbClr val="FFFF00"/>
                </a:solidFill>
                <a:latin typeface="+mn-lt"/>
              </a:rPr>
              <a:t>RenderSprites</a:t>
            </a:r>
            <a:r>
              <a:rPr lang="en-US" altLang="zh-TW" sz="2000" dirty="0" smtClean="0">
                <a:solidFill>
                  <a:srgbClr val="FFFF00"/>
                </a:solidFill>
                <a:latin typeface="+mn-lt"/>
              </a:rPr>
              <a:t>(</a:t>
            </a:r>
            <a:r>
              <a:rPr lang="en-US" altLang="zh-TW" sz="2000" dirty="0" err="1" smtClean="0">
                <a:solidFill>
                  <a:srgbClr val="FFFF00"/>
                </a:solidFill>
                <a:latin typeface="+mn-lt"/>
              </a:rPr>
              <a:t>SCENEid</a:t>
            </a:r>
            <a:r>
              <a:rPr lang="en-US" altLang="zh-TW" sz="2000" dirty="0" smtClean="0">
                <a:solidFill>
                  <a:srgbClr val="FFFF00"/>
                </a:solidFill>
                <a:latin typeface="+mn-lt"/>
              </a:rPr>
              <a:t> </a:t>
            </a:r>
            <a:r>
              <a:rPr lang="en-US" altLang="zh-TW" sz="2000" dirty="0" err="1" smtClean="0">
                <a:solidFill>
                  <a:srgbClr val="FFFF00"/>
                </a:solidFill>
                <a:latin typeface="+mn-lt"/>
              </a:rPr>
              <a:t>sceneID</a:t>
            </a:r>
            <a:r>
              <a:rPr lang="en-US" altLang="zh-TW" sz="2000" dirty="0" smtClean="0">
                <a:solidFill>
                  <a:srgbClr val="FFFF00"/>
                </a:solidFill>
                <a:latin typeface="+mn-lt"/>
              </a:rPr>
              <a:t>, BOOL4 </a:t>
            </a:r>
            <a:r>
              <a:rPr lang="en-US" altLang="zh-TW" sz="2000" dirty="0" err="1" smtClean="0">
                <a:solidFill>
                  <a:srgbClr val="FFFF00"/>
                </a:solidFill>
                <a:latin typeface="+mn-lt"/>
              </a:rPr>
              <a:t>beC</a:t>
            </a:r>
            <a:r>
              <a:rPr lang="en-US" altLang="zh-TW" sz="2000" dirty="0" smtClean="0">
                <a:solidFill>
                  <a:srgbClr val="FFFF00"/>
                </a:solidFill>
                <a:latin typeface="+mn-lt"/>
              </a:rPr>
              <a:t>, BOOL4 </a:t>
            </a:r>
            <a:r>
              <a:rPr lang="en-US" altLang="zh-TW" sz="2000" dirty="0" err="1" smtClean="0">
                <a:solidFill>
                  <a:srgbClr val="FFFF00"/>
                </a:solidFill>
                <a:latin typeface="+mn-lt"/>
              </a:rPr>
              <a:t>beCZ</a:t>
            </a:r>
            <a:r>
              <a:rPr lang="en-US" altLang="zh-TW" sz="2000" dirty="0" smtClean="0">
                <a:solidFill>
                  <a:srgbClr val="FFFF00"/>
                </a:solidFill>
                <a:latin typeface="+mn-lt"/>
              </a:rPr>
              <a:t>);</a:t>
            </a:r>
          </a:p>
          <a:p>
            <a:r>
              <a:rPr lang="en-US" altLang="zh-TW" sz="2000" dirty="0" smtClean="0">
                <a:latin typeface="+mn-lt"/>
              </a:rPr>
              <a:t>If you want to use one specific </a:t>
            </a:r>
            <a:r>
              <a:rPr lang="en-US" altLang="zh-TW" sz="2000" dirty="0" err="1" smtClean="0">
                <a:latin typeface="+mn-lt"/>
              </a:rPr>
              <a:t>shader</a:t>
            </a:r>
            <a:r>
              <a:rPr lang="en-US" altLang="zh-TW" sz="2000" dirty="0" smtClean="0">
                <a:latin typeface="+mn-lt"/>
              </a:rPr>
              <a:t> to render your data :</a:t>
            </a:r>
          </a:p>
          <a:p>
            <a:pPr lvl="1"/>
            <a:r>
              <a:rPr lang="en-US" altLang="zh-TW" sz="2000" dirty="0" err="1" smtClean="0">
                <a:solidFill>
                  <a:schemeClr val="accent2">
                    <a:lumMod val="40000"/>
                    <a:lumOff val="60000"/>
                  </a:schemeClr>
                </a:solidFill>
                <a:latin typeface="+mn-lt"/>
              </a:rPr>
              <a:t>FnShader</a:t>
            </a:r>
            <a:r>
              <a:rPr lang="en-US" altLang="zh-TW" sz="2000" dirty="0" smtClean="0">
                <a:solidFill>
                  <a:schemeClr val="accent2">
                    <a:lumMod val="40000"/>
                    <a:lumOff val="60000"/>
                  </a:schemeClr>
                </a:solidFill>
                <a:latin typeface="+mn-lt"/>
              </a:rPr>
              <a:t>::Render(</a:t>
            </a:r>
            <a:r>
              <a:rPr lang="en-US" altLang="zh-TW" sz="2000" dirty="0" err="1" smtClean="0">
                <a:solidFill>
                  <a:schemeClr val="accent2">
                    <a:lumMod val="40000"/>
                    <a:lumOff val="60000"/>
                  </a:schemeClr>
                </a:solidFill>
                <a:latin typeface="+mn-lt"/>
              </a:rPr>
              <a:t>VIEWPORTid</a:t>
            </a:r>
            <a:r>
              <a:rPr lang="en-US" altLang="zh-TW" sz="2000" dirty="0" smtClean="0">
                <a:solidFill>
                  <a:schemeClr val="accent2">
                    <a:lumMod val="40000"/>
                    <a:lumOff val="60000"/>
                  </a:schemeClr>
                </a:solidFill>
                <a:latin typeface="+mn-lt"/>
              </a:rPr>
              <a:t> </a:t>
            </a:r>
            <a:r>
              <a:rPr lang="en-US" altLang="zh-TW" sz="2000" dirty="0" err="1" smtClean="0">
                <a:solidFill>
                  <a:schemeClr val="accent2">
                    <a:lumMod val="40000"/>
                    <a:lumOff val="60000"/>
                  </a:schemeClr>
                </a:solidFill>
                <a:latin typeface="+mn-lt"/>
              </a:rPr>
              <a:t>vID</a:t>
            </a:r>
            <a:r>
              <a:rPr lang="en-US" altLang="zh-TW" sz="2000" dirty="0" smtClean="0">
                <a:solidFill>
                  <a:schemeClr val="accent2">
                    <a:lumMod val="40000"/>
                    <a:lumOff val="60000"/>
                  </a:schemeClr>
                </a:solidFill>
                <a:latin typeface="+mn-lt"/>
              </a:rPr>
              <a:t>, OBJECT </a:t>
            </a:r>
            <a:r>
              <a:rPr lang="en-US" altLang="zh-TW" sz="2000" dirty="0" err="1" smtClean="0">
                <a:solidFill>
                  <a:schemeClr val="accent2">
                    <a:lumMod val="40000"/>
                    <a:lumOff val="60000"/>
                  </a:schemeClr>
                </a:solidFill>
                <a:latin typeface="+mn-lt"/>
              </a:rPr>
              <a:t>cameraID</a:t>
            </a:r>
            <a:r>
              <a:rPr lang="en-US" altLang="zh-TW" sz="2000" dirty="0" smtClean="0">
                <a:solidFill>
                  <a:schemeClr val="accent2">
                    <a:lumMod val="40000"/>
                    <a:lumOff val="60000"/>
                  </a:schemeClr>
                </a:solidFill>
                <a:latin typeface="+mn-lt"/>
              </a:rPr>
              <a:t>, </a:t>
            </a:r>
            <a:r>
              <a:rPr lang="en-US" altLang="zh-TW" sz="2000" dirty="0" err="1" smtClean="0">
                <a:solidFill>
                  <a:schemeClr val="accent2">
                    <a:lumMod val="40000"/>
                    <a:lumOff val="60000"/>
                  </a:schemeClr>
                </a:solidFill>
                <a:latin typeface="+mn-lt"/>
              </a:rPr>
              <a:t>int</a:t>
            </a:r>
            <a:r>
              <a:rPr lang="en-US" altLang="zh-TW" sz="2000" dirty="0" smtClean="0">
                <a:solidFill>
                  <a:schemeClr val="accent2">
                    <a:lumMod val="40000"/>
                    <a:lumOff val="60000"/>
                  </a:schemeClr>
                </a:solidFill>
                <a:latin typeface="+mn-lt"/>
              </a:rPr>
              <a:t> </a:t>
            </a:r>
            <a:r>
              <a:rPr lang="en-US" altLang="zh-TW" sz="2000" dirty="0" err="1" smtClean="0">
                <a:solidFill>
                  <a:schemeClr val="accent2">
                    <a:lumMod val="40000"/>
                    <a:lumOff val="60000"/>
                  </a:schemeClr>
                </a:solidFill>
                <a:latin typeface="+mn-lt"/>
              </a:rPr>
              <a:t>numObj</a:t>
            </a:r>
            <a:r>
              <a:rPr lang="en-US" altLang="zh-TW" sz="2000" dirty="0" smtClean="0">
                <a:solidFill>
                  <a:schemeClr val="accent2">
                    <a:lumMod val="40000"/>
                    <a:lumOff val="60000"/>
                  </a:schemeClr>
                </a:solidFill>
                <a:latin typeface="+mn-lt"/>
              </a:rPr>
              <a:t>, </a:t>
            </a:r>
            <a:r>
              <a:rPr lang="en-US" altLang="zh-TW" sz="2000" dirty="0" err="1" smtClean="0">
                <a:solidFill>
                  <a:schemeClr val="accent2">
                    <a:lumMod val="40000"/>
                    <a:lumOff val="60000"/>
                  </a:schemeClr>
                </a:solidFill>
                <a:latin typeface="+mn-lt"/>
              </a:rPr>
              <a:t>OBJECTid</a:t>
            </a:r>
            <a:r>
              <a:rPr lang="en-US" altLang="zh-TW" sz="2000" dirty="0" smtClean="0">
                <a:solidFill>
                  <a:schemeClr val="accent2">
                    <a:lumMod val="40000"/>
                    <a:lumOff val="60000"/>
                  </a:schemeClr>
                </a:solidFill>
                <a:latin typeface="+mn-lt"/>
              </a:rPr>
              <a:t> *</a:t>
            </a:r>
            <a:r>
              <a:rPr lang="en-US" altLang="zh-TW" sz="2000" dirty="0" err="1" smtClean="0">
                <a:solidFill>
                  <a:schemeClr val="accent2">
                    <a:lumMod val="40000"/>
                    <a:lumOff val="60000"/>
                  </a:schemeClr>
                </a:solidFill>
                <a:latin typeface="+mn-lt"/>
              </a:rPr>
              <a:t>allObj</a:t>
            </a:r>
            <a:r>
              <a:rPr lang="en-US" altLang="zh-TW" sz="2000" dirty="0" smtClean="0">
                <a:solidFill>
                  <a:schemeClr val="accent2">
                    <a:lumMod val="40000"/>
                    <a:lumOff val="60000"/>
                  </a:schemeClr>
                </a:solidFill>
                <a:latin typeface="+mn-lt"/>
              </a:rPr>
              <a:t>, BOOL4 </a:t>
            </a:r>
            <a:r>
              <a:rPr lang="en-US" altLang="zh-TW" sz="2000" dirty="0" err="1" smtClean="0">
                <a:solidFill>
                  <a:schemeClr val="accent2">
                    <a:lumMod val="40000"/>
                    <a:lumOff val="60000"/>
                  </a:schemeClr>
                </a:solidFill>
                <a:latin typeface="+mn-lt"/>
              </a:rPr>
              <a:t>beC</a:t>
            </a:r>
            <a:r>
              <a:rPr lang="en-US" altLang="zh-TW" sz="2000" dirty="0" smtClean="0">
                <a:solidFill>
                  <a:schemeClr val="accent2">
                    <a:lumMod val="40000"/>
                    <a:lumOff val="60000"/>
                  </a:schemeClr>
                </a:solidFill>
                <a:latin typeface="+mn-lt"/>
              </a:rPr>
              <a:t>, BOOL4 </a:t>
            </a:r>
            <a:r>
              <a:rPr lang="en-US" altLang="zh-TW" sz="2000" dirty="0" err="1" smtClean="0">
                <a:solidFill>
                  <a:schemeClr val="accent2">
                    <a:lumMod val="40000"/>
                    <a:lumOff val="60000"/>
                  </a:schemeClr>
                </a:solidFill>
                <a:latin typeface="+mn-lt"/>
              </a:rPr>
              <a:t>beCZ</a:t>
            </a:r>
            <a:r>
              <a:rPr lang="en-US" altLang="zh-TW" sz="2000" dirty="0" smtClean="0">
                <a:solidFill>
                  <a:schemeClr val="accent2">
                    <a:lumMod val="40000"/>
                    <a:lumOff val="60000"/>
                  </a:schemeClr>
                </a:solidFill>
                <a:latin typeface="+mn-lt"/>
              </a:rPr>
              <a:t>, </a:t>
            </a:r>
            <a:r>
              <a:rPr lang="en-US" altLang="zh-TW" sz="2000" dirty="0" err="1" smtClean="0">
                <a:solidFill>
                  <a:schemeClr val="accent2">
                    <a:lumMod val="40000"/>
                    <a:lumOff val="60000"/>
                  </a:schemeClr>
                </a:solidFill>
                <a:latin typeface="+mn-lt"/>
              </a:rPr>
              <a:t>MATERIALid</a:t>
            </a:r>
            <a:r>
              <a:rPr lang="en-US" altLang="zh-TW" sz="2000" dirty="0" smtClean="0">
                <a:solidFill>
                  <a:schemeClr val="accent2">
                    <a:lumMod val="40000"/>
                    <a:lumOff val="60000"/>
                  </a:schemeClr>
                </a:solidFill>
                <a:latin typeface="+mn-lt"/>
              </a:rPr>
              <a:t> </a:t>
            </a:r>
            <a:r>
              <a:rPr lang="en-US" altLang="zh-TW" sz="2000" dirty="0" err="1" smtClean="0">
                <a:solidFill>
                  <a:schemeClr val="accent2">
                    <a:lumMod val="40000"/>
                    <a:lumOff val="60000"/>
                  </a:schemeClr>
                </a:solidFill>
                <a:latin typeface="+mn-lt"/>
              </a:rPr>
              <a:t>inputMaterialID</a:t>
            </a:r>
            <a:r>
              <a:rPr lang="en-US" altLang="zh-TW" sz="2000" dirty="0" smtClean="0">
                <a:solidFill>
                  <a:schemeClr val="accent2">
                    <a:lumMod val="40000"/>
                    <a:lumOff val="60000"/>
                  </a:schemeClr>
                </a:solidFill>
                <a:latin typeface="+mn-lt"/>
              </a:rPr>
              <a:t> = FAILED_ID);</a:t>
            </a:r>
          </a:p>
          <a:p>
            <a:r>
              <a:rPr lang="en-US" altLang="zh-TW" sz="2000" dirty="0" smtClean="0">
                <a:latin typeface="+mn-lt"/>
              </a:rPr>
              <a:t>Render Textures to textures</a:t>
            </a:r>
          </a:p>
          <a:p>
            <a:pPr lvl="1"/>
            <a:r>
              <a:rPr lang="en-US" altLang="zh-TW" sz="2000" dirty="0" err="1" smtClean="0">
                <a:solidFill>
                  <a:schemeClr val="accent2">
                    <a:lumMod val="40000"/>
                    <a:lumOff val="60000"/>
                  </a:schemeClr>
                </a:solidFill>
                <a:latin typeface="+mn-lt"/>
              </a:rPr>
              <a:t>FnShader</a:t>
            </a:r>
            <a:r>
              <a:rPr lang="en-US" altLang="zh-TW" sz="2000" dirty="0" smtClean="0">
                <a:solidFill>
                  <a:schemeClr val="accent2">
                    <a:lumMod val="40000"/>
                    <a:lumOff val="60000"/>
                  </a:schemeClr>
                </a:solidFill>
                <a:latin typeface="+mn-lt"/>
              </a:rPr>
              <a:t>::</a:t>
            </a:r>
            <a:r>
              <a:rPr lang="en-US" altLang="zh-TW" sz="2000" dirty="0" err="1" smtClean="0">
                <a:solidFill>
                  <a:schemeClr val="accent2">
                    <a:lumMod val="40000"/>
                    <a:lumOff val="60000"/>
                  </a:schemeClr>
                </a:solidFill>
                <a:latin typeface="+mn-lt"/>
              </a:rPr>
              <a:t>Rdner</a:t>
            </a:r>
            <a:r>
              <a:rPr lang="en-US" altLang="zh-TW" sz="2000" dirty="0" smtClean="0">
                <a:solidFill>
                  <a:schemeClr val="accent2">
                    <a:lumMod val="40000"/>
                    <a:lumOff val="60000"/>
                  </a:schemeClr>
                </a:solidFill>
                <a:latin typeface="+mn-lt"/>
              </a:rPr>
              <a:t>(</a:t>
            </a:r>
            <a:r>
              <a:rPr lang="en-US" altLang="zh-TW" sz="2000" dirty="0" err="1" smtClean="0">
                <a:solidFill>
                  <a:schemeClr val="accent2">
                    <a:lumMod val="40000"/>
                    <a:lumOff val="60000"/>
                  </a:schemeClr>
                </a:solidFill>
                <a:latin typeface="+mn-lt"/>
              </a:rPr>
              <a:t>VIEWPOTRid</a:t>
            </a:r>
            <a:r>
              <a:rPr lang="en-US" altLang="zh-TW" sz="2000" dirty="0" smtClean="0">
                <a:solidFill>
                  <a:schemeClr val="accent2">
                    <a:lumMod val="40000"/>
                    <a:lumOff val="60000"/>
                  </a:schemeClr>
                </a:solidFill>
                <a:latin typeface="+mn-lt"/>
              </a:rPr>
              <a:t> </a:t>
            </a:r>
            <a:r>
              <a:rPr lang="en-US" altLang="zh-TW" sz="2000" dirty="0" err="1" smtClean="0">
                <a:solidFill>
                  <a:schemeClr val="accent2">
                    <a:lumMod val="40000"/>
                    <a:lumOff val="60000"/>
                  </a:schemeClr>
                </a:solidFill>
                <a:latin typeface="+mn-lt"/>
              </a:rPr>
              <a:t>vID</a:t>
            </a:r>
            <a:r>
              <a:rPr lang="en-US" altLang="zh-TW" sz="2000" dirty="0" smtClean="0">
                <a:solidFill>
                  <a:schemeClr val="accent2">
                    <a:lumMod val="40000"/>
                    <a:lumOff val="60000"/>
                  </a:schemeClr>
                </a:solidFill>
                <a:latin typeface="+mn-lt"/>
              </a:rPr>
              <a:t>, </a:t>
            </a:r>
            <a:r>
              <a:rPr lang="en-US" altLang="zh-TW" sz="2000" dirty="0" err="1" smtClean="0">
                <a:solidFill>
                  <a:schemeClr val="accent2">
                    <a:lumMod val="40000"/>
                    <a:lumOff val="60000"/>
                  </a:schemeClr>
                </a:solidFill>
                <a:latin typeface="+mn-lt"/>
              </a:rPr>
              <a:t>MATERIALid</a:t>
            </a:r>
            <a:r>
              <a:rPr lang="en-US" altLang="zh-TW" sz="2000" dirty="0" smtClean="0">
                <a:solidFill>
                  <a:schemeClr val="accent2">
                    <a:lumMod val="40000"/>
                    <a:lumOff val="60000"/>
                  </a:schemeClr>
                </a:solidFill>
                <a:latin typeface="+mn-lt"/>
              </a:rPr>
              <a:t> </a:t>
            </a:r>
            <a:r>
              <a:rPr lang="en-US" altLang="zh-TW" sz="2000" dirty="0" err="1" smtClean="0">
                <a:solidFill>
                  <a:schemeClr val="accent2">
                    <a:lumMod val="40000"/>
                    <a:lumOff val="60000"/>
                  </a:schemeClr>
                </a:solidFill>
                <a:latin typeface="+mn-lt"/>
              </a:rPr>
              <a:t>inputMaterialID</a:t>
            </a:r>
            <a:r>
              <a:rPr lang="en-US" altLang="zh-TW" sz="2000" dirty="0" smtClean="0">
                <a:solidFill>
                  <a:schemeClr val="accent2">
                    <a:lumMod val="40000"/>
                    <a:lumOff val="60000"/>
                  </a:schemeClr>
                </a:solidFill>
                <a:latin typeface="+mn-lt"/>
              </a:rPr>
              <a:t>);</a:t>
            </a:r>
          </a:p>
          <a:p>
            <a:pPr lvl="1"/>
            <a:endParaRPr lang="en-US" altLang="zh-TW" sz="2000" dirty="0">
              <a:latin typeface="+mn-lt"/>
            </a:endParaRPr>
          </a:p>
        </p:txBody>
      </p:sp>
    </p:spTree>
    <p:extLst>
      <p:ext uri="{BB962C8B-B14F-4D97-AF65-F5344CB8AC3E}">
        <p14:creationId xmlns:p14="http://schemas.microsoft.com/office/powerpoint/2010/main" val="26200971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Fly2 Geometric Data (1)</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604867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You can create geometric elements in Fly2 :</a:t>
            </a:r>
          </a:p>
          <a:p>
            <a:pPr lvl="1"/>
            <a:r>
              <a:rPr lang="en-US" altLang="zh-TW" sz="2000" dirty="0" smtClean="0">
                <a:latin typeface="+mn-lt"/>
              </a:rPr>
              <a:t>Lines</a:t>
            </a:r>
          </a:p>
          <a:p>
            <a:pPr lvl="1"/>
            <a:r>
              <a:rPr lang="en-US" altLang="zh-TW" sz="2000" dirty="0" smtClean="0">
                <a:latin typeface="+mn-lt"/>
              </a:rPr>
              <a:t>Indexed triangles</a:t>
            </a:r>
          </a:p>
          <a:p>
            <a:pPr lvl="1"/>
            <a:r>
              <a:rPr lang="en-US" altLang="zh-TW" sz="2000" dirty="0" smtClean="0">
                <a:latin typeface="+mn-lt"/>
              </a:rPr>
              <a:t>NURBS curves and surfaces</a:t>
            </a:r>
          </a:p>
          <a:p>
            <a:pPr lvl="1"/>
            <a:r>
              <a:rPr lang="en-US" altLang="zh-TW" sz="2000" dirty="0" smtClean="0">
                <a:latin typeface="+mn-lt"/>
              </a:rPr>
              <a:t>Billboard</a:t>
            </a:r>
          </a:p>
          <a:p>
            <a:pPr lvl="1"/>
            <a:r>
              <a:rPr lang="en-US" altLang="zh-TW" sz="2000" dirty="0" smtClean="0">
                <a:latin typeface="+mn-lt"/>
              </a:rPr>
              <a:t>Label</a:t>
            </a:r>
          </a:p>
          <a:p>
            <a:pPr lvl="2"/>
            <a:r>
              <a:rPr lang="en-US" altLang="zh-TW" sz="2000" dirty="0" smtClean="0">
                <a:latin typeface="+mn-lt"/>
              </a:rPr>
              <a:t>Label is an integer to mark the geometric element in </a:t>
            </a:r>
            <a:r>
              <a:rPr lang="en-US" altLang="zh-TW" sz="2000" dirty="0" err="1" smtClean="0">
                <a:solidFill>
                  <a:srgbClr val="FFFF00"/>
                </a:solidFill>
                <a:latin typeface="+mn-lt"/>
              </a:rPr>
              <a:t>FnObject</a:t>
            </a:r>
            <a:r>
              <a:rPr lang="en-US" altLang="zh-TW" sz="2000" dirty="0" smtClean="0">
                <a:latin typeface="+mn-lt"/>
              </a:rPr>
              <a:t>.</a:t>
            </a:r>
          </a:p>
          <a:p>
            <a:r>
              <a:rPr lang="en-US" altLang="zh-TW" sz="2000" dirty="0" smtClean="0">
                <a:latin typeface="+mn-lt"/>
              </a:rPr>
              <a:t>When successfully creating a geometric element, </a:t>
            </a:r>
            <a:r>
              <a:rPr lang="en-US" altLang="zh-TW" sz="2000" dirty="0" err="1" smtClean="0">
                <a:solidFill>
                  <a:srgbClr val="FFFF00"/>
                </a:solidFill>
                <a:latin typeface="+mn-lt"/>
              </a:rPr>
              <a:t>FnObject</a:t>
            </a:r>
            <a:r>
              <a:rPr lang="en-US" altLang="zh-TW" sz="2000" dirty="0" smtClean="0">
                <a:solidFill>
                  <a:srgbClr val="FFFF00"/>
                </a:solidFill>
                <a:latin typeface="+mn-lt"/>
              </a:rPr>
              <a:t> </a:t>
            </a:r>
            <a:r>
              <a:rPr lang="en-US" altLang="zh-TW" sz="2000" dirty="0" smtClean="0">
                <a:latin typeface="+mn-lt"/>
              </a:rPr>
              <a:t>will return a geometry ID (</a:t>
            </a:r>
            <a:r>
              <a:rPr lang="en-US" altLang="zh-TW" sz="2000" dirty="0" err="1" smtClean="0">
                <a:solidFill>
                  <a:srgbClr val="FFFF00"/>
                </a:solidFill>
                <a:latin typeface="+mn-lt"/>
              </a:rPr>
              <a:t>GEOMETRYid</a:t>
            </a:r>
            <a:r>
              <a:rPr lang="en-US" altLang="zh-TW" sz="2000" dirty="0" smtClean="0">
                <a:latin typeface="+mn-lt"/>
              </a:rPr>
              <a:t>). You can use this id with </a:t>
            </a:r>
            <a:r>
              <a:rPr lang="en-US" altLang="zh-TW" sz="2000" dirty="0" err="1" smtClean="0">
                <a:solidFill>
                  <a:srgbClr val="FFFF00"/>
                </a:solidFill>
                <a:latin typeface="+mn-lt"/>
              </a:rPr>
              <a:t>FnGeometry</a:t>
            </a:r>
            <a:r>
              <a:rPr lang="en-US" altLang="zh-TW" sz="2000" dirty="0" smtClean="0">
                <a:solidFill>
                  <a:srgbClr val="FFFF00"/>
                </a:solidFill>
                <a:latin typeface="+mn-lt"/>
              </a:rPr>
              <a:t> </a:t>
            </a:r>
            <a:r>
              <a:rPr lang="en-US" altLang="zh-TW" sz="2000" dirty="0" smtClean="0">
                <a:latin typeface="+mn-lt"/>
              </a:rPr>
              <a:t>/ </a:t>
            </a:r>
            <a:r>
              <a:rPr lang="en-US" altLang="zh-TW" sz="2000" dirty="0" err="1" smtClean="0">
                <a:solidFill>
                  <a:srgbClr val="FFFF00"/>
                </a:solidFill>
                <a:latin typeface="+mn-lt"/>
              </a:rPr>
              <a:t>FnLine</a:t>
            </a:r>
            <a:r>
              <a:rPr lang="en-US" altLang="zh-TW" sz="2000" dirty="0" smtClean="0">
                <a:solidFill>
                  <a:srgbClr val="FFFF00"/>
                </a:solidFill>
                <a:latin typeface="+mn-lt"/>
              </a:rPr>
              <a:t> </a:t>
            </a:r>
            <a:r>
              <a:rPr lang="en-US" altLang="zh-TW" sz="2000" dirty="0" smtClean="0">
                <a:latin typeface="+mn-lt"/>
              </a:rPr>
              <a:t>/ </a:t>
            </a:r>
            <a:r>
              <a:rPr lang="en-US" altLang="zh-TW" sz="2000" dirty="0" err="1" smtClean="0">
                <a:solidFill>
                  <a:srgbClr val="FFFF00"/>
                </a:solidFill>
                <a:latin typeface="+mn-lt"/>
              </a:rPr>
              <a:t>FnTriangle</a:t>
            </a:r>
            <a:r>
              <a:rPr lang="en-US" altLang="zh-TW" sz="2000" dirty="0" smtClean="0">
                <a:solidFill>
                  <a:srgbClr val="FFFF00"/>
                </a:solidFill>
                <a:latin typeface="+mn-lt"/>
              </a:rPr>
              <a:t> </a:t>
            </a:r>
            <a:r>
              <a:rPr lang="en-US" altLang="zh-TW" sz="2000" dirty="0" smtClean="0">
                <a:latin typeface="+mn-lt"/>
              </a:rPr>
              <a:t>to access it. (We will add </a:t>
            </a:r>
            <a:r>
              <a:rPr lang="en-US" altLang="zh-TW" sz="2000" dirty="0" err="1" smtClean="0">
                <a:solidFill>
                  <a:srgbClr val="FFFF00"/>
                </a:solidFill>
                <a:latin typeface="+mn-lt"/>
              </a:rPr>
              <a:t>FnBillboard</a:t>
            </a:r>
            <a:r>
              <a:rPr lang="en-US" altLang="zh-TW" sz="2000" dirty="0" smtClean="0">
                <a:solidFill>
                  <a:srgbClr val="FFFF00"/>
                </a:solidFill>
                <a:latin typeface="+mn-lt"/>
              </a:rPr>
              <a:t> </a:t>
            </a:r>
            <a:r>
              <a:rPr lang="en-US" altLang="zh-TW" sz="2000" dirty="0" smtClean="0">
                <a:latin typeface="+mn-lt"/>
              </a:rPr>
              <a:t>in the near future)</a:t>
            </a:r>
          </a:p>
          <a:p>
            <a:r>
              <a:rPr lang="en-US" altLang="zh-TW" sz="2000" dirty="0" smtClean="0">
                <a:latin typeface="+mn-lt"/>
              </a:rPr>
              <a:t>Each geometric element uses one material.</a:t>
            </a:r>
          </a:p>
          <a:p>
            <a:r>
              <a:rPr lang="en-US" altLang="zh-TW" sz="2000" dirty="0" smtClean="0">
                <a:latin typeface="+mn-lt"/>
              </a:rPr>
              <a:t>If you load a model file with multiple materials, Fly2 will sort the geometric data into several geometric elements and each element has one material.</a:t>
            </a:r>
          </a:p>
          <a:p>
            <a:r>
              <a:rPr lang="en-US" altLang="zh-TW" sz="2000" dirty="0" smtClean="0">
                <a:latin typeface="+mn-lt"/>
              </a:rPr>
              <a:t>You can call </a:t>
            </a:r>
            <a:r>
              <a:rPr lang="en-US" altLang="zh-TW" sz="2000" dirty="0" err="1" smtClean="0">
                <a:solidFill>
                  <a:srgbClr val="FFFF00"/>
                </a:solidFill>
                <a:latin typeface="+mn-lt"/>
              </a:rPr>
              <a:t>FnObject</a:t>
            </a:r>
            <a:r>
              <a:rPr lang="en-US" altLang="zh-TW" sz="2000" dirty="0" smtClean="0">
                <a:solidFill>
                  <a:srgbClr val="FFFF00"/>
                </a:solidFill>
                <a:latin typeface="+mn-lt"/>
              </a:rPr>
              <a:t>::</a:t>
            </a:r>
            <a:r>
              <a:rPr lang="en-US" altLang="zh-TW" sz="2000" dirty="0" err="1" smtClean="0">
                <a:solidFill>
                  <a:srgbClr val="FFFF00"/>
                </a:solidFill>
                <a:latin typeface="+mn-lt"/>
              </a:rPr>
              <a:t>GetGeometryNumber</a:t>
            </a:r>
            <a:r>
              <a:rPr lang="en-US" altLang="zh-TW" sz="2000" dirty="0" smtClean="0">
                <a:solidFill>
                  <a:srgbClr val="FFFF00"/>
                </a:solidFill>
                <a:latin typeface="+mn-lt"/>
              </a:rPr>
              <a:t>() </a:t>
            </a:r>
            <a:r>
              <a:rPr lang="en-US" altLang="zh-TW" sz="2000" dirty="0" smtClean="0">
                <a:latin typeface="+mn-lt"/>
              </a:rPr>
              <a:t>to know the number of geometric element.</a:t>
            </a:r>
          </a:p>
          <a:p>
            <a:pPr lvl="1"/>
            <a:r>
              <a:rPr lang="en-US" altLang="zh-TW" sz="2000" dirty="0" smtClean="0">
                <a:latin typeface="+mn-lt"/>
              </a:rPr>
              <a:t>Then write a loop to use </a:t>
            </a:r>
            <a:r>
              <a:rPr lang="en-US" altLang="zh-TW" sz="2000" dirty="0" err="1" smtClean="0">
                <a:solidFill>
                  <a:srgbClr val="FFFF00"/>
                </a:solidFill>
                <a:latin typeface="+mn-lt"/>
              </a:rPr>
              <a:t>GEOMETRYid</a:t>
            </a:r>
            <a:r>
              <a:rPr lang="en-US" altLang="zh-TW" sz="2000" dirty="0" smtClean="0">
                <a:solidFill>
                  <a:srgbClr val="FFFF00"/>
                </a:solidFill>
                <a:latin typeface="+mn-lt"/>
              </a:rPr>
              <a:t> </a:t>
            </a:r>
            <a:r>
              <a:rPr lang="en-US" altLang="zh-TW" sz="2000" dirty="0" err="1" smtClean="0">
                <a:solidFill>
                  <a:srgbClr val="FFFF00"/>
                </a:solidFill>
                <a:latin typeface="+mn-lt"/>
              </a:rPr>
              <a:t>FnObject</a:t>
            </a:r>
            <a:r>
              <a:rPr lang="en-US" altLang="zh-TW" sz="2000" dirty="0" smtClean="0">
                <a:solidFill>
                  <a:srgbClr val="FFFF00"/>
                </a:solidFill>
                <a:latin typeface="+mn-lt"/>
              </a:rPr>
              <a:t>::</a:t>
            </a:r>
            <a:r>
              <a:rPr lang="en-US" altLang="zh-TW" sz="2000" dirty="0" err="1" smtClean="0">
                <a:solidFill>
                  <a:srgbClr val="FFFF00"/>
                </a:solidFill>
                <a:latin typeface="+mn-lt"/>
              </a:rPr>
              <a:t>GetGeometryID</a:t>
            </a:r>
            <a:r>
              <a:rPr lang="en-US" altLang="zh-TW" sz="2000" dirty="0" smtClean="0">
                <a:solidFill>
                  <a:srgbClr val="FFFF00"/>
                </a:solidFill>
                <a:latin typeface="+mn-lt"/>
              </a:rPr>
              <a:t>(</a:t>
            </a:r>
            <a:r>
              <a:rPr lang="en-US" altLang="zh-TW" sz="2000" dirty="0" err="1" smtClean="0">
                <a:solidFill>
                  <a:srgbClr val="FFFF00"/>
                </a:solidFill>
                <a:latin typeface="+mn-lt"/>
              </a:rPr>
              <a:t>int</a:t>
            </a:r>
            <a:r>
              <a:rPr lang="en-US" altLang="zh-TW" sz="2000" dirty="0" smtClean="0">
                <a:solidFill>
                  <a:srgbClr val="FFFF00"/>
                </a:solidFill>
                <a:latin typeface="+mn-lt"/>
              </a:rPr>
              <a:t> </a:t>
            </a:r>
            <a:r>
              <a:rPr lang="en-US" altLang="zh-TW" sz="2000" dirty="0" err="1" smtClean="0">
                <a:solidFill>
                  <a:srgbClr val="FFFF00"/>
                </a:solidFill>
                <a:latin typeface="+mn-lt"/>
              </a:rPr>
              <a:t>i</a:t>
            </a:r>
            <a:r>
              <a:rPr lang="en-US" altLang="zh-TW" sz="2000" dirty="0" smtClean="0">
                <a:solidFill>
                  <a:srgbClr val="FFFF00"/>
                </a:solidFill>
                <a:latin typeface="+mn-lt"/>
              </a:rPr>
              <a:t>) </a:t>
            </a:r>
            <a:r>
              <a:rPr lang="en-US" altLang="zh-TW" sz="2000" dirty="0" smtClean="0">
                <a:latin typeface="+mn-lt"/>
              </a:rPr>
              <a:t>to get all geometric element.</a:t>
            </a:r>
          </a:p>
          <a:p>
            <a:endParaRPr lang="en-US" altLang="zh-TW" sz="2000" dirty="0" smtClean="0">
              <a:latin typeface="+mn-lt"/>
            </a:endParaRPr>
          </a:p>
          <a:p>
            <a:pPr lvl="1"/>
            <a:endParaRPr lang="en-US" altLang="zh-TW" sz="2000" dirty="0" smtClean="0">
              <a:latin typeface="+mn-lt"/>
            </a:endParaRPr>
          </a:p>
        </p:txBody>
      </p:sp>
    </p:spTree>
    <p:extLst>
      <p:ext uri="{BB962C8B-B14F-4D97-AF65-F5344CB8AC3E}">
        <p14:creationId xmlns:p14="http://schemas.microsoft.com/office/powerpoint/2010/main" val="325058996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Fly2 Geometric Data (2)</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604867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altLang="zh-TW" sz="2000" dirty="0" smtClean="0">
                <a:latin typeface="+mn-lt"/>
              </a:rPr>
              <a:t>Or prepare an array (in </a:t>
            </a:r>
            <a:r>
              <a:rPr lang="en-US" altLang="zh-TW" sz="2000" dirty="0" err="1" smtClean="0">
                <a:solidFill>
                  <a:srgbClr val="FFFF00"/>
                </a:solidFill>
                <a:latin typeface="+mn-lt"/>
              </a:rPr>
              <a:t>GEOMETRYid</a:t>
            </a:r>
            <a:r>
              <a:rPr lang="en-US" altLang="zh-TW" sz="2000" dirty="0" smtClean="0">
                <a:solidFill>
                  <a:srgbClr val="FFFF00"/>
                </a:solidFill>
                <a:latin typeface="+mn-lt"/>
              </a:rPr>
              <a:t> </a:t>
            </a:r>
            <a:r>
              <a:rPr lang="en-US" altLang="zh-TW" sz="2000" dirty="0" smtClean="0">
                <a:latin typeface="+mn-lt"/>
              </a:rPr>
              <a:t>type) to get the all geometries.</a:t>
            </a:r>
          </a:p>
          <a:p>
            <a:pPr lvl="2"/>
            <a:r>
              <a:rPr lang="en-US" altLang="zh-TW" sz="2000" dirty="0" err="1">
                <a:solidFill>
                  <a:srgbClr val="FFFF00"/>
                </a:solidFill>
                <a:latin typeface="+mn-lt"/>
              </a:rPr>
              <a:t>i</a:t>
            </a:r>
            <a:r>
              <a:rPr lang="en-US" altLang="zh-TW" sz="2000" dirty="0" err="1" smtClean="0">
                <a:solidFill>
                  <a:srgbClr val="FFFF00"/>
                </a:solidFill>
                <a:latin typeface="+mn-lt"/>
              </a:rPr>
              <a:t>nt</a:t>
            </a:r>
            <a:r>
              <a:rPr lang="en-US" altLang="zh-TW" sz="2000" dirty="0" smtClean="0">
                <a:solidFill>
                  <a:srgbClr val="FFFF00"/>
                </a:solidFill>
                <a:latin typeface="+mn-lt"/>
              </a:rPr>
              <a:t> </a:t>
            </a:r>
            <a:r>
              <a:rPr lang="en-US" altLang="zh-TW" sz="2000" dirty="0" err="1" smtClean="0">
                <a:solidFill>
                  <a:srgbClr val="FFFF00"/>
                </a:solidFill>
                <a:latin typeface="+mn-lt"/>
              </a:rPr>
              <a:t>FnObject</a:t>
            </a:r>
            <a:r>
              <a:rPr lang="en-US" altLang="zh-TW" sz="2000" dirty="0" smtClean="0">
                <a:solidFill>
                  <a:srgbClr val="FFFF00"/>
                </a:solidFill>
                <a:latin typeface="+mn-lt"/>
              </a:rPr>
              <a:t>::</a:t>
            </a:r>
            <a:r>
              <a:rPr lang="en-US" altLang="zh-TW" sz="2000" dirty="0" err="1" smtClean="0">
                <a:solidFill>
                  <a:srgbClr val="FFFF00"/>
                </a:solidFill>
                <a:latin typeface="+mn-lt"/>
              </a:rPr>
              <a:t>GetGeometries</a:t>
            </a:r>
            <a:r>
              <a:rPr lang="en-US" altLang="zh-TW" sz="2000" dirty="0" smtClean="0">
                <a:solidFill>
                  <a:srgbClr val="FFFF00"/>
                </a:solidFill>
                <a:latin typeface="+mn-lt"/>
              </a:rPr>
              <a:t>(</a:t>
            </a:r>
            <a:r>
              <a:rPr lang="en-US" altLang="zh-TW" sz="2000" dirty="0" err="1" smtClean="0">
                <a:solidFill>
                  <a:srgbClr val="FFFF00"/>
                </a:solidFill>
                <a:latin typeface="+mn-lt"/>
              </a:rPr>
              <a:t>GEOMETRYid</a:t>
            </a:r>
            <a:r>
              <a:rPr lang="en-US" altLang="zh-TW" sz="2000" dirty="0" smtClean="0">
                <a:solidFill>
                  <a:srgbClr val="FFFF00"/>
                </a:solidFill>
                <a:latin typeface="+mn-lt"/>
              </a:rPr>
              <a:t> *geo, </a:t>
            </a:r>
            <a:r>
              <a:rPr lang="en-US" altLang="zh-TW" sz="2000" dirty="0" err="1" smtClean="0">
                <a:solidFill>
                  <a:srgbClr val="FFFF00"/>
                </a:solidFill>
                <a:latin typeface="+mn-lt"/>
              </a:rPr>
              <a:t>int</a:t>
            </a:r>
            <a:r>
              <a:rPr lang="en-US" altLang="zh-TW" sz="2000" dirty="0" smtClean="0">
                <a:solidFill>
                  <a:srgbClr val="FFFF00"/>
                </a:solidFill>
                <a:latin typeface="+mn-lt"/>
              </a:rPr>
              <a:t> </a:t>
            </a:r>
            <a:r>
              <a:rPr lang="en-US" altLang="zh-TW" sz="2000" dirty="0" err="1" smtClean="0">
                <a:solidFill>
                  <a:srgbClr val="FFFF00"/>
                </a:solidFill>
                <a:latin typeface="+mn-lt"/>
              </a:rPr>
              <a:t>length_of_geo</a:t>
            </a:r>
            <a:r>
              <a:rPr lang="en-US" altLang="zh-TW" sz="2000" dirty="0" smtClean="0">
                <a:solidFill>
                  <a:srgbClr val="FFFF00"/>
                </a:solidFill>
                <a:latin typeface="+mn-lt"/>
              </a:rPr>
              <a:t>);</a:t>
            </a:r>
          </a:p>
          <a:p>
            <a:pPr lvl="3"/>
            <a:r>
              <a:rPr lang="en-US" altLang="zh-TW" sz="2000" dirty="0" smtClean="0">
                <a:latin typeface="+mn-lt"/>
              </a:rPr>
              <a:t>This function returns the number of geometries in geo array.</a:t>
            </a:r>
          </a:p>
          <a:p>
            <a:pPr lvl="3"/>
            <a:r>
              <a:rPr lang="en-US" altLang="zh-TW" sz="2000" dirty="0" err="1" smtClean="0">
                <a:solidFill>
                  <a:srgbClr val="FFFF00"/>
                </a:solidFill>
                <a:latin typeface="+mn-lt"/>
              </a:rPr>
              <a:t>GEOMETRYid</a:t>
            </a:r>
            <a:r>
              <a:rPr lang="en-US" altLang="zh-TW" sz="2000" dirty="0" smtClean="0">
                <a:solidFill>
                  <a:srgbClr val="FFFF00"/>
                </a:solidFill>
                <a:latin typeface="+mn-lt"/>
              </a:rPr>
              <a:t> *geo </a:t>
            </a:r>
            <a:r>
              <a:rPr lang="en-US" altLang="zh-TW" sz="2000" dirty="0" smtClean="0">
                <a:latin typeface="+mn-lt"/>
              </a:rPr>
              <a:t>is the geometry id array to get the result.</a:t>
            </a:r>
          </a:p>
          <a:p>
            <a:pPr lvl="3"/>
            <a:r>
              <a:rPr lang="en-US" altLang="zh-TW" sz="2000" dirty="0" err="1">
                <a:solidFill>
                  <a:srgbClr val="FFFF00"/>
                </a:solidFill>
                <a:latin typeface="+mn-lt"/>
              </a:rPr>
              <a:t>i</a:t>
            </a:r>
            <a:r>
              <a:rPr lang="en-US" altLang="zh-TW" sz="2000" dirty="0" err="1" smtClean="0">
                <a:solidFill>
                  <a:srgbClr val="FFFF00"/>
                </a:solidFill>
                <a:latin typeface="+mn-lt"/>
              </a:rPr>
              <a:t>nt</a:t>
            </a:r>
            <a:r>
              <a:rPr lang="en-US" altLang="zh-TW" sz="2000" dirty="0" smtClean="0">
                <a:solidFill>
                  <a:srgbClr val="FFFF00"/>
                </a:solidFill>
                <a:latin typeface="+mn-lt"/>
              </a:rPr>
              <a:t> </a:t>
            </a:r>
            <a:r>
              <a:rPr lang="en-US" altLang="zh-TW" sz="2000" dirty="0" err="1" smtClean="0">
                <a:solidFill>
                  <a:srgbClr val="FFFF00"/>
                </a:solidFill>
                <a:latin typeface="+mn-lt"/>
              </a:rPr>
              <a:t>length_of_geo</a:t>
            </a:r>
            <a:r>
              <a:rPr lang="en-US" altLang="zh-TW" sz="2000" dirty="0" smtClean="0">
                <a:solidFill>
                  <a:srgbClr val="FFFF00"/>
                </a:solidFill>
                <a:latin typeface="+mn-lt"/>
              </a:rPr>
              <a:t> </a:t>
            </a:r>
            <a:r>
              <a:rPr lang="en-US" altLang="zh-TW" sz="2000" dirty="0" smtClean="0">
                <a:latin typeface="+mn-lt"/>
              </a:rPr>
              <a:t>is the length of geo array.</a:t>
            </a:r>
          </a:p>
          <a:p>
            <a:r>
              <a:rPr lang="en-US" altLang="zh-TW" sz="2000" dirty="0" smtClean="0">
                <a:latin typeface="+mn-lt"/>
              </a:rPr>
              <a:t>Call </a:t>
            </a:r>
            <a:r>
              <a:rPr lang="en-US" altLang="zh-TW" sz="2000" dirty="0" smtClean="0">
                <a:solidFill>
                  <a:srgbClr val="FFFF00"/>
                </a:solidFill>
                <a:latin typeface="+mn-lt"/>
              </a:rPr>
              <a:t>void</a:t>
            </a:r>
            <a:r>
              <a:rPr lang="en-US" altLang="zh-TW" sz="2000" dirty="0" smtClean="0">
                <a:latin typeface="+mn-lt"/>
              </a:rPr>
              <a:t> </a:t>
            </a:r>
            <a:r>
              <a:rPr lang="en-US" altLang="zh-TW" sz="2000" dirty="0" err="1" smtClean="0">
                <a:solidFill>
                  <a:srgbClr val="FFFF00"/>
                </a:solidFill>
                <a:latin typeface="+mn-lt"/>
              </a:rPr>
              <a:t>FnObject</a:t>
            </a:r>
            <a:r>
              <a:rPr lang="en-US" altLang="zh-TW" sz="2000" dirty="0" smtClean="0">
                <a:solidFill>
                  <a:srgbClr val="FFFF00"/>
                </a:solidFill>
                <a:latin typeface="+mn-lt"/>
              </a:rPr>
              <a:t>::</a:t>
            </a:r>
            <a:r>
              <a:rPr lang="en-US" altLang="zh-TW" sz="2000" dirty="0" err="1" smtClean="0">
                <a:solidFill>
                  <a:srgbClr val="FFFF00"/>
                </a:solidFill>
                <a:latin typeface="+mn-lt"/>
              </a:rPr>
              <a:t>RemoveAllGeometries</a:t>
            </a:r>
            <a:r>
              <a:rPr lang="en-US" altLang="zh-TW" sz="2000" dirty="0" smtClean="0">
                <a:solidFill>
                  <a:srgbClr val="FFFF00"/>
                </a:solidFill>
                <a:latin typeface="+mn-lt"/>
              </a:rPr>
              <a:t>() </a:t>
            </a:r>
            <a:r>
              <a:rPr lang="en-US" altLang="zh-TW" sz="2000" dirty="0" smtClean="0">
                <a:latin typeface="+mn-lt"/>
              </a:rPr>
              <a:t>to delete all geometric data.</a:t>
            </a:r>
          </a:p>
          <a:p>
            <a:r>
              <a:rPr lang="en-US" altLang="zh-TW" sz="2000" dirty="0" smtClean="0">
                <a:latin typeface="+mn-lt"/>
              </a:rPr>
              <a:t>Call </a:t>
            </a:r>
            <a:r>
              <a:rPr lang="en-US" altLang="zh-TW" sz="2000" dirty="0" smtClean="0">
                <a:solidFill>
                  <a:srgbClr val="FFFF00"/>
                </a:solidFill>
                <a:latin typeface="+mn-lt"/>
              </a:rPr>
              <a:t>BOOL4 </a:t>
            </a:r>
            <a:r>
              <a:rPr lang="en-US" altLang="zh-TW" sz="2000" dirty="0" err="1" smtClean="0">
                <a:solidFill>
                  <a:srgbClr val="FFFF00"/>
                </a:solidFill>
                <a:latin typeface="+mn-lt"/>
              </a:rPr>
              <a:t>FnObject</a:t>
            </a:r>
            <a:r>
              <a:rPr lang="en-US" altLang="zh-TW" sz="2000" dirty="0" smtClean="0">
                <a:solidFill>
                  <a:srgbClr val="FFFF00"/>
                </a:solidFill>
                <a:latin typeface="+mn-lt"/>
              </a:rPr>
              <a:t>::</a:t>
            </a:r>
            <a:r>
              <a:rPr lang="en-US" altLang="zh-TW" sz="2000" dirty="0" err="1" smtClean="0">
                <a:solidFill>
                  <a:srgbClr val="FFFF00"/>
                </a:solidFill>
                <a:latin typeface="+mn-lt"/>
              </a:rPr>
              <a:t>RemoveGeometry</a:t>
            </a:r>
            <a:r>
              <a:rPr lang="en-US" altLang="zh-TW" sz="2000" dirty="0" smtClean="0">
                <a:solidFill>
                  <a:srgbClr val="FFFF00"/>
                </a:solidFill>
                <a:latin typeface="+mn-lt"/>
              </a:rPr>
              <a:t>(</a:t>
            </a:r>
            <a:r>
              <a:rPr lang="en-US" altLang="zh-TW" sz="2000" dirty="0" err="1" smtClean="0">
                <a:solidFill>
                  <a:srgbClr val="FFFF00"/>
                </a:solidFill>
                <a:latin typeface="+mn-lt"/>
              </a:rPr>
              <a:t>GEOMETRYid</a:t>
            </a:r>
            <a:r>
              <a:rPr lang="en-US" altLang="zh-TW" sz="2000" dirty="0" smtClean="0">
                <a:solidFill>
                  <a:srgbClr val="FFFF00"/>
                </a:solidFill>
                <a:latin typeface="+mn-lt"/>
              </a:rPr>
              <a:t> </a:t>
            </a:r>
            <a:r>
              <a:rPr lang="en-US" altLang="zh-TW" sz="2000" dirty="0" err="1" smtClean="0">
                <a:solidFill>
                  <a:srgbClr val="FFFF00"/>
                </a:solidFill>
                <a:latin typeface="+mn-lt"/>
              </a:rPr>
              <a:t>gID</a:t>
            </a:r>
            <a:r>
              <a:rPr lang="en-US" altLang="zh-TW" sz="2000" dirty="0" smtClean="0">
                <a:solidFill>
                  <a:srgbClr val="FFFF00"/>
                </a:solidFill>
                <a:latin typeface="+mn-lt"/>
              </a:rPr>
              <a:t>)</a:t>
            </a:r>
            <a:r>
              <a:rPr lang="en-US" altLang="zh-TW" sz="2000" dirty="0" smtClean="0">
                <a:latin typeface="+mn-lt"/>
              </a:rPr>
              <a:t> to remove one geometric element.</a:t>
            </a:r>
          </a:p>
        </p:txBody>
      </p:sp>
    </p:spTree>
    <p:extLst>
      <p:ext uri="{BB962C8B-B14F-4D97-AF65-F5344CB8AC3E}">
        <p14:creationId xmlns:p14="http://schemas.microsoft.com/office/powerpoint/2010/main" val="398345541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Fly2 Lines</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59766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err="1" smtClean="0">
                <a:solidFill>
                  <a:srgbClr val="FFFF00"/>
                </a:solidFill>
                <a:latin typeface="+mn-lt"/>
              </a:rPr>
              <a:t>GEOMETRYid</a:t>
            </a:r>
            <a:r>
              <a:rPr lang="en-US" altLang="zh-TW" sz="2000" dirty="0" smtClean="0">
                <a:solidFill>
                  <a:srgbClr val="FFFF00"/>
                </a:solidFill>
                <a:latin typeface="+mn-lt"/>
              </a:rPr>
              <a:t> </a:t>
            </a:r>
            <a:r>
              <a:rPr lang="en-US" altLang="zh-TW" sz="2000" dirty="0" err="1" smtClean="0">
                <a:solidFill>
                  <a:srgbClr val="FFFF00"/>
                </a:solidFill>
                <a:latin typeface="+mn-lt"/>
              </a:rPr>
              <a:t>FnObject</a:t>
            </a:r>
            <a:r>
              <a:rPr lang="en-US" altLang="zh-TW" sz="2000" dirty="0" smtClean="0">
                <a:solidFill>
                  <a:srgbClr val="FFFF00"/>
                </a:solidFill>
                <a:latin typeface="+mn-lt"/>
              </a:rPr>
              <a:t>::Lines(</a:t>
            </a:r>
            <a:r>
              <a:rPr lang="en-US" altLang="zh-TW" sz="2000" dirty="0" err="1" smtClean="0">
                <a:solidFill>
                  <a:srgbClr val="FFFF00"/>
                </a:solidFill>
                <a:latin typeface="+mn-lt"/>
              </a:rPr>
              <a:t>int</a:t>
            </a:r>
            <a:r>
              <a:rPr lang="en-US" altLang="zh-TW" sz="2000" dirty="0" smtClean="0">
                <a:solidFill>
                  <a:srgbClr val="FFFF00"/>
                </a:solidFill>
                <a:latin typeface="+mn-lt"/>
              </a:rPr>
              <a:t> type, </a:t>
            </a:r>
            <a:r>
              <a:rPr lang="en-US" altLang="zh-TW" sz="2000" dirty="0" err="1" smtClean="0">
                <a:solidFill>
                  <a:srgbClr val="FFFF00"/>
                </a:solidFill>
                <a:latin typeface="+mn-lt"/>
              </a:rPr>
              <a:t>MATERIALid</a:t>
            </a:r>
            <a:r>
              <a:rPr lang="en-US" altLang="zh-TW" sz="2000" dirty="0" smtClean="0">
                <a:solidFill>
                  <a:srgbClr val="FFFF00"/>
                </a:solidFill>
                <a:latin typeface="+mn-lt"/>
              </a:rPr>
              <a:t> </a:t>
            </a:r>
            <a:r>
              <a:rPr lang="en-US" altLang="zh-TW" sz="2000" dirty="0" err="1" smtClean="0">
                <a:solidFill>
                  <a:srgbClr val="FFFF00"/>
                </a:solidFill>
                <a:latin typeface="+mn-lt"/>
              </a:rPr>
              <a:t>mID</a:t>
            </a:r>
            <a:r>
              <a:rPr lang="en-US" altLang="zh-TW" sz="2000" dirty="0" smtClean="0">
                <a:solidFill>
                  <a:srgbClr val="FFFF00"/>
                </a:solidFill>
                <a:latin typeface="+mn-lt"/>
              </a:rPr>
              <a:t>, float *v, </a:t>
            </a:r>
            <a:r>
              <a:rPr lang="en-US" altLang="zh-TW" sz="2000" dirty="0" err="1" smtClean="0">
                <a:solidFill>
                  <a:srgbClr val="FFFF00"/>
                </a:solidFill>
                <a:latin typeface="+mn-lt"/>
              </a:rPr>
              <a:t>int</a:t>
            </a:r>
            <a:r>
              <a:rPr lang="en-US" altLang="zh-TW" sz="2000" dirty="0" smtClean="0">
                <a:solidFill>
                  <a:srgbClr val="FFFF00"/>
                </a:solidFill>
                <a:latin typeface="+mn-lt"/>
              </a:rPr>
              <a:t> </a:t>
            </a:r>
            <a:r>
              <a:rPr lang="en-US" altLang="zh-TW" sz="2000" dirty="0" err="1" smtClean="0">
                <a:solidFill>
                  <a:srgbClr val="FFFF00"/>
                </a:solidFill>
                <a:latin typeface="+mn-lt"/>
              </a:rPr>
              <a:t>nV</a:t>
            </a:r>
            <a:r>
              <a:rPr lang="en-US" altLang="zh-TW" sz="2000" dirty="0" smtClean="0">
                <a:solidFill>
                  <a:srgbClr val="FFFF00"/>
                </a:solidFill>
                <a:latin typeface="+mn-lt"/>
              </a:rPr>
              <a:t>, BOOL4 </a:t>
            </a:r>
            <a:r>
              <a:rPr lang="en-US" altLang="zh-TW" sz="2000" dirty="0" err="1" smtClean="0">
                <a:solidFill>
                  <a:srgbClr val="FFFF00"/>
                </a:solidFill>
                <a:latin typeface="+mn-lt"/>
              </a:rPr>
              <a:t>beUpdate</a:t>
            </a:r>
            <a:r>
              <a:rPr lang="en-US" altLang="zh-TW" sz="2000" dirty="0" smtClean="0">
                <a:solidFill>
                  <a:srgbClr val="FFFF00"/>
                </a:solidFill>
                <a:latin typeface="+mn-lt"/>
              </a:rPr>
              <a:t> = TRUE,  BOOL4 *</a:t>
            </a:r>
            <a:r>
              <a:rPr lang="en-US" altLang="zh-TW" sz="2000" dirty="0" err="1" smtClean="0">
                <a:solidFill>
                  <a:srgbClr val="FFFF00"/>
                </a:solidFill>
                <a:latin typeface="+mn-lt"/>
              </a:rPr>
              <a:t>beVC</a:t>
            </a:r>
            <a:r>
              <a:rPr lang="en-US" altLang="zh-TW" sz="2000" dirty="0" smtClean="0">
                <a:solidFill>
                  <a:srgbClr val="FFFF00"/>
                </a:solidFill>
                <a:latin typeface="+mn-lt"/>
              </a:rPr>
              <a:t> = FALSE)</a:t>
            </a:r>
          </a:p>
          <a:p>
            <a:pPr lvl="1"/>
            <a:r>
              <a:rPr lang="en-US" altLang="zh-TW" sz="2000" dirty="0" smtClean="0">
                <a:latin typeface="+mn-lt"/>
              </a:rPr>
              <a:t>This function returns the geometry id of the lines.</a:t>
            </a:r>
          </a:p>
          <a:p>
            <a:pPr lvl="1"/>
            <a:r>
              <a:rPr lang="en-US" altLang="zh-TW" sz="2000" dirty="0" err="1">
                <a:solidFill>
                  <a:srgbClr val="FFFF00"/>
                </a:solidFill>
                <a:latin typeface="+mn-lt"/>
              </a:rPr>
              <a:t>i</a:t>
            </a:r>
            <a:r>
              <a:rPr lang="en-US" altLang="zh-TW" sz="2000" dirty="0" err="1" smtClean="0">
                <a:solidFill>
                  <a:srgbClr val="FFFF00"/>
                </a:solidFill>
                <a:latin typeface="+mn-lt"/>
              </a:rPr>
              <a:t>nt</a:t>
            </a:r>
            <a:r>
              <a:rPr lang="en-US" altLang="zh-TW" sz="2000" dirty="0" smtClean="0">
                <a:solidFill>
                  <a:srgbClr val="FFFF00"/>
                </a:solidFill>
                <a:latin typeface="+mn-lt"/>
              </a:rPr>
              <a:t> type </a:t>
            </a:r>
            <a:r>
              <a:rPr lang="en-US" altLang="zh-TW" sz="2000" dirty="0" smtClean="0">
                <a:latin typeface="+mn-lt"/>
              </a:rPr>
              <a:t>is type of lines: </a:t>
            </a:r>
            <a:r>
              <a:rPr lang="en-US" altLang="zh-TW" sz="2000" dirty="0" smtClean="0">
                <a:solidFill>
                  <a:srgbClr val="FFFF00"/>
                </a:solidFill>
                <a:latin typeface="+mn-lt"/>
              </a:rPr>
              <a:t>LINE_SEGMENTS, OPEN_POLYLINE, </a:t>
            </a:r>
            <a:r>
              <a:rPr lang="en-US" altLang="zh-TW" sz="2000" dirty="0" smtClean="0">
                <a:latin typeface="+mn-lt"/>
              </a:rPr>
              <a:t>or</a:t>
            </a:r>
            <a:r>
              <a:rPr lang="en-US" altLang="zh-TW" sz="2000" dirty="0" smtClean="0">
                <a:solidFill>
                  <a:srgbClr val="FFFF00"/>
                </a:solidFill>
                <a:latin typeface="+mn-lt"/>
              </a:rPr>
              <a:t> CLOSE_POLYLINE</a:t>
            </a:r>
          </a:p>
          <a:p>
            <a:pPr lvl="2"/>
            <a:endParaRPr lang="en-US" altLang="zh-TW" sz="2000" dirty="0" smtClean="0">
              <a:solidFill>
                <a:srgbClr val="FFFF00"/>
              </a:solidFill>
              <a:latin typeface="+mn-lt"/>
            </a:endParaRPr>
          </a:p>
          <a:p>
            <a:pPr lvl="1"/>
            <a:endParaRPr lang="en-US" altLang="zh-TW" sz="2000" dirty="0">
              <a:solidFill>
                <a:srgbClr val="FFFF00"/>
              </a:solidFill>
              <a:latin typeface="+mn-lt"/>
            </a:endParaRPr>
          </a:p>
          <a:p>
            <a:pPr lvl="1"/>
            <a:endParaRPr lang="en-US" altLang="zh-TW" sz="2000" dirty="0" smtClean="0">
              <a:solidFill>
                <a:srgbClr val="FFFF00"/>
              </a:solidFill>
              <a:latin typeface="+mn-lt"/>
            </a:endParaRPr>
          </a:p>
          <a:p>
            <a:pPr lvl="1"/>
            <a:endParaRPr lang="en-US" altLang="zh-TW" sz="2000" dirty="0" smtClean="0">
              <a:solidFill>
                <a:srgbClr val="FFFF00"/>
              </a:solidFill>
              <a:latin typeface="+mn-lt"/>
            </a:endParaRPr>
          </a:p>
          <a:p>
            <a:pPr lvl="1"/>
            <a:endParaRPr lang="en-US" altLang="zh-TW" sz="2000" dirty="0">
              <a:solidFill>
                <a:srgbClr val="FFFF00"/>
              </a:solidFill>
              <a:latin typeface="+mn-lt"/>
            </a:endParaRPr>
          </a:p>
          <a:p>
            <a:pPr lvl="1"/>
            <a:r>
              <a:rPr lang="en-US" altLang="zh-TW" sz="2000" dirty="0" err="1" smtClean="0">
                <a:solidFill>
                  <a:srgbClr val="FFFF00"/>
                </a:solidFill>
                <a:latin typeface="+mn-lt"/>
              </a:rPr>
              <a:t>MATERIALid</a:t>
            </a:r>
            <a:r>
              <a:rPr lang="en-US" altLang="zh-TW" sz="2000" dirty="0" smtClean="0">
                <a:solidFill>
                  <a:srgbClr val="FFFF00"/>
                </a:solidFill>
                <a:latin typeface="+mn-lt"/>
              </a:rPr>
              <a:t> </a:t>
            </a:r>
            <a:r>
              <a:rPr lang="en-US" altLang="zh-TW" sz="2000" dirty="0" err="1" smtClean="0">
                <a:solidFill>
                  <a:srgbClr val="FFFF00"/>
                </a:solidFill>
                <a:latin typeface="+mn-lt"/>
              </a:rPr>
              <a:t>mID</a:t>
            </a:r>
            <a:r>
              <a:rPr lang="en-US" altLang="zh-TW" sz="2000" dirty="0" smtClean="0">
                <a:solidFill>
                  <a:srgbClr val="FFFF00"/>
                </a:solidFill>
                <a:latin typeface="+mn-lt"/>
              </a:rPr>
              <a:t> </a:t>
            </a:r>
            <a:r>
              <a:rPr lang="en-US" altLang="zh-TW" sz="2000" dirty="0" smtClean="0">
                <a:latin typeface="+mn-lt"/>
              </a:rPr>
              <a:t>is the material id for the lines</a:t>
            </a:r>
          </a:p>
          <a:p>
            <a:pPr lvl="1"/>
            <a:r>
              <a:rPr lang="en-US" altLang="zh-TW" sz="2000" dirty="0" smtClean="0">
                <a:solidFill>
                  <a:srgbClr val="FFFF00"/>
                </a:solidFill>
                <a:latin typeface="+mn-lt"/>
              </a:rPr>
              <a:t>float *v </a:t>
            </a:r>
            <a:r>
              <a:rPr lang="en-US" altLang="zh-TW" sz="2000" dirty="0" smtClean="0">
                <a:latin typeface="+mn-lt"/>
              </a:rPr>
              <a:t>is the vertex data.</a:t>
            </a:r>
          </a:p>
          <a:p>
            <a:pPr lvl="1"/>
            <a:r>
              <a:rPr lang="en-US" altLang="zh-TW" sz="2000" dirty="0" err="1">
                <a:solidFill>
                  <a:srgbClr val="FFFF00"/>
                </a:solidFill>
                <a:latin typeface="+mn-lt"/>
              </a:rPr>
              <a:t>i</a:t>
            </a:r>
            <a:r>
              <a:rPr lang="en-US" altLang="zh-TW" sz="2000" dirty="0" err="1" smtClean="0">
                <a:solidFill>
                  <a:srgbClr val="FFFF00"/>
                </a:solidFill>
                <a:latin typeface="+mn-lt"/>
              </a:rPr>
              <a:t>nt</a:t>
            </a:r>
            <a:r>
              <a:rPr lang="en-US" altLang="zh-TW" sz="2000" dirty="0" smtClean="0">
                <a:solidFill>
                  <a:srgbClr val="FFFF00"/>
                </a:solidFill>
                <a:latin typeface="+mn-lt"/>
              </a:rPr>
              <a:t> </a:t>
            </a:r>
            <a:r>
              <a:rPr lang="en-US" altLang="zh-TW" sz="2000" dirty="0" err="1" smtClean="0">
                <a:solidFill>
                  <a:srgbClr val="FFFF00"/>
                </a:solidFill>
                <a:latin typeface="+mn-lt"/>
              </a:rPr>
              <a:t>nV</a:t>
            </a:r>
            <a:r>
              <a:rPr lang="en-US" altLang="zh-TW" sz="2000" dirty="0" smtClean="0">
                <a:solidFill>
                  <a:srgbClr val="FFFF00"/>
                </a:solidFill>
                <a:latin typeface="+mn-lt"/>
              </a:rPr>
              <a:t> </a:t>
            </a:r>
            <a:r>
              <a:rPr lang="en-US" altLang="zh-TW" sz="2000" dirty="0" smtClean="0">
                <a:latin typeface="+mn-lt"/>
              </a:rPr>
              <a:t>is the number of vertices.</a:t>
            </a:r>
          </a:p>
          <a:p>
            <a:pPr lvl="1"/>
            <a:r>
              <a:rPr lang="en-US" altLang="zh-TW" sz="2000" dirty="0" smtClean="0">
                <a:solidFill>
                  <a:srgbClr val="FFFF00"/>
                </a:solidFill>
                <a:latin typeface="+mn-lt"/>
              </a:rPr>
              <a:t>BOOL4 </a:t>
            </a:r>
            <a:r>
              <a:rPr lang="en-US" altLang="zh-TW" sz="2000" dirty="0" err="1" smtClean="0">
                <a:solidFill>
                  <a:srgbClr val="FFFF00"/>
                </a:solidFill>
                <a:latin typeface="+mn-lt"/>
              </a:rPr>
              <a:t>beUpdate</a:t>
            </a:r>
            <a:r>
              <a:rPr lang="en-US" altLang="zh-TW" sz="2000" dirty="0" smtClean="0">
                <a:solidFill>
                  <a:srgbClr val="FFFF00"/>
                </a:solidFill>
                <a:latin typeface="+mn-lt"/>
              </a:rPr>
              <a:t> = TRUE </a:t>
            </a:r>
            <a:r>
              <a:rPr lang="en-US" altLang="zh-TW" sz="2000" dirty="0" smtClean="0">
                <a:latin typeface="+mn-lt"/>
              </a:rPr>
              <a:t>means this function will update object’s bounding box after generating the lines. </a:t>
            </a:r>
            <a:r>
              <a:rPr lang="en-US" altLang="zh-TW" sz="2000" dirty="0" smtClean="0">
                <a:solidFill>
                  <a:srgbClr val="FFFF00"/>
                </a:solidFill>
                <a:latin typeface="+mn-lt"/>
              </a:rPr>
              <a:t>TRUE</a:t>
            </a:r>
            <a:r>
              <a:rPr lang="en-US" altLang="zh-TW" sz="2000" dirty="0" smtClean="0">
                <a:latin typeface="+mn-lt"/>
              </a:rPr>
              <a:t> is the default.</a:t>
            </a:r>
          </a:p>
          <a:p>
            <a:pPr lvl="1"/>
            <a:r>
              <a:rPr lang="en-US" altLang="zh-TW" sz="2000" dirty="0" smtClean="0">
                <a:solidFill>
                  <a:srgbClr val="FFFF00"/>
                </a:solidFill>
                <a:latin typeface="+mn-lt"/>
              </a:rPr>
              <a:t>BOOL4 </a:t>
            </a:r>
            <a:r>
              <a:rPr lang="en-US" altLang="zh-TW" sz="2000" dirty="0" err="1" smtClean="0">
                <a:solidFill>
                  <a:srgbClr val="FFFF00"/>
                </a:solidFill>
                <a:latin typeface="+mn-lt"/>
              </a:rPr>
              <a:t>beVC</a:t>
            </a:r>
            <a:r>
              <a:rPr lang="en-US" altLang="zh-TW" sz="2000" dirty="0" smtClean="0">
                <a:solidFill>
                  <a:srgbClr val="FFFF00"/>
                </a:solidFill>
                <a:latin typeface="+mn-lt"/>
              </a:rPr>
              <a:t> = TRUE </a:t>
            </a:r>
            <a:r>
              <a:rPr lang="en-US" altLang="zh-TW" sz="2000" dirty="0" smtClean="0">
                <a:latin typeface="+mn-lt"/>
              </a:rPr>
              <a:t>means the vertex with vertex color in (r, g, b). </a:t>
            </a:r>
            <a:r>
              <a:rPr lang="en-US" altLang="zh-TW" sz="2000" dirty="0" smtClean="0">
                <a:solidFill>
                  <a:srgbClr val="FFFF00"/>
                </a:solidFill>
                <a:latin typeface="+mn-lt"/>
              </a:rPr>
              <a:t>FALSE</a:t>
            </a:r>
            <a:r>
              <a:rPr lang="en-US" altLang="zh-TW" sz="2000" dirty="0" smtClean="0">
                <a:latin typeface="+mn-lt"/>
              </a:rPr>
              <a:t> is the default.</a:t>
            </a:r>
          </a:p>
        </p:txBody>
      </p:sp>
      <p:cxnSp>
        <p:nvCxnSpPr>
          <p:cNvPr id="3" name="直線接點 2"/>
          <p:cNvCxnSpPr/>
          <p:nvPr/>
        </p:nvCxnSpPr>
        <p:spPr>
          <a:xfrm flipV="1">
            <a:off x="3532853" y="2645228"/>
            <a:ext cx="457200" cy="432048"/>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a:off x="3990053" y="2645228"/>
            <a:ext cx="653955" cy="567748"/>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flipH="1">
            <a:off x="4139952" y="3212976"/>
            <a:ext cx="504056" cy="396044"/>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V="1">
            <a:off x="1331640" y="2636912"/>
            <a:ext cx="457200" cy="432048"/>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flipH="1">
            <a:off x="1938739" y="3204660"/>
            <a:ext cx="504056" cy="396044"/>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flipV="1">
            <a:off x="5693093" y="2597679"/>
            <a:ext cx="457200" cy="432048"/>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a:xfrm>
            <a:off x="6150293" y="2597679"/>
            <a:ext cx="653955" cy="567748"/>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6300192" y="3165427"/>
            <a:ext cx="504056" cy="396044"/>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flipH="1" flipV="1">
            <a:off x="5693093" y="3029727"/>
            <a:ext cx="607099" cy="531744"/>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18" name="文字方塊 17"/>
          <p:cNvSpPr txBox="1"/>
          <p:nvPr/>
        </p:nvSpPr>
        <p:spPr>
          <a:xfrm>
            <a:off x="1226204" y="3697287"/>
            <a:ext cx="5856347" cy="307777"/>
          </a:xfrm>
          <a:prstGeom prst="rect">
            <a:avLst/>
          </a:prstGeom>
          <a:noFill/>
        </p:spPr>
        <p:txBody>
          <a:bodyPr wrap="none" rtlCol="0">
            <a:spAutoFit/>
          </a:bodyPr>
          <a:lstStyle/>
          <a:p>
            <a:r>
              <a:rPr lang="en-US" altLang="zh-TW" sz="1400" b="1" dirty="0" smtClean="0"/>
              <a:t>LINE_SEGMENTS                          OPEN_POLYLINE                       CLOSE_POLYLINE</a:t>
            </a:r>
            <a:endParaRPr lang="zh-TW" altLang="en-US" sz="1400" b="1" dirty="0"/>
          </a:p>
        </p:txBody>
      </p:sp>
    </p:spTree>
    <p:extLst>
      <p:ext uri="{BB962C8B-B14F-4D97-AF65-F5344CB8AC3E}">
        <p14:creationId xmlns:p14="http://schemas.microsoft.com/office/powerpoint/2010/main" val="22521758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7504" y="620688"/>
            <a:ext cx="8856984" cy="5976664"/>
          </a:xfrm>
        </p:spPr>
        <p:txBody>
          <a:bodyPr>
            <a:normAutofit/>
          </a:bodyPr>
          <a:lstStyle/>
          <a:p>
            <a:r>
              <a:rPr lang="en-US" altLang="zh-TW" sz="2000" dirty="0" smtClean="0">
                <a:latin typeface="+mn-lt"/>
              </a:rPr>
              <a:t>Steps</a:t>
            </a:r>
          </a:p>
          <a:p>
            <a:pPr lvl="1"/>
            <a:r>
              <a:rPr lang="en-US" altLang="zh-TW" sz="2000" dirty="0" smtClean="0">
                <a:latin typeface="+mn-lt"/>
              </a:rPr>
              <a:t>Initialize the Fly2</a:t>
            </a:r>
          </a:p>
          <a:p>
            <a:pPr lvl="1"/>
            <a:r>
              <a:rPr lang="en-US" altLang="zh-TW" sz="2000" dirty="0" smtClean="0">
                <a:latin typeface="+mn-lt"/>
              </a:rPr>
              <a:t>Create a viewport</a:t>
            </a:r>
          </a:p>
          <a:p>
            <a:pPr lvl="1"/>
            <a:r>
              <a:rPr lang="en-US" altLang="zh-TW" sz="2000" dirty="0" smtClean="0">
                <a:latin typeface="+mn-lt"/>
              </a:rPr>
              <a:t>Create a scene</a:t>
            </a:r>
          </a:p>
          <a:p>
            <a:pPr lvl="1"/>
            <a:r>
              <a:rPr lang="en-US" altLang="zh-TW" sz="2000" dirty="0" smtClean="0">
                <a:latin typeface="+mn-lt"/>
              </a:rPr>
              <a:t>Create 3D objects</a:t>
            </a:r>
          </a:p>
          <a:p>
            <a:pPr lvl="2"/>
            <a:r>
              <a:rPr lang="en-US" altLang="zh-TW" sz="2000" dirty="0" smtClean="0">
                <a:latin typeface="+mn-lt"/>
              </a:rPr>
              <a:t>A camera</a:t>
            </a:r>
          </a:p>
          <a:p>
            <a:pPr lvl="2"/>
            <a:r>
              <a:rPr lang="en-US" altLang="zh-TW" sz="2000" dirty="0" smtClean="0">
                <a:latin typeface="+mn-lt"/>
              </a:rPr>
              <a:t>A light source</a:t>
            </a:r>
          </a:p>
          <a:p>
            <a:pPr lvl="2"/>
            <a:r>
              <a:rPr lang="en-US" altLang="zh-TW" sz="2000" dirty="0" smtClean="0">
                <a:latin typeface="+mn-lt"/>
              </a:rPr>
              <a:t>A 3d object loading a teapot object</a:t>
            </a:r>
          </a:p>
          <a:p>
            <a:pPr lvl="1"/>
            <a:r>
              <a:rPr lang="en-US" altLang="zh-TW" sz="2000" dirty="0" smtClean="0">
                <a:latin typeface="+mn-lt"/>
              </a:rPr>
              <a:t>Setup the scene</a:t>
            </a:r>
          </a:p>
          <a:p>
            <a:pPr lvl="2"/>
            <a:r>
              <a:rPr lang="en-US" altLang="zh-TW" sz="2000" dirty="0" smtClean="0">
                <a:latin typeface="+mn-lt"/>
              </a:rPr>
              <a:t>Move the camera and light source</a:t>
            </a:r>
          </a:p>
          <a:p>
            <a:pPr lvl="1"/>
            <a:r>
              <a:rPr lang="en-US" altLang="zh-TW" sz="2000" dirty="0" smtClean="0">
                <a:latin typeface="+mn-lt"/>
              </a:rPr>
              <a:t>Bind callbacks for keyboard and mouse</a:t>
            </a:r>
          </a:p>
          <a:p>
            <a:pPr lvl="2"/>
            <a:r>
              <a:rPr lang="en-US" altLang="zh-TW" sz="2000" dirty="0" smtClean="0">
                <a:latin typeface="+mn-lt"/>
              </a:rPr>
              <a:t>Control the camera</a:t>
            </a:r>
          </a:p>
          <a:p>
            <a:pPr lvl="2"/>
            <a:r>
              <a:rPr lang="en-US" altLang="zh-TW" sz="2000" dirty="0" smtClean="0">
                <a:latin typeface="+mn-lt"/>
              </a:rPr>
              <a:t>Hotkey to quit the program</a:t>
            </a:r>
          </a:p>
          <a:p>
            <a:pPr lvl="1"/>
            <a:r>
              <a:rPr lang="en-US" altLang="zh-TW" sz="2000" dirty="0" smtClean="0">
                <a:latin typeface="+mn-lt"/>
              </a:rPr>
              <a:t>Setup a timer to run the program in 30fps</a:t>
            </a:r>
          </a:p>
          <a:p>
            <a:pPr lvl="1"/>
            <a:r>
              <a:rPr lang="en-US" altLang="zh-TW" sz="2000" dirty="0" smtClean="0">
                <a:latin typeface="+mn-lt"/>
              </a:rPr>
              <a:t>Render the scene in timer callback</a:t>
            </a:r>
          </a:p>
          <a:p>
            <a:pPr lvl="1"/>
            <a:endParaRPr lang="en-US" altLang="zh-TW" sz="2000" dirty="0" smtClean="0">
              <a:latin typeface="+mn-lt"/>
            </a:endParaRPr>
          </a:p>
        </p:txBody>
      </p:sp>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Hello World – 1</a:t>
            </a:r>
            <a:r>
              <a:rPr lang="en-US" altLang="zh-TW" sz="2800" b="1" baseline="30000" dirty="0" smtClean="0">
                <a:effectLst>
                  <a:outerShdw blurRad="38100" dist="38100" dir="2700000" algn="tl">
                    <a:srgbClr val="000000">
                      <a:alpha val="43137"/>
                    </a:srgbClr>
                  </a:outerShdw>
                </a:effectLst>
              </a:rPr>
              <a:t>st</a:t>
            </a:r>
            <a:r>
              <a:rPr lang="en-US" altLang="zh-TW" sz="2800" b="1" dirty="0" smtClean="0">
                <a:effectLst>
                  <a:outerShdw blurRad="38100" dist="38100" dir="2700000" algn="tl">
                    <a:srgbClr val="000000">
                      <a:alpha val="43137"/>
                    </a:srgbClr>
                  </a:outerShdw>
                </a:effectLst>
              </a:rPr>
              <a:t> Fly2 Program</a:t>
            </a:r>
            <a:endParaRPr lang="en-US" altLang="zh-TW"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4323858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Fly2 Indexed Triangles (1)</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59766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err="1" smtClean="0">
                <a:solidFill>
                  <a:srgbClr val="FFFF00"/>
                </a:solidFill>
                <a:latin typeface="+mn-lt"/>
              </a:rPr>
              <a:t>GEOMETRYid</a:t>
            </a:r>
            <a:r>
              <a:rPr lang="en-US" altLang="zh-TW" sz="2000" dirty="0" smtClean="0">
                <a:solidFill>
                  <a:srgbClr val="FFFF00"/>
                </a:solidFill>
                <a:latin typeface="+mn-lt"/>
              </a:rPr>
              <a:t> </a:t>
            </a:r>
            <a:r>
              <a:rPr lang="en-US" altLang="zh-TW" sz="2000" dirty="0" err="1" smtClean="0">
                <a:solidFill>
                  <a:srgbClr val="FFFF00"/>
                </a:solidFill>
                <a:latin typeface="+mn-lt"/>
              </a:rPr>
              <a:t>FnObject</a:t>
            </a:r>
            <a:r>
              <a:rPr lang="en-US" altLang="zh-TW" sz="2000" dirty="0" smtClean="0">
                <a:solidFill>
                  <a:srgbClr val="FFFF00"/>
                </a:solidFill>
                <a:latin typeface="+mn-lt"/>
              </a:rPr>
              <a:t>::Triangles(</a:t>
            </a:r>
            <a:r>
              <a:rPr lang="en-US" altLang="zh-TW" sz="2000" dirty="0" err="1" smtClean="0">
                <a:solidFill>
                  <a:srgbClr val="FFFF00"/>
                </a:solidFill>
                <a:latin typeface="+mn-lt"/>
              </a:rPr>
              <a:t>int</a:t>
            </a:r>
            <a:r>
              <a:rPr lang="en-US" altLang="zh-TW" sz="2000" dirty="0" smtClean="0">
                <a:solidFill>
                  <a:srgbClr val="FFFF00"/>
                </a:solidFill>
                <a:latin typeface="+mn-lt"/>
              </a:rPr>
              <a:t> </a:t>
            </a:r>
            <a:r>
              <a:rPr lang="en-US" altLang="zh-TW" sz="2000" dirty="0" err="1" smtClean="0">
                <a:solidFill>
                  <a:srgbClr val="FFFF00"/>
                </a:solidFill>
                <a:latin typeface="+mn-lt"/>
              </a:rPr>
              <a:t>vType</a:t>
            </a:r>
            <a:r>
              <a:rPr lang="en-US" altLang="zh-TW" sz="2000" dirty="0" smtClean="0">
                <a:solidFill>
                  <a:srgbClr val="FFFF00"/>
                </a:solidFill>
                <a:latin typeface="+mn-lt"/>
              </a:rPr>
              <a:t>, </a:t>
            </a:r>
            <a:r>
              <a:rPr lang="en-US" altLang="zh-TW" sz="2000" dirty="0" err="1" smtClean="0">
                <a:solidFill>
                  <a:srgbClr val="FFFF00"/>
                </a:solidFill>
                <a:latin typeface="+mn-lt"/>
              </a:rPr>
              <a:t>MATERIALid</a:t>
            </a:r>
            <a:r>
              <a:rPr lang="en-US" altLang="zh-TW" sz="2000" dirty="0" smtClean="0">
                <a:solidFill>
                  <a:srgbClr val="FFFF00"/>
                </a:solidFill>
                <a:latin typeface="+mn-lt"/>
              </a:rPr>
              <a:t> </a:t>
            </a:r>
            <a:r>
              <a:rPr lang="en-US" altLang="zh-TW" sz="2000" dirty="0" err="1" smtClean="0">
                <a:solidFill>
                  <a:srgbClr val="FFFF00"/>
                </a:solidFill>
                <a:latin typeface="+mn-lt"/>
              </a:rPr>
              <a:t>mID</a:t>
            </a:r>
            <a:r>
              <a:rPr lang="en-US" altLang="zh-TW" sz="2000" dirty="0" smtClean="0">
                <a:solidFill>
                  <a:srgbClr val="FFFF00"/>
                </a:solidFill>
                <a:latin typeface="+mn-lt"/>
              </a:rPr>
              <a:t>, </a:t>
            </a:r>
            <a:r>
              <a:rPr lang="en-US" altLang="zh-TW" sz="2000" dirty="0" err="1" smtClean="0">
                <a:solidFill>
                  <a:srgbClr val="FFFF00"/>
                </a:solidFill>
                <a:latin typeface="+mn-lt"/>
              </a:rPr>
              <a:t>int</a:t>
            </a:r>
            <a:r>
              <a:rPr lang="en-US" altLang="zh-TW" sz="2000" dirty="0" smtClean="0">
                <a:solidFill>
                  <a:srgbClr val="FFFF00"/>
                </a:solidFill>
                <a:latin typeface="+mn-lt"/>
              </a:rPr>
              <a:t> </a:t>
            </a:r>
            <a:r>
              <a:rPr lang="en-US" altLang="zh-TW" sz="2000" dirty="0" err="1" smtClean="0">
                <a:solidFill>
                  <a:srgbClr val="FFFF00"/>
                </a:solidFill>
                <a:latin typeface="+mn-lt"/>
              </a:rPr>
              <a:t>nVA</a:t>
            </a:r>
            <a:r>
              <a:rPr lang="en-US" altLang="zh-TW" sz="2000" dirty="0" smtClean="0">
                <a:solidFill>
                  <a:srgbClr val="FFFF00"/>
                </a:solidFill>
                <a:latin typeface="+mn-lt"/>
              </a:rPr>
              <a:t>, </a:t>
            </a:r>
            <a:r>
              <a:rPr lang="en-US" altLang="zh-TW" sz="2000" dirty="0" err="1" smtClean="0">
                <a:solidFill>
                  <a:srgbClr val="FFFF00"/>
                </a:solidFill>
                <a:latin typeface="+mn-lt"/>
              </a:rPr>
              <a:t>int</a:t>
            </a:r>
            <a:r>
              <a:rPr lang="en-US" altLang="zh-TW" sz="2000" dirty="0" smtClean="0">
                <a:solidFill>
                  <a:srgbClr val="FFFF00"/>
                </a:solidFill>
                <a:latin typeface="+mn-lt"/>
              </a:rPr>
              <a:t> </a:t>
            </a:r>
            <a:r>
              <a:rPr lang="en-US" altLang="zh-TW" sz="2000" dirty="0" err="1" smtClean="0">
                <a:solidFill>
                  <a:srgbClr val="FFFF00"/>
                </a:solidFill>
                <a:latin typeface="+mn-lt"/>
              </a:rPr>
              <a:t>nV</a:t>
            </a:r>
            <a:r>
              <a:rPr lang="en-US" altLang="zh-TW" sz="2000" dirty="0" smtClean="0">
                <a:solidFill>
                  <a:srgbClr val="FFFF00"/>
                </a:solidFill>
                <a:latin typeface="+mn-lt"/>
              </a:rPr>
              <a:t>, </a:t>
            </a:r>
            <a:r>
              <a:rPr lang="en-US" altLang="zh-TW" sz="2000" dirty="0" err="1" smtClean="0">
                <a:solidFill>
                  <a:srgbClr val="FFFF00"/>
                </a:solidFill>
                <a:latin typeface="+mn-lt"/>
              </a:rPr>
              <a:t>int</a:t>
            </a:r>
            <a:r>
              <a:rPr lang="en-US" altLang="zh-TW" sz="2000" dirty="0" smtClean="0">
                <a:solidFill>
                  <a:srgbClr val="FFFF00"/>
                </a:solidFill>
                <a:latin typeface="+mn-lt"/>
              </a:rPr>
              <a:t> </a:t>
            </a:r>
            <a:r>
              <a:rPr lang="en-US" altLang="zh-TW" sz="2000" dirty="0" err="1" smtClean="0">
                <a:solidFill>
                  <a:srgbClr val="FFFF00"/>
                </a:solidFill>
                <a:latin typeface="+mn-lt"/>
              </a:rPr>
              <a:t>nTex</a:t>
            </a:r>
            <a:r>
              <a:rPr lang="en-US" altLang="zh-TW" sz="2000" dirty="0" smtClean="0">
                <a:solidFill>
                  <a:srgbClr val="FFFF00"/>
                </a:solidFill>
                <a:latin typeface="+mn-lt"/>
              </a:rPr>
              <a:t>, </a:t>
            </a:r>
            <a:r>
              <a:rPr lang="en-US" altLang="zh-TW" sz="2000" dirty="0" err="1" smtClean="0">
                <a:solidFill>
                  <a:srgbClr val="FFFF00"/>
                </a:solidFill>
                <a:latin typeface="+mn-lt"/>
              </a:rPr>
              <a:t>int</a:t>
            </a:r>
            <a:r>
              <a:rPr lang="en-US" altLang="zh-TW" sz="2000" dirty="0" smtClean="0">
                <a:solidFill>
                  <a:srgbClr val="FFFF00"/>
                </a:solidFill>
                <a:latin typeface="+mn-lt"/>
              </a:rPr>
              <a:t> *</a:t>
            </a:r>
            <a:r>
              <a:rPr lang="en-US" altLang="zh-TW" sz="2000" dirty="0" err="1" smtClean="0">
                <a:solidFill>
                  <a:srgbClr val="FFFF00"/>
                </a:solidFill>
                <a:latin typeface="+mn-lt"/>
              </a:rPr>
              <a:t>texLen</a:t>
            </a:r>
            <a:r>
              <a:rPr lang="en-US" altLang="zh-TW" sz="2000" dirty="0" smtClean="0">
                <a:solidFill>
                  <a:srgbClr val="FFFF00"/>
                </a:solidFill>
                <a:latin typeface="+mn-lt"/>
              </a:rPr>
              <a:t>, float *v, </a:t>
            </a:r>
            <a:r>
              <a:rPr lang="en-US" altLang="zh-TW" sz="2000" dirty="0" err="1" smtClean="0">
                <a:solidFill>
                  <a:srgbClr val="FFFF00"/>
                </a:solidFill>
                <a:latin typeface="+mn-lt"/>
              </a:rPr>
              <a:t>int</a:t>
            </a:r>
            <a:r>
              <a:rPr lang="en-US" altLang="zh-TW" sz="2000" dirty="0" smtClean="0">
                <a:solidFill>
                  <a:srgbClr val="FFFF00"/>
                </a:solidFill>
                <a:latin typeface="+mn-lt"/>
              </a:rPr>
              <a:t> </a:t>
            </a:r>
            <a:r>
              <a:rPr lang="en-US" altLang="zh-TW" sz="2000" dirty="0" err="1" smtClean="0">
                <a:solidFill>
                  <a:srgbClr val="FFFF00"/>
                </a:solidFill>
                <a:latin typeface="+mn-lt"/>
              </a:rPr>
              <a:t>nT</a:t>
            </a:r>
            <a:r>
              <a:rPr lang="en-US" altLang="zh-TW" sz="2000" dirty="0" smtClean="0">
                <a:solidFill>
                  <a:srgbClr val="FFFF00"/>
                </a:solidFill>
                <a:latin typeface="+mn-lt"/>
              </a:rPr>
              <a:t>, </a:t>
            </a:r>
            <a:r>
              <a:rPr lang="en-US" altLang="zh-TW" sz="2000" dirty="0" err="1" smtClean="0">
                <a:solidFill>
                  <a:srgbClr val="FFFF00"/>
                </a:solidFill>
                <a:latin typeface="+mn-lt"/>
              </a:rPr>
              <a:t>int</a:t>
            </a:r>
            <a:r>
              <a:rPr lang="en-US" altLang="zh-TW" sz="2000" dirty="0" smtClean="0">
                <a:solidFill>
                  <a:srgbClr val="FFFF00"/>
                </a:solidFill>
                <a:latin typeface="+mn-lt"/>
              </a:rPr>
              <a:t> *</a:t>
            </a:r>
            <a:r>
              <a:rPr lang="en-US" altLang="zh-TW" sz="2000" dirty="0" err="1" smtClean="0">
                <a:solidFill>
                  <a:srgbClr val="FFFF00"/>
                </a:solidFill>
                <a:latin typeface="+mn-lt"/>
              </a:rPr>
              <a:t>triTable</a:t>
            </a:r>
            <a:r>
              <a:rPr lang="en-US" altLang="zh-TW" sz="2000" dirty="0" smtClean="0">
                <a:solidFill>
                  <a:srgbClr val="FFFF00"/>
                </a:solidFill>
                <a:latin typeface="+mn-lt"/>
              </a:rPr>
              <a:t>, </a:t>
            </a:r>
            <a:r>
              <a:rPr lang="en-US" altLang="zh-TW" sz="2000" dirty="0" err="1" smtClean="0">
                <a:solidFill>
                  <a:srgbClr val="FFFF00"/>
                </a:solidFill>
                <a:latin typeface="+mn-lt"/>
              </a:rPr>
              <a:t>int</a:t>
            </a:r>
            <a:r>
              <a:rPr lang="en-US" altLang="zh-TW" sz="2000" dirty="0" smtClean="0">
                <a:solidFill>
                  <a:srgbClr val="FFFF00"/>
                </a:solidFill>
                <a:latin typeface="+mn-lt"/>
              </a:rPr>
              <a:t> tangent = 0, BOOL4 </a:t>
            </a:r>
            <a:r>
              <a:rPr lang="en-US" altLang="zh-TW" sz="2000" dirty="0" err="1" smtClean="0">
                <a:solidFill>
                  <a:srgbClr val="FFFF00"/>
                </a:solidFill>
                <a:latin typeface="+mn-lt"/>
              </a:rPr>
              <a:t>beUpdate</a:t>
            </a:r>
            <a:r>
              <a:rPr lang="en-US" altLang="zh-TW" sz="2000" dirty="0" smtClean="0">
                <a:solidFill>
                  <a:srgbClr val="FFFF00"/>
                </a:solidFill>
                <a:latin typeface="+mn-lt"/>
              </a:rPr>
              <a:t> = TRUE,  BOOL4 *</a:t>
            </a:r>
            <a:r>
              <a:rPr lang="en-US" altLang="zh-TW" sz="2000" dirty="0" err="1" smtClean="0">
                <a:solidFill>
                  <a:srgbClr val="FFFF00"/>
                </a:solidFill>
                <a:latin typeface="+mn-lt"/>
              </a:rPr>
              <a:t>beRV</a:t>
            </a:r>
            <a:r>
              <a:rPr lang="en-US" altLang="zh-TW" sz="2000" dirty="0" smtClean="0">
                <a:solidFill>
                  <a:srgbClr val="FFFF00"/>
                </a:solidFill>
                <a:latin typeface="+mn-lt"/>
              </a:rPr>
              <a:t> = NULL)</a:t>
            </a:r>
          </a:p>
          <a:p>
            <a:pPr lvl="1"/>
            <a:r>
              <a:rPr lang="en-US" altLang="zh-TW" sz="2000" dirty="0" smtClean="0">
                <a:latin typeface="+mn-lt"/>
              </a:rPr>
              <a:t>This function returns the geometry id of the triangles.</a:t>
            </a:r>
          </a:p>
          <a:p>
            <a:pPr lvl="1"/>
            <a:r>
              <a:rPr lang="en-US" altLang="zh-TW" sz="2000" dirty="0" err="1">
                <a:solidFill>
                  <a:srgbClr val="FFFF00"/>
                </a:solidFill>
                <a:latin typeface="+mn-lt"/>
              </a:rPr>
              <a:t>i</a:t>
            </a:r>
            <a:r>
              <a:rPr lang="en-US" altLang="zh-TW" sz="2000" dirty="0" err="1" smtClean="0">
                <a:solidFill>
                  <a:srgbClr val="FFFF00"/>
                </a:solidFill>
                <a:latin typeface="+mn-lt"/>
              </a:rPr>
              <a:t>nt</a:t>
            </a:r>
            <a:r>
              <a:rPr lang="en-US" altLang="zh-TW" sz="2000" dirty="0" smtClean="0">
                <a:solidFill>
                  <a:srgbClr val="FFFF00"/>
                </a:solidFill>
                <a:latin typeface="+mn-lt"/>
              </a:rPr>
              <a:t> </a:t>
            </a:r>
            <a:r>
              <a:rPr lang="en-US" altLang="zh-TW" sz="2000" dirty="0" err="1" smtClean="0">
                <a:solidFill>
                  <a:srgbClr val="FFFF00"/>
                </a:solidFill>
                <a:latin typeface="+mn-lt"/>
              </a:rPr>
              <a:t>vType</a:t>
            </a:r>
            <a:r>
              <a:rPr lang="en-US" altLang="zh-TW" sz="2000" dirty="0" smtClean="0">
                <a:solidFill>
                  <a:srgbClr val="FFFF00"/>
                </a:solidFill>
                <a:latin typeface="+mn-lt"/>
              </a:rPr>
              <a:t> </a:t>
            </a:r>
            <a:r>
              <a:rPr lang="en-US" altLang="zh-TW" sz="2000" dirty="0" smtClean="0">
                <a:latin typeface="+mn-lt"/>
              </a:rPr>
              <a:t>is type of vertices: </a:t>
            </a:r>
            <a:r>
              <a:rPr lang="en-US" altLang="zh-TW" sz="2000" dirty="0" smtClean="0">
                <a:solidFill>
                  <a:srgbClr val="FFFF00"/>
                </a:solidFill>
                <a:latin typeface="+mn-lt"/>
              </a:rPr>
              <a:t>XYZ</a:t>
            </a:r>
            <a:r>
              <a:rPr lang="en-US" altLang="zh-TW" sz="2000" dirty="0" smtClean="0">
                <a:latin typeface="+mn-lt"/>
              </a:rPr>
              <a:t>, </a:t>
            </a:r>
            <a:r>
              <a:rPr lang="en-US" altLang="zh-TW" sz="2000" dirty="0" smtClean="0">
                <a:solidFill>
                  <a:srgbClr val="FFFF00"/>
                </a:solidFill>
                <a:latin typeface="+mn-lt"/>
              </a:rPr>
              <a:t>XYZ_RGB</a:t>
            </a:r>
            <a:r>
              <a:rPr lang="en-US" altLang="zh-TW" sz="2000" dirty="0" smtClean="0">
                <a:latin typeface="+mn-lt"/>
              </a:rPr>
              <a:t>, </a:t>
            </a:r>
            <a:r>
              <a:rPr lang="en-US" altLang="zh-TW" sz="2000" dirty="0" smtClean="0">
                <a:solidFill>
                  <a:srgbClr val="FFFF00"/>
                </a:solidFill>
                <a:latin typeface="+mn-lt"/>
              </a:rPr>
              <a:t>XYZ_NORM</a:t>
            </a:r>
          </a:p>
          <a:p>
            <a:pPr lvl="2"/>
            <a:r>
              <a:rPr lang="en-US" altLang="zh-TW" sz="2000" dirty="0" smtClean="0">
                <a:solidFill>
                  <a:srgbClr val="FFFF00"/>
                </a:solidFill>
                <a:latin typeface="+mn-lt"/>
              </a:rPr>
              <a:t>XYZ </a:t>
            </a:r>
            <a:r>
              <a:rPr lang="en-US" altLang="zh-TW" sz="2000" dirty="0" smtClean="0">
                <a:latin typeface="+mn-lt"/>
              </a:rPr>
              <a:t>is the vertex with vertex position (x, y, z) only</a:t>
            </a:r>
          </a:p>
          <a:p>
            <a:pPr lvl="2"/>
            <a:r>
              <a:rPr lang="en-US" altLang="zh-TW" sz="2000" dirty="0" smtClean="0">
                <a:solidFill>
                  <a:srgbClr val="FFFF00"/>
                </a:solidFill>
                <a:latin typeface="+mn-lt"/>
              </a:rPr>
              <a:t>XYZ_RGB</a:t>
            </a:r>
            <a:r>
              <a:rPr lang="en-US" altLang="zh-TW" sz="2000" dirty="0" smtClean="0">
                <a:latin typeface="+mn-lt"/>
              </a:rPr>
              <a:t> is the vertex with vertex position (x, y, z) and vertex color (r, g, b)</a:t>
            </a:r>
          </a:p>
          <a:p>
            <a:pPr lvl="2"/>
            <a:r>
              <a:rPr lang="en-US" altLang="zh-TW" sz="2000" dirty="0" smtClean="0">
                <a:solidFill>
                  <a:srgbClr val="FFFF00"/>
                </a:solidFill>
                <a:latin typeface="+mn-lt"/>
              </a:rPr>
              <a:t>XYZ_NORM</a:t>
            </a:r>
            <a:r>
              <a:rPr lang="en-US" altLang="zh-TW" sz="2000" dirty="0" smtClean="0">
                <a:latin typeface="+mn-lt"/>
              </a:rPr>
              <a:t> is the vertex with vertex position (x, y, z) and vertex normal (</a:t>
            </a:r>
            <a:r>
              <a:rPr lang="en-US" altLang="zh-TW" sz="2000" dirty="0" err="1" smtClean="0">
                <a:latin typeface="+mn-lt"/>
              </a:rPr>
              <a:t>n</a:t>
            </a:r>
            <a:r>
              <a:rPr lang="en-US" altLang="zh-TW" sz="2000" baseline="-25000" dirty="0" err="1" smtClean="0">
                <a:latin typeface="+mn-lt"/>
              </a:rPr>
              <a:t>x</a:t>
            </a:r>
            <a:r>
              <a:rPr lang="en-US" altLang="zh-TW" sz="2000" dirty="0" smtClean="0">
                <a:latin typeface="+mn-lt"/>
              </a:rPr>
              <a:t>, </a:t>
            </a:r>
            <a:r>
              <a:rPr lang="en-US" altLang="zh-TW" sz="2000" dirty="0" err="1" smtClean="0">
                <a:latin typeface="+mn-lt"/>
              </a:rPr>
              <a:t>n</a:t>
            </a:r>
            <a:r>
              <a:rPr lang="en-US" altLang="zh-TW" sz="2000" baseline="-25000" dirty="0" err="1" smtClean="0">
                <a:latin typeface="+mn-lt"/>
              </a:rPr>
              <a:t>y</a:t>
            </a:r>
            <a:r>
              <a:rPr lang="en-US" altLang="zh-TW" sz="2000" dirty="0" smtClean="0">
                <a:latin typeface="+mn-lt"/>
              </a:rPr>
              <a:t>, </a:t>
            </a:r>
            <a:r>
              <a:rPr lang="en-US" altLang="zh-TW" sz="2000" dirty="0" err="1" smtClean="0">
                <a:latin typeface="+mn-lt"/>
              </a:rPr>
              <a:t>n</a:t>
            </a:r>
            <a:r>
              <a:rPr lang="en-US" altLang="zh-TW" sz="2000" baseline="-25000" dirty="0" err="1" smtClean="0">
                <a:latin typeface="+mn-lt"/>
              </a:rPr>
              <a:t>z</a:t>
            </a:r>
            <a:r>
              <a:rPr lang="en-US" altLang="zh-TW" sz="2000" dirty="0" smtClean="0">
                <a:latin typeface="+mn-lt"/>
              </a:rPr>
              <a:t>)</a:t>
            </a:r>
          </a:p>
          <a:p>
            <a:pPr lvl="1"/>
            <a:r>
              <a:rPr lang="en-US" altLang="zh-TW" sz="2000" dirty="0" err="1" smtClean="0">
                <a:solidFill>
                  <a:srgbClr val="FFFF00"/>
                </a:solidFill>
                <a:latin typeface="+mn-lt"/>
              </a:rPr>
              <a:t>MATERIALid</a:t>
            </a:r>
            <a:r>
              <a:rPr lang="en-US" altLang="zh-TW" sz="2000" dirty="0" smtClean="0">
                <a:solidFill>
                  <a:srgbClr val="FFFF00"/>
                </a:solidFill>
                <a:latin typeface="+mn-lt"/>
              </a:rPr>
              <a:t> </a:t>
            </a:r>
            <a:r>
              <a:rPr lang="en-US" altLang="zh-TW" sz="2000" dirty="0" err="1" smtClean="0">
                <a:solidFill>
                  <a:srgbClr val="FFFF00"/>
                </a:solidFill>
                <a:latin typeface="+mn-lt"/>
              </a:rPr>
              <a:t>mID</a:t>
            </a:r>
            <a:r>
              <a:rPr lang="en-US" altLang="zh-TW" sz="2000" dirty="0" smtClean="0">
                <a:solidFill>
                  <a:srgbClr val="FFFF00"/>
                </a:solidFill>
                <a:latin typeface="+mn-lt"/>
              </a:rPr>
              <a:t> </a:t>
            </a:r>
            <a:r>
              <a:rPr lang="en-US" altLang="zh-TW" sz="2000" dirty="0" smtClean="0">
                <a:latin typeface="+mn-lt"/>
              </a:rPr>
              <a:t>is the material id for the lines</a:t>
            </a:r>
          </a:p>
          <a:p>
            <a:pPr lvl="1"/>
            <a:r>
              <a:rPr lang="en-US" altLang="zh-TW" sz="2000" dirty="0" err="1">
                <a:solidFill>
                  <a:srgbClr val="FFFF00"/>
                </a:solidFill>
                <a:latin typeface="+mn-lt"/>
              </a:rPr>
              <a:t>i</a:t>
            </a:r>
            <a:r>
              <a:rPr lang="en-US" altLang="zh-TW" sz="2000" dirty="0" err="1" smtClean="0">
                <a:solidFill>
                  <a:srgbClr val="FFFF00"/>
                </a:solidFill>
                <a:latin typeface="+mn-lt"/>
              </a:rPr>
              <a:t>nt</a:t>
            </a:r>
            <a:r>
              <a:rPr lang="en-US" altLang="zh-TW" sz="2000" dirty="0" smtClean="0">
                <a:solidFill>
                  <a:srgbClr val="FFFF00"/>
                </a:solidFill>
                <a:latin typeface="+mn-lt"/>
              </a:rPr>
              <a:t> </a:t>
            </a:r>
            <a:r>
              <a:rPr lang="en-US" altLang="zh-TW" sz="2000" dirty="0" err="1" smtClean="0">
                <a:solidFill>
                  <a:srgbClr val="FFFF00"/>
                </a:solidFill>
                <a:latin typeface="+mn-lt"/>
              </a:rPr>
              <a:t>nVA</a:t>
            </a:r>
            <a:r>
              <a:rPr lang="en-US" altLang="zh-TW" sz="2000" dirty="0" smtClean="0">
                <a:solidFill>
                  <a:srgbClr val="FFFF00"/>
                </a:solidFill>
                <a:latin typeface="+mn-lt"/>
              </a:rPr>
              <a:t> </a:t>
            </a:r>
            <a:r>
              <a:rPr lang="en-US" altLang="zh-TW" sz="2000" dirty="0" smtClean="0">
                <a:latin typeface="+mn-lt"/>
              </a:rPr>
              <a:t>is the number of vertex arrays. </a:t>
            </a:r>
            <a:r>
              <a:rPr lang="en-US" altLang="zh-TW" sz="2000" dirty="0" err="1" smtClean="0">
                <a:solidFill>
                  <a:srgbClr val="FFFF00"/>
                </a:solidFill>
                <a:latin typeface="+mn-lt"/>
              </a:rPr>
              <a:t>nVA</a:t>
            </a:r>
            <a:r>
              <a:rPr lang="en-US" altLang="zh-TW" sz="2000" dirty="0" smtClean="0">
                <a:solidFill>
                  <a:srgbClr val="FFFF00"/>
                </a:solidFill>
                <a:latin typeface="+mn-lt"/>
              </a:rPr>
              <a:t> &gt; 1 </a:t>
            </a:r>
            <a:r>
              <a:rPr lang="en-US" altLang="zh-TW" sz="2000" dirty="0" smtClean="0">
                <a:latin typeface="+mn-lt"/>
              </a:rPr>
              <a:t>means the object has vertex animation.</a:t>
            </a:r>
          </a:p>
          <a:p>
            <a:pPr lvl="1"/>
            <a:r>
              <a:rPr lang="en-US" altLang="zh-TW" sz="2000" dirty="0" err="1">
                <a:solidFill>
                  <a:srgbClr val="FFFF00"/>
                </a:solidFill>
                <a:latin typeface="+mn-lt"/>
              </a:rPr>
              <a:t>i</a:t>
            </a:r>
            <a:r>
              <a:rPr lang="en-US" altLang="zh-TW" sz="2000" dirty="0" err="1" smtClean="0">
                <a:solidFill>
                  <a:srgbClr val="FFFF00"/>
                </a:solidFill>
                <a:latin typeface="+mn-lt"/>
              </a:rPr>
              <a:t>nt</a:t>
            </a:r>
            <a:r>
              <a:rPr lang="en-US" altLang="zh-TW" sz="2000" dirty="0" smtClean="0">
                <a:solidFill>
                  <a:srgbClr val="FFFF00"/>
                </a:solidFill>
                <a:latin typeface="+mn-lt"/>
              </a:rPr>
              <a:t> </a:t>
            </a:r>
            <a:r>
              <a:rPr lang="en-US" altLang="zh-TW" sz="2000" dirty="0" err="1" smtClean="0">
                <a:solidFill>
                  <a:srgbClr val="FFFF00"/>
                </a:solidFill>
                <a:latin typeface="+mn-lt"/>
              </a:rPr>
              <a:t>nV</a:t>
            </a:r>
            <a:r>
              <a:rPr lang="en-US" altLang="zh-TW" sz="2000" dirty="0" smtClean="0">
                <a:solidFill>
                  <a:srgbClr val="FFFF00"/>
                </a:solidFill>
                <a:latin typeface="+mn-lt"/>
              </a:rPr>
              <a:t> </a:t>
            </a:r>
            <a:r>
              <a:rPr lang="en-US" altLang="zh-TW" sz="2000" dirty="0" smtClean="0">
                <a:latin typeface="+mn-lt"/>
              </a:rPr>
              <a:t>is the number of vertices in each vertex array</a:t>
            </a:r>
          </a:p>
          <a:p>
            <a:pPr lvl="1"/>
            <a:r>
              <a:rPr lang="en-US" altLang="zh-TW" sz="2000" dirty="0" err="1">
                <a:solidFill>
                  <a:srgbClr val="FFFF00"/>
                </a:solidFill>
                <a:latin typeface="+mn-lt"/>
              </a:rPr>
              <a:t>i</a:t>
            </a:r>
            <a:r>
              <a:rPr lang="en-US" altLang="zh-TW" sz="2000" dirty="0" err="1" smtClean="0">
                <a:solidFill>
                  <a:srgbClr val="FFFF00"/>
                </a:solidFill>
                <a:latin typeface="+mn-lt"/>
              </a:rPr>
              <a:t>nt</a:t>
            </a:r>
            <a:r>
              <a:rPr lang="en-US" altLang="zh-TW" sz="2000" dirty="0" smtClean="0">
                <a:solidFill>
                  <a:srgbClr val="FFFF00"/>
                </a:solidFill>
                <a:latin typeface="+mn-lt"/>
              </a:rPr>
              <a:t> </a:t>
            </a:r>
            <a:r>
              <a:rPr lang="en-US" altLang="zh-TW" sz="2000" dirty="0" err="1" smtClean="0">
                <a:solidFill>
                  <a:srgbClr val="FFFF00"/>
                </a:solidFill>
                <a:latin typeface="+mn-lt"/>
              </a:rPr>
              <a:t>nTex</a:t>
            </a:r>
            <a:r>
              <a:rPr lang="en-US" altLang="zh-TW" sz="2000" dirty="0" smtClean="0">
                <a:solidFill>
                  <a:srgbClr val="FFFF00"/>
                </a:solidFill>
                <a:latin typeface="+mn-lt"/>
              </a:rPr>
              <a:t> </a:t>
            </a:r>
            <a:r>
              <a:rPr lang="en-US" altLang="zh-TW" sz="2000" dirty="0" smtClean="0">
                <a:latin typeface="+mn-lt"/>
              </a:rPr>
              <a:t>is number of texture coordinates for each vertex.</a:t>
            </a:r>
          </a:p>
          <a:p>
            <a:pPr lvl="1"/>
            <a:r>
              <a:rPr lang="en-US" altLang="zh-TW" sz="2000" dirty="0" err="1">
                <a:solidFill>
                  <a:srgbClr val="FFFF00"/>
                </a:solidFill>
                <a:latin typeface="+mn-lt"/>
              </a:rPr>
              <a:t>i</a:t>
            </a:r>
            <a:r>
              <a:rPr lang="en-US" altLang="zh-TW" sz="2000" dirty="0" err="1" smtClean="0">
                <a:solidFill>
                  <a:srgbClr val="FFFF00"/>
                </a:solidFill>
                <a:latin typeface="+mn-lt"/>
              </a:rPr>
              <a:t>nt</a:t>
            </a:r>
            <a:r>
              <a:rPr lang="en-US" altLang="zh-TW" sz="2000" dirty="0" smtClean="0">
                <a:solidFill>
                  <a:srgbClr val="FFFF00"/>
                </a:solidFill>
                <a:latin typeface="+mn-lt"/>
              </a:rPr>
              <a:t> *</a:t>
            </a:r>
            <a:r>
              <a:rPr lang="en-US" altLang="zh-TW" sz="2000" dirty="0" err="1" smtClean="0">
                <a:solidFill>
                  <a:srgbClr val="FFFF00"/>
                </a:solidFill>
                <a:latin typeface="+mn-lt"/>
              </a:rPr>
              <a:t>texLen</a:t>
            </a:r>
            <a:r>
              <a:rPr lang="en-US" altLang="zh-TW" sz="2000" dirty="0" smtClean="0">
                <a:solidFill>
                  <a:srgbClr val="FFFF00"/>
                </a:solidFill>
                <a:latin typeface="+mn-lt"/>
              </a:rPr>
              <a:t> </a:t>
            </a:r>
            <a:r>
              <a:rPr lang="en-US" altLang="zh-TW" sz="2000" dirty="0" smtClean="0">
                <a:latin typeface="+mn-lt"/>
              </a:rPr>
              <a:t>is the array saving the vector length for each texture coordinate.</a:t>
            </a:r>
          </a:p>
          <a:p>
            <a:pPr lvl="1"/>
            <a:r>
              <a:rPr lang="en-US" altLang="zh-TW" sz="2000" dirty="0">
                <a:solidFill>
                  <a:srgbClr val="FFFF00"/>
                </a:solidFill>
                <a:latin typeface="+mn-lt"/>
              </a:rPr>
              <a:t>f</a:t>
            </a:r>
            <a:r>
              <a:rPr lang="en-US" altLang="zh-TW" sz="2000" dirty="0" smtClean="0">
                <a:solidFill>
                  <a:srgbClr val="FFFF00"/>
                </a:solidFill>
                <a:latin typeface="+mn-lt"/>
              </a:rPr>
              <a:t>loat *v </a:t>
            </a:r>
            <a:r>
              <a:rPr lang="en-US" altLang="zh-TW" sz="2000" dirty="0" smtClean="0">
                <a:latin typeface="+mn-lt"/>
              </a:rPr>
              <a:t>is the vertex data.</a:t>
            </a:r>
          </a:p>
        </p:txBody>
      </p:sp>
    </p:spTree>
    <p:extLst>
      <p:ext uri="{BB962C8B-B14F-4D97-AF65-F5344CB8AC3E}">
        <p14:creationId xmlns:p14="http://schemas.microsoft.com/office/powerpoint/2010/main" val="264567270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Fly2 Indexed Triangles (2)</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59766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altLang="zh-TW" sz="2000" dirty="0" err="1" smtClean="0">
                <a:solidFill>
                  <a:srgbClr val="FFFF00"/>
                </a:solidFill>
                <a:latin typeface="+mn-lt"/>
              </a:rPr>
              <a:t>int</a:t>
            </a:r>
            <a:r>
              <a:rPr lang="en-US" altLang="zh-TW" sz="2000" dirty="0" smtClean="0">
                <a:solidFill>
                  <a:srgbClr val="FFFF00"/>
                </a:solidFill>
                <a:latin typeface="+mn-lt"/>
              </a:rPr>
              <a:t> </a:t>
            </a:r>
            <a:r>
              <a:rPr lang="en-US" altLang="zh-TW" sz="2000" dirty="0" err="1" smtClean="0">
                <a:solidFill>
                  <a:srgbClr val="FFFF00"/>
                </a:solidFill>
                <a:latin typeface="+mn-lt"/>
              </a:rPr>
              <a:t>nT</a:t>
            </a:r>
            <a:r>
              <a:rPr lang="en-US" altLang="zh-TW" sz="2000" dirty="0" smtClean="0">
                <a:solidFill>
                  <a:srgbClr val="FFFF00"/>
                </a:solidFill>
                <a:latin typeface="+mn-lt"/>
              </a:rPr>
              <a:t> </a:t>
            </a:r>
            <a:r>
              <a:rPr lang="en-US" altLang="zh-TW" sz="2000" dirty="0" smtClean="0">
                <a:latin typeface="+mn-lt"/>
              </a:rPr>
              <a:t>is number of triangles.</a:t>
            </a:r>
          </a:p>
          <a:p>
            <a:pPr lvl="1"/>
            <a:r>
              <a:rPr lang="en-US" altLang="zh-TW" sz="2000" dirty="0" err="1">
                <a:solidFill>
                  <a:srgbClr val="FFFF00"/>
                </a:solidFill>
                <a:latin typeface="+mn-lt"/>
              </a:rPr>
              <a:t>i</a:t>
            </a:r>
            <a:r>
              <a:rPr lang="en-US" altLang="zh-TW" sz="2000" dirty="0" err="1" smtClean="0">
                <a:solidFill>
                  <a:srgbClr val="FFFF00"/>
                </a:solidFill>
                <a:latin typeface="+mn-lt"/>
              </a:rPr>
              <a:t>nt</a:t>
            </a:r>
            <a:r>
              <a:rPr lang="en-US" altLang="zh-TW" sz="2000" dirty="0" smtClean="0">
                <a:solidFill>
                  <a:srgbClr val="FFFF00"/>
                </a:solidFill>
                <a:latin typeface="+mn-lt"/>
              </a:rPr>
              <a:t> *</a:t>
            </a:r>
            <a:r>
              <a:rPr lang="en-US" altLang="zh-TW" sz="2000" dirty="0" err="1" smtClean="0">
                <a:solidFill>
                  <a:srgbClr val="FFFF00"/>
                </a:solidFill>
                <a:latin typeface="+mn-lt"/>
              </a:rPr>
              <a:t>triTable</a:t>
            </a:r>
            <a:r>
              <a:rPr lang="en-US" altLang="zh-TW" sz="2000" dirty="0" smtClean="0">
                <a:solidFill>
                  <a:srgbClr val="FFFF00"/>
                </a:solidFill>
                <a:latin typeface="+mn-lt"/>
              </a:rPr>
              <a:t> </a:t>
            </a:r>
            <a:r>
              <a:rPr lang="en-US" altLang="zh-TW" sz="2000" dirty="0" smtClean="0">
                <a:latin typeface="+mn-lt"/>
              </a:rPr>
              <a:t>is the index table of triangles. Its length is </a:t>
            </a:r>
            <a:r>
              <a:rPr lang="en-US" altLang="zh-TW" sz="2000" dirty="0" err="1" smtClean="0">
                <a:solidFill>
                  <a:srgbClr val="FFFF00"/>
                </a:solidFill>
                <a:latin typeface="+mn-lt"/>
              </a:rPr>
              <a:t>nT</a:t>
            </a:r>
            <a:r>
              <a:rPr lang="en-US" altLang="zh-TW" sz="2000" dirty="0" smtClean="0">
                <a:solidFill>
                  <a:srgbClr val="FFFF00"/>
                </a:solidFill>
                <a:latin typeface="+mn-lt"/>
              </a:rPr>
              <a:t>*3</a:t>
            </a:r>
            <a:r>
              <a:rPr lang="en-US" altLang="zh-TW" sz="2000" dirty="0" smtClean="0">
                <a:latin typeface="+mn-lt"/>
              </a:rPr>
              <a:t>.</a:t>
            </a:r>
          </a:p>
          <a:p>
            <a:pPr lvl="1"/>
            <a:r>
              <a:rPr lang="en-US" altLang="zh-TW" sz="2000" dirty="0" err="1">
                <a:solidFill>
                  <a:srgbClr val="FFFF00"/>
                </a:solidFill>
                <a:latin typeface="+mn-lt"/>
              </a:rPr>
              <a:t>i</a:t>
            </a:r>
            <a:r>
              <a:rPr lang="en-US" altLang="zh-TW" sz="2000" dirty="0" err="1" smtClean="0">
                <a:solidFill>
                  <a:srgbClr val="FFFF00"/>
                </a:solidFill>
                <a:latin typeface="+mn-lt"/>
              </a:rPr>
              <a:t>nt</a:t>
            </a:r>
            <a:r>
              <a:rPr lang="en-US" altLang="zh-TW" sz="2000" dirty="0" smtClean="0">
                <a:solidFill>
                  <a:srgbClr val="FFFF00"/>
                </a:solidFill>
                <a:latin typeface="+mn-lt"/>
              </a:rPr>
              <a:t> tangent </a:t>
            </a:r>
            <a:r>
              <a:rPr lang="en-US" altLang="zh-TW" sz="2000" dirty="0" smtClean="0">
                <a:latin typeface="+mn-lt"/>
              </a:rPr>
              <a:t>is a number to indicate if there’re tangent and bi-normal data with the vertex. </a:t>
            </a:r>
            <a:r>
              <a:rPr lang="en-US" altLang="zh-TW" sz="2000" dirty="0">
                <a:solidFill>
                  <a:srgbClr val="FFFF00"/>
                </a:solidFill>
                <a:latin typeface="+mn-lt"/>
              </a:rPr>
              <a:t>t</a:t>
            </a:r>
            <a:r>
              <a:rPr lang="en-US" altLang="zh-TW" sz="2000" dirty="0" smtClean="0">
                <a:solidFill>
                  <a:srgbClr val="FFFF00"/>
                </a:solidFill>
                <a:latin typeface="+mn-lt"/>
              </a:rPr>
              <a:t>angent = 0 </a:t>
            </a:r>
            <a:r>
              <a:rPr lang="en-US" altLang="zh-TW" sz="2000" dirty="0" smtClean="0">
                <a:latin typeface="+mn-lt"/>
              </a:rPr>
              <a:t>is no tangent and bi-normal vectors. </a:t>
            </a:r>
            <a:r>
              <a:rPr lang="en-US" altLang="zh-TW" sz="2000" dirty="0">
                <a:solidFill>
                  <a:srgbClr val="FFFF00"/>
                </a:solidFill>
                <a:latin typeface="+mn-lt"/>
              </a:rPr>
              <a:t>tangent = </a:t>
            </a:r>
            <a:r>
              <a:rPr lang="en-US" altLang="zh-TW" sz="2000" dirty="0" smtClean="0">
                <a:solidFill>
                  <a:srgbClr val="FFFF00"/>
                </a:solidFill>
                <a:latin typeface="+mn-lt"/>
              </a:rPr>
              <a:t>1</a:t>
            </a:r>
            <a:r>
              <a:rPr lang="en-US" altLang="zh-TW" sz="2000" dirty="0" smtClean="0">
                <a:latin typeface="+mn-lt"/>
              </a:rPr>
              <a:t> is tangent vector only. </a:t>
            </a:r>
            <a:r>
              <a:rPr lang="en-US" altLang="zh-TW" sz="2000" dirty="0">
                <a:solidFill>
                  <a:srgbClr val="FFFF00"/>
                </a:solidFill>
                <a:latin typeface="+mn-lt"/>
              </a:rPr>
              <a:t>tangent = </a:t>
            </a:r>
            <a:r>
              <a:rPr lang="en-US" altLang="zh-TW" sz="2000" dirty="0" smtClean="0">
                <a:solidFill>
                  <a:srgbClr val="FFFF00"/>
                </a:solidFill>
                <a:latin typeface="+mn-lt"/>
              </a:rPr>
              <a:t>2</a:t>
            </a:r>
            <a:r>
              <a:rPr lang="en-US" altLang="zh-TW" sz="2000" dirty="0" smtClean="0">
                <a:latin typeface="+mn-lt"/>
              </a:rPr>
              <a:t> is tangent and bi-normal vectors. Tangent and bi-normal vectors are used for tangent-based normal map rendering.</a:t>
            </a:r>
          </a:p>
          <a:p>
            <a:pPr lvl="1"/>
            <a:r>
              <a:rPr lang="en-US" altLang="zh-TW" sz="2000" dirty="0">
                <a:solidFill>
                  <a:srgbClr val="FFFF00"/>
                </a:solidFill>
                <a:latin typeface="+mn-lt"/>
              </a:rPr>
              <a:t>BOOL4 </a:t>
            </a:r>
            <a:r>
              <a:rPr lang="en-US" altLang="zh-TW" sz="2000" dirty="0" err="1">
                <a:solidFill>
                  <a:srgbClr val="FFFF00"/>
                </a:solidFill>
                <a:latin typeface="+mn-lt"/>
              </a:rPr>
              <a:t>beUpdate</a:t>
            </a:r>
            <a:r>
              <a:rPr lang="en-US" altLang="zh-TW" sz="2000" dirty="0">
                <a:solidFill>
                  <a:srgbClr val="FFFF00"/>
                </a:solidFill>
                <a:latin typeface="+mn-lt"/>
              </a:rPr>
              <a:t> = TRUE </a:t>
            </a:r>
            <a:r>
              <a:rPr lang="en-US" altLang="zh-TW" sz="2000" dirty="0">
                <a:latin typeface="+mn-lt"/>
              </a:rPr>
              <a:t>means this function will update object’s bounding box after generating the </a:t>
            </a:r>
            <a:r>
              <a:rPr lang="en-US" altLang="zh-TW" sz="2000" dirty="0" smtClean="0">
                <a:latin typeface="+mn-lt"/>
              </a:rPr>
              <a:t>triangles. </a:t>
            </a:r>
            <a:r>
              <a:rPr lang="en-US" altLang="zh-TW" sz="2000" dirty="0">
                <a:solidFill>
                  <a:srgbClr val="FFFF00"/>
                </a:solidFill>
                <a:latin typeface="+mn-lt"/>
              </a:rPr>
              <a:t>TRUE</a:t>
            </a:r>
            <a:r>
              <a:rPr lang="en-US" altLang="zh-TW" sz="2000" dirty="0">
                <a:latin typeface="+mn-lt"/>
              </a:rPr>
              <a:t> is the default.</a:t>
            </a:r>
          </a:p>
          <a:p>
            <a:pPr lvl="1"/>
            <a:r>
              <a:rPr lang="en-US" altLang="zh-TW" sz="2000" dirty="0" smtClean="0">
                <a:solidFill>
                  <a:srgbClr val="FFFF00"/>
                </a:solidFill>
                <a:latin typeface="+mn-lt"/>
              </a:rPr>
              <a:t>BOOL4 *</a:t>
            </a:r>
            <a:r>
              <a:rPr lang="en-US" altLang="zh-TW" sz="2000" dirty="0" err="1" smtClean="0">
                <a:solidFill>
                  <a:srgbClr val="FFFF00"/>
                </a:solidFill>
                <a:latin typeface="+mn-lt"/>
              </a:rPr>
              <a:t>beRV</a:t>
            </a:r>
            <a:r>
              <a:rPr lang="en-US" altLang="zh-TW" sz="2000" dirty="0" smtClean="0">
                <a:solidFill>
                  <a:srgbClr val="FFFF00"/>
                </a:solidFill>
                <a:latin typeface="+mn-lt"/>
              </a:rPr>
              <a:t> </a:t>
            </a:r>
            <a:r>
              <a:rPr lang="en-US" altLang="zh-TW" sz="2000" dirty="0" smtClean="0">
                <a:latin typeface="+mn-lt"/>
              </a:rPr>
              <a:t>is the </a:t>
            </a:r>
            <a:r>
              <a:rPr lang="en-US" altLang="zh-TW" sz="2000" dirty="0" err="1" smtClean="0">
                <a:latin typeface="+mn-lt"/>
              </a:rPr>
              <a:t>boolean</a:t>
            </a:r>
            <a:r>
              <a:rPr lang="en-US" altLang="zh-TW" sz="2000" dirty="0" smtClean="0">
                <a:latin typeface="+mn-lt"/>
              </a:rPr>
              <a:t> array saving if we need to reverse the v-component for texture coordinates. </a:t>
            </a:r>
            <a:r>
              <a:rPr lang="en-US" altLang="zh-TW" sz="2000" dirty="0" smtClean="0">
                <a:solidFill>
                  <a:srgbClr val="FFFF00"/>
                </a:solidFill>
                <a:latin typeface="+mn-lt"/>
              </a:rPr>
              <a:t>NULL</a:t>
            </a:r>
            <a:r>
              <a:rPr lang="en-US" altLang="zh-TW" sz="2000" dirty="0" smtClean="0">
                <a:latin typeface="+mn-lt"/>
              </a:rPr>
              <a:t> is the default.</a:t>
            </a:r>
          </a:p>
          <a:p>
            <a:pPr lvl="2"/>
            <a:r>
              <a:rPr lang="en-US" altLang="zh-TW" sz="2000" dirty="0" smtClean="0">
                <a:latin typeface="+mn-lt"/>
              </a:rPr>
              <a:t>Fly2 uses right-handed coordinate system for texture mapping as the same as the most 3D animation software but DirectX does not (left-handed). To make the texture mapping rendering correct, we need to reverse the v-component of the texture coordinates. (v = 1 – v)</a:t>
            </a:r>
          </a:p>
          <a:p>
            <a:pPr lvl="2"/>
            <a:r>
              <a:rPr lang="en-US" altLang="zh-TW" sz="2000" dirty="0" smtClean="0">
                <a:latin typeface="+mn-lt"/>
              </a:rPr>
              <a:t>But if the texture coordinate is not used for rendering, we don’t need to reverse it.</a:t>
            </a:r>
          </a:p>
          <a:p>
            <a:pPr lvl="1"/>
            <a:endParaRPr lang="en-US" altLang="zh-TW" sz="2000" dirty="0" smtClean="0">
              <a:latin typeface="+mn-lt"/>
            </a:endParaRPr>
          </a:p>
          <a:p>
            <a:pPr lvl="1"/>
            <a:endParaRPr lang="en-US" altLang="zh-TW" sz="2000" dirty="0" smtClean="0">
              <a:latin typeface="+mn-lt"/>
            </a:endParaRPr>
          </a:p>
        </p:txBody>
      </p:sp>
    </p:spTree>
    <p:extLst>
      <p:ext uri="{BB962C8B-B14F-4D97-AF65-F5344CB8AC3E}">
        <p14:creationId xmlns:p14="http://schemas.microsoft.com/office/powerpoint/2010/main" val="47283505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Fly2 Billboards (1)</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59766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Fly2 Billboards are always facing to the camera and in rectangle form.</a:t>
            </a:r>
          </a:p>
          <a:p>
            <a:r>
              <a:rPr lang="en-US" altLang="zh-TW" sz="2000" dirty="0" err="1" smtClean="0">
                <a:solidFill>
                  <a:srgbClr val="FFFF00"/>
                </a:solidFill>
                <a:latin typeface="+mn-lt"/>
              </a:rPr>
              <a:t>GEOMETRYid</a:t>
            </a:r>
            <a:r>
              <a:rPr lang="en-US" altLang="zh-TW" sz="2000" dirty="0" smtClean="0">
                <a:solidFill>
                  <a:srgbClr val="FFFF00"/>
                </a:solidFill>
                <a:latin typeface="+mn-lt"/>
              </a:rPr>
              <a:t> </a:t>
            </a:r>
            <a:r>
              <a:rPr lang="en-US" altLang="zh-TW" sz="2000" dirty="0" err="1" smtClean="0">
                <a:solidFill>
                  <a:srgbClr val="FFFF00"/>
                </a:solidFill>
                <a:latin typeface="+mn-lt"/>
              </a:rPr>
              <a:t>FnObject</a:t>
            </a:r>
            <a:r>
              <a:rPr lang="en-US" altLang="zh-TW" sz="2000" dirty="0" smtClean="0">
                <a:solidFill>
                  <a:srgbClr val="FFFF00"/>
                </a:solidFill>
                <a:latin typeface="+mn-lt"/>
              </a:rPr>
              <a:t>::Billboard(</a:t>
            </a:r>
            <a:r>
              <a:rPr lang="en-US" altLang="zh-TW" sz="2000" dirty="0">
                <a:solidFill>
                  <a:srgbClr val="FFFF00"/>
                </a:solidFill>
                <a:latin typeface="+mn-lt"/>
              </a:rPr>
              <a:t>float *</a:t>
            </a:r>
            <a:r>
              <a:rPr lang="en-US" altLang="zh-TW" sz="2000" dirty="0" err="1">
                <a:solidFill>
                  <a:srgbClr val="FFFF00"/>
                </a:solidFill>
                <a:latin typeface="+mn-lt"/>
              </a:rPr>
              <a:t>pos</a:t>
            </a:r>
            <a:r>
              <a:rPr lang="en-US" altLang="zh-TW" sz="2000" dirty="0">
                <a:solidFill>
                  <a:srgbClr val="FFFF00"/>
                </a:solidFill>
                <a:latin typeface="+mn-lt"/>
              </a:rPr>
              <a:t>, float *size, char *</a:t>
            </a:r>
            <a:r>
              <a:rPr lang="en-US" altLang="zh-TW" sz="2000" dirty="0" err="1">
                <a:solidFill>
                  <a:srgbClr val="FFFF00"/>
                </a:solidFill>
                <a:latin typeface="+mn-lt"/>
              </a:rPr>
              <a:t>tex</a:t>
            </a:r>
            <a:r>
              <a:rPr lang="en-US" altLang="zh-TW" sz="2000" dirty="0">
                <a:solidFill>
                  <a:srgbClr val="FFFF00"/>
                </a:solidFill>
                <a:latin typeface="+mn-lt"/>
              </a:rPr>
              <a:t>, </a:t>
            </a:r>
            <a:r>
              <a:rPr lang="en-US" altLang="zh-TW" sz="2000" dirty="0" err="1">
                <a:solidFill>
                  <a:srgbClr val="FFFF00"/>
                </a:solidFill>
                <a:latin typeface="+mn-lt"/>
              </a:rPr>
              <a:t>int</a:t>
            </a:r>
            <a:r>
              <a:rPr lang="en-US" altLang="zh-TW" sz="2000" dirty="0">
                <a:solidFill>
                  <a:srgbClr val="FFFF00"/>
                </a:solidFill>
                <a:latin typeface="+mn-lt"/>
              </a:rPr>
              <a:t> </a:t>
            </a:r>
            <a:r>
              <a:rPr lang="en-US" altLang="zh-TW" sz="2000" dirty="0" err="1">
                <a:solidFill>
                  <a:srgbClr val="FFFF00"/>
                </a:solidFill>
                <a:latin typeface="+mn-lt"/>
              </a:rPr>
              <a:t>nTex</a:t>
            </a:r>
            <a:r>
              <a:rPr lang="en-US" altLang="zh-TW" sz="2000" dirty="0">
                <a:solidFill>
                  <a:srgbClr val="FFFF00"/>
                </a:solidFill>
                <a:latin typeface="+mn-lt"/>
              </a:rPr>
              <a:t> = 0, float *color = </a:t>
            </a:r>
            <a:r>
              <a:rPr lang="en-US" altLang="zh-TW" sz="2000" dirty="0" smtClean="0">
                <a:solidFill>
                  <a:srgbClr val="FFFF00"/>
                </a:solidFill>
                <a:latin typeface="+mn-lt"/>
              </a:rPr>
              <a:t>NULL, BOOL4 </a:t>
            </a:r>
            <a:r>
              <a:rPr lang="en-US" altLang="zh-TW" sz="2000" dirty="0" err="1">
                <a:solidFill>
                  <a:srgbClr val="FFFF00"/>
                </a:solidFill>
                <a:latin typeface="+mn-lt"/>
              </a:rPr>
              <a:t>beKey</a:t>
            </a:r>
            <a:r>
              <a:rPr lang="en-US" altLang="zh-TW" sz="2000" dirty="0">
                <a:solidFill>
                  <a:srgbClr val="FFFF00"/>
                </a:solidFill>
                <a:latin typeface="+mn-lt"/>
              </a:rPr>
              <a:t> = FALSE, BYTE *</a:t>
            </a:r>
            <a:r>
              <a:rPr lang="en-US" altLang="zh-TW" sz="2000" dirty="0" err="1">
                <a:solidFill>
                  <a:srgbClr val="FFFF00"/>
                </a:solidFill>
                <a:latin typeface="+mn-lt"/>
              </a:rPr>
              <a:t>rgb</a:t>
            </a:r>
            <a:r>
              <a:rPr lang="en-US" altLang="zh-TW" sz="2000" dirty="0">
                <a:solidFill>
                  <a:srgbClr val="FFFF00"/>
                </a:solidFill>
                <a:latin typeface="+mn-lt"/>
              </a:rPr>
              <a:t> = NULL, </a:t>
            </a:r>
            <a:r>
              <a:rPr lang="en-US" altLang="zh-TW" sz="2000" dirty="0" err="1">
                <a:solidFill>
                  <a:srgbClr val="FFFF00"/>
                </a:solidFill>
                <a:latin typeface="+mn-lt"/>
              </a:rPr>
              <a:t>int</a:t>
            </a:r>
            <a:r>
              <a:rPr lang="en-US" altLang="zh-TW" sz="2000" dirty="0">
                <a:solidFill>
                  <a:srgbClr val="FFFF00"/>
                </a:solidFill>
                <a:latin typeface="+mn-lt"/>
              </a:rPr>
              <a:t> </a:t>
            </a:r>
            <a:r>
              <a:rPr lang="en-US" altLang="zh-TW" sz="2000" dirty="0" err="1" smtClean="0">
                <a:solidFill>
                  <a:srgbClr val="FFFF00"/>
                </a:solidFill>
                <a:latin typeface="+mn-lt"/>
              </a:rPr>
              <a:t>bType</a:t>
            </a:r>
            <a:r>
              <a:rPr lang="en-US" altLang="zh-TW" sz="2000" dirty="0" smtClean="0">
                <a:solidFill>
                  <a:srgbClr val="FFFF00"/>
                </a:solidFill>
                <a:latin typeface="+mn-lt"/>
              </a:rPr>
              <a:t> </a:t>
            </a:r>
            <a:r>
              <a:rPr lang="en-US" altLang="zh-TW" sz="2000" dirty="0">
                <a:solidFill>
                  <a:srgbClr val="FFFF00"/>
                </a:solidFill>
                <a:latin typeface="+mn-lt"/>
              </a:rPr>
              <a:t>= INDEPENDENT, BOOL4 </a:t>
            </a:r>
            <a:r>
              <a:rPr lang="en-US" altLang="zh-TW" sz="2000" dirty="0" err="1">
                <a:solidFill>
                  <a:srgbClr val="FFFF00"/>
                </a:solidFill>
                <a:latin typeface="+mn-lt"/>
              </a:rPr>
              <a:t>beUpdate</a:t>
            </a:r>
            <a:r>
              <a:rPr lang="en-US" altLang="zh-TW" sz="2000" dirty="0">
                <a:solidFill>
                  <a:srgbClr val="FFFF00"/>
                </a:solidFill>
                <a:latin typeface="+mn-lt"/>
              </a:rPr>
              <a:t> = TRUE</a:t>
            </a:r>
            <a:r>
              <a:rPr lang="en-US" altLang="zh-TW" sz="2000" dirty="0" smtClean="0">
                <a:solidFill>
                  <a:srgbClr val="FFFF00"/>
                </a:solidFill>
                <a:latin typeface="+mn-lt"/>
              </a:rPr>
              <a:t>)</a:t>
            </a:r>
          </a:p>
          <a:p>
            <a:pPr lvl="1"/>
            <a:r>
              <a:rPr lang="en-US" altLang="zh-TW" sz="2000" dirty="0" smtClean="0">
                <a:latin typeface="+mn-lt"/>
              </a:rPr>
              <a:t>This function returns a geometry id of the billboard.</a:t>
            </a:r>
          </a:p>
          <a:p>
            <a:pPr lvl="1"/>
            <a:r>
              <a:rPr lang="en-US" altLang="zh-TW" sz="2000" dirty="0">
                <a:solidFill>
                  <a:srgbClr val="FFFF00"/>
                </a:solidFill>
                <a:latin typeface="+mn-lt"/>
              </a:rPr>
              <a:t>f</a:t>
            </a:r>
            <a:r>
              <a:rPr lang="en-US" altLang="zh-TW" sz="2000" dirty="0" smtClean="0">
                <a:solidFill>
                  <a:srgbClr val="FFFF00"/>
                </a:solidFill>
                <a:latin typeface="+mn-lt"/>
              </a:rPr>
              <a:t>loat *</a:t>
            </a:r>
            <a:r>
              <a:rPr lang="en-US" altLang="zh-TW" sz="2000" dirty="0" err="1" smtClean="0">
                <a:solidFill>
                  <a:srgbClr val="FFFF00"/>
                </a:solidFill>
                <a:latin typeface="+mn-lt"/>
              </a:rPr>
              <a:t>pos</a:t>
            </a:r>
            <a:r>
              <a:rPr lang="en-US" altLang="zh-TW" sz="2000" dirty="0" smtClean="0">
                <a:solidFill>
                  <a:srgbClr val="FFFF00"/>
                </a:solidFill>
                <a:latin typeface="+mn-lt"/>
              </a:rPr>
              <a:t> </a:t>
            </a:r>
            <a:r>
              <a:rPr lang="en-US" altLang="zh-TW" sz="2000" dirty="0" smtClean="0">
                <a:latin typeface="+mn-lt"/>
              </a:rPr>
              <a:t>is the local origin of the billboard. The default is the center.</a:t>
            </a:r>
          </a:p>
          <a:p>
            <a:pPr lvl="1"/>
            <a:r>
              <a:rPr lang="en-US" altLang="zh-TW" sz="2000" dirty="0">
                <a:solidFill>
                  <a:srgbClr val="FFFF00"/>
                </a:solidFill>
                <a:latin typeface="+mn-lt"/>
              </a:rPr>
              <a:t>f</a:t>
            </a:r>
            <a:r>
              <a:rPr lang="en-US" altLang="zh-TW" sz="2000" dirty="0" smtClean="0">
                <a:solidFill>
                  <a:srgbClr val="FFFF00"/>
                </a:solidFill>
                <a:latin typeface="+mn-lt"/>
              </a:rPr>
              <a:t>loat *size </a:t>
            </a:r>
            <a:r>
              <a:rPr lang="en-US" altLang="zh-TW" sz="2000" dirty="0" smtClean="0">
                <a:latin typeface="+mn-lt"/>
              </a:rPr>
              <a:t>is the billboard size (width, height).</a:t>
            </a:r>
          </a:p>
          <a:p>
            <a:pPr lvl="1"/>
            <a:r>
              <a:rPr lang="en-US" altLang="zh-TW" sz="2000" dirty="0">
                <a:solidFill>
                  <a:srgbClr val="FFFF00"/>
                </a:solidFill>
                <a:latin typeface="+mn-lt"/>
              </a:rPr>
              <a:t>c</a:t>
            </a:r>
            <a:r>
              <a:rPr lang="en-US" altLang="zh-TW" sz="2000" dirty="0" smtClean="0">
                <a:solidFill>
                  <a:srgbClr val="FFFF00"/>
                </a:solidFill>
                <a:latin typeface="+mn-lt"/>
              </a:rPr>
              <a:t>har *</a:t>
            </a:r>
            <a:r>
              <a:rPr lang="en-US" altLang="zh-TW" sz="2000" dirty="0" err="1" smtClean="0">
                <a:solidFill>
                  <a:srgbClr val="FFFF00"/>
                </a:solidFill>
                <a:latin typeface="+mn-lt"/>
              </a:rPr>
              <a:t>tex</a:t>
            </a:r>
            <a:r>
              <a:rPr lang="en-US" altLang="zh-TW" sz="2000" dirty="0" smtClean="0">
                <a:solidFill>
                  <a:srgbClr val="FFFF00"/>
                </a:solidFill>
                <a:latin typeface="+mn-lt"/>
              </a:rPr>
              <a:t> </a:t>
            </a:r>
            <a:r>
              <a:rPr lang="en-US" altLang="zh-TW" sz="2000" dirty="0" smtClean="0">
                <a:latin typeface="+mn-lt"/>
              </a:rPr>
              <a:t>is the texture file name</a:t>
            </a:r>
            <a:r>
              <a:rPr lang="en-US" altLang="zh-TW" sz="2000" dirty="0">
                <a:latin typeface="+mn-lt"/>
              </a:rPr>
              <a:t> </a:t>
            </a:r>
            <a:r>
              <a:rPr lang="en-US" altLang="zh-TW" sz="2000" dirty="0" smtClean="0">
                <a:latin typeface="+mn-lt"/>
              </a:rPr>
              <a:t>(with no file extension)</a:t>
            </a:r>
          </a:p>
          <a:p>
            <a:pPr lvl="1"/>
            <a:r>
              <a:rPr lang="en-US" altLang="zh-TW" sz="2000" dirty="0" err="1">
                <a:solidFill>
                  <a:srgbClr val="FFFF00"/>
                </a:solidFill>
                <a:latin typeface="+mn-lt"/>
              </a:rPr>
              <a:t>i</a:t>
            </a:r>
            <a:r>
              <a:rPr lang="en-US" altLang="zh-TW" sz="2000" dirty="0" err="1" smtClean="0">
                <a:solidFill>
                  <a:srgbClr val="FFFF00"/>
                </a:solidFill>
                <a:latin typeface="+mn-lt"/>
              </a:rPr>
              <a:t>nt</a:t>
            </a:r>
            <a:r>
              <a:rPr lang="en-US" altLang="zh-TW" sz="2000" dirty="0" smtClean="0">
                <a:solidFill>
                  <a:srgbClr val="FFFF00"/>
                </a:solidFill>
                <a:latin typeface="+mn-lt"/>
              </a:rPr>
              <a:t> </a:t>
            </a:r>
            <a:r>
              <a:rPr lang="en-US" altLang="zh-TW" sz="2000" dirty="0" err="1" smtClean="0">
                <a:solidFill>
                  <a:srgbClr val="FFFF00"/>
                </a:solidFill>
                <a:latin typeface="+mn-lt"/>
              </a:rPr>
              <a:t>nTex</a:t>
            </a:r>
            <a:r>
              <a:rPr lang="en-US" altLang="zh-TW" sz="2000" dirty="0" smtClean="0">
                <a:solidFill>
                  <a:srgbClr val="FFFF00"/>
                </a:solidFill>
                <a:latin typeface="+mn-lt"/>
              </a:rPr>
              <a:t> </a:t>
            </a:r>
            <a:r>
              <a:rPr lang="en-US" altLang="zh-TW" sz="2000" dirty="0" smtClean="0">
                <a:latin typeface="+mn-lt"/>
              </a:rPr>
              <a:t>is the number of textures. </a:t>
            </a:r>
            <a:r>
              <a:rPr lang="en-US" altLang="zh-TW" sz="2000" dirty="0" err="1" smtClean="0">
                <a:solidFill>
                  <a:srgbClr val="FFFF00"/>
                </a:solidFill>
                <a:latin typeface="+mn-lt"/>
              </a:rPr>
              <a:t>nTex</a:t>
            </a:r>
            <a:r>
              <a:rPr lang="en-US" altLang="zh-TW" sz="2000" dirty="0" smtClean="0">
                <a:solidFill>
                  <a:srgbClr val="FFFF00"/>
                </a:solidFill>
                <a:latin typeface="+mn-lt"/>
              </a:rPr>
              <a:t> = 0 </a:t>
            </a:r>
            <a:r>
              <a:rPr lang="en-US" altLang="zh-TW" sz="2000" dirty="0" smtClean="0">
                <a:latin typeface="+mn-lt"/>
              </a:rPr>
              <a:t>means “</a:t>
            </a:r>
            <a:r>
              <a:rPr lang="en-US" altLang="zh-TW" sz="2000" dirty="0" err="1" smtClean="0">
                <a:solidFill>
                  <a:srgbClr val="FFFF00"/>
                </a:solidFill>
                <a:latin typeface="+mn-lt"/>
              </a:rPr>
              <a:t>tex</a:t>
            </a:r>
            <a:r>
              <a:rPr lang="en-US" altLang="zh-TW" sz="2000" dirty="0" smtClean="0">
                <a:latin typeface="+mn-lt"/>
              </a:rPr>
              <a:t>” is the full file name of the texture. If </a:t>
            </a:r>
            <a:r>
              <a:rPr lang="en-US" altLang="zh-TW" sz="2000" dirty="0" err="1" smtClean="0">
                <a:solidFill>
                  <a:srgbClr val="FFFF00"/>
                </a:solidFill>
                <a:latin typeface="+mn-lt"/>
              </a:rPr>
              <a:t>nTex</a:t>
            </a:r>
            <a:r>
              <a:rPr lang="en-US" altLang="zh-TW" sz="2000" dirty="0" smtClean="0">
                <a:solidFill>
                  <a:srgbClr val="FFFF00"/>
                </a:solidFill>
                <a:latin typeface="+mn-lt"/>
              </a:rPr>
              <a:t> &gt;= 1, </a:t>
            </a:r>
            <a:r>
              <a:rPr lang="en-US" altLang="zh-TW" sz="2000" dirty="0" smtClean="0">
                <a:latin typeface="+mn-lt"/>
              </a:rPr>
              <a:t>the texture files are in the naming format : </a:t>
            </a:r>
            <a:r>
              <a:rPr lang="en-US" altLang="zh-TW" sz="2000" dirty="0" smtClean="0">
                <a:solidFill>
                  <a:srgbClr val="FFFF00"/>
                </a:solidFill>
                <a:latin typeface="+mn-lt"/>
              </a:rPr>
              <a:t>tex0000</a:t>
            </a:r>
            <a:r>
              <a:rPr lang="en-US" altLang="zh-TW" sz="2000" dirty="0" smtClean="0">
                <a:latin typeface="+mn-lt"/>
              </a:rPr>
              <a:t>, </a:t>
            </a:r>
            <a:r>
              <a:rPr lang="en-US" altLang="zh-TW" sz="2000" dirty="0" smtClean="0">
                <a:solidFill>
                  <a:srgbClr val="FFFF00"/>
                </a:solidFill>
                <a:latin typeface="+mn-lt"/>
              </a:rPr>
              <a:t>tex0001</a:t>
            </a:r>
            <a:r>
              <a:rPr lang="en-US" altLang="zh-TW" sz="2000" dirty="0" smtClean="0">
                <a:latin typeface="+mn-lt"/>
              </a:rPr>
              <a:t>, …</a:t>
            </a:r>
          </a:p>
          <a:p>
            <a:pPr lvl="1"/>
            <a:r>
              <a:rPr lang="en-US" altLang="zh-TW" sz="2000" dirty="0">
                <a:solidFill>
                  <a:srgbClr val="FFFF00"/>
                </a:solidFill>
                <a:latin typeface="+mn-lt"/>
              </a:rPr>
              <a:t>f</a:t>
            </a:r>
            <a:r>
              <a:rPr lang="en-US" altLang="zh-TW" sz="2000" dirty="0" smtClean="0">
                <a:solidFill>
                  <a:srgbClr val="FFFF00"/>
                </a:solidFill>
                <a:latin typeface="+mn-lt"/>
              </a:rPr>
              <a:t>loat *color </a:t>
            </a:r>
            <a:r>
              <a:rPr lang="en-US" altLang="zh-TW" sz="2000" dirty="0" smtClean="0">
                <a:latin typeface="+mn-lt"/>
              </a:rPr>
              <a:t>is the background color of the board in (r, g, b) format.</a:t>
            </a:r>
          </a:p>
          <a:p>
            <a:pPr lvl="1"/>
            <a:r>
              <a:rPr lang="en-US" altLang="zh-TW" sz="2000" dirty="0" smtClean="0">
                <a:solidFill>
                  <a:srgbClr val="FFFF00"/>
                </a:solidFill>
                <a:latin typeface="+mn-lt"/>
              </a:rPr>
              <a:t>BOOL4 </a:t>
            </a:r>
            <a:r>
              <a:rPr lang="en-US" altLang="zh-TW" sz="2000" dirty="0" err="1" smtClean="0">
                <a:solidFill>
                  <a:srgbClr val="FFFF00"/>
                </a:solidFill>
                <a:latin typeface="+mn-lt"/>
              </a:rPr>
              <a:t>beKey</a:t>
            </a:r>
            <a:r>
              <a:rPr lang="en-US" altLang="zh-TW" sz="2000" dirty="0" smtClean="0">
                <a:solidFill>
                  <a:srgbClr val="FFFF00"/>
                </a:solidFill>
                <a:latin typeface="+mn-lt"/>
              </a:rPr>
              <a:t> = TRUE </a:t>
            </a:r>
            <a:r>
              <a:rPr lang="en-US" altLang="zh-TW" sz="2000" dirty="0" smtClean="0">
                <a:latin typeface="+mn-lt"/>
              </a:rPr>
              <a:t>means the billboard with color-keying. </a:t>
            </a:r>
            <a:r>
              <a:rPr lang="en-US" altLang="zh-TW" sz="2000" dirty="0" smtClean="0">
                <a:solidFill>
                  <a:srgbClr val="FFFF00"/>
                </a:solidFill>
                <a:latin typeface="+mn-lt"/>
              </a:rPr>
              <a:t>FALSE</a:t>
            </a:r>
            <a:r>
              <a:rPr lang="en-US" altLang="zh-TW" sz="2000" dirty="0" smtClean="0">
                <a:latin typeface="+mn-lt"/>
              </a:rPr>
              <a:t> is the default.</a:t>
            </a:r>
          </a:p>
          <a:p>
            <a:pPr lvl="1"/>
            <a:r>
              <a:rPr lang="en-US" altLang="zh-TW" sz="2000" dirty="0" smtClean="0">
                <a:solidFill>
                  <a:srgbClr val="FFFF00"/>
                </a:solidFill>
                <a:latin typeface="+mn-lt"/>
              </a:rPr>
              <a:t>BYTE *</a:t>
            </a:r>
            <a:r>
              <a:rPr lang="en-US" altLang="zh-TW" sz="2000" dirty="0" err="1" smtClean="0">
                <a:solidFill>
                  <a:srgbClr val="FFFF00"/>
                </a:solidFill>
                <a:latin typeface="+mn-lt"/>
              </a:rPr>
              <a:t>rgb</a:t>
            </a:r>
            <a:r>
              <a:rPr lang="en-US" altLang="zh-TW" sz="2000" dirty="0" smtClean="0">
                <a:solidFill>
                  <a:srgbClr val="FFFF00"/>
                </a:solidFill>
                <a:latin typeface="+mn-lt"/>
              </a:rPr>
              <a:t> </a:t>
            </a:r>
            <a:r>
              <a:rPr lang="en-US" altLang="zh-TW" sz="2000" dirty="0" smtClean="0">
                <a:latin typeface="+mn-lt"/>
              </a:rPr>
              <a:t>is the color-keying value. </a:t>
            </a:r>
            <a:r>
              <a:rPr lang="en-US" altLang="zh-TW" sz="2000" dirty="0" smtClean="0">
                <a:solidFill>
                  <a:srgbClr val="FFFF00"/>
                </a:solidFill>
                <a:latin typeface="+mn-lt"/>
              </a:rPr>
              <a:t>NULL</a:t>
            </a:r>
            <a:r>
              <a:rPr lang="en-US" altLang="zh-TW" sz="2000" dirty="0" smtClean="0">
                <a:latin typeface="+mn-lt"/>
              </a:rPr>
              <a:t> is the default.</a:t>
            </a:r>
          </a:p>
          <a:p>
            <a:pPr lvl="1"/>
            <a:r>
              <a:rPr lang="en-US" altLang="zh-TW" sz="2000" dirty="0" err="1">
                <a:solidFill>
                  <a:srgbClr val="FFFF00"/>
                </a:solidFill>
                <a:latin typeface="+mn-lt"/>
              </a:rPr>
              <a:t>i</a:t>
            </a:r>
            <a:r>
              <a:rPr lang="en-US" altLang="zh-TW" sz="2000" dirty="0" err="1" smtClean="0">
                <a:solidFill>
                  <a:srgbClr val="FFFF00"/>
                </a:solidFill>
                <a:latin typeface="+mn-lt"/>
              </a:rPr>
              <a:t>nt</a:t>
            </a:r>
            <a:r>
              <a:rPr lang="en-US" altLang="zh-TW" sz="2000" dirty="0" smtClean="0">
                <a:solidFill>
                  <a:srgbClr val="FFFF00"/>
                </a:solidFill>
                <a:latin typeface="+mn-lt"/>
              </a:rPr>
              <a:t> </a:t>
            </a:r>
            <a:r>
              <a:rPr lang="en-US" altLang="zh-TW" sz="2000" dirty="0" err="1" smtClean="0">
                <a:solidFill>
                  <a:srgbClr val="FFFF00"/>
                </a:solidFill>
                <a:latin typeface="+mn-lt"/>
              </a:rPr>
              <a:t>bType</a:t>
            </a:r>
            <a:r>
              <a:rPr lang="en-US" altLang="zh-TW" sz="2000" dirty="0" smtClean="0">
                <a:solidFill>
                  <a:srgbClr val="FFFF00"/>
                </a:solidFill>
                <a:latin typeface="+mn-lt"/>
              </a:rPr>
              <a:t> </a:t>
            </a:r>
            <a:r>
              <a:rPr lang="en-US" altLang="zh-TW" sz="2000" dirty="0" smtClean="0">
                <a:latin typeface="+mn-lt"/>
              </a:rPr>
              <a:t>is the billboard type : </a:t>
            </a:r>
            <a:r>
              <a:rPr lang="en-US" altLang="zh-TW" sz="2000" dirty="0" smtClean="0">
                <a:solidFill>
                  <a:srgbClr val="FFFF00"/>
                </a:solidFill>
                <a:latin typeface="+mn-lt"/>
              </a:rPr>
              <a:t>INDEPENDENT</a:t>
            </a:r>
            <a:r>
              <a:rPr lang="en-US" altLang="zh-TW" sz="2000" dirty="0" smtClean="0">
                <a:latin typeface="+mn-lt"/>
              </a:rPr>
              <a:t> or </a:t>
            </a:r>
            <a:r>
              <a:rPr lang="en-US" altLang="zh-TW" sz="2000" dirty="0" smtClean="0">
                <a:solidFill>
                  <a:srgbClr val="FFFF00"/>
                </a:solidFill>
                <a:latin typeface="+mn-lt"/>
              </a:rPr>
              <a:t>DEPENDENT</a:t>
            </a:r>
            <a:r>
              <a:rPr lang="en-US" altLang="zh-TW" sz="2000" dirty="0" smtClean="0">
                <a:latin typeface="+mn-lt"/>
              </a:rPr>
              <a:t>. </a:t>
            </a:r>
            <a:r>
              <a:rPr lang="en-US" altLang="zh-TW" sz="2000" dirty="0" smtClean="0">
                <a:solidFill>
                  <a:srgbClr val="FFFF00"/>
                </a:solidFill>
                <a:latin typeface="+mn-lt"/>
              </a:rPr>
              <a:t>INDEPENDENT</a:t>
            </a:r>
            <a:r>
              <a:rPr lang="en-US" altLang="zh-TW" sz="2000" dirty="0" smtClean="0">
                <a:latin typeface="+mn-lt"/>
              </a:rPr>
              <a:t> is the default.</a:t>
            </a:r>
            <a:endParaRPr lang="en-US" altLang="zh-TW" sz="2000" dirty="0">
              <a:latin typeface="+mn-lt"/>
            </a:endParaRPr>
          </a:p>
          <a:p>
            <a:endParaRPr lang="en-US" altLang="zh-TW" sz="2000" dirty="0" smtClean="0">
              <a:latin typeface="+mn-lt"/>
            </a:endParaRPr>
          </a:p>
          <a:p>
            <a:pPr lvl="1"/>
            <a:endParaRPr lang="en-US" altLang="zh-TW" sz="2000" dirty="0" smtClean="0">
              <a:latin typeface="+mn-lt"/>
            </a:endParaRPr>
          </a:p>
        </p:txBody>
      </p:sp>
    </p:spTree>
    <p:extLst>
      <p:ext uri="{BB962C8B-B14F-4D97-AF65-F5344CB8AC3E}">
        <p14:creationId xmlns:p14="http://schemas.microsoft.com/office/powerpoint/2010/main" val="306116066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Fly2 Billboards (2)</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59766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r>
              <a:rPr lang="en-US" altLang="zh-TW" sz="2000" dirty="0" smtClean="0">
                <a:latin typeface="+mn-lt"/>
              </a:rPr>
              <a:t>Basically a billboard will rotate itself to facing camera independently. If you need to make all billboards rotate with the first billboard in the same object. Please assign the first billboard of the object as </a:t>
            </a:r>
            <a:r>
              <a:rPr lang="en-US" altLang="zh-TW" sz="2000" dirty="0" smtClean="0">
                <a:solidFill>
                  <a:srgbClr val="FFFF00"/>
                </a:solidFill>
                <a:latin typeface="+mn-lt"/>
              </a:rPr>
              <a:t>INDEPENDENT</a:t>
            </a:r>
            <a:r>
              <a:rPr lang="en-US" altLang="zh-TW" sz="2000" dirty="0" smtClean="0">
                <a:latin typeface="+mn-lt"/>
              </a:rPr>
              <a:t> and the other billboards in the same object as </a:t>
            </a:r>
            <a:r>
              <a:rPr lang="en-US" altLang="zh-TW" sz="2000" dirty="0" smtClean="0">
                <a:solidFill>
                  <a:srgbClr val="FFFF00"/>
                </a:solidFill>
                <a:latin typeface="+mn-lt"/>
              </a:rPr>
              <a:t>DEPENDENT</a:t>
            </a:r>
            <a:r>
              <a:rPr lang="en-US" altLang="zh-TW" sz="2000" dirty="0" smtClean="0">
                <a:latin typeface="+mn-lt"/>
              </a:rPr>
              <a:t>.</a:t>
            </a:r>
          </a:p>
          <a:p>
            <a:pPr lvl="1"/>
            <a:r>
              <a:rPr lang="en-US" altLang="zh-TW" sz="2000" dirty="0">
                <a:solidFill>
                  <a:srgbClr val="FFFF00"/>
                </a:solidFill>
                <a:latin typeface="+mn-lt"/>
              </a:rPr>
              <a:t>BOOL4 </a:t>
            </a:r>
            <a:r>
              <a:rPr lang="en-US" altLang="zh-TW" sz="2000" dirty="0" err="1">
                <a:solidFill>
                  <a:srgbClr val="FFFF00"/>
                </a:solidFill>
                <a:latin typeface="+mn-lt"/>
              </a:rPr>
              <a:t>beUpdate</a:t>
            </a:r>
            <a:r>
              <a:rPr lang="en-US" altLang="zh-TW" sz="2000" dirty="0">
                <a:solidFill>
                  <a:srgbClr val="FFFF00"/>
                </a:solidFill>
                <a:latin typeface="+mn-lt"/>
              </a:rPr>
              <a:t> = TRUE </a:t>
            </a:r>
            <a:r>
              <a:rPr lang="en-US" altLang="zh-TW" sz="2000" dirty="0">
                <a:latin typeface="+mn-lt"/>
              </a:rPr>
              <a:t>means this function will update object’s bounding box after generating the </a:t>
            </a:r>
            <a:r>
              <a:rPr lang="en-US" altLang="zh-TW" sz="2000" dirty="0" smtClean="0">
                <a:latin typeface="+mn-lt"/>
              </a:rPr>
              <a:t>billboard. </a:t>
            </a:r>
            <a:r>
              <a:rPr lang="en-US" altLang="zh-TW" sz="2000" dirty="0">
                <a:solidFill>
                  <a:srgbClr val="FFFF00"/>
                </a:solidFill>
                <a:latin typeface="+mn-lt"/>
              </a:rPr>
              <a:t>TRUE</a:t>
            </a:r>
            <a:r>
              <a:rPr lang="en-US" altLang="zh-TW" sz="2000" dirty="0">
                <a:latin typeface="+mn-lt"/>
              </a:rPr>
              <a:t> is the default</a:t>
            </a:r>
            <a:r>
              <a:rPr lang="en-US" altLang="zh-TW" sz="2000" dirty="0" smtClean="0">
                <a:latin typeface="+mn-lt"/>
              </a:rPr>
              <a:t>.</a:t>
            </a:r>
          </a:p>
          <a:p>
            <a:r>
              <a:rPr lang="en-US" altLang="zh-TW" sz="2000" dirty="0" smtClean="0">
                <a:latin typeface="+mn-lt"/>
              </a:rPr>
              <a:t>Fly2 has another type of billboard, “billboard cloud”, which is used for particle rendering</a:t>
            </a:r>
            <a:r>
              <a:rPr lang="en-US" altLang="zh-TW" sz="2000" smtClean="0">
                <a:latin typeface="+mn-lt"/>
              </a:rPr>
              <a:t>. </a:t>
            </a:r>
            <a:endParaRPr lang="en-US" altLang="zh-TW" sz="2000" dirty="0">
              <a:latin typeface="+mn-lt"/>
            </a:endParaRPr>
          </a:p>
          <a:p>
            <a:endParaRPr lang="en-US" altLang="zh-TW" sz="2000" dirty="0" smtClean="0">
              <a:latin typeface="+mn-lt"/>
            </a:endParaRPr>
          </a:p>
          <a:p>
            <a:pPr lvl="1"/>
            <a:endParaRPr lang="en-US" altLang="zh-TW" sz="2000" dirty="0" smtClean="0">
              <a:latin typeface="+mn-lt"/>
            </a:endParaRPr>
          </a:p>
        </p:txBody>
      </p:sp>
    </p:spTree>
    <p:extLst>
      <p:ext uri="{BB962C8B-B14F-4D97-AF65-F5344CB8AC3E}">
        <p14:creationId xmlns:p14="http://schemas.microsoft.com/office/powerpoint/2010/main" val="334290097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Fly2 Label</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59766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A label geometric element is an integer inserted into geometric elements for game programmers to control the structure of the object geometry.</a:t>
            </a:r>
          </a:p>
          <a:p>
            <a:r>
              <a:rPr lang="en-US" altLang="zh-TW" sz="2000" dirty="0" err="1" smtClean="0">
                <a:solidFill>
                  <a:srgbClr val="FFFF00"/>
                </a:solidFill>
                <a:latin typeface="+mn-lt"/>
              </a:rPr>
              <a:t>GEOMETRYid</a:t>
            </a:r>
            <a:r>
              <a:rPr lang="en-US" altLang="zh-TW" sz="2000" dirty="0" smtClean="0">
                <a:solidFill>
                  <a:srgbClr val="FFFF00"/>
                </a:solidFill>
                <a:latin typeface="+mn-lt"/>
              </a:rPr>
              <a:t> </a:t>
            </a:r>
            <a:r>
              <a:rPr lang="en-US" altLang="zh-TW" sz="2000" dirty="0" err="1" smtClean="0">
                <a:solidFill>
                  <a:srgbClr val="FFFF00"/>
                </a:solidFill>
                <a:latin typeface="+mn-lt"/>
              </a:rPr>
              <a:t>FnObject</a:t>
            </a:r>
            <a:r>
              <a:rPr lang="en-US" altLang="zh-TW" sz="2000" dirty="0" smtClean="0">
                <a:solidFill>
                  <a:srgbClr val="FFFF00"/>
                </a:solidFill>
                <a:latin typeface="+mn-lt"/>
              </a:rPr>
              <a:t>::Label(</a:t>
            </a:r>
            <a:r>
              <a:rPr lang="en-US" altLang="zh-TW" sz="2000" dirty="0" err="1" smtClean="0">
                <a:solidFill>
                  <a:srgbClr val="FFFF00"/>
                </a:solidFill>
                <a:latin typeface="+mn-lt"/>
              </a:rPr>
              <a:t>int</a:t>
            </a:r>
            <a:r>
              <a:rPr lang="en-US" altLang="zh-TW" sz="2000" dirty="0" smtClean="0">
                <a:solidFill>
                  <a:srgbClr val="FFFF00"/>
                </a:solidFill>
                <a:latin typeface="+mn-lt"/>
              </a:rPr>
              <a:t> </a:t>
            </a:r>
            <a:r>
              <a:rPr lang="en-US" altLang="zh-TW" sz="2000" dirty="0" err="1" smtClean="0">
                <a:solidFill>
                  <a:srgbClr val="FFFF00"/>
                </a:solidFill>
                <a:latin typeface="+mn-lt"/>
              </a:rPr>
              <a:t>lable</a:t>
            </a:r>
            <a:r>
              <a:rPr lang="en-US" altLang="zh-TW" sz="2000" dirty="0" smtClean="0">
                <a:solidFill>
                  <a:srgbClr val="FFFF00"/>
                </a:solidFill>
                <a:latin typeface="+mn-lt"/>
              </a:rPr>
              <a:t>);</a:t>
            </a:r>
          </a:p>
          <a:p>
            <a:r>
              <a:rPr lang="en-US" altLang="zh-TW" sz="2000" dirty="0" smtClean="0">
                <a:latin typeface="+mn-lt"/>
              </a:rPr>
              <a:t>You can remove or show/hide some geometric elements in game by:</a:t>
            </a:r>
          </a:p>
          <a:p>
            <a:pPr lvl="1"/>
            <a:r>
              <a:rPr lang="en-US" altLang="zh-TW" sz="2000" dirty="0" err="1" smtClean="0">
                <a:solidFill>
                  <a:srgbClr val="FFFF00"/>
                </a:solidFill>
                <a:latin typeface="+mn-lt"/>
              </a:rPr>
              <a:t>FnObject</a:t>
            </a:r>
            <a:r>
              <a:rPr lang="en-US" altLang="zh-TW" sz="2000" dirty="0" smtClean="0">
                <a:solidFill>
                  <a:srgbClr val="FFFF00"/>
                </a:solidFill>
                <a:latin typeface="+mn-lt"/>
              </a:rPr>
              <a:t>::</a:t>
            </a:r>
            <a:r>
              <a:rPr lang="en-US" altLang="zh-TW" sz="2000" dirty="0" err="1" smtClean="0">
                <a:solidFill>
                  <a:srgbClr val="FFFF00"/>
                </a:solidFill>
                <a:latin typeface="+mn-lt"/>
              </a:rPr>
              <a:t>RemoveGeometryBetweenLabel</a:t>
            </a:r>
            <a:r>
              <a:rPr lang="en-US" altLang="zh-TW" sz="2000" dirty="0" smtClean="0">
                <a:solidFill>
                  <a:srgbClr val="FFFF00"/>
                </a:solidFill>
                <a:latin typeface="+mn-lt"/>
              </a:rPr>
              <a:t>(</a:t>
            </a:r>
            <a:r>
              <a:rPr lang="en-US" altLang="zh-TW" sz="2000" dirty="0" err="1" smtClean="0">
                <a:solidFill>
                  <a:srgbClr val="FFFF00"/>
                </a:solidFill>
                <a:latin typeface="+mn-lt"/>
              </a:rPr>
              <a:t>int</a:t>
            </a:r>
            <a:r>
              <a:rPr lang="en-US" altLang="zh-TW" sz="2000" dirty="0" smtClean="0">
                <a:solidFill>
                  <a:srgbClr val="FFFF00"/>
                </a:solidFill>
                <a:latin typeface="+mn-lt"/>
              </a:rPr>
              <a:t> label1, </a:t>
            </a:r>
            <a:r>
              <a:rPr lang="en-US" altLang="zh-TW" sz="2000" dirty="0" err="1" smtClean="0">
                <a:solidFill>
                  <a:srgbClr val="FFFF00"/>
                </a:solidFill>
                <a:latin typeface="+mn-lt"/>
              </a:rPr>
              <a:t>int</a:t>
            </a:r>
            <a:r>
              <a:rPr lang="en-US" altLang="zh-TW" sz="2000" dirty="0" smtClean="0">
                <a:solidFill>
                  <a:srgbClr val="FFFF00"/>
                </a:solidFill>
                <a:latin typeface="+mn-lt"/>
              </a:rPr>
              <a:t> label2);</a:t>
            </a:r>
          </a:p>
          <a:p>
            <a:pPr lvl="1"/>
            <a:r>
              <a:rPr lang="en-US" altLang="zh-TW" sz="2000" dirty="0" err="1" smtClean="0">
                <a:solidFill>
                  <a:srgbClr val="FFFF00"/>
                </a:solidFill>
                <a:latin typeface="+mn-lt"/>
              </a:rPr>
              <a:t>FnObject</a:t>
            </a:r>
            <a:r>
              <a:rPr lang="en-US" altLang="zh-TW" sz="2000" dirty="0" smtClean="0">
                <a:solidFill>
                  <a:srgbClr val="FFFF00"/>
                </a:solidFill>
                <a:latin typeface="+mn-lt"/>
              </a:rPr>
              <a:t>::</a:t>
            </a:r>
            <a:r>
              <a:rPr lang="en-US" altLang="zh-TW" sz="2000" dirty="0" err="1" smtClean="0">
                <a:solidFill>
                  <a:srgbClr val="FFFF00"/>
                </a:solidFill>
                <a:latin typeface="+mn-lt"/>
              </a:rPr>
              <a:t>ShowGeometryBetweenLabel</a:t>
            </a:r>
            <a:r>
              <a:rPr lang="en-US" altLang="zh-TW" sz="2000" dirty="0" smtClean="0">
                <a:solidFill>
                  <a:srgbClr val="FFFF00"/>
                </a:solidFill>
                <a:latin typeface="+mn-lt"/>
              </a:rPr>
              <a:t>(</a:t>
            </a:r>
            <a:r>
              <a:rPr lang="en-US" altLang="zh-TW" sz="2000" dirty="0" err="1" smtClean="0">
                <a:solidFill>
                  <a:srgbClr val="FFFF00"/>
                </a:solidFill>
                <a:latin typeface="+mn-lt"/>
              </a:rPr>
              <a:t>int</a:t>
            </a:r>
            <a:r>
              <a:rPr lang="en-US" altLang="zh-TW" sz="2000" dirty="0" smtClean="0">
                <a:solidFill>
                  <a:srgbClr val="FFFF00"/>
                </a:solidFill>
                <a:latin typeface="+mn-lt"/>
              </a:rPr>
              <a:t> label1, </a:t>
            </a:r>
            <a:r>
              <a:rPr lang="en-US" altLang="zh-TW" sz="2000" dirty="0" err="1" smtClean="0">
                <a:solidFill>
                  <a:srgbClr val="FFFF00"/>
                </a:solidFill>
                <a:latin typeface="+mn-lt"/>
              </a:rPr>
              <a:t>int</a:t>
            </a:r>
            <a:r>
              <a:rPr lang="en-US" altLang="zh-TW" sz="2000" dirty="0" smtClean="0">
                <a:solidFill>
                  <a:srgbClr val="FFFF00"/>
                </a:solidFill>
                <a:latin typeface="+mn-lt"/>
              </a:rPr>
              <a:t> label2, BOOL4 </a:t>
            </a:r>
            <a:r>
              <a:rPr lang="en-US" altLang="zh-TW" sz="2000" dirty="0" err="1" smtClean="0">
                <a:solidFill>
                  <a:srgbClr val="FFFF00"/>
                </a:solidFill>
                <a:latin typeface="+mn-lt"/>
              </a:rPr>
              <a:t>beShow</a:t>
            </a:r>
            <a:r>
              <a:rPr lang="en-US" altLang="zh-TW" sz="2000" dirty="0" smtClean="0">
                <a:solidFill>
                  <a:srgbClr val="FFFF00"/>
                </a:solidFill>
                <a:latin typeface="+mn-lt"/>
              </a:rPr>
              <a:t>);</a:t>
            </a:r>
            <a:endParaRPr lang="en-US" altLang="zh-TW" sz="2000" dirty="0">
              <a:solidFill>
                <a:srgbClr val="FFFF00"/>
              </a:solidFill>
              <a:latin typeface="+mn-lt"/>
            </a:endParaRPr>
          </a:p>
          <a:p>
            <a:pPr lvl="1"/>
            <a:endParaRPr lang="en-US" altLang="zh-TW" sz="2000" dirty="0">
              <a:latin typeface="+mn-lt"/>
            </a:endParaRPr>
          </a:p>
          <a:p>
            <a:endParaRPr lang="en-US" altLang="zh-TW" sz="2000" dirty="0" smtClean="0">
              <a:latin typeface="+mn-lt"/>
            </a:endParaRPr>
          </a:p>
          <a:p>
            <a:pPr lvl="1"/>
            <a:endParaRPr lang="en-US" altLang="zh-TW" sz="2000" dirty="0" smtClean="0">
              <a:latin typeface="+mn-lt"/>
            </a:endParaRPr>
          </a:p>
        </p:txBody>
      </p:sp>
    </p:spTree>
    <p:extLst>
      <p:ext uri="{BB962C8B-B14F-4D97-AF65-F5344CB8AC3E}">
        <p14:creationId xmlns:p14="http://schemas.microsoft.com/office/powerpoint/2010/main" val="309131848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Access the Geometry (1)</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59766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You can use </a:t>
            </a:r>
            <a:r>
              <a:rPr lang="en-US" altLang="zh-TW" sz="2000" dirty="0" err="1" smtClean="0">
                <a:solidFill>
                  <a:srgbClr val="FFFF00"/>
                </a:solidFill>
                <a:latin typeface="+mn-lt"/>
              </a:rPr>
              <a:t>FnGeometry</a:t>
            </a:r>
            <a:r>
              <a:rPr lang="en-US" altLang="zh-TW" sz="2000" dirty="0" smtClean="0">
                <a:solidFill>
                  <a:srgbClr val="FFFF00"/>
                </a:solidFill>
                <a:latin typeface="+mn-lt"/>
              </a:rPr>
              <a:t>() </a:t>
            </a:r>
            <a:r>
              <a:rPr lang="en-US" altLang="zh-TW" sz="2000" dirty="0" smtClean="0">
                <a:latin typeface="+mn-lt"/>
              </a:rPr>
              <a:t>function class to access all geometric data.</a:t>
            </a:r>
          </a:p>
          <a:p>
            <a:r>
              <a:rPr lang="en-US" altLang="zh-TW" sz="2000" dirty="0" smtClean="0">
                <a:latin typeface="+mn-lt"/>
              </a:rPr>
              <a:t>Get geometric element type :</a:t>
            </a:r>
          </a:p>
          <a:p>
            <a:pPr lvl="1"/>
            <a:r>
              <a:rPr lang="en-US" altLang="zh-TW" sz="2000" dirty="0" smtClean="0">
                <a:solidFill>
                  <a:srgbClr val="FFFF00"/>
                </a:solidFill>
                <a:latin typeface="+mn-lt"/>
              </a:rPr>
              <a:t>DWORD </a:t>
            </a:r>
            <a:r>
              <a:rPr lang="en-US" altLang="zh-TW" sz="2000" dirty="0" err="1" smtClean="0">
                <a:solidFill>
                  <a:srgbClr val="FFFF00"/>
                </a:solidFill>
                <a:latin typeface="+mn-lt"/>
              </a:rPr>
              <a:t>FnGeometry</a:t>
            </a:r>
            <a:r>
              <a:rPr lang="en-US" altLang="zh-TW" sz="2000" dirty="0" smtClean="0">
                <a:solidFill>
                  <a:srgbClr val="FFFF00"/>
                </a:solidFill>
                <a:latin typeface="+mn-lt"/>
              </a:rPr>
              <a:t>::Type();</a:t>
            </a:r>
          </a:p>
          <a:p>
            <a:pPr lvl="1"/>
            <a:r>
              <a:rPr lang="en-US" altLang="zh-TW" sz="2000" dirty="0" smtClean="0">
                <a:latin typeface="+mn-lt"/>
              </a:rPr>
              <a:t>The return values will be </a:t>
            </a:r>
            <a:r>
              <a:rPr lang="en-US" altLang="zh-TW" sz="2000" dirty="0" smtClean="0">
                <a:solidFill>
                  <a:srgbClr val="FFFF00"/>
                </a:solidFill>
                <a:latin typeface="+mn-lt"/>
              </a:rPr>
              <a:t>INDEXED_TRIANGLES</a:t>
            </a:r>
            <a:r>
              <a:rPr lang="en-US" altLang="zh-TW" sz="2000" dirty="0" smtClean="0">
                <a:latin typeface="+mn-lt"/>
              </a:rPr>
              <a:t>, </a:t>
            </a:r>
            <a:r>
              <a:rPr lang="en-US" altLang="zh-TW" sz="2000" dirty="0" smtClean="0">
                <a:solidFill>
                  <a:srgbClr val="FFFF00"/>
                </a:solidFill>
                <a:latin typeface="+mn-lt"/>
              </a:rPr>
              <a:t>BILLBOARD</a:t>
            </a:r>
            <a:r>
              <a:rPr lang="en-US" altLang="zh-TW" sz="2000" dirty="0" smtClean="0">
                <a:latin typeface="+mn-lt"/>
              </a:rPr>
              <a:t>, </a:t>
            </a:r>
            <a:r>
              <a:rPr lang="en-US" altLang="zh-TW" sz="2000" dirty="0" smtClean="0">
                <a:solidFill>
                  <a:srgbClr val="FFFF00"/>
                </a:solidFill>
                <a:latin typeface="+mn-lt"/>
              </a:rPr>
              <a:t>LINES</a:t>
            </a:r>
            <a:r>
              <a:rPr lang="en-US" altLang="zh-TW" sz="2000" dirty="0" smtClean="0">
                <a:latin typeface="+mn-lt"/>
              </a:rPr>
              <a:t>, </a:t>
            </a:r>
            <a:r>
              <a:rPr lang="en-US" altLang="zh-TW" sz="2000" dirty="0" smtClean="0">
                <a:solidFill>
                  <a:srgbClr val="FFFF00"/>
                </a:solidFill>
                <a:latin typeface="+mn-lt"/>
              </a:rPr>
              <a:t>NURBS_CURVE</a:t>
            </a:r>
            <a:r>
              <a:rPr lang="en-US" altLang="zh-TW" sz="2000" dirty="0" smtClean="0">
                <a:latin typeface="+mn-lt"/>
              </a:rPr>
              <a:t>, </a:t>
            </a:r>
            <a:r>
              <a:rPr lang="en-US" altLang="zh-TW" sz="2000" dirty="0" smtClean="0">
                <a:solidFill>
                  <a:srgbClr val="FFFF00"/>
                </a:solidFill>
                <a:latin typeface="+mn-lt"/>
              </a:rPr>
              <a:t>NURBS_SURFACE</a:t>
            </a:r>
            <a:r>
              <a:rPr lang="en-US" altLang="zh-TW" sz="2000" dirty="0" smtClean="0">
                <a:latin typeface="+mn-lt"/>
              </a:rPr>
              <a:t>, </a:t>
            </a:r>
            <a:r>
              <a:rPr lang="en-US" altLang="zh-TW" sz="2000" dirty="0" smtClean="0">
                <a:solidFill>
                  <a:srgbClr val="FFFF00"/>
                </a:solidFill>
                <a:latin typeface="+mn-lt"/>
              </a:rPr>
              <a:t>BILLBOARD_CLOUD</a:t>
            </a:r>
            <a:r>
              <a:rPr lang="en-US" altLang="zh-TW" sz="2000" dirty="0" smtClean="0">
                <a:latin typeface="+mn-lt"/>
              </a:rPr>
              <a:t> or </a:t>
            </a:r>
            <a:r>
              <a:rPr lang="en-US" altLang="zh-TW" sz="2000" dirty="0" smtClean="0">
                <a:solidFill>
                  <a:srgbClr val="FFFF00"/>
                </a:solidFill>
                <a:latin typeface="+mn-lt"/>
              </a:rPr>
              <a:t>LABEL</a:t>
            </a:r>
          </a:p>
          <a:p>
            <a:r>
              <a:rPr lang="en-US" altLang="zh-TW" sz="2000" dirty="0" smtClean="0">
                <a:latin typeface="+mn-lt"/>
              </a:rPr>
              <a:t>Show/hide a geometric element individually</a:t>
            </a:r>
          </a:p>
          <a:p>
            <a:pPr lvl="1"/>
            <a:r>
              <a:rPr lang="en-US" altLang="zh-TW" sz="2000" dirty="0">
                <a:solidFill>
                  <a:srgbClr val="FFFF00"/>
                </a:solidFill>
                <a:latin typeface="+mn-lt"/>
              </a:rPr>
              <a:t>v</a:t>
            </a:r>
            <a:r>
              <a:rPr lang="en-US" altLang="zh-TW" sz="2000" dirty="0" smtClean="0">
                <a:solidFill>
                  <a:srgbClr val="FFFF00"/>
                </a:solidFill>
                <a:latin typeface="+mn-lt"/>
              </a:rPr>
              <a:t>oid </a:t>
            </a:r>
            <a:r>
              <a:rPr lang="en-US" altLang="zh-TW" sz="2000" dirty="0" err="1" smtClean="0">
                <a:solidFill>
                  <a:srgbClr val="FFFF00"/>
                </a:solidFill>
                <a:latin typeface="+mn-lt"/>
              </a:rPr>
              <a:t>FnGeometry</a:t>
            </a:r>
            <a:r>
              <a:rPr lang="en-US" altLang="zh-TW" sz="2000" dirty="0" smtClean="0">
                <a:solidFill>
                  <a:srgbClr val="FFFF00"/>
                </a:solidFill>
                <a:latin typeface="+mn-lt"/>
              </a:rPr>
              <a:t>::Show(BOOL4 </a:t>
            </a:r>
            <a:r>
              <a:rPr lang="en-US" altLang="zh-TW" sz="2000" dirty="0" err="1" smtClean="0">
                <a:solidFill>
                  <a:srgbClr val="FFFF00"/>
                </a:solidFill>
                <a:latin typeface="+mn-lt"/>
              </a:rPr>
              <a:t>beShow</a:t>
            </a:r>
            <a:r>
              <a:rPr lang="en-US" altLang="zh-TW" sz="2000" dirty="0" smtClean="0">
                <a:solidFill>
                  <a:srgbClr val="FFFF00"/>
                </a:solidFill>
                <a:latin typeface="+mn-lt"/>
              </a:rPr>
              <a:t>);</a:t>
            </a:r>
          </a:p>
          <a:p>
            <a:r>
              <a:rPr lang="en-US" altLang="zh-TW" sz="2000" dirty="0" smtClean="0">
                <a:latin typeface="+mn-lt"/>
              </a:rPr>
              <a:t>Get material used by the element</a:t>
            </a:r>
          </a:p>
          <a:p>
            <a:pPr lvl="1"/>
            <a:r>
              <a:rPr lang="en-US" altLang="zh-TW" sz="2000" dirty="0" err="1" smtClean="0">
                <a:solidFill>
                  <a:srgbClr val="FFFF00"/>
                </a:solidFill>
                <a:latin typeface="+mn-lt"/>
              </a:rPr>
              <a:t>MATERIALid</a:t>
            </a:r>
            <a:r>
              <a:rPr lang="en-US" altLang="zh-TW" sz="2000" dirty="0" smtClean="0">
                <a:solidFill>
                  <a:srgbClr val="FFFF00"/>
                </a:solidFill>
                <a:latin typeface="+mn-lt"/>
              </a:rPr>
              <a:t> </a:t>
            </a:r>
            <a:r>
              <a:rPr lang="en-US" altLang="zh-TW" sz="2000" dirty="0" err="1" smtClean="0">
                <a:solidFill>
                  <a:srgbClr val="FFFF00"/>
                </a:solidFill>
                <a:latin typeface="+mn-lt"/>
              </a:rPr>
              <a:t>FnGeometry</a:t>
            </a:r>
            <a:r>
              <a:rPr lang="en-US" altLang="zh-TW" sz="2000" dirty="0" smtClean="0">
                <a:solidFill>
                  <a:srgbClr val="FFFF00"/>
                </a:solidFill>
                <a:latin typeface="+mn-lt"/>
              </a:rPr>
              <a:t>::</a:t>
            </a:r>
            <a:r>
              <a:rPr lang="en-US" altLang="zh-TW" sz="2000" dirty="0" err="1" smtClean="0">
                <a:solidFill>
                  <a:srgbClr val="FFFF00"/>
                </a:solidFill>
                <a:latin typeface="+mn-lt"/>
              </a:rPr>
              <a:t>GetMaterial</a:t>
            </a:r>
            <a:r>
              <a:rPr lang="en-US" altLang="zh-TW" sz="2000" dirty="0" smtClean="0">
                <a:solidFill>
                  <a:srgbClr val="FFFF00"/>
                </a:solidFill>
                <a:latin typeface="+mn-lt"/>
              </a:rPr>
              <a:t>();</a:t>
            </a:r>
          </a:p>
          <a:p>
            <a:pPr marL="457200" lvl="1" indent="0">
              <a:buNone/>
            </a:pPr>
            <a:endParaRPr lang="en-US" altLang="zh-TW" sz="2000" dirty="0">
              <a:latin typeface="+mn-lt"/>
            </a:endParaRPr>
          </a:p>
          <a:p>
            <a:pPr lvl="1"/>
            <a:endParaRPr lang="en-US" altLang="zh-TW" sz="2000" dirty="0">
              <a:latin typeface="+mn-lt"/>
            </a:endParaRPr>
          </a:p>
          <a:p>
            <a:endParaRPr lang="en-US" altLang="zh-TW" sz="2000" dirty="0" smtClean="0">
              <a:latin typeface="+mn-lt"/>
            </a:endParaRPr>
          </a:p>
          <a:p>
            <a:pPr lvl="1"/>
            <a:endParaRPr lang="en-US" altLang="zh-TW" sz="2000" dirty="0" smtClean="0">
              <a:latin typeface="+mn-lt"/>
            </a:endParaRPr>
          </a:p>
        </p:txBody>
      </p:sp>
    </p:spTree>
    <p:extLst>
      <p:ext uri="{BB962C8B-B14F-4D97-AF65-F5344CB8AC3E}">
        <p14:creationId xmlns:p14="http://schemas.microsoft.com/office/powerpoint/2010/main" val="2337138792"/>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Access the Geometry (2)</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59766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smtClean="0">
                <a:latin typeface="+mn-lt"/>
              </a:rPr>
              <a:t>Lock the vertex array to get the vertex data from rendering engine</a:t>
            </a:r>
          </a:p>
          <a:p>
            <a:pPr lvl="1"/>
            <a:r>
              <a:rPr lang="en-US" altLang="zh-TW" sz="2000" smtClean="0">
                <a:latin typeface="+mn-lt"/>
              </a:rPr>
              <a:t>You need to lock the vertex array before access the vertex data.</a:t>
            </a:r>
          </a:p>
          <a:p>
            <a:pPr lvl="1"/>
            <a:r>
              <a:rPr lang="en-US" altLang="zh-TW" sz="2000" smtClean="0">
                <a:solidFill>
                  <a:srgbClr val="FFFF00"/>
                </a:solidFill>
                <a:latin typeface="+mn-lt"/>
              </a:rPr>
              <a:t>float *FnGeometry::LockVertexArray(int *vLen = NULL, int *nV = NULL, int vID = 0, BOOL4 beReadOnly = FALSE);</a:t>
            </a:r>
          </a:p>
          <a:p>
            <a:pPr lvl="2"/>
            <a:r>
              <a:rPr lang="en-US" altLang="zh-TW" sz="2000" smtClean="0">
                <a:latin typeface="+mn-lt"/>
              </a:rPr>
              <a:t>This function will return the address of vertex array for editing. If Fly2 fails to lock the vertex array, NULL will be returned.</a:t>
            </a:r>
          </a:p>
          <a:p>
            <a:pPr lvl="2"/>
            <a:r>
              <a:rPr lang="en-US" altLang="zh-TW" sz="2000" smtClean="0">
                <a:solidFill>
                  <a:srgbClr val="FFFF00"/>
                </a:solidFill>
                <a:latin typeface="+mn-lt"/>
              </a:rPr>
              <a:t>int *vLen </a:t>
            </a:r>
            <a:r>
              <a:rPr lang="en-US" altLang="zh-TW" sz="2000" smtClean="0">
                <a:latin typeface="+mn-lt"/>
              </a:rPr>
              <a:t>is the variable pointer to get the returned vertex length.</a:t>
            </a:r>
          </a:p>
          <a:p>
            <a:pPr lvl="2"/>
            <a:r>
              <a:rPr lang="en-US" altLang="zh-TW" sz="2000" smtClean="0">
                <a:solidFill>
                  <a:srgbClr val="FFFF00"/>
                </a:solidFill>
                <a:latin typeface="+mn-lt"/>
              </a:rPr>
              <a:t>int *nV </a:t>
            </a:r>
            <a:r>
              <a:rPr lang="en-US" altLang="zh-TW" sz="2000" smtClean="0">
                <a:latin typeface="+mn-lt"/>
              </a:rPr>
              <a:t>is the variable pointer to get the returned number of vertices.</a:t>
            </a:r>
          </a:p>
          <a:p>
            <a:pPr lvl="2"/>
            <a:r>
              <a:rPr lang="en-US" altLang="zh-TW" sz="2000" smtClean="0">
                <a:solidFill>
                  <a:srgbClr val="FFFF00"/>
                </a:solidFill>
                <a:latin typeface="+mn-lt"/>
              </a:rPr>
              <a:t>int vID </a:t>
            </a:r>
            <a:r>
              <a:rPr lang="en-US" altLang="zh-TW" sz="2000" smtClean="0">
                <a:latin typeface="+mn-lt"/>
              </a:rPr>
              <a:t>indicates which vertex buffer will be locked. </a:t>
            </a:r>
            <a:r>
              <a:rPr lang="en-US" altLang="zh-TW" sz="2000" smtClean="0">
                <a:solidFill>
                  <a:srgbClr val="FFFF00"/>
                </a:solidFill>
                <a:latin typeface="+mn-lt"/>
              </a:rPr>
              <a:t>0 </a:t>
            </a:r>
            <a:r>
              <a:rPr lang="en-US" altLang="zh-TW" sz="2000" smtClean="0">
                <a:latin typeface="+mn-lt"/>
              </a:rPr>
              <a:t>is the default.</a:t>
            </a:r>
          </a:p>
          <a:p>
            <a:pPr lvl="2"/>
            <a:r>
              <a:rPr lang="en-US" altLang="zh-TW" sz="2000" smtClean="0">
                <a:solidFill>
                  <a:srgbClr val="FFFF00"/>
                </a:solidFill>
                <a:latin typeface="+mn-lt"/>
              </a:rPr>
              <a:t>BOOL4 beReadOnly = TRUE </a:t>
            </a:r>
            <a:r>
              <a:rPr lang="en-US" altLang="zh-TW" sz="2000" smtClean="0">
                <a:latin typeface="+mn-lt"/>
              </a:rPr>
              <a:t>means the lock operation is going to read the vertex data only. </a:t>
            </a:r>
            <a:r>
              <a:rPr lang="en-US" altLang="zh-TW" sz="2000" smtClean="0">
                <a:solidFill>
                  <a:srgbClr val="FFFF00"/>
                </a:solidFill>
                <a:latin typeface="+mn-lt"/>
              </a:rPr>
              <a:t>FALSE</a:t>
            </a:r>
            <a:r>
              <a:rPr lang="en-US" altLang="zh-TW" sz="2000" smtClean="0">
                <a:latin typeface="+mn-lt"/>
              </a:rPr>
              <a:t> is the default.</a:t>
            </a:r>
          </a:p>
          <a:p>
            <a:pPr lvl="1"/>
            <a:r>
              <a:rPr lang="en-US" altLang="zh-TW" sz="2000" smtClean="0">
                <a:latin typeface="+mn-lt"/>
              </a:rPr>
              <a:t>Use </a:t>
            </a:r>
            <a:r>
              <a:rPr lang="en-US" altLang="zh-TW" sz="2000" dirty="0" err="1" smtClean="0">
                <a:solidFill>
                  <a:srgbClr val="FFFF00"/>
                </a:solidFill>
                <a:latin typeface="+mn-lt"/>
              </a:rPr>
              <a:t>FnGeometry</a:t>
            </a:r>
            <a:r>
              <a:rPr lang="en-US" altLang="zh-TW" sz="2000" dirty="0" smtClean="0">
                <a:solidFill>
                  <a:srgbClr val="FFFF00"/>
                </a:solidFill>
                <a:latin typeface="+mn-lt"/>
              </a:rPr>
              <a:t>::</a:t>
            </a:r>
            <a:r>
              <a:rPr lang="en-US" altLang="zh-TW" sz="2000" dirty="0" err="1" smtClean="0">
                <a:solidFill>
                  <a:srgbClr val="FFFF00"/>
                </a:solidFill>
                <a:latin typeface="+mn-lt"/>
              </a:rPr>
              <a:t>UnlockVertexArray</a:t>
            </a:r>
            <a:r>
              <a:rPr lang="en-US" altLang="zh-TW" sz="2000" dirty="0" smtClean="0">
                <a:solidFill>
                  <a:srgbClr val="FFFF00"/>
                </a:solidFill>
                <a:latin typeface="+mn-lt"/>
              </a:rPr>
              <a:t>() </a:t>
            </a:r>
            <a:r>
              <a:rPr lang="en-US" altLang="zh-TW" sz="2000" dirty="0" smtClean="0">
                <a:latin typeface="+mn-lt"/>
              </a:rPr>
              <a:t>to finish the access to the vertices.</a:t>
            </a:r>
          </a:p>
          <a:p>
            <a:pPr lvl="2"/>
            <a:r>
              <a:rPr lang="en-US" altLang="zh-TW" sz="2000" dirty="0" smtClean="0">
                <a:latin typeface="+mn-lt"/>
              </a:rPr>
              <a:t>You must unlock the vertex array when finishing the job.</a:t>
            </a:r>
            <a:endParaRPr lang="en-US" altLang="zh-TW" sz="2000" dirty="0">
              <a:latin typeface="+mn-lt"/>
            </a:endParaRPr>
          </a:p>
          <a:p>
            <a:pPr marL="457200" lvl="1" indent="0">
              <a:buNone/>
            </a:pPr>
            <a:endParaRPr lang="en-US" altLang="zh-TW" sz="2000" dirty="0">
              <a:latin typeface="+mn-lt"/>
            </a:endParaRPr>
          </a:p>
          <a:p>
            <a:pPr lvl="1"/>
            <a:endParaRPr lang="en-US" altLang="zh-TW" sz="2000" dirty="0">
              <a:latin typeface="+mn-lt"/>
            </a:endParaRPr>
          </a:p>
          <a:p>
            <a:endParaRPr lang="en-US" altLang="zh-TW" sz="2000" dirty="0" smtClean="0">
              <a:latin typeface="+mn-lt"/>
            </a:endParaRPr>
          </a:p>
          <a:p>
            <a:pPr lvl="1"/>
            <a:endParaRPr lang="en-US" altLang="zh-TW" sz="2000" dirty="0" smtClean="0">
              <a:latin typeface="+mn-lt"/>
            </a:endParaRPr>
          </a:p>
        </p:txBody>
      </p:sp>
    </p:spTree>
    <p:extLst>
      <p:ext uri="{BB962C8B-B14F-4D97-AF65-F5344CB8AC3E}">
        <p14:creationId xmlns:p14="http://schemas.microsoft.com/office/powerpoint/2010/main" val="231205246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Access the Geometry (3)</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59766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Lock the index array to get the primitive data from rendering engine</a:t>
            </a:r>
          </a:p>
          <a:p>
            <a:pPr lvl="1"/>
            <a:r>
              <a:rPr lang="en-US" altLang="zh-TW" sz="2000" dirty="0" smtClean="0">
                <a:latin typeface="+mn-lt"/>
              </a:rPr>
              <a:t>You need to lock the index array before access the topology data.</a:t>
            </a:r>
          </a:p>
          <a:p>
            <a:pPr lvl="1"/>
            <a:r>
              <a:rPr lang="en-US" altLang="zh-TW" sz="2000" dirty="0" err="1">
                <a:solidFill>
                  <a:srgbClr val="FFFF00"/>
                </a:solidFill>
                <a:latin typeface="+mn-lt"/>
              </a:rPr>
              <a:t>i</a:t>
            </a:r>
            <a:r>
              <a:rPr lang="en-US" altLang="zh-TW" sz="2000" dirty="0" err="1" smtClean="0">
                <a:solidFill>
                  <a:srgbClr val="FFFF00"/>
                </a:solidFill>
                <a:latin typeface="+mn-lt"/>
              </a:rPr>
              <a:t>nt</a:t>
            </a:r>
            <a:r>
              <a:rPr lang="en-US" altLang="zh-TW" sz="2000" dirty="0" smtClean="0">
                <a:solidFill>
                  <a:srgbClr val="FFFF00"/>
                </a:solidFill>
                <a:latin typeface="+mn-lt"/>
              </a:rPr>
              <a:t> *</a:t>
            </a:r>
            <a:r>
              <a:rPr lang="en-US" altLang="zh-TW" sz="2000" dirty="0" err="1" smtClean="0">
                <a:solidFill>
                  <a:srgbClr val="FFFF00"/>
                </a:solidFill>
                <a:latin typeface="+mn-lt"/>
              </a:rPr>
              <a:t>FnGeometry</a:t>
            </a:r>
            <a:r>
              <a:rPr lang="en-US" altLang="zh-TW" sz="2000" dirty="0" smtClean="0">
                <a:solidFill>
                  <a:srgbClr val="FFFF00"/>
                </a:solidFill>
                <a:latin typeface="+mn-lt"/>
              </a:rPr>
              <a:t>::</a:t>
            </a:r>
            <a:r>
              <a:rPr lang="en-US" altLang="zh-TW" sz="2000" dirty="0" err="1" smtClean="0">
                <a:solidFill>
                  <a:srgbClr val="FFFF00"/>
                </a:solidFill>
                <a:latin typeface="+mn-lt"/>
              </a:rPr>
              <a:t>LockIndexArray</a:t>
            </a:r>
            <a:r>
              <a:rPr lang="en-US" altLang="zh-TW" sz="2000" dirty="0" smtClean="0">
                <a:solidFill>
                  <a:srgbClr val="FFFF00"/>
                </a:solidFill>
                <a:latin typeface="+mn-lt"/>
              </a:rPr>
              <a:t>(</a:t>
            </a:r>
            <a:r>
              <a:rPr lang="en-US" altLang="zh-TW" sz="2000" dirty="0" err="1" smtClean="0">
                <a:solidFill>
                  <a:srgbClr val="FFFF00"/>
                </a:solidFill>
                <a:latin typeface="+mn-lt"/>
              </a:rPr>
              <a:t>int</a:t>
            </a:r>
            <a:r>
              <a:rPr lang="en-US" altLang="zh-TW" sz="2000" dirty="0" smtClean="0">
                <a:solidFill>
                  <a:srgbClr val="FFFF00"/>
                </a:solidFill>
                <a:latin typeface="+mn-lt"/>
              </a:rPr>
              <a:t> *</a:t>
            </a:r>
            <a:r>
              <a:rPr lang="en-US" altLang="zh-TW" sz="2000" dirty="0" err="1" smtClean="0">
                <a:solidFill>
                  <a:srgbClr val="FFFF00"/>
                </a:solidFill>
                <a:latin typeface="+mn-lt"/>
              </a:rPr>
              <a:t>tLen</a:t>
            </a:r>
            <a:r>
              <a:rPr lang="en-US" altLang="zh-TW" sz="2000" dirty="0" smtClean="0">
                <a:solidFill>
                  <a:srgbClr val="FFFF00"/>
                </a:solidFill>
                <a:latin typeface="+mn-lt"/>
              </a:rPr>
              <a:t> = NULL, </a:t>
            </a:r>
            <a:r>
              <a:rPr lang="en-US" altLang="zh-TW" sz="2000" dirty="0" err="1" smtClean="0">
                <a:solidFill>
                  <a:srgbClr val="FFFF00"/>
                </a:solidFill>
                <a:latin typeface="+mn-lt"/>
              </a:rPr>
              <a:t>int</a:t>
            </a:r>
            <a:r>
              <a:rPr lang="en-US" altLang="zh-TW" sz="2000" dirty="0" smtClean="0">
                <a:solidFill>
                  <a:srgbClr val="FFFF00"/>
                </a:solidFill>
                <a:latin typeface="+mn-lt"/>
              </a:rPr>
              <a:t> *</a:t>
            </a:r>
            <a:r>
              <a:rPr lang="en-US" altLang="zh-TW" sz="2000" dirty="0" err="1" smtClean="0">
                <a:solidFill>
                  <a:srgbClr val="FFFF00"/>
                </a:solidFill>
                <a:latin typeface="+mn-lt"/>
              </a:rPr>
              <a:t>nT</a:t>
            </a:r>
            <a:r>
              <a:rPr lang="en-US" altLang="zh-TW" sz="2000" dirty="0" smtClean="0">
                <a:solidFill>
                  <a:srgbClr val="FFFF00"/>
                </a:solidFill>
                <a:latin typeface="+mn-lt"/>
              </a:rPr>
              <a:t> = NULL, BOOL4 </a:t>
            </a:r>
            <a:r>
              <a:rPr lang="en-US" altLang="zh-TW" sz="2000" dirty="0" err="1" smtClean="0">
                <a:solidFill>
                  <a:srgbClr val="FFFF00"/>
                </a:solidFill>
                <a:latin typeface="+mn-lt"/>
              </a:rPr>
              <a:t>beReadOnly</a:t>
            </a:r>
            <a:r>
              <a:rPr lang="en-US" altLang="zh-TW" sz="2000" dirty="0" smtClean="0">
                <a:solidFill>
                  <a:srgbClr val="FFFF00"/>
                </a:solidFill>
                <a:latin typeface="+mn-lt"/>
              </a:rPr>
              <a:t> = FALSE, BOOL4 *</a:t>
            </a:r>
            <a:r>
              <a:rPr lang="en-US" altLang="zh-TW" sz="2000" dirty="0" err="1" smtClean="0">
                <a:solidFill>
                  <a:srgbClr val="FFFF00"/>
                </a:solidFill>
                <a:latin typeface="+mn-lt"/>
              </a:rPr>
              <a:t>beRV</a:t>
            </a:r>
            <a:r>
              <a:rPr lang="en-US" altLang="zh-TW" sz="2000" dirty="0" smtClean="0">
                <a:solidFill>
                  <a:srgbClr val="FFFF00"/>
                </a:solidFill>
                <a:latin typeface="+mn-lt"/>
              </a:rPr>
              <a:t> = NULL);</a:t>
            </a:r>
          </a:p>
          <a:p>
            <a:pPr lvl="2"/>
            <a:r>
              <a:rPr lang="en-US" altLang="zh-TW" sz="2000" dirty="0" smtClean="0">
                <a:latin typeface="+mn-lt"/>
              </a:rPr>
              <a:t>This function will return the address of index array for editing. If Fly2 fails to lock the index array, NULL will be returned.</a:t>
            </a:r>
          </a:p>
          <a:p>
            <a:pPr lvl="2"/>
            <a:r>
              <a:rPr lang="en-US" altLang="zh-TW" sz="2000" dirty="0" err="1">
                <a:solidFill>
                  <a:srgbClr val="FFFF00"/>
                </a:solidFill>
                <a:latin typeface="+mn-lt"/>
              </a:rPr>
              <a:t>i</a:t>
            </a:r>
            <a:r>
              <a:rPr lang="en-US" altLang="zh-TW" sz="2000" dirty="0" err="1" smtClean="0">
                <a:solidFill>
                  <a:srgbClr val="FFFF00"/>
                </a:solidFill>
                <a:latin typeface="+mn-lt"/>
              </a:rPr>
              <a:t>nt</a:t>
            </a:r>
            <a:r>
              <a:rPr lang="en-US" altLang="zh-TW" sz="2000" dirty="0" smtClean="0">
                <a:solidFill>
                  <a:srgbClr val="FFFF00"/>
                </a:solidFill>
                <a:latin typeface="+mn-lt"/>
              </a:rPr>
              <a:t> *</a:t>
            </a:r>
            <a:r>
              <a:rPr lang="en-US" altLang="zh-TW" sz="2000" dirty="0" err="1">
                <a:solidFill>
                  <a:srgbClr val="FFFF00"/>
                </a:solidFill>
                <a:latin typeface="+mn-lt"/>
              </a:rPr>
              <a:t>t</a:t>
            </a:r>
            <a:r>
              <a:rPr lang="en-US" altLang="zh-TW" sz="2000" dirty="0" err="1" smtClean="0">
                <a:solidFill>
                  <a:srgbClr val="FFFF00"/>
                </a:solidFill>
                <a:latin typeface="+mn-lt"/>
              </a:rPr>
              <a:t>Len</a:t>
            </a:r>
            <a:r>
              <a:rPr lang="en-US" altLang="zh-TW" sz="2000" dirty="0" smtClean="0">
                <a:solidFill>
                  <a:srgbClr val="FFFF00"/>
                </a:solidFill>
                <a:latin typeface="+mn-lt"/>
              </a:rPr>
              <a:t> </a:t>
            </a:r>
            <a:r>
              <a:rPr lang="en-US" altLang="zh-TW" sz="2000" dirty="0" smtClean="0">
                <a:latin typeface="+mn-lt"/>
              </a:rPr>
              <a:t>is the variable pointer to get the returned primitive length.</a:t>
            </a:r>
          </a:p>
          <a:p>
            <a:pPr lvl="2"/>
            <a:r>
              <a:rPr lang="en-US" altLang="zh-TW" sz="2000" dirty="0" err="1">
                <a:solidFill>
                  <a:srgbClr val="FFFF00"/>
                </a:solidFill>
                <a:latin typeface="+mn-lt"/>
              </a:rPr>
              <a:t>i</a:t>
            </a:r>
            <a:r>
              <a:rPr lang="en-US" altLang="zh-TW" sz="2000" dirty="0" err="1" smtClean="0">
                <a:solidFill>
                  <a:srgbClr val="FFFF00"/>
                </a:solidFill>
                <a:latin typeface="+mn-lt"/>
              </a:rPr>
              <a:t>nt</a:t>
            </a:r>
            <a:r>
              <a:rPr lang="en-US" altLang="zh-TW" sz="2000" dirty="0" smtClean="0">
                <a:solidFill>
                  <a:srgbClr val="FFFF00"/>
                </a:solidFill>
                <a:latin typeface="+mn-lt"/>
              </a:rPr>
              <a:t> *</a:t>
            </a:r>
            <a:r>
              <a:rPr lang="en-US" altLang="zh-TW" sz="2000" dirty="0" err="1" smtClean="0">
                <a:solidFill>
                  <a:srgbClr val="FFFF00"/>
                </a:solidFill>
                <a:latin typeface="+mn-lt"/>
              </a:rPr>
              <a:t>nT</a:t>
            </a:r>
            <a:r>
              <a:rPr lang="en-US" altLang="zh-TW" sz="2000" dirty="0" smtClean="0">
                <a:solidFill>
                  <a:srgbClr val="FFFF00"/>
                </a:solidFill>
                <a:latin typeface="+mn-lt"/>
              </a:rPr>
              <a:t> </a:t>
            </a:r>
            <a:r>
              <a:rPr lang="en-US" altLang="zh-TW" sz="2000" dirty="0" smtClean="0">
                <a:latin typeface="+mn-lt"/>
              </a:rPr>
              <a:t>is the variable pointer to get the returned number of primitives.</a:t>
            </a:r>
          </a:p>
          <a:p>
            <a:pPr lvl="2"/>
            <a:r>
              <a:rPr lang="en-US" altLang="zh-TW" sz="2000" dirty="0" smtClean="0">
                <a:solidFill>
                  <a:srgbClr val="FFFF00"/>
                </a:solidFill>
                <a:latin typeface="+mn-lt"/>
              </a:rPr>
              <a:t>BOOL4 </a:t>
            </a:r>
            <a:r>
              <a:rPr lang="en-US" altLang="zh-TW" sz="2000" dirty="0" err="1" smtClean="0">
                <a:solidFill>
                  <a:srgbClr val="FFFF00"/>
                </a:solidFill>
                <a:latin typeface="+mn-lt"/>
              </a:rPr>
              <a:t>beReadOnly</a:t>
            </a:r>
            <a:r>
              <a:rPr lang="en-US" altLang="zh-TW" sz="2000" dirty="0" smtClean="0">
                <a:solidFill>
                  <a:srgbClr val="FFFF00"/>
                </a:solidFill>
                <a:latin typeface="+mn-lt"/>
              </a:rPr>
              <a:t> = TRUE </a:t>
            </a:r>
            <a:r>
              <a:rPr lang="en-US" altLang="zh-TW" sz="2000" dirty="0" smtClean="0">
                <a:latin typeface="+mn-lt"/>
              </a:rPr>
              <a:t>means the lock operation is going to read the index data only. FALSE is the default.</a:t>
            </a:r>
          </a:p>
          <a:p>
            <a:pPr lvl="2"/>
            <a:r>
              <a:rPr lang="en-US" altLang="zh-TW" sz="2000" dirty="0" smtClean="0">
                <a:solidFill>
                  <a:srgbClr val="FFFF00"/>
                </a:solidFill>
                <a:latin typeface="+mn-lt"/>
              </a:rPr>
              <a:t>BOOL4 *</a:t>
            </a:r>
            <a:r>
              <a:rPr lang="en-US" altLang="zh-TW" sz="2000" dirty="0" err="1" smtClean="0">
                <a:solidFill>
                  <a:srgbClr val="FFFF00"/>
                </a:solidFill>
                <a:latin typeface="+mn-lt"/>
              </a:rPr>
              <a:t>beRV</a:t>
            </a:r>
            <a:r>
              <a:rPr lang="en-US" altLang="zh-TW" sz="2000" dirty="0" smtClean="0">
                <a:solidFill>
                  <a:srgbClr val="FFFF00"/>
                </a:solidFill>
                <a:latin typeface="+mn-lt"/>
              </a:rPr>
              <a:t> </a:t>
            </a:r>
            <a:r>
              <a:rPr lang="en-US" altLang="zh-TW" sz="2000" dirty="0" smtClean="0">
                <a:latin typeface="+mn-lt"/>
              </a:rPr>
              <a:t>is a variable pointer to check the index table is in right-handed or left-handed. Since Fly2 is using right-handed, you need to reverse the index table if </a:t>
            </a:r>
            <a:r>
              <a:rPr lang="en-US" altLang="zh-TW" sz="2000" dirty="0" smtClean="0">
                <a:solidFill>
                  <a:srgbClr val="FFFF00"/>
                </a:solidFill>
                <a:latin typeface="+mn-lt"/>
              </a:rPr>
              <a:t>*</a:t>
            </a:r>
            <a:r>
              <a:rPr lang="en-US" altLang="zh-TW" sz="2000" dirty="0" err="1" smtClean="0">
                <a:solidFill>
                  <a:srgbClr val="FFFF00"/>
                </a:solidFill>
                <a:latin typeface="+mn-lt"/>
              </a:rPr>
              <a:t>beRV</a:t>
            </a:r>
            <a:r>
              <a:rPr lang="en-US" altLang="zh-TW" sz="2000" dirty="0" smtClean="0">
                <a:solidFill>
                  <a:srgbClr val="FFFF00"/>
                </a:solidFill>
                <a:latin typeface="+mn-lt"/>
              </a:rPr>
              <a:t> = FALSE </a:t>
            </a:r>
            <a:r>
              <a:rPr lang="en-US" altLang="zh-TW" sz="2000" dirty="0" smtClean="0">
                <a:latin typeface="+mn-lt"/>
              </a:rPr>
              <a:t>for a left-handed rendering API, for example, Direct3D.</a:t>
            </a:r>
          </a:p>
          <a:p>
            <a:pPr lvl="1"/>
            <a:r>
              <a:rPr lang="en-US" altLang="zh-TW" sz="2000" dirty="0" smtClean="0">
                <a:latin typeface="+mn-lt"/>
              </a:rPr>
              <a:t>Use </a:t>
            </a:r>
            <a:r>
              <a:rPr lang="en-US" altLang="zh-TW" sz="2000" dirty="0" err="1" smtClean="0">
                <a:solidFill>
                  <a:srgbClr val="FFFF00"/>
                </a:solidFill>
                <a:latin typeface="+mn-lt"/>
              </a:rPr>
              <a:t>FnGeometry</a:t>
            </a:r>
            <a:r>
              <a:rPr lang="en-US" altLang="zh-TW" sz="2000" dirty="0" smtClean="0">
                <a:solidFill>
                  <a:srgbClr val="FFFF00"/>
                </a:solidFill>
                <a:latin typeface="+mn-lt"/>
              </a:rPr>
              <a:t>::</a:t>
            </a:r>
            <a:r>
              <a:rPr lang="en-US" altLang="zh-TW" sz="2000" dirty="0" err="1" smtClean="0">
                <a:solidFill>
                  <a:srgbClr val="FFFF00"/>
                </a:solidFill>
                <a:latin typeface="+mn-lt"/>
              </a:rPr>
              <a:t>UnlockIndexArray</a:t>
            </a:r>
            <a:r>
              <a:rPr lang="en-US" altLang="zh-TW" sz="2000" dirty="0" smtClean="0">
                <a:solidFill>
                  <a:srgbClr val="FFFF00"/>
                </a:solidFill>
                <a:latin typeface="+mn-lt"/>
              </a:rPr>
              <a:t>() </a:t>
            </a:r>
            <a:r>
              <a:rPr lang="en-US" altLang="zh-TW" sz="2000" dirty="0" smtClean="0">
                <a:latin typeface="+mn-lt"/>
              </a:rPr>
              <a:t>to finish the access to the primitives.</a:t>
            </a:r>
          </a:p>
          <a:p>
            <a:pPr lvl="2"/>
            <a:r>
              <a:rPr lang="en-US" altLang="zh-TW" sz="2000" dirty="0" smtClean="0">
                <a:latin typeface="+mn-lt"/>
              </a:rPr>
              <a:t>You must unlock the index array when finishing the job.</a:t>
            </a:r>
            <a:endParaRPr lang="en-US" altLang="zh-TW" sz="2000" dirty="0">
              <a:latin typeface="+mn-lt"/>
            </a:endParaRPr>
          </a:p>
          <a:p>
            <a:pPr marL="457200" lvl="1" indent="0">
              <a:buNone/>
            </a:pPr>
            <a:endParaRPr lang="en-US" altLang="zh-TW" sz="2000" dirty="0">
              <a:latin typeface="+mn-lt"/>
            </a:endParaRPr>
          </a:p>
          <a:p>
            <a:pPr lvl="1"/>
            <a:endParaRPr lang="en-US" altLang="zh-TW" sz="2000" dirty="0">
              <a:latin typeface="+mn-lt"/>
            </a:endParaRPr>
          </a:p>
          <a:p>
            <a:endParaRPr lang="en-US" altLang="zh-TW" sz="2000" dirty="0" smtClean="0">
              <a:latin typeface="+mn-lt"/>
            </a:endParaRPr>
          </a:p>
          <a:p>
            <a:pPr lvl="1"/>
            <a:endParaRPr lang="en-US" altLang="zh-TW" sz="2000" dirty="0" smtClean="0">
              <a:latin typeface="+mn-lt"/>
            </a:endParaRPr>
          </a:p>
        </p:txBody>
      </p:sp>
    </p:spTree>
    <p:extLst>
      <p:ext uri="{BB962C8B-B14F-4D97-AF65-F5344CB8AC3E}">
        <p14:creationId xmlns:p14="http://schemas.microsoft.com/office/powerpoint/2010/main" val="131357718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Fly2 Text (1)</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59766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Fly2 can utilize the hardware supported true type font to render text.</a:t>
            </a:r>
          </a:p>
          <a:p>
            <a:r>
              <a:rPr lang="en-US" altLang="zh-TW" sz="2000" dirty="0" smtClean="0">
                <a:latin typeface="+mn-lt"/>
              </a:rPr>
              <a:t>You can use </a:t>
            </a:r>
            <a:r>
              <a:rPr lang="en-US" altLang="zh-TW" sz="2000" dirty="0" err="1" smtClean="0">
                <a:solidFill>
                  <a:srgbClr val="FFFF00"/>
                </a:solidFill>
                <a:latin typeface="+mn-lt"/>
              </a:rPr>
              <a:t>TEXTid</a:t>
            </a:r>
            <a:r>
              <a:rPr lang="en-US" altLang="zh-TW" sz="2000" dirty="0" smtClean="0">
                <a:solidFill>
                  <a:srgbClr val="FFFF00"/>
                </a:solidFill>
                <a:latin typeface="+mn-lt"/>
              </a:rPr>
              <a:t> </a:t>
            </a:r>
            <a:r>
              <a:rPr lang="en-US" altLang="zh-TW" sz="2000" dirty="0" err="1" smtClean="0">
                <a:solidFill>
                  <a:srgbClr val="FFFF00"/>
                </a:solidFill>
                <a:latin typeface="+mn-lt"/>
              </a:rPr>
              <a:t>FyCreateText</a:t>
            </a:r>
            <a:r>
              <a:rPr lang="en-US" altLang="zh-TW" sz="2000" dirty="0" smtClean="0">
                <a:solidFill>
                  <a:srgbClr val="FFFF00"/>
                </a:solidFill>
                <a:latin typeface="+mn-lt"/>
              </a:rPr>
              <a:t>(</a:t>
            </a:r>
            <a:r>
              <a:rPr lang="en-US" altLang="zh-TW" sz="2000" dirty="0" err="1" smtClean="0">
                <a:solidFill>
                  <a:srgbClr val="FFFF00"/>
                </a:solidFill>
                <a:latin typeface="+mn-lt"/>
              </a:rPr>
              <a:t>const</a:t>
            </a:r>
            <a:r>
              <a:rPr lang="en-US" altLang="zh-TW" sz="2000" dirty="0" smtClean="0">
                <a:solidFill>
                  <a:srgbClr val="FFFF00"/>
                </a:solidFill>
                <a:latin typeface="+mn-lt"/>
              </a:rPr>
              <a:t> char *</a:t>
            </a:r>
            <a:r>
              <a:rPr lang="en-US" altLang="zh-TW" sz="2000" dirty="0" err="1" smtClean="0">
                <a:solidFill>
                  <a:srgbClr val="FFFF00"/>
                </a:solidFill>
                <a:latin typeface="+mn-lt"/>
              </a:rPr>
              <a:t>fontName</a:t>
            </a:r>
            <a:r>
              <a:rPr lang="en-US" altLang="zh-TW" sz="2000" dirty="0" smtClean="0">
                <a:solidFill>
                  <a:srgbClr val="FFFF00"/>
                </a:solidFill>
                <a:latin typeface="+mn-lt"/>
              </a:rPr>
              <a:t>, </a:t>
            </a:r>
            <a:r>
              <a:rPr lang="en-US" altLang="zh-TW" sz="2000" dirty="0" err="1" smtClean="0">
                <a:solidFill>
                  <a:srgbClr val="FFFF00"/>
                </a:solidFill>
                <a:latin typeface="+mn-lt"/>
              </a:rPr>
              <a:t>int</a:t>
            </a:r>
            <a:r>
              <a:rPr lang="en-US" altLang="zh-TW" sz="2000" dirty="0" smtClean="0">
                <a:solidFill>
                  <a:srgbClr val="FFFF00"/>
                </a:solidFill>
                <a:latin typeface="+mn-lt"/>
              </a:rPr>
              <a:t> size, BOOL4 </a:t>
            </a:r>
            <a:r>
              <a:rPr lang="en-US" altLang="zh-TW" sz="2000" dirty="0" err="1" smtClean="0">
                <a:solidFill>
                  <a:srgbClr val="FFFF00"/>
                </a:solidFill>
                <a:latin typeface="+mn-lt"/>
              </a:rPr>
              <a:t>beBold</a:t>
            </a:r>
            <a:r>
              <a:rPr lang="en-US" altLang="zh-TW" sz="2000" dirty="0" smtClean="0">
                <a:solidFill>
                  <a:srgbClr val="FFFF00"/>
                </a:solidFill>
                <a:latin typeface="+mn-lt"/>
              </a:rPr>
              <a:t>, BOOL4 </a:t>
            </a:r>
            <a:r>
              <a:rPr lang="en-US" altLang="zh-TW" sz="2000" dirty="0" err="1" smtClean="0">
                <a:solidFill>
                  <a:srgbClr val="FFFF00"/>
                </a:solidFill>
                <a:latin typeface="+mn-lt"/>
              </a:rPr>
              <a:t>beItalic</a:t>
            </a:r>
            <a:r>
              <a:rPr lang="en-US" altLang="zh-TW" sz="2000" dirty="0" smtClean="0">
                <a:solidFill>
                  <a:srgbClr val="FFFF00"/>
                </a:solidFill>
                <a:latin typeface="+mn-lt"/>
              </a:rPr>
              <a:t>)</a:t>
            </a:r>
            <a:r>
              <a:rPr lang="en-US" altLang="zh-TW" sz="2000" dirty="0" smtClean="0">
                <a:latin typeface="+mn-lt"/>
              </a:rPr>
              <a:t> to create the font for rendering.</a:t>
            </a:r>
          </a:p>
          <a:p>
            <a:pPr lvl="1"/>
            <a:r>
              <a:rPr lang="en-US" altLang="zh-TW" sz="2000" dirty="0" smtClean="0">
                <a:latin typeface="+mn-lt"/>
              </a:rPr>
              <a:t>This function returns an id for programmers to show text on screen.</a:t>
            </a:r>
          </a:p>
          <a:p>
            <a:pPr lvl="1"/>
            <a:r>
              <a:rPr lang="en-US" altLang="zh-TW" sz="2000" dirty="0" smtClean="0">
                <a:latin typeface="+mn-lt"/>
              </a:rPr>
              <a:t>Use </a:t>
            </a:r>
            <a:r>
              <a:rPr lang="en-US" altLang="zh-TW" sz="2000" dirty="0" err="1" smtClean="0">
                <a:solidFill>
                  <a:srgbClr val="FFFF00"/>
                </a:solidFill>
                <a:latin typeface="+mn-lt"/>
              </a:rPr>
              <a:t>FnText</a:t>
            </a:r>
            <a:r>
              <a:rPr lang="en-US" altLang="zh-TW" sz="2000" dirty="0" smtClean="0">
                <a:solidFill>
                  <a:srgbClr val="FFFF00"/>
                </a:solidFill>
                <a:latin typeface="+mn-lt"/>
              </a:rPr>
              <a:t>() </a:t>
            </a:r>
            <a:r>
              <a:rPr lang="en-US" altLang="zh-TW" sz="2000" dirty="0" smtClean="0">
                <a:latin typeface="+mn-lt"/>
              </a:rPr>
              <a:t>member function to access the text object.</a:t>
            </a:r>
          </a:p>
          <a:p>
            <a:pPr lvl="1"/>
            <a:r>
              <a:rPr lang="en-US" altLang="zh-TW" sz="2000" dirty="0" err="1">
                <a:solidFill>
                  <a:srgbClr val="FFFF00"/>
                </a:solidFill>
                <a:latin typeface="+mn-lt"/>
              </a:rPr>
              <a:t>c</a:t>
            </a:r>
            <a:r>
              <a:rPr lang="en-US" altLang="zh-TW" sz="2000" dirty="0" err="1" smtClean="0">
                <a:solidFill>
                  <a:srgbClr val="FFFF00"/>
                </a:solidFill>
                <a:latin typeface="+mn-lt"/>
              </a:rPr>
              <a:t>onst</a:t>
            </a:r>
            <a:r>
              <a:rPr lang="en-US" altLang="zh-TW" sz="2000" dirty="0" smtClean="0">
                <a:solidFill>
                  <a:srgbClr val="FFFF00"/>
                </a:solidFill>
                <a:latin typeface="+mn-lt"/>
              </a:rPr>
              <a:t> char *</a:t>
            </a:r>
            <a:r>
              <a:rPr lang="en-US" altLang="zh-TW" sz="2000" dirty="0" err="1" smtClean="0">
                <a:solidFill>
                  <a:srgbClr val="FFFF00"/>
                </a:solidFill>
                <a:latin typeface="+mn-lt"/>
              </a:rPr>
              <a:t>fontName</a:t>
            </a:r>
            <a:r>
              <a:rPr lang="en-US" altLang="zh-TW" sz="2000" dirty="0" smtClean="0">
                <a:solidFill>
                  <a:srgbClr val="FFFF00"/>
                </a:solidFill>
                <a:latin typeface="+mn-lt"/>
              </a:rPr>
              <a:t> </a:t>
            </a:r>
            <a:r>
              <a:rPr lang="en-US" altLang="zh-TW" sz="2000" dirty="0" smtClean="0">
                <a:latin typeface="+mn-lt"/>
              </a:rPr>
              <a:t>is the name of the font</a:t>
            </a:r>
          </a:p>
          <a:p>
            <a:pPr lvl="1"/>
            <a:r>
              <a:rPr lang="en-US" altLang="zh-TW" sz="2000" dirty="0" err="1">
                <a:solidFill>
                  <a:srgbClr val="FFFF00"/>
                </a:solidFill>
                <a:latin typeface="+mn-lt"/>
              </a:rPr>
              <a:t>i</a:t>
            </a:r>
            <a:r>
              <a:rPr lang="en-US" altLang="zh-TW" sz="2000" dirty="0" err="1" smtClean="0">
                <a:solidFill>
                  <a:srgbClr val="FFFF00"/>
                </a:solidFill>
                <a:latin typeface="+mn-lt"/>
              </a:rPr>
              <a:t>nt</a:t>
            </a:r>
            <a:r>
              <a:rPr lang="en-US" altLang="zh-TW" sz="2000" dirty="0" smtClean="0">
                <a:solidFill>
                  <a:srgbClr val="FFFF00"/>
                </a:solidFill>
                <a:latin typeface="+mn-lt"/>
              </a:rPr>
              <a:t> size </a:t>
            </a:r>
            <a:r>
              <a:rPr lang="en-US" altLang="zh-TW" sz="2000" dirty="0" smtClean="0">
                <a:latin typeface="+mn-lt"/>
              </a:rPr>
              <a:t>is the font size</a:t>
            </a:r>
          </a:p>
          <a:p>
            <a:pPr lvl="1"/>
            <a:r>
              <a:rPr lang="en-US" altLang="zh-TW" sz="2000" dirty="0" smtClean="0">
                <a:solidFill>
                  <a:srgbClr val="FFFF00"/>
                </a:solidFill>
                <a:latin typeface="+mn-lt"/>
              </a:rPr>
              <a:t>BOOL4 </a:t>
            </a:r>
            <a:r>
              <a:rPr lang="en-US" altLang="zh-TW" sz="2000" dirty="0" err="1" smtClean="0">
                <a:solidFill>
                  <a:srgbClr val="FFFF00"/>
                </a:solidFill>
                <a:latin typeface="+mn-lt"/>
              </a:rPr>
              <a:t>beBold</a:t>
            </a:r>
            <a:r>
              <a:rPr lang="en-US" altLang="zh-TW" sz="2000" dirty="0" smtClean="0">
                <a:solidFill>
                  <a:srgbClr val="FFFF00"/>
                </a:solidFill>
                <a:latin typeface="+mn-lt"/>
              </a:rPr>
              <a:t> = TRUE </a:t>
            </a:r>
            <a:r>
              <a:rPr lang="en-US" altLang="zh-TW" sz="2000" dirty="0" smtClean="0">
                <a:latin typeface="+mn-lt"/>
              </a:rPr>
              <a:t>for bolded font</a:t>
            </a:r>
          </a:p>
          <a:p>
            <a:pPr lvl="1"/>
            <a:r>
              <a:rPr lang="en-US" altLang="zh-TW" sz="2000" dirty="0" smtClean="0">
                <a:solidFill>
                  <a:srgbClr val="FFFF00"/>
                </a:solidFill>
                <a:latin typeface="+mn-lt"/>
              </a:rPr>
              <a:t>BOOL4 </a:t>
            </a:r>
            <a:r>
              <a:rPr lang="en-US" altLang="zh-TW" sz="2000" dirty="0" err="1" smtClean="0">
                <a:solidFill>
                  <a:srgbClr val="FFFF00"/>
                </a:solidFill>
                <a:latin typeface="+mn-lt"/>
              </a:rPr>
              <a:t>beItalic</a:t>
            </a:r>
            <a:r>
              <a:rPr lang="en-US" altLang="zh-TW" sz="2000" dirty="0" smtClean="0">
                <a:solidFill>
                  <a:srgbClr val="FFFF00"/>
                </a:solidFill>
                <a:latin typeface="+mn-lt"/>
              </a:rPr>
              <a:t> = TRUE </a:t>
            </a:r>
            <a:r>
              <a:rPr lang="en-US" altLang="zh-TW" sz="2000" dirty="0" smtClean="0">
                <a:latin typeface="+mn-lt"/>
              </a:rPr>
              <a:t>for italic font</a:t>
            </a:r>
          </a:p>
          <a:p>
            <a:r>
              <a:rPr lang="en-US" altLang="zh-TW" sz="2000" dirty="0" smtClean="0">
                <a:latin typeface="+mn-lt"/>
              </a:rPr>
              <a:t>Use </a:t>
            </a:r>
            <a:r>
              <a:rPr lang="en-US" altLang="zh-TW" sz="2000" dirty="0" err="1" smtClean="0">
                <a:solidFill>
                  <a:srgbClr val="FFFF00"/>
                </a:solidFill>
                <a:latin typeface="+mn-lt"/>
              </a:rPr>
              <a:t>FyDeleteText</a:t>
            </a:r>
            <a:r>
              <a:rPr lang="en-US" altLang="zh-TW" sz="2000" dirty="0" smtClean="0">
                <a:solidFill>
                  <a:srgbClr val="FFFF00"/>
                </a:solidFill>
                <a:latin typeface="+mn-lt"/>
              </a:rPr>
              <a:t>(</a:t>
            </a:r>
            <a:r>
              <a:rPr lang="en-US" altLang="zh-TW" sz="2000" dirty="0" err="1" smtClean="0">
                <a:solidFill>
                  <a:srgbClr val="FFFF00"/>
                </a:solidFill>
                <a:latin typeface="+mn-lt"/>
              </a:rPr>
              <a:t>TEXTid</a:t>
            </a:r>
            <a:r>
              <a:rPr lang="en-US" altLang="zh-TW" sz="2000" dirty="0" smtClean="0">
                <a:solidFill>
                  <a:srgbClr val="FFFF00"/>
                </a:solidFill>
                <a:latin typeface="+mn-lt"/>
              </a:rPr>
              <a:t> </a:t>
            </a:r>
            <a:r>
              <a:rPr lang="en-US" altLang="zh-TW" sz="2000" dirty="0" err="1" smtClean="0">
                <a:solidFill>
                  <a:srgbClr val="FFFF00"/>
                </a:solidFill>
                <a:latin typeface="+mn-lt"/>
              </a:rPr>
              <a:t>textID</a:t>
            </a:r>
            <a:r>
              <a:rPr lang="en-US" altLang="zh-TW" sz="2000" dirty="0" smtClean="0">
                <a:solidFill>
                  <a:srgbClr val="FFFF00"/>
                </a:solidFill>
                <a:latin typeface="+mn-lt"/>
              </a:rPr>
              <a:t>) </a:t>
            </a:r>
            <a:r>
              <a:rPr lang="en-US" altLang="zh-TW" sz="2000" dirty="0" smtClean="0">
                <a:latin typeface="+mn-lt"/>
              </a:rPr>
              <a:t>to delete a font object.</a:t>
            </a:r>
          </a:p>
          <a:p>
            <a:r>
              <a:rPr lang="en-US" altLang="zh-TW" sz="2000" dirty="0" smtClean="0">
                <a:latin typeface="+mn-lt"/>
              </a:rPr>
              <a:t>Use </a:t>
            </a:r>
            <a:r>
              <a:rPr lang="en-US" altLang="zh-TW" sz="2000" dirty="0" smtClean="0">
                <a:solidFill>
                  <a:srgbClr val="FFFF00"/>
                </a:solidFill>
                <a:latin typeface="+mn-lt"/>
              </a:rPr>
              <a:t>void </a:t>
            </a:r>
            <a:r>
              <a:rPr lang="en-US" altLang="zh-TW" sz="2000" dirty="0" err="1" smtClean="0">
                <a:solidFill>
                  <a:srgbClr val="FFFF00"/>
                </a:solidFill>
                <a:latin typeface="+mn-lt"/>
              </a:rPr>
              <a:t>FnText</a:t>
            </a:r>
            <a:r>
              <a:rPr lang="en-US" altLang="zh-TW" sz="2000" dirty="0" smtClean="0">
                <a:solidFill>
                  <a:srgbClr val="FFFF00"/>
                </a:solidFill>
                <a:latin typeface="+mn-lt"/>
              </a:rPr>
              <a:t>::Begin(</a:t>
            </a:r>
            <a:r>
              <a:rPr lang="en-US" altLang="zh-TW" sz="2000" dirty="0" err="1" smtClean="0">
                <a:solidFill>
                  <a:srgbClr val="FFFF00"/>
                </a:solidFill>
                <a:latin typeface="+mn-lt"/>
              </a:rPr>
              <a:t>VIEWPORTid</a:t>
            </a:r>
            <a:r>
              <a:rPr lang="en-US" altLang="zh-TW" sz="2000" dirty="0" smtClean="0">
                <a:solidFill>
                  <a:srgbClr val="FFFF00"/>
                </a:solidFill>
                <a:latin typeface="+mn-lt"/>
              </a:rPr>
              <a:t> </a:t>
            </a:r>
            <a:r>
              <a:rPr lang="en-US" altLang="zh-TW" sz="2000" dirty="0" err="1" smtClean="0">
                <a:solidFill>
                  <a:srgbClr val="FFFF00"/>
                </a:solidFill>
                <a:latin typeface="+mn-lt"/>
              </a:rPr>
              <a:t>vID</a:t>
            </a:r>
            <a:r>
              <a:rPr lang="en-US" altLang="zh-TW" sz="2000" dirty="0" smtClean="0">
                <a:solidFill>
                  <a:srgbClr val="FFFF00"/>
                </a:solidFill>
                <a:latin typeface="+mn-lt"/>
              </a:rPr>
              <a:t>) </a:t>
            </a:r>
            <a:r>
              <a:rPr lang="en-US" altLang="zh-TW" sz="2000" dirty="0" smtClean="0">
                <a:latin typeface="+mn-lt"/>
              </a:rPr>
              <a:t>to start the rendering of the text</a:t>
            </a:r>
          </a:p>
          <a:p>
            <a:pPr lvl="1"/>
            <a:r>
              <a:rPr lang="en-US" altLang="zh-TW" sz="2000" dirty="0" err="1" smtClean="0">
                <a:latin typeface="+mn-lt"/>
              </a:rPr>
              <a:t>vID</a:t>
            </a:r>
            <a:r>
              <a:rPr lang="en-US" altLang="zh-TW" sz="2000" dirty="0" smtClean="0">
                <a:latin typeface="+mn-lt"/>
              </a:rPr>
              <a:t> is the viewport for text rendering</a:t>
            </a:r>
          </a:p>
          <a:p>
            <a:r>
              <a:rPr lang="en-US" altLang="zh-TW" sz="2000" dirty="0" smtClean="0">
                <a:latin typeface="+mn-lt"/>
              </a:rPr>
              <a:t>Use </a:t>
            </a:r>
            <a:r>
              <a:rPr lang="en-US" altLang="zh-TW" sz="2000" dirty="0" smtClean="0">
                <a:solidFill>
                  <a:srgbClr val="FFFF00"/>
                </a:solidFill>
                <a:latin typeface="+mn-lt"/>
              </a:rPr>
              <a:t>void </a:t>
            </a:r>
            <a:r>
              <a:rPr lang="en-US" altLang="zh-TW" sz="2000" dirty="0" err="1" smtClean="0">
                <a:solidFill>
                  <a:srgbClr val="FFFF00"/>
                </a:solidFill>
                <a:latin typeface="+mn-lt"/>
              </a:rPr>
              <a:t>FnText</a:t>
            </a:r>
            <a:r>
              <a:rPr lang="en-US" altLang="zh-TW" sz="2000" dirty="0" smtClean="0">
                <a:solidFill>
                  <a:srgbClr val="FFFF00"/>
                </a:solidFill>
                <a:latin typeface="+mn-lt"/>
              </a:rPr>
              <a:t>::End() </a:t>
            </a:r>
            <a:r>
              <a:rPr lang="en-US" altLang="zh-TW" sz="2000" dirty="0" smtClean="0">
                <a:latin typeface="+mn-lt"/>
              </a:rPr>
              <a:t>to finish the text rendering</a:t>
            </a:r>
          </a:p>
          <a:p>
            <a:r>
              <a:rPr lang="en-US" altLang="zh-TW" sz="2000" dirty="0" smtClean="0">
                <a:latin typeface="+mn-lt"/>
              </a:rPr>
              <a:t>Use </a:t>
            </a:r>
            <a:r>
              <a:rPr lang="en-US" altLang="zh-TW" sz="2000" dirty="0" err="1" smtClean="0">
                <a:solidFill>
                  <a:srgbClr val="FFFF00"/>
                </a:solidFill>
                <a:latin typeface="+mn-lt"/>
              </a:rPr>
              <a:t>int</a:t>
            </a:r>
            <a:r>
              <a:rPr lang="en-US" altLang="zh-TW" sz="2000" dirty="0" smtClean="0">
                <a:solidFill>
                  <a:srgbClr val="FFFF00"/>
                </a:solidFill>
                <a:latin typeface="+mn-lt"/>
              </a:rPr>
              <a:t> </a:t>
            </a:r>
            <a:r>
              <a:rPr lang="en-US" altLang="zh-TW" sz="2000" dirty="0" err="1" smtClean="0">
                <a:solidFill>
                  <a:srgbClr val="FFFF00"/>
                </a:solidFill>
                <a:latin typeface="+mn-lt"/>
              </a:rPr>
              <a:t>FnText</a:t>
            </a:r>
            <a:r>
              <a:rPr lang="en-US" altLang="zh-TW" sz="2000" dirty="0" smtClean="0">
                <a:solidFill>
                  <a:srgbClr val="FFFF00"/>
                </a:solidFill>
                <a:latin typeface="+mn-lt"/>
              </a:rPr>
              <a:t>::Write(char *text, </a:t>
            </a:r>
            <a:r>
              <a:rPr lang="en-US" altLang="zh-TW" sz="2000" dirty="0" err="1" smtClean="0">
                <a:solidFill>
                  <a:srgbClr val="FFFF00"/>
                </a:solidFill>
                <a:latin typeface="+mn-lt"/>
              </a:rPr>
              <a:t>int</a:t>
            </a:r>
            <a:r>
              <a:rPr lang="en-US" altLang="zh-TW" sz="2000" dirty="0" smtClean="0">
                <a:solidFill>
                  <a:srgbClr val="FFFF00"/>
                </a:solidFill>
                <a:latin typeface="+mn-lt"/>
              </a:rPr>
              <a:t> ox, </a:t>
            </a:r>
            <a:r>
              <a:rPr lang="en-US" altLang="zh-TW" sz="2000" dirty="0" err="1" smtClean="0">
                <a:solidFill>
                  <a:srgbClr val="FFFF00"/>
                </a:solidFill>
                <a:latin typeface="+mn-lt"/>
              </a:rPr>
              <a:t>int</a:t>
            </a:r>
            <a:r>
              <a:rPr lang="en-US" altLang="zh-TW" sz="2000" dirty="0" smtClean="0">
                <a:solidFill>
                  <a:srgbClr val="FFFF00"/>
                </a:solidFill>
                <a:latin typeface="+mn-lt"/>
              </a:rPr>
              <a:t> </a:t>
            </a:r>
            <a:r>
              <a:rPr lang="en-US" altLang="zh-TW" sz="2000" dirty="0" err="1" smtClean="0">
                <a:solidFill>
                  <a:srgbClr val="FFFF00"/>
                </a:solidFill>
                <a:latin typeface="+mn-lt"/>
              </a:rPr>
              <a:t>oy</a:t>
            </a:r>
            <a:r>
              <a:rPr lang="en-US" altLang="zh-TW" sz="2000" dirty="0" smtClean="0">
                <a:solidFill>
                  <a:srgbClr val="FFFF00"/>
                </a:solidFill>
                <a:latin typeface="+mn-lt"/>
              </a:rPr>
              <a:t>, BYTE r, BYTE g, BYTE b, BYTE a = 255) </a:t>
            </a:r>
            <a:r>
              <a:rPr lang="en-US" altLang="zh-TW" sz="2000" dirty="0" smtClean="0">
                <a:latin typeface="+mn-lt"/>
              </a:rPr>
              <a:t>to render the text.</a:t>
            </a:r>
          </a:p>
          <a:p>
            <a:pPr lvl="1"/>
            <a:r>
              <a:rPr lang="en-US" altLang="zh-TW" sz="2000" dirty="0" smtClean="0">
                <a:latin typeface="+mn-lt"/>
              </a:rPr>
              <a:t>A text must be rendered between the </a:t>
            </a:r>
            <a:r>
              <a:rPr lang="en-US" altLang="zh-TW" sz="2000" dirty="0" smtClean="0">
                <a:solidFill>
                  <a:srgbClr val="FFFF00"/>
                </a:solidFill>
                <a:latin typeface="+mn-lt"/>
              </a:rPr>
              <a:t>Begin() </a:t>
            </a:r>
            <a:r>
              <a:rPr lang="en-US" altLang="zh-TW" sz="2000" dirty="0" smtClean="0">
                <a:latin typeface="+mn-lt"/>
              </a:rPr>
              <a:t>and </a:t>
            </a:r>
            <a:r>
              <a:rPr lang="en-US" altLang="zh-TW" sz="2000" dirty="0" smtClean="0">
                <a:solidFill>
                  <a:srgbClr val="FFFF00"/>
                </a:solidFill>
                <a:latin typeface="+mn-lt"/>
              </a:rPr>
              <a:t>End() </a:t>
            </a:r>
            <a:r>
              <a:rPr lang="en-US" altLang="zh-TW" sz="2000" dirty="0" smtClean="0">
                <a:latin typeface="+mn-lt"/>
              </a:rPr>
              <a:t>commands.</a:t>
            </a:r>
            <a:endParaRPr lang="en-US" altLang="zh-TW" sz="2000" dirty="0">
              <a:latin typeface="+mn-lt"/>
            </a:endParaRPr>
          </a:p>
          <a:p>
            <a:pPr lvl="1"/>
            <a:endParaRPr lang="en-US" altLang="zh-TW" sz="2000" dirty="0">
              <a:latin typeface="+mn-lt"/>
            </a:endParaRPr>
          </a:p>
          <a:p>
            <a:endParaRPr lang="en-US" altLang="zh-TW" sz="2000" dirty="0" smtClean="0">
              <a:latin typeface="+mn-lt"/>
            </a:endParaRPr>
          </a:p>
          <a:p>
            <a:pPr lvl="1"/>
            <a:endParaRPr lang="en-US" altLang="zh-TW" sz="2000" dirty="0" smtClean="0">
              <a:latin typeface="+mn-lt"/>
            </a:endParaRPr>
          </a:p>
        </p:txBody>
      </p:sp>
    </p:spTree>
    <p:extLst>
      <p:ext uri="{BB962C8B-B14F-4D97-AF65-F5344CB8AC3E}">
        <p14:creationId xmlns:p14="http://schemas.microsoft.com/office/powerpoint/2010/main" val="240542390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Fly2 Text (2)</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59766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altLang="zh-TW" sz="2000" dirty="0" smtClean="0">
                <a:latin typeface="+mn-lt"/>
              </a:rPr>
              <a:t>Use </a:t>
            </a:r>
            <a:r>
              <a:rPr lang="en-US" altLang="zh-TW" sz="2000" dirty="0" err="1" smtClean="0">
                <a:solidFill>
                  <a:srgbClr val="FFFF00"/>
                </a:solidFill>
                <a:latin typeface="+mn-lt"/>
              </a:rPr>
              <a:t>int</a:t>
            </a:r>
            <a:r>
              <a:rPr lang="en-US" altLang="zh-TW" sz="2000" dirty="0" smtClean="0">
                <a:solidFill>
                  <a:srgbClr val="FFFF00"/>
                </a:solidFill>
                <a:latin typeface="+mn-lt"/>
              </a:rPr>
              <a:t> </a:t>
            </a:r>
            <a:r>
              <a:rPr lang="en-US" altLang="zh-TW" sz="2000" dirty="0" err="1" smtClean="0">
                <a:solidFill>
                  <a:srgbClr val="FFFF00"/>
                </a:solidFill>
                <a:latin typeface="+mn-lt"/>
              </a:rPr>
              <a:t>FnText</a:t>
            </a:r>
            <a:r>
              <a:rPr lang="en-US" altLang="zh-TW" sz="2000" dirty="0" smtClean="0">
                <a:solidFill>
                  <a:srgbClr val="FFFF00"/>
                </a:solidFill>
                <a:latin typeface="+mn-lt"/>
              </a:rPr>
              <a:t>::Write(char *text, </a:t>
            </a:r>
            <a:r>
              <a:rPr lang="en-US" altLang="zh-TW" sz="2000" dirty="0" err="1" smtClean="0">
                <a:solidFill>
                  <a:srgbClr val="FFFF00"/>
                </a:solidFill>
                <a:latin typeface="+mn-lt"/>
              </a:rPr>
              <a:t>int</a:t>
            </a:r>
            <a:r>
              <a:rPr lang="en-US" altLang="zh-TW" sz="2000" dirty="0" smtClean="0">
                <a:solidFill>
                  <a:srgbClr val="FFFF00"/>
                </a:solidFill>
                <a:latin typeface="+mn-lt"/>
              </a:rPr>
              <a:t> ox, </a:t>
            </a:r>
            <a:r>
              <a:rPr lang="en-US" altLang="zh-TW" sz="2000" dirty="0" err="1" smtClean="0">
                <a:solidFill>
                  <a:srgbClr val="FFFF00"/>
                </a:solidFill>
                <a:latin typeface="+mn-lt"/>
              </a:rPr>
              <a:t>int</a:t>
            </a:r>
            <a:r>
              <a:rPr lang="en-US" altLang="zh-TW" sz="2000" dirty="0" smtClean="0">
                <a:solidFill>
                  <a:srgbClr val="FFFF00"/>
                </a:solidFill>
                <a:latin typeface="+mn-lt"/>
              </a:rPr>
              <a:t> </a:t>
            </a:r>
            <a:r>
              <a:rPr lang="en-US" altLang="zh-TW" sz="2000" dirty="0" err="1" smtClean="0">
                <a:solidFill>
                  <a:srgbClr val="FFFF00"/>
                </a:solidFill>
                <a:latin typeface="+mn-lt"/>
              </a:rPr>
              <a:t>oy</a:t>
            </a:r>
            <a:r>
              <a:rPr lang="en-US" altLang="zh-TW" sz="2000" dirty="0" smtClean="0">
                <a:solidFill>
                  <a:srgbClr val="FFFF00"/>
                </a:solidFill>
                <a:latin typeface="+mn-lt"/>
              </a:rPr>
              <a:t>, BYTE r, BYTE g, BYTE b, BYTE a = 255)</a:t>
            </a:r>
            <a:r>
              <a:rPr lang="en-US" altLang="zh-TW" sz="2000" dirty="0" smtClean="0">
                <a:latin typeface="+mn-lt"/>
              </a:rPr>
              <a:t> to render the text.</a:t>
            </a:r>
          </a:p>
          <a:p>
            <a:pPr lvl="1"/>
            <a:r>
              <a:rPr lang="en-US" altLang="zh-TW" sz="2000" dirty="0">
                <a:solidFill>
                  <a:srgbClr val="FFFF00"/>
                </a:solidFill>
                <a:latin typeface="+mn-lt"/>
              </a:rPr>
              <a:t>c</a:t>
            </a:r>
            <a:r>
              <a:rPr lang="en-US" altLang="zh-TW" sz="2000" dirty="0" smtClean="0">
                <a:solidFill>
                  <a:srgbClr val="FFFF00"/>
                </a:solidFill>
                <a:latin typeface="+mn-lt"/>
              </a:rPr>
              <a:t>har *text </a:t>
            </a:r>
            <a:r>
              <a:rPr lang="en-US" altLang="zh-TW" sz="2000" dirty="0" smtClean="0">
                <a:latin typeface="+mn-lt"/>
              </a:rPr>
              <a:t>is the string to be rendered.</a:t>
            </a:r>
          </a:p>
          <a:p>
            <a:pPr lvl="1"/>
            <a:r>
              <a:rPr lang="en-US" altLang="zh-TW" sz="2000" dirty="0" smtClean="0">
                <a:solidFill>
                  <a:srgbClr val="FFFF00"/>
                </a:solidFill>
                <a:latin typeface="+mn-lt"/>
              </a:rPr>
              <a:t>(</a:t>
            </a:r>
            <a:r>
              <a:rPr lang="en-US" altLang="zh-TW" sz="2000" dirty="0" err="1" smtClean="0">
                <a:solidFill>
                  <a:srgbClr val="FFFF00"/>
                </a:solidFill>
                <a:latin typeface="+mn-lt"/>
              </a:rPr>
              <a:t>int</a:t>
            </a:r>
            <a:r>
              <a:rPr lang="en-US" altLang="zh-TW" sz="2000" dirty="0" smtClean="0">
                <a:solidFill>
                  <a:srgbClr val="FFFF00"/>
                </a:solidFill>
                <a:latin typeface="+mn-lt"/>
              </a:rPr>
              <a:t> ox, </a:t>
            </a:r>
            <a:r>
              <a:rPr lang="en-US" altLang="zh-TW" sz="2000" dirty="0" err="1" smtClean="0">
                <a:solidFill>
                  <a:srgbClr val="FFFF00"/>
                </a:solidFill>
                <a:latin typeface="+mn-lt"/>
              </a:rPr>
              <a:t>int</a:t>
            </a:r>
            <a:r>
              <a:rPr lang="en-US" altLang="zh-TW" sz="2000" dirty="0" smtClean="0">
                <a:solidFill>
                  <a:srgbClr val="FFFF00"/>
                </a:solidFill>
                <a:latin typeface="+mn-lt"/>
              </a:rPr>
              <a:t> </a:t>
            </a:r>
            <a:r>
              <a:rPr lang="en-US" altLang="zh-TW" sz="2000" dirty="0" err="1" smtClean="0">
                <a:solidFill>
                  <a:srgbClr val="FFFF00"/>
                </a:solidFill>
                <a:latin typeface="+mn-lt"/>
              </a:rPr>
              <a:t>oy</a:t>
            </a:r>
            <a:r>
              <a:rPr lang="en-US" altLang="zh-TW" sz="2000" dirty="0" smtClean="0">
                <a:solidFill>
                  <a:srgbClr val="FFFF00"/>
                </a:solidFill>
                <a:latin typeface="+mn-lt"/>
              </a:rPr>
              <a:t>) </a:t>
            </a:r>
            <a:r>
              <a:rPr lang="en-US" altLang="zh-TW" sz="2000" dirty="0" smtClean="0">
                <a:latin typeface="+mn-lt"/>
              </a:rPr>
              <a:t>is the position to render, which the left-bottom corner of the text block.</a:t>
            </a:r>
          </a:p>
          <a:p>
            <a:pPr lvl="1"/>
            <a:r>
              <a:rPr lang="en-US" altLang="zh-TW" sz="2000" dirty="0" smtClean="0">
                <a:solidFill>
                  <a:srgbClr val="FFFF00"/>
                </a:solidFill>
                <a:latin typeface="+mn-lt"/>
              </a:rPr>
              <a:t>(r, g, b, a) </a:t>
            </a:r>
            <a:r>
              <a:rPr lang="en-US" altLang="zh-TW" sz="2000" dirty="0" smtClean="0">
                <a:latin typeface="+mn-lt"/>
              </a:rPr>
              <a:t>is the font color used, which is ranging from </a:t>
            </a:r>
            <a:r>
              <a:rPr lang="en-US" altLang="zh-TW" sz="2000" dirty="0" smtClean="0">
                <a:solidFill>
                  <a:srgbClr val="FFFF00"/>
                </a:solidFill>
                <a:latin typeface="+mn-lt"/>
              </a:rPr>
              <a:t>0 – 255</a:t>
            </a:r>
            <a:r>
              <a:rPr lang="en-US" altLang="zh-TW" sz="2000" dirty="0" smtClean="0">
                <a:latin typeface="+mn-lt"/>
              </a:rPr>
              <a:t>. </a:t>
            </a:r>
            <a:r>
              <a:rPr lang="en-US" altLang="zh-TW" sz="2000" dirty="0" smtClean="0">
                <a:solidFill>
                  <a:srgbClr val="FFFF00"/>
                </a:solidFill>
                <a:latin typeface="+mn-lt"/>
              </a:rPr>
              <a:t>a</a:t>
            </a:r>
            <a:r>
              <a:rPr lang="en-US" altLang="zh-TW" sz="2000" dirty="0" smtClean="0">
                <a:latin typeface="+mn-lt"/>
              </a:rPr>
              <a:t> is the alpha value with default value </a:t>
            </a:r>
            <a:r>
              <a:rPr lang="en-US" altLang="zh-TW" sz="2000" dirty="0" smtClean="0">
                <a:solidFill>
                  <a:srgbClr val="FFFF00"/>
                </a:solidFill>
                <a:latin typeface="+mn-lt"/>
              </a:rPr>
              <a:t>255</a:t>
            </a:r>
            <a:r>
              <a:rPr lang="en-US" altLang="zh-TW" sz="2000" dirty="0" smtClean="0">
                <a:latin typeface="+mn-lt"/>
              </a:rPr>
              <a:t> (opaque).</a:t>
            </a:r>
          </a:p>
          <a:p>
            <a:pPr lvl="1"/>
            <a:r>
              <a:rPr lang="en-US" altLang="zh-TW" sz="2000" dirty="0" smtClean="0">
                <a:latin typeface="+mn-lt"/>
              </a:rPr>
              <a:t>This function will return the x position of the last pixel of the text block for next writing reference.</a:t>
            </a:r>
          </a:p>
          <a:p>
            <a:pPr lvl="1"/>
            <a:endParaRPr lang="en-US" altLang="zh-TW" sz="2000" dirty="0" smtClean="0">
              <a:latin typeface="+mn-lt"/>
            </a:endParaRPr>
          </a:p>
        </p:txBody>
      </p:sp>
    </p:spTree>
    <p:extLst>
      <p:ext uri="{BB962C8B-B14F-4D97-AF65-F5344CB8AC3E}">
        <p14:creationId xmlns:p14="http://schemas.microsoft.com/office/powerpoint/2010/main" val="8751302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Hello World – Main Program</a:t>
            </a:r>
            <a:endParaRPr lang="en-US" altLang="zh-TW" sz="2800" b="1" dirty="0">
              <a:effectLst>
                <a:outerShdw blurRad="38100" dist="38100" dir="2700000" algn="tl">
                  <a:srgbClr val="000000">
                    <a:alpha val="43137"/>
                  </a:srgbClr>
                </a:outerShdw>
              </a:effectLst>
            </a:endParaRPr>
          </a:p>
        </p:txBody>
      </p:sp>
      <p:sp>
        <p:nvSpPr>
          <p:cNvPr id="4" name="文字方塊 3"/>
          <p:cNvSpPr txBox="1"/>
          <p:nvPr/>
        </p:nvSpPr>
        <p:spPr>
          <a:xfrm>
            <a:off x="257523" y="836712"/>
            <a:ext cx="6762749" cy="5755422"/>
          </a:xfrm>
          <a:prstGeom prst="rect">
            <a:avLst/>
          </a:prstGeom>
          <a:noFill/>
        </p:spPr>
        <p:txBody>
          <a:bodyPr wrap="none" rtlCol="0">
            <a:spAutoFit/>
          </a:bodyPr>
          <a:lstStyle/>
          <a:p>
            <a:r>
              <a:rPr lang="en-US" altLang="zh-TW" sz="1600" b="1" dirty="0" smtClean="0">
                <a:solidFill>
                  <a:srgbClr val="FFC000"/>
                </a:solidFill>
              </a:rPr>
              <a:t>#include “FlyWin32.h”</a:t>
            </a:r>
          </a:p>
          <a:p>
            <a:r>
              <a:rPr lang="en-US" altLang="zh-TW" sz="1600" b="1" dirty="0" smtClean="0"/>
              <a:t>void </a:t>
            </a:r>
            <a:r>
              <a:rPr lang="en-US" altLang="zh-TW" sz="1600" b="1" dirty="0" err="1">
                <a:solidFill>
                  <a:srgbClr val="FFFF00"/>
                </a:solidFill>
              </a:rPr>
              <a:t>FyMain</a:t>
            </a:r>
            <a:r>
              <a:rPr lang="en-US" altLang="zh-TW" sz="1600" b="1" dirty="0">
                <a:solidFill>
                  <a:srgbClr val="FFFF00"/>
                </a:solidFill>
              </a:rPr>
              <a:t>(</a:t>
            </a:r>
            <a:r>
              <a:rPr lang="en-US" altLang="zh-TW" sz="1600" b="1" dirty="0" err="1">
                <a:solidFill>
                  <a:srgbClr val="FFFF00"/>
                </a:solidFill>
              </a:rPr>
              <a:t>int</a:t>
            </a:r>
            <a:r>
              <a:rPr lang="en-US" altLang="zh-TW" sz="1600" b="1" dirty="0">
                <a:solidFill>
                  <a:srgbClr val="FFFF00"/>
                </a:solidFill>
              </a:rPr>
              <a:t> </a:t>
            </a:r>
            <a:r>
              <a:rPr lang="en-US" altLang="zh-TW" sz="1600" b="1" dirty="0" err="1">
                <a:solidFill>
                  <a:srgbClr val="FFFF00"/>
                </a:solidFill>
              </a:rPr>
              <a:t>argc</a:t>
            </a:r>
            <a:r>
              <a:rPr lang="en-US" altLang="zh-TW" sz="1600" b="1" dirty="0">
                <a:solidFill>
                  <a:srgbClr val="FFFF00"/>
                </a:solidFill>
              </a:rPr>
              <a:t>, char **</a:t>
            </a:r>
            <a:r>
              <a:rPr lang="en-US" altLang="zh-TW" sz="1600" b="1" dirty="0" err="1">
                <a:solidFill>
                  <a:srgbClr val="FFFF00"/>
                </a:solidFill>
              </a:rPr>
              <a:t>argv</a:t>
            </a:r>
            <a:r>
              <a:rPr lang="en-US" altLang="zh-TW" sz="1600" b="1" dirty="0">
                <a:solidFill>
                  <a:srgbClr val="FFFF00"/>
                </a:solidFill>
              </a:rPr>
              <a:t>)</a:t>
            </a:r>
          </a:p>
          <a:p>
            <a:r>
              <a:rPr lang="en-US" altLang="zh-TW" sz="1600" b="1" dirty="0"/>
              <a:t>{</a:t>
            </a:r>
          </a:p>
          <a:p>
            <a:r>
              <a:rPr lang="en-US" altLang="zh-TW" sz="1600" b="1" dirty="0"/>
              <a:t>   // create a new world</a:t>
            </a:r>
          </a:p>
          <a:p>
            <a:r>
              <a:rPr lang="nb-NO" altLang="zh-TW" sz="1600" b="1" dirty="0"/>
              <a:t>   </a:t>
            </a:r>
            <a:r>
              <a:rPr lang="nb-NO" altLang="zh-TW" sz="1600" b="1" dirty="0">
                <a:solidFill>
                  <a:srgbClr val="FFFF00"/>
                </a:solidFill>
              </a:rPr>
              <a:t>FyStartFlyWin32("Hello Fly2 !", 0, 0, 800, 600, FALSE);</a:t>
            </a:r>
          </a:p>
          <a:p>
            <a:endParaRPr lang="zh-TW" altLang="en-US" sz="1600" b="1" dirty="0"/>
          </a:p>
          <a:p>
            <a:r>
              <a:rPr lang="en-US" altLang="zh-TW" sz="1600" b="1" dirty="0"/>
              <a:t>   // create a </a:t>
            </a:r>
            <a:r>
              <a:rPr lang="en-US" altLang="zh-TW" sz="1600" b="1" dirty="0" smtClean="0"/>
              <a:t>viewport, a </a:t>
            </a:r>
            <a:r>
              <a:rPr lang="en-US" altLang="zh-TW" sz="1600" b="1" dirty="0"/>
              <a:t>3D scene </a:t>
            </a:r>
            <a:r>
              <a:rPr lang="en-US" altLang="zh-TW" sz="1600" b="1" dirty="0" smtClean="0"/>
              <a:t>and </a:t>
            </a:r>
            <a:r>
              <a:rPr lang="en-US" altLang="zh-TW" sz="1600" b="1" dirty="0"/>
              <a:t>the 3D </a:t>
            </a:r>
            <a:r>
              <a:rPr lang="en-US" altLang="zh-TW" sz="1600" b="1" dirty="0" smtClean="0"/>
              <a:t>objects</a:t>
            </a:r>
          </a:p>
          <a:p>
            <a:r>
              <a:rPr lang="en-US" altLang="zh-TW" sz="1600" b="1" dirty="0"/>
              <a:t> </a:t>
            </a:r>
            <a:r>
              <a:rPr lang="en-US" altLang="zh-TW" sz="1600" b="1" dirty="0" smtClean="0"/>
              <a:t>  …</a:t>
            </a:r>
            <a:endParaRPr lang="en-US" altLang="zh-TW" sz="1600" b="1" dirty="0"/>
          </a:p>
          <a:p>
            <a:endParaRPr lang="zh-TW" altLang="en-US" sz="1600" b="1" dirty="0"/>
          </a:p>
          <a:p>
            <a:r>
              <a:rPr lang="en-US" altLang="zh-TW" sz="1600" b="1" dirty="0">
                <a:solidFill>
                  <a:srgbClr val="FFC000"/>
                </a:solidFill>
              </a:rPr>
              <a:t>   </a:t>
            </a:r>
            <a:r>
              <a:rPr lang="en-US" altLang="zh-TW" sz="1600" b="1" dirty="0" smtClean="0">
                <a:solidFill>
                  <a:srgbClr val="00B0F0"/>
                </a:solidFill>
              </a:rPr>
              <a:t>// </a:t>
            </a:r>
            <a:r>
              <a:rPr lang="en-US" altLang="zh-TW" sz="1600" b="1" dirty="0">
                <a:solidFill>
                  <a:srgbClr val="00B0F0"/>
                </a:solidFill>
              </a:rPr>
              <a:t>set Hotkeys</a:t>
            </a:r>
          </a:p>
          <a:p>
            <a:r>
              <a:rPr lang="en-US" altLang="zh-TW" sz="1600" b="1" dirty="0">
                <a:solidFill>
                  <a:srgbClr val="00B0F0"/>
                </a:solidFill>
              </a:rPr>
              <a:t>   </a:t>
            </a:r>
            <a:r>
              <a:rPr lang="en-US" altLang="zh-TW" sz="1600" b="1" dirty="0" err="1">
                <a:solidFill>
                  <a:srgbClr val="00B0F0"/>
                </a:solidFill>
              </a:rPr>
              <a:t>FyDefineHotKey</a:t>
            </a:r>
            <a:r>
              <a:rPr lang="en-US" altLang="zh-TW" sz="1600" b="1" dirty="0">
                <a:solidFill>
                  <a:srgbClr val="00B0F0"/>
                </a:solidFill>
              </a:rPr>
              <a:t>(FY_ESCAPE, </a:t>
            </a:r>
            <a:r>
              <a:rPr lang="en-US" altLang="zh-TW" sz="1600" b="1" dirty="0" err="1">
                <a:solidFill>
                  <a:srgbClr val="00B0F0"/>
                </a:solidFill>
              </a:rPr>
              <a:t>QuitGame</a:t>
            </a:r>
            <a:r>
              <a:rPr lang="en-US" altLang="zh-TW" sz="1600" b="1" dirty="0">
                <a:solidFill>
                  <a:srgbClr val="00B0F0"/>
                </a:solidFill>
              </a:rPr>
              <a:t>, FALSE);</a:t>
            </a:r>
          </a:p>
          <a:p>
            <a:endParaRPr lang="zh-TW" altLang="en-US" sz="1600" b="1" dirty="0">
              <a:solidFill>
                <a:srgbClr val="FFC000"/>
              </a:solidFill>
            </a:endParaRPr>
          </a:p>
          <a:p>
            <a:r>
              <a:rPr lang="en-US" altLang="zh-TW" sz="1600" b="1" dirty="0">
                <a:solidFill>
                  <a:srgbClr val="FFC000"/>
                </a:solidFill>
              </a:rPr>
              <a:t>   // define some mouse functions</a:t>
            </a:r>
          </a:p>
          <a:p>
            <a:r>
              <a:rPr lang="en-US" altLang="zh-TW" sz="1600" b="1" dirty="0">
                <a:solidFill>
                  <a:srgbClr val="FFC000"/>
                </a:solidFill>
              </a:rPr>
              <a:t>   </a:t>
            </a:r>
            <a:r>
              <a:rPr lang="en-US" altLang="zh-TW" sz="1600" b="1" dirty="0" err="1">
                <a:solidFill>
                  <a:srgbClr val="FFC000"/>
                </a:solidFill>
              </a:rPr>
              <a:t>FyBindMouseFunction</a:t>
            </a:r>
            <a:r>
              <a:rPr lang="en-US" altLang="zh-TW" sz="1600" b="1" dirty="0">
                <a:solidFill>
                  <a:srgbClr val="FFC000"/>
                </a:solidFill>
              </a:rPr>
              <a:t>(LEFT_MOUSE, </a:t>
            </a:r>
            <a:r>
              <a:rPr lang="en-US" altLang="zh-TW" sz="1600" b="1" dirty="0" err="1">
                <a:solidFill>
                  <a:srgbClr val="FFC000"/>
                </a:solidFill>
              </a:rPr>
              <a:t>InitPivot</a:t>
            </a:r>
            <a:r>
              <a:rPr lang="en-US" altLang="zh-TW" sz="1600" b="1" dirty="0">
                <a:solidFill>
                  <a:srgbClr val="FFC000"/>
                </a:solidFill>
              </a:rPr>
              <a:t>, </a:t>
            </a:r>
            <a:r>
              <a:rPr lang="en-US" altLang="zh-TW" sz="1600" b="1" dirty="0" err="1">
                <a:solidFill>
                  <a:srgbClr val="FFC000"/>
                </a:solidFill>
              </a:rPr>
              <a:t>PivotCam</a:t>
            </a:r>
            <a:r>
              <a:rPr lang="en-US" altLang="zh-TW" sz="1600" b="1" dirty="0">
                <a:solidFill>
                  <a:srgbClr val="FFC000"/>
                </a:solidFill>
              </a:rPr>
              <a:t>, NULL, NULL);</a:t>
            </a:r>
          </a:p>
          <a:p>
            <a:r>
              <a:rPr lang="en-US" altLang="zh-TW" sz="1600" b="1" dirty="0">
                <a:solidFill>
                  <a:srgbClr val="FFC000"/>
                </a:solidFill>
              </a:rPr>
              <a:t>   </a:t>
            </a:r>
            <a:r>
              <a:rPr lang="en-US" altLang="zh-TW" sz="1600" b="1" dirty="0" err="1">
                <a:solidFill>
                  <a:srgbClr val="FFC000"/>
                </a:solidFill>
              </a:rPr>
              <a:t>FyBindMouseFunction</a:t>
            </a:r>
            <a:r>
              <a:rPr lang="en-US" altLang="zh-TW" sz="1600" b="1" dirty="0">
                <a:solidFill>
                  <a:srgbClr val="FFC000"/>
                </a:solidFill>
              </a:rPr>
              <a:t>(MIDDLE_MOUSE, </a:t>
            </a:r>
            <a:r>
              <a:rPr lang="en-US" altLang="zh-TW" sz="1600" b="1" dirty="0" err="1">
                <a:solidFill>
                  <a:srgbClr val="FFC000"/>
                </a:solidFill>
              </a:rPr>
              <a:t>InitZoom</a:t>
            </a:r>
            <a:r>
              <a:rPr lang="en-US" altLang="zh-TW" sz="1600" b="1" dirty="0">
                <a:solidFill>
                  <a:srgbClr val="FFC000"/>
                </a:solidFill>
              </a:rPr>
              <a:t>, </a:t>
            </a:r>
            <a:r>
              <a:rPr lang="en-US" altLang="zh-TW" sz="1600" b="1" dirty="0" err="1">
                <a:solidFill>
                  <a:srgbClr val="FFC000"/>
                </a:solidFill>
              </a:rPr>
              <a:t>ZoomCam</a:t>
            </a:r>
            <a:r>
              <a:rPr lang="en-US" altLang="zh-TW" sz="1600" b="1" dirty="0">
                <a:solidFill>
                  <a:srgbClr val="FFC000"/>
                </a:solidFill>
              </a:rPr>
              <a:t>, NULL, NULL);</a:t>
            </a:r>
          </a:p>
          <a:p>
            <a:r>
              <a:rPr lang="en-US" altLang="zh-TW" sz="1600" b="1" dirty="0">
                <a:solidFill>
                  <a:srgbClr val="FFC000"/>
                </a:solidFill>
              </a:rPr>
              <a:t>   </a:t>
            </a:r>
            <a:r>
              <a:rPr lang="en-US" altLang="zh-TW" sz="1600" b="1" dirty="0" err="1">
                <a:solidFill>
                  <a:srgbClr val="FFC000"/>
                </a:solidFill>
              </a:rPr>
              <a:t>FyBindMouseFunction</a:t>
            </a:r>
            <a:r>
              <a:rPr lang="en-US" altLang="zh-TW" sz="1600" b="1" dirty="0">
                <a:solidFill>
                  <a:srgbClr val="FFC000"/>
                </a:solidFill>
              </a:rPr>
              <a:t>(RIGHT_MOUSE, </a:t>
            </a:r>
            <a:r>
              <a:rPr lang="en-US" altLang="zh-TW" sz="1600" b="1" dirty="0" err="1">
                <a:solidFill>
                  <a:srgbClr val="FFC000"/>
                </a:solidFill>
              </a:rPr>
              <a:t>InitMove</a:t>
            </a:r>
            <a:r>
              <a:rPr lang="en-US" altLang="zh-TW" sz="1600" b="1" dirty="0">
                <a:solidFill>
                  <a:srgbClr val="FFC000"/>
                </a:solidFill>
              </a:rPr>
              <a:t>, </a:t>
            </a:r>
            <a:r>
              <a:rPr lang="en-US" altLang="zh-TW" sz="1600" b="1" dirty="0" err="1">
                <a:solidFill>
                  <a:srgbClr val="FFC000"/>
                </a:solidFill>
              </a:rPr>
              <a:t>MoveCam</a:t>
            </a:r>
            <a:r>
              <a:rPr lang="en-US" altLang="zh-TW" sz="1600" b="1" dirty="0">
                <a:solidFill>
                  <a:srgbClr val="FFC000"/>
                </a:solidFill>
              </a:rPr>
              <a:t>, NULL, NULL);</a:t>
            </a:r>
          </a:p>
          <a:p>
            <a:endParaRPr lang="zh-TW" altLang="en-US" sz="1600" b="1" dirty="0">
              <a:solidFill>
                <a:srgbClr val="FF00FF"/>
              </a:solidFill>
            </a:endParaRPr>
          </a:p>
          <a:p>
            <a:r>
              <a:rPr lang="en-US" altLang="zh-TW" sz="1600" b="1" dirty="0"/>
              <a:t>   </a:t>
            </a:r>
            <a:r>
              <a:rPr lang="en-US" altLang="zh-TW" sz="1600" b="1" dirty="0">
                <a:solidFill>
                  <a:srgbClr val="92D050"/>
                </a:solidFill>
              </a:rPr>
              <a:t>// bind a timer, frame rate = 30 fps</a:t>
            </a:r>
          </a:p>
          <a:p>
            <a:r>
              <a:rPr lang="en-US" altLang="zh-TW" sz="1600" b="1" dirty="0">
                <a:solidFill>
                  <a:srgbClr val="92D050"/>
                </a:solidFill>
              </a:rPr>
              <a:t>   </a:t>
            </a:r>
            <a:r>
              <a:rPr lang="en-US" altLang="zh-TW" sz="1600" b="1" dirty="0" err="1">
                <a:solidFill>
                  <a:srgbClr val="92D050"/>
                </a:solidFill>
              </a:rPr>
              <a:t>FyBindTimer</a:t>
            </a:r>
            <a:r>
              <a:rPr lang="en-US" altLang="zh-TW" sz="1600" b="1" dirty="0">
                <a:solidFill>
                  <a:srgbClr val="92D050"/>
                </a:solidFill>
              </a:rPr>
              <a:t>(0, 30.0f, </a:t>
            </a:r>
            <a:r>
              <a:rPr lang="en-US" altLang="zh-TW" sz="1600" b="1" dirty="0" err="1">
                <a:solidFill>
                  <a:srgbClr val="92D050"/>
                </a:solidFill>
              </a:rPr>
              <a:t>GameAI</a:t>
            </a:r>
            <a:r>
              <a:rPr lang="en-US" altLang="zh-TW" sz="1600" b="1" dirty="0">
                <a:solidFill>
                  <a:srgbClr val="92D050"/>
                </a:solidFill>
              </a:rPr>
              <a:t>, TRUE);</a:t>
            </a:r>
          </a:p>
          <a:p>
            <a:endParaRPr lang="zh-TW" altLang="en-US" sz="1600" b="1" dirty="0"/>
          </a:p>
          <a:p>
            <a:r>
              <a:rPr lang="en-US" altLang="zh-TW" sz="1600" b="1" dirty="0"/>
              <a:t>   // invoke the </a:t>
            </a:r>
            <a:r>
              <a:rPr lang="en-US" altLang="zh-TW" sz="1600" b="1" dirty="0" smtClean="0"/>
              <a:t>Fly2 and give program control to Fly2</a:t>
            </a:r>
            <a:endParaRPr lang="en-US" altLang="zh-TW" sz="1600" b="1" dirty="0"/>
          </a:p>
          <a:p>
            <a:r>
              <a:rPr lang="en-US" altLang="zh-TW" sz="1600" b="1" dirty="0"/>
              <a:t>   </a:t>
            </a:r>
            <a:r>
              <a:rPr lang="en-US" altLang="zh-TW" sz="1600" b="1" dirty="0" err="1">
                <a:solidFill>
                  <a:srgbClr val="FFFF00"/>
                </a:solidFill>
              </a:rPr>
              <a:t>FyInvokeFly</a:t>
            </a:r>
            <a:r>
              <a:rPr lang="en-US" altLang="zh-TW" sz="1600" b="1" dirty="0">
                <a:solidFill>
                  <a:srgbClr val="FFFF00"/>
                </a:solidFill>
              </a:rPr>
              <a:t>(TRUE);</a:t>
            </a:r>
          </a:p>
          <a:p>
            <a:r>
              <a:rPr lang="en-US" altLang="zh-TW" sz="1600" b="1" dirty="0" smtClean="0"/>
              <a:t>}</a:t>
            </a:r>
          </a:p>
        </p:txBody>
      </p:sp>
      <p:grpSp>
        <p:nvGrpSpPr>
          <p:cNvPr id="9" name="群組 8"/>
          <p:cNvGrpSpPr/>
          <p:nvPr/>
        </p:nvGrpSpPr>
        <p:grpSpPr>
          <a:xfrm>
            <a:off x="3275856" y="944337"/>
            <a:ext cx="2498895" cy="369332"/>
            <a:chOff x="3275856" y="580038"/>
            <a:chExt cx="2498895" cy="369332"/>
          </a:xfrm>
        </p:grpSpPr>
        <p:sp>
          <p:nvSpPr>
            <p:cNvPr id="6" name="文字方塊 5"/>
            <p:cNvSpPr txBox="1"/>
            <p:nvPr/>
          </p:nvSpPr>
          <p:spPr>
            <a:xfrm>
              <a:off x="3635896" y="580038"/>
              <a:ext cx="2138855" cy="369332"/>
            </a:xfrm>
            <a:prstGeom prst="rect">
              <a:avLst/>
            </a:prstGeom>
            <a:noFill/>
          </p:spPr>
          <p:txBody>
            <a:bodyPr wrap="none" rtlCol="0">
              <a:spAutoFit/>
            </a:bodyPr>
            <a:lstStyle/>
            <a:p>
              <a:r>
                <a:rPr lang="en-US" altLang="zh-TW" b="1" dirty="0" smtClean="0"/>
                <a:t>Main Program name</a:t>
              </a:r>
              <a:endParaRPr lang="zh-TW" altLang="en-US" b="1" dirty="0"/>
            </a:p>
          </p:txBody>
        </p:sp>
        <p:cxnSp>
          <p:nvCxnSpPr>
            <p:cNvPr id="8" name="直線單箭頭接點 7"/>
            <p:cNvCxnSpPr>
              <a:stCxn id="6" idx="1"/>
            </p:cNvCxnSpPr>
            <p:nvPr/>
          </p:nvCxnSpPr>
          <p:spPr>
            <a:xfrm flipH="1">
              <a:off x="3275856" y="764704"/>
              <a:ext cx="360040" cy="1440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3" name="群組 12"/>
          <p:cNvGrpSpPr/>
          <p:nvPr/>
        </p:nvGrpSpPr>
        <p:grpSpPr>
          <a:xfrm>
            <a:off x="5004048" y="1349774"/>
            <a:ext cx="2451005" cy="571317"/>
            <a:chOff x="5004048" y="985475"/>
            <a:chExt cx="2451005" cy="571317"/>
          </a:xfrm>
        </p:grpSpPr>
        <p:sp>
          <p:nvSpPr>
            <p:cNvPr id="10" name="文字方塊 9"/>
            <p:cNvSpPr txBox="1"/>
            <p:nvPr/>
          </p:nvSpPr>
          <p:spPr>
            <a:xfrm>
              <a:off x="5868144" y="985475"/>
              <a:ext cx="1586909" cy="369332"/>
            </a:xfrm>
            <a:prstGeom prst="rect">
              <a:avLst/>
            </a:prstGeom>
            <a:noFill/>
          </p:spPr>
          <p:txBody>
            <a:bodyPr wrap="none" rtlCol="0">
              <a:spAutoFit/>
            </a:bodyPr>
            <a:lstStyle/>
            <a:p>
              <a:r>
                <a:rPr lang="en-US" altLang="zh-TW" b="1" dirty="0" smtClean="0"/>
                <a:t>1</a:t>
              </a:r>
              <a:r>
                <a:rPr lang="en-US" altLang="zh-TW" b="1" baseline="30000" dirty="0" smtClean="0"/>
                <a:t>st</a:t>
              </a:r>
              <a:r>
                <a:rPr lang="en-US" altLang="zh-TW" b="1" dirty="0" smtClean="0"/>
                <a:t> line for Fly2</a:t>
              </a:r>
              <a:endParaRPr lang="zh-TW" altLang="en-US" b="1" dirty="0"/>
            </a:p>
          </p:txBody>
        </p:sp>
        <p:cxnSp>
          <p:nvCxnSpPr>
            <p:cNvPr id="12" name="直線單箭頭接點 11"/>
            <p:cNvCxnSpPr/>
            <p:nvPr/>
          </p:nvCxnSpPr>
          <p:spPr>
            <a:xfrm flipH="1">
              <a:off x="5004048" y="1170141"/>
              <a:ext cx="770703" cy="3866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4572000" y="2497155"/>
            <a:ext cx="3273328" cy="936104"/>
            <a:chOff x="4572000" y="2132856"/>
            <a:chExt cx="3273328" cy="936104"/>
          </a:xfrm>
        </p:grpSpPr>
        <p:sp>
          <p:nvSpPr>
            <p:cNvPr id="14" name="文字方塊 13"/>
            <p:cNvSpPr txBox="1"/>
            <p:nvPr/>
          </p:nvSpPr>
          <p:spPr>
            <a:xfrm>
              <a:off x="6077344" y="2132856"/>
              <a:ext cx="1767984" cy="369332"/>
            </a:xfrm>
            <a:prstGeom prst="rect">
              <a:avLst/>
            </a:prstGeom>
            <a:noFill/>
          </p:spPr>
          <p:txBody>
            <a:bodyPr wrap="none" rtlCol="0">
              <a:spAutoFit/>
            </a:bodyPr>
            <a:lstStyle/>
            <a:p>
              <a:r>
                <a:rPr lang="en-US" altLang="zh-TW" b="1" dirty="0" smtClean="0"/>
                <a:t>Hotkey callbacks</a:t>
              </a:r>
              <a:endParaRPr lang="zh-TW" altLang="en-US" b="1" dirty="0"/>
            </a:p>
          </p:txBody>
        </p:sp>
        <p:cxnSp>
          <p:nvCxnSpPr>
            <p:cNvPr id="16" name="直線單箭頭接點 15"/>
            <p:cNvCxnSpPr>
              <a:stCxn id="14" idx="1"/>
            </p:cNvCxnSpPr>
            <p:nvPr/>
          </p:nvCxnSpPr>
          <p:spPr>
            <a:xfrm flipH="1">
              <a:off x="4572000" y="2317522"/>
              <a:ext cx="1505344" cy="7514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1" name="群組 20"/>
          <p:cNvGrpSpPr/>
          <p:nvPr/>
        </p:nvGrpSpPr>
        <p:grpSpPr>
          <a:xfrm>
            <a:off x="5940152" y="4945427"/>
            <a:ext cx="2768714" cy="441340"/>
            <a:chOff x="5940152" y="4581128"/>
            <a:chExt cx="2768714" cy="441340"/>
          </a:xfrm>
        </p:grpSpPr>
        <p:sp>
          <p:nvSpPr>
            <p:cNvPr id="18" name="文字方塊 17"/>
            <p:cNvSpPr txBox="1"/>
            <p:nvPr/>
          </p:nvSpPr>
          <p:spPr>
            <a:xfrm>
              <a:off x="6961336" y="4653136"/>
              <a:ext cx="1747530" cy="369332"/>
            </a:xfrm>
            <a:prstGeom prst="rect">
              <a:avLst/>
            </a:prstGeom>
            <a:noFill/>
          </p:spPr>
          <p:txBody>
            <a:bodyPr wrap="none" rtlCol="0">
              <a:spAutoFit/>
            </a:bodyPr>
            <a:lstStyle/>
            <a:p>
              <a:r>
                <a:rPr lang="en-US" altLang="zh-TW" b="1" dirty="0" smtClean="0"/>
                <a:t>Mouse callbacks</a:t>
              </a:r>
              <a:endParaRPr lang="zh-TW" altLang="en-US" b="1" dirty="0"/>
            </a:p>
          </p:txBody>
        </p:sp>
        <p:cxnSp>
          <p:nvCxnSpPr>
            <p:cNvPr id="20" name="直線單箭頭接點 19"/>
            <p:cNvCxnSpPr>
              <a:stCxn id="18" idx="1"/>
            </p:cNvCxnSpPr>
            <p:nvPr/>
          </p:nvCxnSpPr>
          <p:spPr>
            <a:xfrm flipH="1" flipV="1">
              <a:off x="5940152" y="4581128"/>
              <a:ext cx="1021184" cy="2566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5" name="群組 24"/>
          <p:cNvGrpSpPr/>
          <p:nvPr/>
        </p:nvGrpSpPr>
        <p:grpSpPr>
          <a:xfrm>
            <a:off x="3923928" y="5202101"/>
            <a:ext cx="2556439" cy="369332"/>
            <a:chOff x="3923928" y="4837802"/>
            <a:chExt cx="2556439" cy="369332"/>
          </a:xfrm>
        </p:grpSpPr>
        <p:sp>
          <p:nvSpPr>
            <p:cNvPr id="22" name="文字方塊 21"/>
            <p:cNvSpPr txBox="1"/>
            <p:nvPr/>
          </p:nvSpPr>
          <p:spPr>
            <a:xfrm>
              <a:off x="4833826" y="4837802"/>
              <a:ext cx="1646541" cy="369332"/>
            </a:xfrm>
            <a:prstGeom prst="rect">
              <a:avLst/>
            </a:prstGeom>
            <a:noFill/>
          </p:spPr>
          <p:txBody>
            <a:bodyPr wrap="none" rtlCol="0">
              <a:spAutoFit/>
            </a:bodyPr>
            <a:lstStyle/>
            <a:p>
              <a:r>
                <a:rPr lang="en-US" altLang="zh-TW" b="1" dirty="0" smtClean="0"/>
                <a:t>Timer callbacks</a:t>
              </a:r>
              <a:endParaRPr lang="zh-TW" altLang="en-US" b="1" dirty="0"/>
            </a:p>
          </p:txBody>
        </p:sp>
        <p:cxnSp>
          <p:nvCxnSpPr>
            <p:cNvPr id="24" name="直線單箭頭接點 23"/>
            <p:cNvCxnSpPr>
              <a:stCxn id="22" idx="1"/>
            </p:cNvCxnSpPr>
            <p:nvPr/>
          </p:nvCxnSpPr>
          <p:spPr>
            <a:xfrm flipH="1">
              <a:off x="3923928" y="5022468"/>
              <a:ext cx="90989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9" name="群組 28"/>
          <p:cNvGrpSpPr/>
          <p:nvPr/>
        </p:nvGrpSpPr>
        <p:grpSpPr>
          <a:xfrm>
            <a:off x="2200276" y="6189276"/>
            <a:ext cx="5932740" cy="446619"/>
            <a:chOff x="1885142" y="5898652"/>
            <a:chExt cx="6105306" cy="369332"/>
          </a:xfrm>
        </p:grpSpPr>
        <p:sp>
          <p:nvSpPr>
            <p:cNvPr id="26" name="文字方塊 25"/>
            <p:cNvSpPr txBox="1"/>
            <p:nvPr/>
          </p:nvSpPr>
          <p:spPr>
            <a:xfrm>
              <a:off x="2917906" y="5898652"/>
              <a:ext cx="5072542" cy="369332"/>
            </a:xfrm>
            <a:prstGeom prst="rect">
              <a:avLst/>
            </a:prstGeom>
            <a:noFill/>
          </p:spPr>
          <p:txBody>
            <a:bodyPr wrap="none" rtlCol="0">
              <a:spAutoFit/>
            </a:bodyPr>
            <a:lstStyle/>
            <a:p>
              <a:r>
                <a:rPr lang="en-US" altLang="zh-TW" b="1" dirty="0" smtClean="0"/>
                <a:t>Give the program control to Fly2 and timers are ON</a:t>
              </a:r>
              <a:endParaRPr lang="zh-TW" altLang="en-US" b="1" dirty="0"/>
            </a:p>
          </p:txBody>
        </p:sp>
        <p:cxnSp>
          <p:nvCxnSpPr>
            <p:cNvPr id="28" name="直線單箭頭接點 27"/>
            <p:cNvCxnSpPr/>
            <p:nvPr/>
          </p:nvCxnSpPr>
          <p:spPr>
            <a:xfrm flipH="1" flipV="1">
              <a:off x="1885142" y="5938777"/>
              <a:ext cx="981522" cy="825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4278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Fly2 Audio (1)</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59766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Fly2 supports playing the WAV audio in game.</a:t>
            </a:r>
          </a:p>
          <a:p>
            <a:r>
              <a:rPr lang="en-US" altLang="zh-TW" sz="2000" dirty="0" smtClean="0">
                <a:latin typeface="+mn-lt"/>
              </a:rPr>
              <a:t>To create an audio object, use</a:t>
            </a:r>
          </a:p>
          <a:p>
            <a:pPr lvl="1"/>
            <a:r>
              <a:rPr lang="en-US" altLang="zh-TW" sz="2000" dirty="0" err="1" smtClean="0">
                <a:solidFill>
                  <a:srgbClr val="FFFF00"/>
                </a:solidFill>
                <a:latin typeface="+mn-lt"/>
              </a:rPr>
              <a:t>AUDIOid</a:t>
            </a:r>
            <a:r>
              <a:rPr lang="en-US" altLang="zh-TW" sz="2000" dirty="0" smtClean="0">
                <a:solidFill>
                  <a:srgbClr val="FFFF00"/>
                </a:solidFill>
                <a:latin typeface="+mn-lt"/>
              </a:rPr>
              <a:t> </a:t>
            </a:r>
            <a:r>
              <a:rPr lang="en-US" altLang="zh-TW" sz="2000" dirty="0" err="1" smtClean="0">
                <a:solidFill>
                  <a:srgbClr val="FFFF00"/>
                </a:solidFill>
                <a:latin typeface="+mn-lt"/>
              </a:rPr>
              <a:t>FyCreateAudio</a:t>
            </a:r>
            <a:r>
              <a:rPr lang="en-US" altLang="zh-TW" sz="2000" dirty="0" smtClean="0">
                <a:solidFill>
                  <a:srgbClr val="FFFF00"/>
                </a:solidFill>
                <a:latin typeface="+mn-lt"/>
              </a:rPr>
              <a:t>(void)</a:t>
            </a:r>
          </a:p>
          <a:p>
            <a:pPr lvl="2"/>
            <a:r>
              <a:rPr lang="en-US" altLang="zh-TW" sz="2000" dirty="0" smtClean="0">
                <a:latin typeface="+mn-lt"/>
              </a:rPr>
              <a:t>This function returns an audio ID (in </a:t>
            </a:r>
            <a:r>
              <a:rPr lang="en-US" altLang="zh-TW" sz="2000" dirty="0" err="1" smtClean="0">
                <a:solidFill>
                  <a:srgbClr val="FFFF00"/>
                </a:solidFill>
                <a:latin typeface="+mn-lt"/>
              </a:rPr>
              <a:t>AUDIOid</a:t>
            </a:r>
            <a:r>
              <a:rPr lang="en-US" altLang="zh-TW" sz="2000" dirty="0" smtClean="0">
                <a:latin typeface="+mn-lt"/>
              </a:rPr>
              <a:t>).</a:t>
            </a:r>
          </a:p>
          <a:p>
            <a:pPr lvl="2"/>
            <a:r>
              <a:rPr lang="en-US" altLang="zh-TW" sz="2000" dirty="0" smtClean="0">
                <a:latin typeface="+mn-lt"/>
              </a:rPr>
              <a:t>Use </a:t>
            </a:r>
            <a:r>
              <a:rPr lang="en-US" altLang="zh-TW" sz="2000" dirty="0" err="1" smtClean="0">
                <a:solidFill>
                  <a:srgbClr val="FFFF00"/>
                </a:solidFill>
                <a:latin typeface="+mn-lt"/>
              </a:rPr>
              <a:t>FnAudio</a:t>
            </a:r>
            <a:r>
              <a:rPr lang="en-US" altLang="zh-TW" sz="2000" dirty="0" smtClean="0">
                <a:solidFill>
                  <a:srgbClr val="FFFF00"/>
                </a:solidFill>
                <a:latin typeface="+mn-lt"/>
              </a:rPr>
              <a:t>() </a:t>
            </a:r>
            <a:r>
              <a:rPr lang="en-US" altLang="zh-TW" sz="2000" dirty="0" smtClean="0">
                <a:latin typeface="+mn-lt"/>
              </a:rPr>
              <a:t>function class  to access the audio object.</a:t>
            </a:r>
          </a:p>
          <a:p>
            <a:pPr lvl="1"/>
            <a:r>
              <a:rPr lang="en-US" altLang="zh-TW" sz="2000" dirty="0" smtClean="0">
                <a:latin typeface="+mn-lt"/>
              </a:rPr>
              <a:t>Use void </a:t>
            </a:r>
            <a:r>
              <a:rPr lang="en-US" altLang="zh-TW" sz="2000" dirty="0" err="1" smtClean="0">
                <a:latin typeface="+mn-lt"/>
              </a:rPr>
              <a:t>FyDeleteAudio</a:t>
            </a:r>
            <a:r>
              <a:rPr lang="en-US" altLang="zh-TW" sz="2000" dirty="0" smtClean="0">
                <a:latin typeface="+mn-lt"/>
              </a:rPr>
              <a:t>(</a:t>
            </a:r>
            <a:r>
              <a:rPr lang="en-US" altLang="zh-TW" sz="2000" dirty="0" err="1" smtClean="0">
                <a:latin typeface="+mn-lt"/>
              </a:rPr>
              <a:t>AUDIOid</a:t>
            </a:r>
            <a:r>
              <a:rPr lang="en-US" altLang="zh-TW" sz="2000" dirty="0" smtClean="0">
                <a:latin typeface="+mn-lt"/>
              </a:rPr>
              <a:t> </a:t>
            </a:r>
            <a:r>
              <a:rPr lang="en-US" altLang="zh-TW" sz="2000" dirty="0" err="1" smtClean="0">
                <a:latin typeface="+mn-lt"/>
              </a:rPr>
              <a:t>aID</a:t>
            </a:r>
            <a:r>
              <a:rPr lang="en-US" altLang="zh-TW" sz="2000" dirty="0" smtClean="0">
                <a:latin typeface="+mn-lt"/>
              </a:rPr>
              <a:t>) to delete an audio object.</a:t>
            </a:r>
          </a:p>
          <a:p>
            <a:r>
              <a:rPr lang="en-US" altLang="zh-TW" sz="2000" dirty="0" smtClean="0">
                <a:latin typeface="+mn-lt"/>
              </a:rPr>
              <a:t>To load a WAV sound file:</a:t>
            </a:r>
          </a:p>
          <a:p>
            <a:pPr lvl="1"/>
            <a:r>
              <a:rPr lang="en-US" altLang="zh-TW" sz="2000" dirty="0" smtClean="0">
                <a:solidFill>
                  <a:srgbClr val="FFFF00"/>
                </a:solidFill>
                <a:latin typeface="+mn-lt"/>
              </a:rPr>
              <a:t>BOOL4 </a:t>
            </a:r>
            <a:r>
              <a:rPr lang="en-US" altLang="zh-TW" sz="2000" dirty="0" err="1" smtClean="0">
                <a:solidFill>
                  <a:srgbClr val="FFFF00"/>
                </a:solidFill>
                <a:latin typeface="+mn-lt"/>
              </a:rPr>
              <a:t>FnAudio</a:t>
            </a:r>
            <a:r>
              <a:rPr lang="en-US" altLang="zh-TW" sz="2000" dirty="0" smtClean="0">
                <a:solidFill>
                  <a:srgbClr val="FFFF00"/>
                </a:solidFill>
                <a:latin typeface="+mn-lt"/>
              </a:rPr>
              <a:t>::Load(char </a:t>
            </a:r>
            <a:r>
              <a:rPr lang="en-US" altLang="zh-TW" sz="2000" dirty="0" err="1" smtClean="0">
                <a:solidFill>
                  <a:srgbClr val="FFFF00"/>
                </a:solidFill>
                <a:latin typeface="+mn-lt"/>
              </a:rPr>
              <a:t>fileName</a:t>
            </a:r>
            <a:r>
              <a:rPr lang="en-US" altLang="zh-TW" sz="2000" dirty="0" smtClean="0">
                <a:solidFill>
                  <a:srgbClr val="FFFF00"/>
                </a:solidFill>
                <a:latin typeface="+mn-lt"/>
              </a:rPr>
              <a:t>);</a:t>
            </a:r>
          </a:p>
          <a:p>
            <a:pPr lvl="2"/>
            <a:r>
              <a:rPr lang="en-US" altLang="zh-TW" sz="2000" dirty="0" smtClean="0">
                <a:latin typeface="+mn-lt"/>
              </a:rPr>
              <a:t>This function will search current audio path to find the audio file.</a:t>
            </a:r>
          </a:p>
          <a:p>
            <a:pPr lvl="2"/>
            <a:r>
              <a:rPr lang="en-US" altLang="zh-TW" sz="2000" dirty="0" smtClean="0">
                <a:latin typeface="+mn-lt"/>
              </a:rPr>
              <a:t>And return </a:t>
            </a:r>
            <a:r>
              <a:rPr lang="en-US" altLang="zh-TW" sz="2000" dirty="0" smtClean="0">
                <a:solidFill>
                  <a:srgbClr val="FFFF00"/>
                </a:solidFill>
                <a:latin typeface="+mn-lt"/>
              </a:rPr>
              <a:t>TRUE</a:t>
            </a:r>
            <a:r>
              <a:rPr lang="en-US" altLang="zh-TW" sz="2000" dirty="0" smtClean="0">
                <a:latin typeface="+mn-lt"/>
              </a:rPr>
              <a:t> if the loading is successful.</a:t>
            </a:r>
          </a:p>
          <a:p>
            <a:r>
              <a:rPr lang="en-US" altLang="zh-TW" sz="2000" dirty="0" smtClean="0">
                <a:latin typeface="+mn-lt"/>
              </a:rPr>
              <a:t>To play the audio :</a:t>
            </a:r>
          </a:p>
          <a:p>
            <a:pPr lvl="1"/>
            <a:r>
              <a:rPr lang="en-US" altLang="zh-TW" sz="2000" dirty="0">
                <a:solidFill>
                  <a:srgbClr val="FFFF00"/>
                </a:solidFill>
                <a:latin typeface="+mn-lt"/>
              </a:rPr>
              <a:t>v</a:t>
            </a:r>
            <a:r>
              <a:rPr lang="en-US" altLang="zh-TW" sz="2000" dirty="0" smtClean="0">
                <a:solidFill>
                  <a:srgbClr val="FFFF00"/>
                </a:solidFill>
                <a:latin typeface="+mn-lt"/>
              </a:rPr>
              <a:t>oid </a:t>
            </a:r>
            <a:r>
              <a:rPr lang="en-US" altLang="zh-TW" sz="2000" dirty="0" err="1" smtClean="0">
                <a:solidFill>
                  <a:srgbClr val="FFFF00"/>
                </a:solidFill>
                <a:latin typeface="+mn-lt"/>
              </a:rPr>
              <a:t>FnAudio</a:t>
            </a:r>
            <a:r>
              <a:rPr lang="en-US" altLang="zh-TW" sz="2000" dirty="0" smtClean="0">
                <a:solidFill>
                  <a:srgbClr val="FFFF00"/>
                </a:solidFill>
                <a:latin typeface="+mn-lt"/>
              </a:rPr>
              <a:t>::Play(DWORD mode)</a:t>
            </a:r>
          </a:p>
          <a:p>
            <a:pPr lvl="2"/>
            <a:r>
              <a:rPr lang="en-US" altLang="zh-TW" sz="2000" dirty="0" smtClean="0">
                <a:solidFill>
                  <a:srgbClr val="FFFF00"/>
                </a:solidFill>
                <a:latin typeface="+mn-lt"/>
              </a:rPr>
              <a:t>DWORD mode </a:t>
            </a:r>
            <a:r>
              <a:rPr lang="en-US" altLang="zh-TW" sz="2000" dirty="0" smtClean="0">
                <a:latin typeface="+mn-lt"/>
              </a:rPr>
              <a:t>can be </a:t>
            </a:r>
            <a:r>
              <a:rPr lang="en-US" altLang="zh-TW" sz="2000" dirty="0" smtClean="0">
                <a:solidFill>
                  <a:srgbClr val="FFFF00"/>
                </a:solidFill>
                <a:latin typeface="+mn-lt"/>
              </a:rPr>
              <a:t>ONCE</a:t>
            </a:r>
            <a:r>
              <a:rPr lang="en-US" altLang="zh-TW" sz="2000" dirty="0" smtClean="0">
                <a:latin typeface="+mn-lt"/>
              </a:rPr>
              <a:t> or </a:t>
            </a:r>
            <a:r>
              <a:rPr lang="en-US" altLang="zh-TW" sz="2000" dirty="0" smtClean="0">
                <a:solidFill>
                  <a:srgbClr val="FFFF00"/>
                </a:solidFill>
                <a:latin typeface="+mn-lt"/>
              </a:rPr>
              <a:t>LOOP</a:t>
            </a:r>
            <a:r>
              <a:rPr lang="en-US" altLang="zh-TW" sz="2000" dirty="0" smtClean="0">
                <a:latin typeface="+mn-lt"/>
              </a:rPr>
              <a:t>.</a:t>
            </a:r>
          </a:p>
          <a:p>
            <a:pPr lvl="1"/>
            <a:r>
              <a:rPr lang="en-US" altLang="zh-TW" sz="2000" dirty="0">
                <a:solidFill>
                  <a:srgbClr val="FFFF00"/>
                </a:solidFill>
                <a:latin typeface="+mn-lt"/>
              </a:rPr>
              <a:t>v</a:t>
            </a:r>
            <a:r>
              <a:rPr lang="en-US" altLang="zh-TW" sz="2000" dirty="0" smtClean="0">
                <a:solidFill>
                  <a:srgbClr val="FFFF00"/>
                </a:solidFill>
                <a:latin typeface="+mn-lt"/>
              </a:rPr>
              <a:t>oid</a:t>
            </a:r>
            <a:r>
              <a:rPr lang="en-US" altLang="zh-TW" sz="2000" dirty="0" smtClean="0">
                <a:latin typeface="+mn-lt"/>
              </a:rPr>
              <a:t> </a:t>
            </a:r>
            <a:r>
              <a:rPr lang="en-US" altLang="zh-TW" sz="2000" dirty="0" err="1" smtClean="0">
                <a:solidFill>
                  <a:srgbClr val="FFFF00"/>
                </a:solidFill>
                <a:latin typeface="+mn-lt"/>
              </a:rPr>
              <a:t>FnAudio</a:t>
            </a:r>
            <a:r>
              <a:rPr lang="en-US" altLang="zh-TW" sz="2000" dirty="0" smtClean="0">
                <a:solidFill>
                  <a:srgbClr val="FFFF00"/>
                </a:solidFill>
                <a:latin typeface="+mn-lt"/>
              </a:rPr>
              <a:t>::Stop() </a:t>
            </a:r>
            <a:r>
              <a:rPr lang="en-US" altLang="zh-TW" sz="2000" dirty="0" smtClean="0">
                <a:latin typeface="+mn-lt"/>
              </a:rPr>
              <a:t>to stop the audio playing</a:t>
            </a:r>
          </a:p>
          <a:p>
            <a:pPr lvl="1"/>
            <a:r>
              <a:rPr lang="en-US" altLang="zh-TW" sz="2000" dirty="0">
                <a:solidFill>
                  <a:srgbClr val="FFFF00"/>
                </a:solidFill>
                <a:latin typeface="+mn-lt"/>
              </a:rPr>
              <a:t>v</a:t>
            </a:r>
            <a:r>
              <a:rPr lang="en-US" altLang="zh-TW" sz="2000" dirty="0" smtClean="0">
                <a:solidFill>
                  <a:srgbClr val="FFFF00"/>
                </a:solidFill>
                <a:latin typeface="+mn-lt"/>
              </a:rPr>
              <a:t>oid </a:t>
            </a:r>
            <a:r>
              <a:rPr lang="en-US" altLang="zh-TW" sz="2000" dirty="0" err="1" smtClean="0">
                <a:solidFill>
                  <a:srgbClr val="FFFF00"/>
                </a:solidFill>
                <a:latin typeface="+mn-lt"/>
              </a:rPr>
              <a:t>FnAudio</a:t>
            </a:r>
            <a:r>
              <a:rPr lang="en-US" altLang="zh-TW" sz="2000" dirty="0" smtClean="0">
                <a:solidFill>
                  <a:srgbClr val="FFFF00"/>
                </a:solidFill>
                <a:latin typeface="+mn-lt"/>
              </a:rPr>
              <a:t>::Pause() </a:t>
            </a:r>
            <a:r>
              <a:rPr lang="en-US" altLang="zh-TW" sz="2000" dirty="0" smtClean="0">
                <a:latin typeface="+mn-lt"/>
              </a:rPr>
              <a:t>to pause the playing</a:t>
            </a:r>
          </a:p>
          <a:p>
            <a:pPr lvl="1"/>
            <a:r>
              <a:rPr lang="en-US" altLang="zh-TW" sz="2000" dirty="0" smtClean="0">
                <a:solidFill>
                  <a:srgbClr val="FFFF00"/>
                </a:solidFill>
                <a:latin typeface="+mn-lt"/>
              </a:rPr>
              <a:t>BOOL4 </a:t>
            </a:r>
            <a:r>
              <a:rPr lang="en-US" altLang="zh-TW" sz="2000" dirty="0" err="1" smtClean="0">
                <a:solidFill>
                  <a:srgbClr val="FFFF00"/>
                </a:solidFill>
                <a:latin typeface="+mn-lt"/>
              </a:rPr>
              <a:t>FnAudio</a:t>
            </a:r>
            <a:r>
              <a:rPr lang="en-US" altLang="zh-TW" sz="2000" dirty="0" smtClean="0">
                <a:solidFill>
                  <a:srgbClr val="FFFF00"/>
                </a:solidFill>
                <a:latin typeface="+mn-lt"/>
              </a:rPr>
              <a:t>::</a:t>
            </a:r>
            <a:r>
              <a:rPr lang="en-US" altLang="zh-TW" sz="2000" dirty="0" err="1" smtClean="0">
                <a:solidFill>
                  <a:srgbClr val="FFFF00"/>
                </a:solidFill>
                <a:latin typeface="+mn-lt"/>
              </a:rPr>
              <a:t>IsPlaying</a:t>
            </a:r>
            <a:r>
              <a:rPr lang="en-US" altLang="zh-TW" sz="2000" dirty="0" smtClean="0">
                <a:solidFill>
                  <a:srgbClr val="FFFF00"/>
                </a:solidFill>
                <a:latin typeface="+mn-lt"/>
              </a:rPr>
              <a:t>() </a:t>
            </a:r>
            <a:r>
              <a:rPr lang="en-US" altLang="zh-TW" sz="2000" dirty="0" smtClean="0">
                <a:latin typeface="+mn-lt"/>
              </a:rPr>
              <a:t>to check if the audio is playing or not.</a:t>
            </a:r>
          </a:p>
        </p:txBody>
      </p:sp>
    </p:spTree>
    <p:extLst>
      <p:ext uri="{BB962C8B-B14F-4D97-AF65-F5344CB8AC3E}">
        <p14:creationId xmlns:p14="http://schemas.microsoft.com/office/powerpoint/2010/main" val="2073864371"/>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Fly2 Audio (2)</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59766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Use </a:t>
            </a:r>
            <a:r>
              <a:rPr lang="en-US" altLang="zh-TW" sz="2000" dirty="0" err="1" smtClean="0">
                <a:solidFill>
                  <a:srgbClr val="FFFF00"/>
                </a:solidFill>
                <a:latin typeface="+mn-lt"/>
              </a:rPr>
              <a:t>FnAudio</a:t>
            </a:r>
            <a:r>
              <a:rPr lang="en-US" altLang="zh-TW" sz="2000" dirty="0" smtClean="0">
                <a:solidFill>
                  <a:srgbClr val="FFFF00"/>
                </a:solidFill>
                <a:latin typeface="+mn-lt"/>
              </a:rPr>
              <a:t>::</a:t>
            </a:r>
            <a:r>
              <a:rPr lang="en-US" altLang="zh-TW" sz="2000" dirty="0" err="1" smtClean="0">
                <a:solidFill>
                  <a:srgbClr val="FFFF00"/>
                </a:solidFill>
                <a:latin typeface="+mn-lt"/>
              </a:rPr>
              <a:t>SetVolume</a:t>
            </a:r>
            <a:r>
              <a:rPr lang="en-US" altLang="zh-TW" sz="2000" dirty="0" smtClean="0">
                <a:solidFill>
                  <a:srgbClr val="FFFF00"/>
                </a:solidFill>
                <a:latin typeface="+mn-lt"/>
              </a:rPr>
              <a:t>(float v) </a:t>
            </a:r>
            <a:r>
              <a:rPr lang="en-US" altLang="zh-TW" sz="2000" dirty="0" smtClean="0">
                <a:latin typeface="+mn-lt"/>
              </a:rPr>
              <a:t>to set the sound volume. </a:t>
            </a:r>
            <a:r>
              <a:rPr lang="en-US" altLang="zh-TW" sz="2000" dirty="0">
                <a:solidFill>
                  <a:srgbClr val="FFFF00"/>
                </a:solidFill>
                <a:latin typeface="+mn-lt"/>
              </a:rPr>
              <a:t>f</a:t>
            </a:r>
            <a:r>
              <a:rPr lang="en-US" altLang="zh-TW" sz="2000" dirty="0" smtClean="0">
                <a:solidFill>
                  <a:srgbClr val="FFFF00"/>
                </a:solidFill>
                <a:latin typeface="+mn-lt"/>
              </a:rPr>
              <a:t>loat v</a:t>
            </a:r>
            <a:r>
              <a:rPr lang="en-US" altLang="zh-TW" sz="2000" dirty="0" smtClean="0">
                <a:latin typeface="+mn-lt"/>
              </a:rPr>
              <a:t> is volume value. This value should be different in unit and range on different hardware platforms. Be careful to use it.</a:t>
            </a:r>
          </a:p>
          <a:p>
            <a:r>
              <a:rPr lang="en-US" altLang="zh-TW" sz="2000" dirty="0" smtClean="0">
                <a:latin typeface="+mn-lt"/>
              </a:rPr>
              <a:t>An audio object can clone another audio object to share the same audio buffer.</a:t>
            </a:r>
          </a:p>
          <a:p>
            <a:pPr lvl="1"/>
            <a:r>
              <a:rPr lang="en-US" altLang="zh-TW" sz="2000" dirty="0" err="1" smtClean="0">
                <a:solidFill>
                  <a:srgbClr val="FFFF00"/>
                </a:solidFill>
                <a:latin typeface="+mn-lt"/>
              </a:rPr>
              <a:t>AUDIOid</a:t>
            </a:r>
            <a:r>
              <a:rPr lang="en-US" altLang="zh-TW" sz="2000" dirty="0" smtClean="0">
                <a:solidFill>
                  <a:srgbClr val="FFFF00"/>
                </a:solidFill>
                <a:latin typeface="+mn-lt"/>
              </a:rPr>
              <a:t> </a:t>
            </a:r>
            <a:r>
              <a:rPr lang="en-US" altLang="zh-TW" sz="2000" dirty="0" err="1" smtClean="0">
                <a:solidFill>
                  <a:srgbClr val="FFFF00"/>
                </a:solidFill>
                <a:latin typeface="+mn-lt"/>
              </a:rPr>
              <a:t>FnAudio</a:t>
            </a:r>
            <a:r>
              <a:rPr lang="en-US" altLang="zh-TW" sz="2000" dirty="0" smtClean="0">
                <a:solidFill>
                  <a:srgbClr val="FFFF00"/>
                </a:solidFill>
                <a:latin typeface="+mn-lt"/>
              </a:rPr>
              <a:t>::Clone();</a:t>
            </a:r>
          </a:p>
          <a:p>
            <a:r>
              <a:rPr lang="en-US" altLang="zh-TW" sz="2000" dirty="0" smtClean="0">
                <a:latin typeface="+mn-lt"/>
              </a:rPr>
              <a:t>Fly2 supports 3D audio. These functions will be released in next build version.</a:t>
            </a:r>
          </a:p>
        </p:txBody>
      </p:sp>
    </p:spTree>
    <p:extLst>
      <p:ext uri="{BB962C8B-B14F-4D97-AF65-F5344CB8AC3E}">
        <p14:creationId xmlns:p14="http://schemas.microsoft.com/office/powerpoint/2010/main" val="309813950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Fly2 Object Data</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604867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Fly2 object can keep customer-defined data structure inside the object :</a:t>
            </a:r>
          </a:p>
          <a:p>
            <a:pPr lvl="1"/>
            <a:r>
              <a:rPr lang="en-US" altLang="zh-TW" sz="2000" dirty="0" smtClean="0">
                <a:latin typeface="+mn-lt"/>
              </a:rPr>
              <a:t>Initialize a block of memory inside the object :</a:t>
            </a:r>
          </a:p>
          <a:p>
            <a:pPr lvl="2"/>
            <a:r>
              <a:rPr lang="en-US" altLang="zh-TW" sz="2000" dirty="0">
                <a:solidFill>
                  <a:srgbClr val="FFFF00"/>
                </a:solidFill>
                <a:latin typeface="+mn-lt"/>
              </a:rPr>
              <a:t>v</a:t>
            </a:r>
            <a:r>
              <a:rPr lang="en-US" altLang="zh-TW" sz="2000" dirty="0" smtClean="0">
                <a:solidFill>
                  <a:srgbClr val="FFFF00"/>
                </a:solidFill>
                <a:latin typeface="+mn-lt"/>
              </a:rPr>
              <a:t>oid *</a:t>
            </a:r>
            <a:r>
              <a:rPr lang="en-US" altLang="zh-TW" sz="2000" dirty="0" err="1" smtClean="0">
                <a:solidFill>
                  <a:srgbClr val="FFFF00"/>
                </a:solidFill>
                <a:latin typeface="+mn-lt"/>
              </a:rPr>
              <a:t>FnObject</a:t>
            </a:r>
            <a:r>
              <a:rPr lang="en-US" altLang="zh-TW" sz="2000" dirty="0" smtClean="0">
                <a:solidFill>
                  <a:srgbClr val="FFFF00"/>
                </a:solidFill>
                <a:latin typeface="+mn-lt"/>
              </a:rPr>
              <a:t>::</a:t>
            </a:r>
            <a:r>
              <a:rPr lang="en-US" altLang="zh-TW" sz="2000" dirty="0" err="1" smtClean="0">
                <a:solidFill>
                  <a:srgbClr val="FFFF00"/>
                </a:solidFill>
                <a:latin typeface="+mn-lt"/>
              </a:rPr>
              <a:t>InitData</a:t>
            </a:r>
            <a:r>
              <a:rPr lang="en-US" altLang="zh-TW" sz="2000" dirty="0" smtClean="0">
                <a:solidFill>
                  <a:srgbClr val="FFFF00"/>
                </a:solidFill>
                <a:latin typeface="+mn-lt"/>
              </a:rPr>
              <a:t>(</a:t>
            </a:r>
            <a:r>
              <a:rPr lang="en-US" altLang="zh-TW" sz="2000" dirty="0" err="1" smtClean="0">
                <a:solidFill>
                  <a:srgbClr val="FFFF00"/>
                </a:solidFill>
                <a:latin typeface="+mn-lt"/>
              </a:rPr>
              <a:t>int</a:t>
            </a:r>
            <a:r>
              <a:rPr lang="en-US" altLang="zh-TW" sz="2000" dirty="0" smtClean="0">
                <a:solidFill>
                  <a:srgbClr val="FFFF00"/>
                </a:solidFill>
                <a:latin typeface="+mn-lt"/>
              </a:rPr>
              <a:t> </a:t>
            </a:r>
            <a:r>
              <a:rPr lang="en-US" altLang="zh-TW" sz="2000" dirty="0" err="1" smtClean="0">
                <a:solidFill>
                  <a:srgbClr val="FFFF00"/>
                </a:solidFill>
                <a:latin typeface="+mn-lt"/>
              </a:rPr>
              <a:t>length_in_byte</a:t>
            </a:r>
            <a:r>
              <a:rPr lang="en-US" altLang="zh-TW" sz="2000" dirty="0" smtClean="0">
                <a:solidFill>
                  <a:srgbClr val="FFFF00"/>
                </a:solidFill>
                <a:latin typeface="+mn-lt"/>
              </a:rPr>
              <a:t>);</a:t>
            </a:r>
          </a:p>
          <a:p>
            <a:pPr lvl="2"/>
            <a:endParaRPr lang="en-US" altLang="zh-TW" sz="2000" dirty="0">
              <a:latin typeface="+mn-lt"/>
            </a:endParaRPr>
          </a:p>
          <a:p>
            <a:pPr lvl="2"/>
            <a:endParaRPr lang="en-US" altLang="zh-TW" sz="2000" dirty="0" smtClean="0">
              <a:latin typeface="+mn-lt"/>
            </a:endParaRPr>
          </a:p>
          <a:p>
            <a:pPr lvl="2"/>
            <a:endParaRPr lang="en-US" altLang="zh-TW" sz="2000" dirty="0">
              <a:latin typeface="+mn-lt"/>
            </a:endParaRPr>
          </a:p>
          <a:p>
            <a:pPr lvl="2"/>
            <a:endParaRPr lang="en-US" altLang="zh-TW" sz="2000" dirty="0" smtClean="0">
              <a:latin typeface="+mn-lt"/>
            </a:endParaRPr>
          </a:p>
          <a:p>
            <a:pPr lvl="2"/>
            <a:endParaRPr lang="en-US" altLang="zh-TW" sz="2000" dirty="0">
              <a:latin typeface="+mn-lt"/>
            </a:endParaRPr>
          </a:p>
          <a:p>
            <a:pPr lvl="2"/>
            <a:endParaRPr lang="en-US" altLang="zh-TW" sz="2000" dirty="0" smtClean="0">
              <a:latin typeface="+mn-lt"/>
            </a:endParaRPr>
          </a:p>
          <a:p>
            <a:pPr lvl="2"/>
            <a:endParaRPr lang="en-US" altLang="zh-TW" sz="2000" dirty="0">
              <a:latin typeface="+mn-lt"/>
            </a:endParaRPr>
          </a:p>
          <a:p>
            <a:pPr lvl="1"/>
            <a:r>
              <a:rPr lang="en-US" altLang="zh-TW" sz="2000" dirty="0" smtClean="0">
                <a:latin typeface="+mn-lt"/>
              </a:rPr>
              <a:t>Get data pointer :</a:t>
            </a:r>
          </a:p>
          <a:p>
            <a:pPr lvl="2"/>
            <a:r>
              <a:rPr lang="en-US" altLang="zh-TW" sz="2000" dirty="0">
                <a:solidFill>
                  <a:srgbClr val="FFFF00"/>
                </a:solidFill>
                <a:latin typeface="+mn-lt"/>
              </a:rPr>
              <a:t>v</a:t>
            </a:r>
            <a:r>
              <a:rPr lang="en-US" altLang="zh-TW" sz="2000" dirty="0" smtClean="0">
                <a:solidFill>
                  <a:srgbClr val="FFFF00"/>
                </a:solidFill>
                <a:latin typeface="+mn-lt"/>
              </a:rPr>
              <a:t>oid *</a:t>
            </a:r>
            <a:r>
              <a:rPr lang="en-US" altLang="zh-TW" sz="2000" dirty="0" err="1" smtClean="0">
                <a:solidFill>
                  <a:srgbClr val="FFFF00"/>
                </a:solidFill>
                <a:latin typeface="+mn-lt"/>
              </a:rPr>
              <a:t>FnObject</a:t>
            </a:r>
            <a:r>
              <a:rPr lang="en-US" altLang="zh-TW" sz="2000" dirty="0" smtClean="0">
                <a:solidFill>
                  <a:srgbClr val="FFFF00"/>
                </a:solidFill>
                <a:latin typeface="+mn-lt"/>
              </a:rPr>
              <a:t>::</a:t>
            </a:r>
            <a:r>
              <a:rPr lang="en-US" altLang="zh-TW" sz="2000" dirty="0" err="1" smtClean="0">
                <a:solidFill>
                  <a:srgbClr val="FFFF00"/>
                </a:solidFill>
                <a:latin typeface="+mn-lt"/>
              </a:rPr>
              <a:t>GetData</a:t>
            </a:r>
            <a:r>
              <a:rPr lang="en-US" altLang="zh-TW" sz="2000" dirty="0" smtClean="0">
                <a:solidFill>
                  <a:srgbClr val="FFFF00"/>
                </a:solidFill>
                <a:latin typeface="+mn-lt"/>
              </a:rPr>
              <a:t>();</a:t>
            </a:r>
          </a:p>
          <a:p>
            <a:pPr lvl="1"/>
            <a:r>
              <a:rPr lang="en-US" altLang="zh-TW" sz="2000" dirty="0" smtClean="0">
                <a:latin typeface="+mn-lt"/>
              </a:rPr>
              <a:t>Release the data</a:t>
            </a:r>
          </a:p>
          <a:p>
            <a:pPr lvl="2"/>
            <a:r>
              <a:rPr lang="en-US" altLang="zh-TW" sz="2000" dirty="0">
                <a:solidFill>
                  <a:srgbClr val="FFFF00"/>
                </a:solidFill>
                <a:latin typeface="+mn-lt"/>
              </a:rPr>
              <a:t>v</a:t>
            </a:r>
            <a:r>
              <a:rPr lang="en-US" altLang="zh-TW" sz="2000" dirty="0" smtClean="0">
                <a:solidFill>
                  <a:srgbClr val="FFFF00"/>
                </a:solidFill>
                <a:latin typeface="+mn-lt"/>
              </a:rPr>
              <a:t>oid </a:t>
            </a:r>
            <a:r>
              <a:rPr lang="en-US" altLang="zh-TW" sz="2000" dirty="0" err="1" smtClean="0">
                <a:solidFill>
                  <a:srgbClr val="FFFF00"/>
                </a:solidFill>
                <a:latin typeface="+mn-lt"/>
              </a:rPr>
              <a:t>FnObject</a:t>
            </a:r>
            <a:r>
              <a:rPr lang="en-US" altLang="zh-TW" sz="2000" dirty="0" smtClean="0">
                <a:solidFill>
                  <a:srgbClr val="FFFF00"/>
                </a:solidFill>
                <a:latin typeface="+mn-lt"/>
              </a:rPr>
              <a:t>::</a:t>
            </a:r>
            <a:r>
              <a:rPr lang="en-US" altLang="zh-TW" sz="2000" dirty="0" err="1" smtClean="0">
                <a:solidFill>
                  <a:srgbClr val="FFFF00"/>
                </a:solidFill>
                <a:latin typeface="+mn-lt"/>
              </a:rPr>
              <a:t>ReleaseData</a:t>
            </a:r>
            <a:r>
              <a:rPr lang="en-US" altLang="zh-TW" sz="2000" dirty="0" smtClean="0">
                <a:solidFill>
                  <a:srgbClr val="FFFF00"/>
                </a:solidFill>
                <a:latin typeface="+mn-lt"/>
              </a:rPr>
              <a:t>();</a:t>
            </a:r>
          </a:p>
          <a:p>
            <a:pPr lvl="2"/>
            <a:r>
              <a:rPr lang="en-US" altLang="zh-TW" sz="2000" dirty="0" smtClean="0">
                <a:latin typeface="+mn-lt"/>
              </a:rPr>
              <a:t>When deleting the object, the data will be deleted automatically.</a:t>
            </a:r>
          </a:p>
        </p:txBody>
      </p:sp>
      <p:sp>
        <p:nvSpPr>
          <p:cNvPr id="2" name="文字方塊 1"/>
          <p:cNvSpPr txBox="1"/>
          <p:nvPr/>
        </p:nvSpPr>
        <p:spPr>
          <a:xfrm>
            <a:off x="827584" y="2132856"/>
            <a:ext cx="1568506" cy="1754326"/>
          </a:xfrm>
          <a:prstGeom prst="rect">
            <a:avLst/>
          </a:prstGeom>
          <a:noFill/>
        </p:spPr>
        <p:txBody>
          <a:bodyPr wrap="none" rtlCol="0">
            <a:spAutoFit/>
          </a:bodyPr>
          <a:lstStyle/>
          <a:p>
            <a:r>
              <a:rPr lang="en-US" altLang="zh-TW" b="1" dirty="0" smtClean="0"/>
              <a:t>For example :</a:t>
            </a:r>
          </a:p>
          <a:p>
            <a:endParaRPr lang="en-US" altLang="zh-TW" b="1" dirty="0" smtClean="0"/>
          </a:p>
          <a:p>
            <a:r>
              <a:rPr lang="en-US" altLang="zh-TW" b="1" dirty="0" err="1" smtClean="0"/>
              <a:t>Struct</a:t>
            </a:r>
            <a:r>
              <a:rPr lang="en-US" altLang="zh-TW" b="1" dirty="0" smtClean="0"/>
              <a:t> </a:t>
            </a:r>
            <a:r>
              <a:rPr lang="en-US" altLang="zh-TW" b="1" dirty="0" err="1" smtClean="0"/>
              <a:t>MyData</a:t>
            </a:r>
            <a:endParaRPr lang="en-US" altLang="zh-TW" b="1" dirty="0" smtClean="0"/>
          </a:p>
          <a:p>
            <a:r>
              <a:rPr lang="en-US" altLang="zh-TW" b="1" dirty="0" smtClean="0"/>
              <a:t>{</a:t>
            </a:r>
          </a:p>
          <a:p>
            <a:r>
              <a:rPr lang="en-US" altLang="zh-TW" b="1" dirty="0"/>
              <a:t> </a:t>
            </a:r>
            <a:r>
              <a:rPr lang="en-US" altLang="zh-TW" b="1" dirty="0" smtClean="0"/>
              <a:t>  …</a:t>
            </a:r>
          </a:p>
          <a:p>
            <a:r>
              <a:rPr lang="en-US" altLang="zh-TW" b="1" dirty="0" smtClean="0"/>
              <a:t>};</a:t>
            </a:r>
            <a:endParaRPr lang="en-US" altLang="zh-TW" b="1" dirty="0"/>
          </a:p>
        </p:txBody>
      </p:sp>
      <p:sp>
        <p:nvSpPr>
          <p:cNvPr id="6" name="文字方塊 5"/>
          <p:cNvSpPr txBox="1"/>
          <p:nvPr/>
        </p:nvSpPr>
        <p:spPr>
          <a:xfrm>
            <a:off x="2825496" y="2710661"/>
            <a:ext cx="5975867" cy="923330"/>
          </a:xfrm>
          <a:prstGeom prst="rect">
            <a:avLst/>
          </a:prstGeom>
          <a:noFill/>
        </p:spPr>
        <p:txBody>
          <a:bodyPr wrap="none" rtlCol="0">
            <a:spAutoFit/>
          </a:bodyPr>
          <a:lstStyle/>
          <a:p>
            <a:r>
              <a:rPr lang="en-US" altLang="zh-TW" b="1" dirty="0" err="1" smtClean="0"/>
              <a:t>MyData</a:t>
            </a:r>
            <a:r>
              <a:rPr lang="en-US" altLang="zh-TW" b="1" dirty="0" smtClean="0"/>
              <a:t> *data = (</a:t>
            </a:r>
            <a:r>
              <a:rPr lang="en-US" altLang="zh-TW" b="1" dirty="0" err="1" smtClean="0"/>
              <a:t>MyData</a:t>
            </a:r>
            <a:r>
              <a:rPr lang="en-US" altLang="zh-TW" b="1" dirty="0" smtClean="0"/>
              <a:t> *) </a:t>
            </a:r>
            <a:r>
              <a:rPr lang="en-US" altLang="zh-TW" b="1" dirty="0" err="1" smtClean="0"/>
              <a:t>object.InitData</a:t>
            </a:r>
            <a:r>
              <a:rPr lang="en-US" altLang="zh-TW" b="1" dirty="0" smtClean="0"/>
              <a:t>(</a:t>
            </a:r>
            <a:r>
              <a:rPr lang="en-US" altLang="zh-TW" b="1" dirty="0" err="1" smtClean="0"/>
              <a:t>sizeof</a:t>
            </a:r>
            <a:r>
              <a:rPr lang="en-US" altLang="zh-TW" b="1" dirty="0" smtClean="0"/>
              <a:t>(</a:t>
            </a:r>
            <a:r>
              <a:rPr lang="en-US" altLang="zh-TW" b="1" dirty="0" err="1" smtClean="0"/>
              <a:t>MyData</a:t>
            </a:r>
            <a:r>
              <a:rPr lang="en-US" altLang="zh-TW" b="1" dirty="0" smtClean="0"/>
              <a:t>));</a:t>
            </a:r>
          </a:p>
          <a:p>
            <a:r>
              <a:rPr lang="en-US" altLang="zh-TW" b="1" dirty="0" err="1"/>
              <a:t>m</a:t>
            </a:r>
            <a:r>
              <a:rPr lang="en-US" altLang="zh-TW" b="1" dirty="0" err="1" smtClean="0"/>
              <a:t>emset</a:t>
            </a:r>
            <a:r>
              <a:rPr lang="en-US" altLang="zh-TW" b="1" dirty="0" smtClean="0"/>
              <a:t>(data, 0, </a:t>
            </a:r>
            <a:r>
              <a:rPr lang="en-US" altLang="zh-TW" b="1" dirty="0" err="1" smtClean="0"/>
              <a:t>sizeof</a:t>
            </a:r>
            <a:r>
              <a:rPr lang="en-US" altLang="zh-TW" b="1" dirty="0" smtClean="0"/>
              <a:t>(</a:t>
            </a:r>
            <a:r>
              <a:rPr lang="en-US" altLang="zh-TW" b="1" dirty="0" err="1" smtClean="0"/>
              <a:t>MyData</a:t>
            </a:r>
            <a:r>
              <a:rPr lang="en-US" altLang="zh-TW" b="1" dirty="0" smtClean="0"/>
              <a:t>));</a:t>
            </a:r>
          </a:p>
          <a:p>
            <a:r>
              <a:rPr lang="en-US" altLang="zh-TW" b="1" dirty="0" smtClean="0"/>
              <a:t>…</a:t>
            </a:r>
          </a:p>
        </p:txBody>
      </p:sp>
    </p:spTree>
    <p:extLst>
      <p:ext uri="{BB962C8B-B14F-4D97-AF65-F5344CB8AC3E}">
        <p14:creationId xmlns:p14="http://schemas.microsoft.com/office/powerpoint/2010/main" val="520343564"/>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Fly2 LOD (Level-Of-Detail)</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604867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Fly2 builds discrete LOD in the Fly2 object :</a:t>
            </a:r>
          </a:p>
          <a:p>
            <a:r>
              <a:rPr lang="en-US" altLang="zh-TW" sz="2000" dirty="0" smtClean="0">
                <a:latin typeface="+mn-lt"/>
              </a:rPr>
              <a:t>To define the LOD levels :</a:t>
            </a:r>
          </a:p>
          <a:p>
            <a:pPr lvl="1"/>
            <a:r>
              <a:rPr lang="en-US" altLang="zh-TW" sz="2000" dirty="0">
                <a:solidFill>
                  <a:srgbClr val="FFFF00"/>
                </a:solidFill>
                <a:latin typeface="+mn-lt"/>
              </a:rPr>
              <a:t>v</a:t>
            </a:r>
            <a:r>
              <a:rPr lang="en-US" altLang="zh-TW" sz="2000" dirty="0" smtClean="0">
                <a:solidFill>
                  <a:srgbClr val="FFFF00"/>
                </a:solidFill>
                <a:latin typeface="+mn-lt"/>
              </a:rPr>
              <a:t>oid </a:t>
            </a:r>
            <a:r>
              <a:rPr lang="en-US" altLang="zh-TW" sz="2000" dirty="0" err="1" smtClean="0">
                <a:solidFill>
                  <a:srgbClr val="FFFF00"/>
                </a:solidFill>
                <a:latin typeface="+mn-lt"/>
              </a:rPr>
              <a:t>FnObject</a:t>
            </a:r>
            <a:r>
              <a:rPr lang="en-US" altLang="zh-TW" sz="2000" dirty="0" smtClean="0">
                <a:solidFill>
                  <a:srgbClr val="FFFF00"/>
                </a:solidFill>
                <a:latin typeface="+mn-lt"/>
              </a:rPr>
              <a:t>::</a:t>
            </a:r>
            <a:r>
              <a:rPr lang="en-US" altLang="zh-TW" sz="2000" dirty="0" err="1" smtClean="0">
                <a:solidFill>
                  <a:srgbClr val="FFFF00"/>
                </a:solidFill>
                <a:latin typeface="+mn-lt"/>
              </a:rPr>
              <a:t>UseLOD</a:t>
            </a:r>
            <a:r>
              <a:rPr lang="en-US" altLang="zh-TW" sz="2000" dirty="0" smtClean="0">
                <a:solidFill>
                  <a:srgbClr val="FFFF00"/>
                </a:solidFill>
                <a:latin typeface="+mn-lt"/>
              </a:rPr>
              <a:t>(</a:t>
            </a:r>
            <a:r>
              <a:rPr lang="en-US" altLang="zh-TW" sz="2000" dirty="0" err="1" smtClean="0">
                <a:solidFill>
                  <a:srgbClr val="FFFF00"/>
                </a:solidFill>
                <a:latin typeface="+mn-lt"/>
              </a:rPr>
              <a:t>int</a:t>
            </a:r>
            <a:r>
              <a:rPr lang="en-US" altLang="zh-TW" sz="2000" dirty="0" smtClean="0">
                <a:solidFill>
                  <a:srgbClr val="FFFF00"/>
                </a:solidFill>
                <a:latin typeface="+mn-lt"/>
              </a:rPr>
              <a:t> </a:t>
            </a:r>
            <a:r>
              <a:rPr lang="en-US" altLang="zh-TW" sz="2000" dirty="0" err="1" smtClean="0">
                <a:solidFill>
                  <a:srgbClr val="FFFF00"/>
                </a:solidFill>
                <a:latin typeface="+mn-lt"/>
              </a:rPr>
              <a:t>numberLevel</a:t>
            </a:r>
            <a:r>
              <a:rPr lang="en-US" altLang="zh-TW" sz="2000" dirty="0" smtClean="0">
                <a:solidFill>
                  <a:srgbClr val="FFFF00"/>
                </a:solidFill>
                <a:latin typeface="+mn-lt"/>
              </a:rPr>
              <a:t>);</a:t>
            </a:r>
          </a:p>
          <a:p>
            <a:pPr lvl="2"/>
            <a:r>
              <a:rPr lang="en-US" altLang="zh-TW" sz="2000" dirty="0" err="1">
                <a:solidFill>
                  <a:srgbClr val="FFFF00"/>
                </a:solidFill>
                <a:latin typeface="+mn-lt"/>
              </a:rPr>
              <a:t>i</a:t>
            </a:r>
            <a:r>
              <a:rPr lang="en-US" altLang="zh-TW" sz="2000" dirty="0" err="1" smtClean="0">
                <a:solidFill>
                  <a:srgbClr val="FFFF00"/>
                </a:solidFill>
                <a:latin typeface="+mn-lt"/>
              </a:rPr>
              <a:t>nt</a:t>
            </a:r>
            <a:r>
              <a:rPr lang="en-US" altLang="zh-TW" sz="2000" dirty="0" smtClean="0">
                <a:solidFill>
                  <a:srgbClr val="FFFF00"/>
                </a:solidFill>
                <a:latin typeface="+mn-lt"/>
              </a:rPr>
              <a:t> </a:t>
            </a:r>
            <a:r>
              <a:rPr lang="en-US" altLang="zh-TW" sz="2000" dirty="0" err="1" smtClean="0">
                <a:solidFill>
                  <a:srgbClr val="FFFF00"/>
                </a:solidFill>
                <a:latin typeface="+mn-lt"/>
              </a:rPr>
              <a:t>numberLevel</a:t>
            </a:r>
            <a:r>
              <a:rPr lang="en-US" altLang="zh-TW" sz="2000" dirty="0" smtClean="0">
                <a:solidFill>
                  <a:srgbClr val="FFFF00"/>
                </a:solidFill>
                <a:latin typeface="+mn-lt"/>
              </a:rPr>
              <a:t> </a:t>
            </a:r>
            <a:r>
              <a:rPr lang="en-US" altLang="zh-TW" sz="2000" dirty="0" smtClean="0">
                <a:latin typeface="+mn-lt"/>
              </a:rPr>
              <a:t>is the number of LOD levels</a:t>
            </a:r>
          </a:p>
          <a:p>
            <a:r>
              <a:rPr lang="en-US" altLang="zh-TW" sz="2000" dirty="0" smtClean="0">
                <a:latin typeface="+mn-lt"/>
              </a:rPr>
              <a:t>To assign the LOD level to the model when loading the model file :</a:t>
            </a:r>
          </a:p>
          <a:p>
            <a:pPr lvl="1"/>
            <a:r>
              <a:rPr lang="en-US" altLang="zh-TW" sz="2000" dirty="0" smtClean="0">
                <a:solidFill>
                  <a:srgbClr val="FFFF00"/>
                </a:solidFill>
                <a:latin typeface="+mn-lt"/>
              </a:rPr>
              <a:t>BOOL4 </a:t>
            </a:r>
            <a:r>
              <a:rPr lang="en-US" altLang="zh-TW" sz="2000" dirty="0" err="1" smtClean="0">
                <a:solidFill>
                  <a:srgbClr val="FFFF00"/>
                </a:solidFill>
                <a:latin typeface="+mn-lt"/>
              </a:rPr>
              <a:t>FnObject</a:t>
            </a:r>
            <a:r>
              <a:rPr lang="en-US" altLang="zh-TW" sz="2000" dirty="0" smtClean="0">
                <a:solidFill>
                  <a:srgbClr val="FFFF00"/>
                </a:solidFill>
                <a:latin typeface="+mn-lt"/>
              </a:rPr>
              <a:t>::Load(char *file, </a:t>
            </a:r>
            <a:r>
              <a:rPr lang="en-US" altLang="zh-TW" sz="2000" dirty="0" err="1" smtClean="0">
                <a:solidFill>
                  <a:srgbClr val="FFFF00"/>
                </a:solidFill>
                <a:latin typeface="+mn-lt"/>
              </a:rPr>
              <a:t>int</a:t>
            </a:r>
            <a:r>
              <a:rPr lang="en-US" altLang="zh-TW" sz="2000" dirty="0" smtClean="0">
                <a:solidFill>
                  <a:srgbClr val="FFFF00"/>
                </a:solidFill>
                <a:latin typeface="+mn-lt"/>
              </a:rPr>
              <a:t> </a:t>
            </a:r>
            <a:r>
              <a:rPr lang="en-US" altLang="zh-TW" sz="2000" dirty="0" err="1" smtClean="0">
                <a:solidFill>
                  <a:srgbClr val="FF0000"/>
                </a:solidFill>
                <a:latin typeface="+mn-lt"/>
              </a:rPr>
              <a:t>lodLevel</a:t>
            </a:r>
            <a:r>
              <a:rPr lang="en-US" altLang="zh-TW" sz="2000" dirty="0" smtClean="0">
                <a:solidFill>
                  <a:srgbClr val="FF0000"/>
                </a:solidFill>
                <a:latin typeface="+mn-lt"/>
              </a:rPr>
              <a:t> </a:t>
            </a:r>
            <a:r>
              <a:rPr lang="en-US" altLang="zh-TW" sz="2000" dirty="0" smtClean="0">
                <a:solidFill>
                  <a:srgbClr val="FFFF00"/>
                </a:solidFill>
                <a:latin typeface="+mn-lt"/>
              </a:rPr>
              <a:t>= NONE);</a:t>
            </a:r>
          </a:p>
          <a:p>
            <a:r>
              <a:rPr lang="en-US" altLang="zh-TW" sz="2000" dirty="0" smtClean="0">
                <a:latin typeface="+mn-lt"/>
              </a:rPr>
              <a:t>To set the distance for LOD level switching :</a:t>
            </a:r>
          </a:p>
          <a:p>
            <a:pPr lvl="1"/>
            <a:r>
              <a:rPr lang="en-US" altLang="zh-TW" sz="2000" dirty="0">
                <a:solidFill>
                  <a:srgbClr val="FFFF00"/>
                </a:solidFill>
                <a:latin typeface="+mn-lt"/>
              </a:rPr>
              <a:t>v</a:t>
            </a:r>
            <a:r>
              <a:rPr lang="en-US" altLang="zh-TW" sz="2000" dirty="0" smtClean="0">
                <a:solidFill>
                  <a:srgbClr val="FFFF00"/>
                </a:solidFill>
                <a:latin typeface="+mn-lt"/>
              </a:rPr>
              <a:t>oid </a:t>
            </a:r>
            <a:r>
              <a:rPr lang="en-US" altLang="zh-TW" sz="2000" dirty="0" err="1" smtClean="0">
                <a:solidFill>
                  <a:srgbClr val="FFFF00"/>
                </a:solidFill>
                <a:latin typeface="+mn-lt"/>
              </a:rPr>
              <a:t>FnObject</a:t>
            </a:r>
            <a:r>
              <a:rPr lang="en-US" altLang="zh-TW" sz="2000" dirty="0" smtClean="0">
                <a:solidFill>
                  <a:srgbClr val="FFFF00"/>
                </a:solidFill>
                <a:latin typeface="+mn-lt"/>
              </a:rPr>
              <a:t>::</a:t>
            </a:r>
            <a:r>
              <a:rPr lang="en-US" altLang="zh-TW" sz="2000" dirty="0" err="1" smtClean="0">
                <a:solidFill>
                  <a:srgbClr val="FFFF00"/>
                </a:solidFill>
                <a:latin typeface="+mn-lt"/>
              </a:rPr>
              <a:t>SetLODData</a:t>
            </a:r>
            <a:r>
              <a:rPr lang="en-US" altLang="zh-TW" sz="2000" dirty="0" smtClean="0">
                <a:solidFill>
                  <a:srgbClr val="FFFF00"/>
                </a:solidFill>
                <a:latin typeface="+mn-lt"/>
              </a:rPr>
              <a:t>(</a:t>
            </a:r>
            <a:r>
              <a:rPr lang="en-US" altLang="zh-TW" sz="2000" dirty="0" err="1" smtClean="0">
                <a:solidFill>
                  <a:srgbClr val="FFFF00"/>
                </a:solidFill>
                <a:latin typeface="+mn-lt"/>
              </a:rPr>
              <a:t>int</a:t>
            </a:r>
            <a:r>
              <a:rPr lang="en-US" altLang="zh-TW" sz="2000" dirty="0" smtClean="0">
                <a:solidFill>
                  <a:srgbClr val="FFFF00"/>
                </a:solidFill>
                <a:latin typeface="+mn-lt"/>
              </a:rPr>
              <a:t> level, float distance);</a:t>
            </a:r>
          </a:p>
          <a:p>
            <a:r>
              <a:rPr lang="en-US" altLang="zh-TW" sz="2000" dirty="0" smtClean="0">
                <a:latin typeface="+mn-lt"/>
              </a:rPr>
              <a:t>Perform the LOD checking before rendering</a:t>
            </a:r>
          </a:p>
          <a:p>
            <a:pPr lvl="1"/>
            <a:r>
              <a:rPr lang="en-US" altLang="zh-TW" sz="2000" dirty="0">
                <a:solidFill>
                  <a:srgbClr val="FFFF00"/>
                </a:solidFill>
                <a:latin typeface="+mn-lt"/>
              </a:rPr>
              <a:t>v</a:t>
            </a:r>
            <a:r>
              <a:rPr lang="en-US" altLang="zh-TW" sz="2000" dirty="0" smtClean="0">
                <a:solidFill>
                  <a:srgbClr val="FFFF00"/>
                </a:solidFill>
                <a:latin typeface="+mn-lt"/>
              </a:rPr>
              <a:t>oid </a:t>
            </a:r>
            <a:r>
              <a:rPr lang="en-US" altLang="zh-TW" sz="2000" dirty="0" err="1" smtClean="0">
                <a:solidFill>
                  <a:srgbClr val="FFFF00"/>
                </a:solidFill>
                <a:latin typeface="+mn-lt"/>
              </a:rPr>
              <a:t>FnObject</a:t>
            </a:r>
            <a:r>
              <a:rPr lang="en-US" altLang="zh-TW" sz="2000" dirty="0" smtClean="0">
                <a:solidFill>
                  <a:srgbClr val="FFFF00"/>
                </a:solidFill>
                <a:latin typeface="+mn-lt"/>
              </a:rPr>
              <a:t>::</a:t>
            </a:r>
            <a:r>
              <a:rPr lang="en-US" altLang="zh-TW" sz="2000" dirty="0" err="1" smtClean="0">
                <a:solidFill>
                  <a:srgbClr val="FFFF00"/>
                </a:solidFill>
                <a:latin typeface="+mn-lt"/>
              </a:rPr>
              <a:t>PerformLOD</a:t>
            </a:r>
            <a:r>
              <a:rPr lang="en-US" altLang="zh-TW" sz="2000" dirty="0" smtClean="0">
                <a:solidFill>
                  <a:srgbClr val="FFFF00"/>
                </a:solidFill>
                <a:latin typeface="+mn-lt"/>
              </a:rPr>
              <a:t>(float *</a:t>
            </a:r>
            <a:r>
              <a:rPr lang="en-US" altLang="zh-TW" sz="2000" dirty="0" err="1" smtClean="0">
                <a:solidFill>
                  <a:srgbClr val="FFFF00"/>
                </a:solidFill>
                <a:latin typeface="+mn-lt"/>
              </a:rPr>
              <a:t>camera_position</a:t>
            </a:r>
            <a:r>
              <a:rPr lang="en-US" altLang="zh-TW" sz="2000" dirty="0" smtClean="0">
                <a:solidFill>
                  <a:srgbClr val="FFFF00"/>
                </a:solidFill>
                <a:latin typeface="+mn-lt"/>
              </a:rPr>
              <a:t>);</a:t>
            </a:r>
          </a:p>
          <a:p>
            <a:pPr lvl="2"/>
            <a:r>
              <a:rPr lang="en-US" altLang="zh-TW" sz="2000" dirty="0">
                <a:solidFill>
                  <a:srgbClr val="FFFF00"/>
                </a:solidFill>
                <a:latin typeface="+mn-lt"/>
              </a:rPr>
              <a:t>f</a:t>
            </a:r>
            <a:r>
              <a:rPr lang="en-US" altLang="zh-TW" sz="2000" dirty="0" smtClean="0">
                <a:solidFill>
                  <a:srgbClr val="FFFF00"/>
                </a:solidFill>
                <a:latin typeface="+mn-lt"/>
              </a:rPr>
              <a:t>loat *</a:t>
            </a:r>
            <a:r>
              <a:rPr lang="en-US" altLang="zh-TW" sz="2000" dirty="0" err="1" smtClean="0">
                <a:solidFill>
                  <a:srgbClr val="FFFF00"/>
                </a:solidFill>
                <a:latin typeface="+mn-lt"/>
              </a:rPr>
              <a:t>camera_position</a:t>
            </a:r>
            <a:r>
              <a:rPr lang="en-US" altLang="zh-TW" sz="2000" dirty="0" smtClean="0">
                <a:solidFill>
                  <a:srgbClr val="FFFF00"/>
                </a:solidFill>
                <a:latin typeface="+mn-lt"/>
              </a:rPr>
              <a:t> </a:t>
            </a:r>
            <a:r>
              <a:rPr lang="en-US" altLang="zh-TW" sz="2000" dirty="0" smtClean="0">
                <a:latin typeface="+mn-lt"/>
              </a:rPr>
              <a:t>is the position of the camera used for rendering.</a:t>
            </a:r>
          </a:p>
        </p:txBody>
      </p:sp>
    </p:spTree>
    <p:extLst>
      <p:ext uri="{BB962C8B-B14F-4D97-AF65-F5344CB8AC3E}">
        <p14:creationId xmlns:p14="http://schemas.microsoft.com/office/powerpoint/2010/main" val="354413833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Fly2 Files</a:t>
            </a:r>
            <a:endParaRPr lang="en-US" altLang="zh-TW" sz="2800" b="1" dirty="0">
              <a:effectLst>
                <a:outerShdw blurRad="38100" dist="38100" dir="2700000" algn="tl">
                  <a:srgbClr val="000000">
                    <a:alpha val="43137"/>
                  </a:srgbClr>
                </a:outerShdw>
              </a:effectLst>
            </a:endParaRPr>
          </a:p>
        </p:txBody>
      </p:sp>
      <p:sp>
        <p:nvSpPr>
          <p:cNvPr id="4" name="內容版面配置區 2"/>
          <p:cNvSpPr txBox="1">
            <a:spLocks/>
          </p:cNvSpPr>
          <p:nvPr/>
        </p:nvSpPr>
        <p:spPr>
          <a:xfrm>
            <a:off x="107504" y="620688"/>
            <a:ext cx="8856984" cy="59766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ASCII files</a:t>
            </a:r>
          </a:p>
          <a:p>
            <a:pPr lvl="1"/>
            <a:r>
              <a:rPr lang="en-US" altLang="zh-TW" sz="2000" dirty="0" smtClean="0">
                <a:latin typeface="+mn-lt"/>
              </a:rPr>
              <a:t>3D models</a:t>
            </a:r>
          </a:p>
          <a:p>
            <a:pPr lvl="2"/>
            <a:r>
              <a:rPr lang="en-US" altLang="zh-TW" sz="2000" dirty="0" smtClean="0">
                <a:latin typeface="+mn-lt"/>
              </a:rPr>
              <a:t>Fly2 model file .cw3</a:t>
            </a:r>
          </a:p>
          <a:p>
            <a:pPr lvl="2"/>
            <a:r>
              <a:rPr lang="en-US" altLang="zh-TW" sz="2000" dirty="0" err="1" smtClean="0">
                <a:latin typeface="+mn-lt"/>
              </a:rPr>
              <a:t>Wavefront</a:t>
            </a:r>
            <a:r>
              <a:rPr lang="en-US" altLang="zh-TW" sz="2000" dirty="0" smtClean="0">
                <a:latin typeface="+mn-lt"/>
              </a:rPr>
              <a:t> OBJ file .</a:t>
            </a:r>
            <a:r>
              <a:rPr lang="en-US" altLang="zh-TW" sz="2000" dirty="0" err="1" smtClean="0">
                <a:latin typeface="+mn-lt"/>
              </a:rPr>
              <a:t>obj</a:t>
            </a:r>
            <a:endParaRPr lang="en-US" altLang="zh-TW" sz="2000" dirty="0" smtClean="0">
              <a:latin typeface="+mn-lt"/>
            </a:endParaRPr>
          </a:p>
          <a:p>
            <a:pPr lvl="1"/>
            <a:r>
              <a:rPr lang="en-US" altLang="zh-TW" sz="2000" dirty="0" smtClean="0">
                <a:latin typeface="+mn-lt"/>
              </a:rPr>
              <a:t>Fly2 scene file .</a:t>
            </a:r>
            <a:r>
              <a:rPr lang="en-US" altLang="zh-TW" sz="2000" dirty="0" err="1" smtClean="0">
                <a:latin typeface="+mn-lt"/>
              </a:rPr>
              <a:t>cwn</a:t>
            </a:r>
            <a:endParaRPr lang="en-US" altLang="zh-TW" sz="2000" dirty="0" smtClean="0">
              <a:latin typeface="+mn-lt"/>
            </a:endParaRPr>
          </a:p>
          <a:p>
            <a:pPr lvl="1"/>
            <a:r>
              <a:rPr lang="en-US" altLang="zh-TW" sz="2000" dirty="0" smtClean="0">
                <a:latin typeface="+mn-lt"/>
              </a:rPr>
              <a:t>Characters</a:t>
            </a:r>
          </a:p>
          <a:p>
            <a:pPr lvl="2"/>
            <a:r>
              <a:rPr lang="en-US" altLang="zh-TW" sz="2000" dirty="0" smtClean="0">
                <a:latin typeface="+mn-lt"/>
              </a:rPr>
              <a:t>Fly2 character files .</a:t>
            </a:r>
            <a:r>
              <a:rPr lang="en-US" altLang="zh-TW" sz="2000" dirty="0" err="1" smtClean="0">
                <a:latin typeface="+mn-lt"/>
              </a:rPr>
              <a:t>cwa</a:t>
            </a:r>
            <a:r>
              <a:rPr lang="en-US" altLang="zh-TW" sz="2000" dirty="0" smtClean="0">
                <a:latin typeface="+mn-lt"/>
              </a:rPr>
              <a:t>/.</a:t>
            </a:r>
            <a:r>
              <a:rPr lang="en-US" altLang="zh-TW" sz="2000" dirty="0" err="1" smtClean="0">
                <a:latin typeface="+mn-lt"/>
              </a:rPr>
              <a:t>cwc</a:t>
            </a:r>
            <a:r>
              <a:rPr lang="en-US" altLang="zh-TW" sz="2000" dirty="0" smtClean="0">
                <a:latin typeface="+mn-lt"/>
              </a:rPr>
              <a:t>/.</a:t>
            </a:r>
            <a:r>
              <a:rPr lang="en-US" altLang="zh-TW" sz="2000" dirty="0" err="1" smtClean="0">
                <a:latin typeface="+mn-lt"/>
              </a:rPr>
              <a:t>cwk</a:t>
            </a:r>
            <a:r>
              <a:rPr lang="en-US" altLang="zh-TW" sz="2000" dirty="0" smtClean="0">
                <a:latin typeface="+mn-lt"/>
              </a:rPr>
              <a:t>/.cw3</a:t>
            </a:r>
          </a:p>
          <a:p>
            <a:pPr lvl="1"/>
            <a:r>
              <a:rPr lang="en-US" altLang="zh-TW" sz="2000" dirty="0" err="1" smtClean="0">
                <a:latin typeface="+mn-lt"/>
              </a:rPr>
              <a:t>Shader</a:t>
            </a:r>
            <a:r>
              <a:rPr lang="en-US" altLang="zh-TW" sz="2000" dirty="0" smtClean="0">
                <a:latin typeface="+mn-lt"/>
              </a:rPr>
              <a:t> description file .</a:t>
            </a:r>
            <a:r>
              <a:rPr lang="en-US" altLang="zh-TW" sz="2000" dirty="0" err="1" smtClean="0">
                <a:latin typeface="+mn-lt"/>
              </a:rPr>
              <a:t>cws</a:t>
            </a:r>
            <a:endParaRPr lang="en-US" altLang="zh-TW" sz="2000" dirty="0" smtClean="0">
              <a:latin typeface="+mn-lt"/>
            </a:endParaRPr>
          </a:p>
          <a:p>
            <a:pPr lvl="1"/>
            <a:r>
              <a:rPr lang="en-US" altLang="zh-TW" sz="2000" dirty="0" smtClean="0">
                <a:latin typeface="+mn-lt"/>
              </a:rPr>
              <a:t>Game FX file .</a:t>
            </a:r>
            <a:r>
              <a:rPr lang="en-US" altLang="zh-TW" sz="2000" dirty="0" err="1" smtClean="0">
                <a:latin typeface="+mn-lt"/>
              </a:rPr>
              <a:t>cwf</a:t>
            </a:r>
            <a:r>
              <a:rPr lang="en-US" altLang="zh-TW" sz="2000" dirty="0" smtClean="0">
                <a:latin typeface="+mn-lt"/>
              </a:rPr>
              <a:t> (.</a:t>
            </a:r>
            <a:r>
              <a:rPr lang="en-US" altLang="zh-TW" sz="2000" dirty="0" err="1" smtClean="0">
                <a:latin typeface="+mn-lt"/>
              </a:rPr>
              <a:t>cfx</a:t>
            </a:r>
            <a:r>
              <a:rPr lang="en-US" altLang="zh-TW" sz="2000" dirty="0" smtClean="0">
                <a:latin typeface="+mn-lt"/>
              </a:rPr>
              <a:t> is old version)</a:t>
            </a:r>
          </a:p>
          <a:p>
            <a:r>
              <a:rPr lang="en-US" altLang="zh-TW" sz="2000" dirty="0" smtClean="0">
                <a:latin typeface="+mn-lt"/>
              </a:rPr>
              <a:t>Binary files</a:t>
            </a:r>
          </a:p>
          <a:p>
            <a:pPr lvl="1"/>
            <a:r>
              <a:rPr lang="en-US" altLang="zh-TW" sz="2000" dirty="0" smtClean="0">
                <a:latin typeface="+mn-lt"/>
              </a:rPr>
              <a:t>.cw4 is the only one binary file format</a:t>
            </a:r>
          </a:p>
          <a:p>
            <a:pPr lvl="1"/>
            <a:r>
              <a:rPr lang="en-US" altLang="zh-TW" sz="2000" dirty="0" smtClean="0">
                <a:latin typeface="+mn-lt"/>
              </a:rPr>
              <a:t>For 3D models, scenes, characters(.</a:t>
            </a:r>
            <a:r>
              <a:rPr lang="en-US" altLang="zh-TW" sz="2000" dirty="0" err="1" smtClean="0">
                <a:latin typeface="+mn-lt"/>
              </a:rPr>
              <a:t>cwc</a:t>
            </a:r>
            <a:r>
              <a:rPr lang="en-US" altLang="zh-TW" sz="2000" dirty="0" smtClean="0">
                <a:latin typeface="+mn-lt"/>
              </a:rPr>
              <a:t> + .</a:t>
            </a:r>
            <a:r>
              <a:rPr lang="en-US" altLang="zh-TW" sz="2000" dirty="0" err="1" smtClean="0">
                <a:latin typeface="+mn-lt"/>
              </a:rPr>
              <a:t>cwk</a:t>
            </a:r>
            <a:r>
              <a:rPr lang="en-US" altLang="zh-TW" sz="2000" dirty="0" smtClean="0">
                <a:latin typeface="+mn-lt"/>
              </a:rPr>
              <a:t> + all .cw3)</a:t>
            </a:r>
          </a:p>
          <a:p>
            <a:pPr lvl="1"/>
            <a:r>
              <a:rPr lang="en-US" altLang="zh-TW" sz="2000" dirty="0" smtClean="0">
                <a:latin typeface="+mn-lt"/>
              </a:rPr>
              <a:t>Backward compatibility </a:t>
            </a:r>
          </a:p>
          <a:p>
            <a:pPr lvl="1"/>
            <a:endParaRPr lang="en-US" altLang="zh-TW" sz="2000" dirty="0" smtClean="0">
              <a:latin typeface="+mn-lt"/>
            </a:endParaRPr>
          </a:p>
        </p:txBody>
      </p:sp>
    </p:spTree>
    <p:extLst>
      <p:ext uri="{BB962C8B-B14F-4D97-AF65-F5344CB8AC3E}">
        <p14:creationId xmlns:p14="http://schemas.microsoft.com/office/powerpoint/2010/main" val="1604329132"/>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Fly2 CW3 Model File</a:t>
            </a:r>
            <a:endParaRPr lang="en-US" altLang="zh-TW" sz="2800" b="1" dirty="0">
              <a:effectLst>
                <a:outerShdw blurRad="38100" dist="38100" dir="2700000" algn="tl">
                  <a:srgbClr val="000000">
                    <a:alpha val="43137"/>
                  </a:srgbClr>
                </a:outerShdw>
              </a:effectLst>
            </a:endParaRPr>
          </a:p>
        </p:txBody>
      </p:sp>
      <p:sp>
        <p:nvSpPr>
          <p:cNvPr id="4" name="內容版面配置區 2"/>
          <p:cNvSpPr txBox="1">
            <a:spLocks/>
          </p:cNvSpPr>
          <p:nvPr/>
        </p:nvSpPr>
        <p:spPr>
          <a:xfrm>
            <a:off x="107504" y="620688"/>
            <a:ext cx="8856984" cy="36004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For 3D models</a:t>
            </a:r>
          </a:p>
        </p:txBody>
      </p:sp>
      <p:sp>
        <p:nvSpPr>
          <p:cNvPr id="2" name="文字方塊 1"/>
          <p:cNvSpPr txBox="1"/>
          <p:nvPr/>
        </p:nvSpPr>
        <p:spPr>
          <a:xfrm>
            <a:off x="2987824" y="980728"/>
            <a:ext cx="4467377" cy="5509200"/>
          </a:xfrm>
          <a:prstGeom prst="rect">
            <a:avLst/>
          </a:prstGeom>
          <a:noFill/>
        </p:spPr>
        <p:txBody>
          <a:bodyPr wrap="none" rtlCol="0">
            <a:spAutoFit/>
          </a:bodyPr>
          <a:lstStyle/>
          <a:p>
            <a:r>
              <a:rPr lang="en-US" altLang="zh-TW" sz="1600" b="1" dirty="0"/>
              <a:t># CW3 model file, designed by </a:t>
            </a:r>
            <a:r>
              <a:rPr lang="en-US" altLang="zh-TW" sz="1600" b="1" dirty="0" err="1"/>
              <a:t>Chuan</a:t>
            </a:r>
            <a:r>
              <a:rPr lang="en-US" altLang="zh-TW" sz="1600" b="1" dirty="0"/>
              <a:t>-Chang Wang</a:t>
            </a:r>
          </a:p>
          <a:p>
            <a:r>
              <a:rPr lang="en-US" altLang="zh-TW" sz="1600" b="1" dirty="0"/>
              <a:t># Created : 0616, 2004</a:t>
            </a:r>
          </a:p>
          <a:p>
            <a:r>
              <a:rPr lang="en-US" altLang="zh-TW" sz="1600" b="1" dirty="0"/>
              <a:t>#</a:t>
            </a:r>
          </a:p>
          <a:p>
            <a:endParaRPr lang="en-US" altLang="zh-TW" sz="1600" b="1" dirty="0"/>
          </a:p>
          <a:p>
            <a:r>
              <a:rPr lang="en-US" altLang="zh-TW" sz="1600" b="1" dirty="0"/>
              <a:t>Model v 1</a:t>
            </a:r>
          </a:p>
          <a:p>
            <a:endParaRPr lang="en-US" altLang="zh-TW" sz="1600" b="1" dirty="0"/>
          </a:p>
          <a:p>
            <a:r>
              <a:rPr lang="en-US" altLang="zh-TW" sz="1600" b="1" dirty="0" err="1"/>
              <a:t>VertexType</a:t>
            </a:r>
            <a:r>
              <a:rPr lang="en-US" altLang="zh-TW" sz="1600" b="1" dirty="0"/>
              <a:t> position normal texture 1 2</a:t>
            </a:r>
          </a:p>
          <a:p>
            <a:endParaRPr lang="en-US" altLang="zh-TW" sz="1600" b="1" dirty="0"/>
          </a:p>
          <a:p>
            <a:r>
              <a:rPr lang="en-US" altLang="zh-TW" sz="1600" b="1" dirty="0"/>
              <a:t>Material 1</a:t>
            </a:r>
          </a:p>
          <a:p>
            <a:r>
              <a:rPr lang="en-US" altLang="zh-TW" sz="1600" b="1" dirty="0"/>
              <a:t>   </a:t>
            </a:r>
            <a:r>
              <a:rPr lang="en-US" altLang="zh-TW" sz="1600" b="1" dirty="0" err="1" smtClean="0"/>
              <a:t>ShaderEffect</a:t>
            </a:r>
            <a:r>
              <a:rPr lang="en-US" altLang="zh-TW" sz="1600" b="1" dirty="0" smtClean="0"/>
              <a:t> Phong_tex1 </a:t>
            </a:r>
            <a:r>
              <a:rPr lang="en-US" altLang="zh-TW" sz="1600" b="1" dirty="0" err="1" smtClean="0"/>
              <a:t>Phong</a:t>
            </a:r>
            <a:r>
              <a:rPr lang="en-US" altLang="zh-TW" sz="1600" b="1" dirty="0" smtClean="0"/>
              <a:t> </a:t>
            </a:r>
            <a:r>
              <a:rPr lang="en-US" altLang="zh-TW" sz="1600" b="1" dirty="0"/>
              <a:t>Texture bbb02</a:t>
            </a:r>
          </a:p>
          <a:p>
            <a:r>
              <a:rPr lang="en-US" altLang="zh-TW" sz="1600" b="1" dirty="0"/>
              <a:t>                  </a:t>
            </a:r>
          </a:p>
          <a:p>
            <a:r>
              <a:rPr lang="en-US" altLang="zh-TW" sz="1600" b="1" dirty="0"/>
              <a:t>Vertex 1 6</a:t>
            </a:r>
          </a:p>
          <a:p>
            <a:r>
              <a:rPr lang="en-US" altLang="zh-TW" sz="1600" b="1" dirty="0"/>
              <a:t>   -20.0  20.0 0.0 0.0 0.0 1.0 0.0 1.0</a:t>
            </a:r>
          </a:p>
          <a:p>
            <a:r>
              <a:rPr lang="en-US" altLang="zh-TW" sz="1600" b="1" dirty="0"/>
              <a:t>   -20.0 -20.0 0.0 0.0 0.0 1.0 0.0 0.0</a:t>
            </a:r>
          </a:p>
          <a:p>
            <a:r>
              <a:rPr lang="en-US" altLang="zh-TW" sz="1600" b="1" dirty="0"/>
              <a:t>     0.0 -20.0 0.0 0.0 0.0 1.0 0.5 0.0</a:t>
            </a:r>
          </a:p>
          <a:p>
            <a:r>
              <a:rPr lang="en-US" altLang="zh-TW" sz="1600" b="1" dirty="0"/>
              <a:t>    20.0 -20.0 0.0 0.0 0.0 1.0 1.0 0.0</a:t>
            </a:r>
          </a:p>
          <a:p>
            <a:r>
              <a:rPr lang="en-US" altLang="zh-TW" sz="1600" b="1" dirty="0"/>
              <a:t>    20.0  20.0 0.0 0.0 0.0 1.0 1.0 1.0</a:t>
            </a:r>
          </a:p>
          <a:p>
            <a:r>
              <a:rPr lang="en-US" altLang="zh-TW" sz="1600" b="1" dirty="0"/>
              <a:t>     0.0  20.0 0.0 0.0 0.0 1.0 0.5 1.0</a:t>
            </a:r>
          </a:p>
          <a:p>
            <a:endParaRPr lang="en-US" altLang="zh-TW" sz="1600" b="1" dirty="0"/>
          </a:p>
          <a:p>
            <a:r>
              <a:rPr lang="en-US" altLang="zh-TW" sz="1600" b="1" dirty="0"/>
              <a:t>Polygon 2</a:t>
            </a:r>
          </a:p>
          <a:p>
            <a:r>
              <a:rPr lang="en-US" altLang="zh-TW" sz="1600" b="1" dirty="0"/>
              <a:t>   4 0 0 1 2 5</a:t>
            </a:r>
          </a:p>
          <a:p>
            <a:r>
              <a:rPr lang="en-US" altLang="zh-TW" sz="1600" b="1" dirty="0"/>
              <a:t>   4 0 2 3 4 5</a:t>
            </a:r>
            <a:endParaRPr lang="zh-TW" altLang="en-US" sz="1600" b="1" dirty="0"/>
          </a:p>
        </p:txBody>
      </p:sp>
      <p:grpSp>
        <p:nvGrpSpPr>
          <p:cNvPr id="6" name="群組 5"/>
          <p:cNvGrpSpPr/>
          <p:nvPr/>
        </p:nvGrpSpPr>
        <p:grpSpPr>
          <a:xfrm>
            <a:off x="2987824" y="539824"/>
            <a:ext cx="5400600" cy="1232991"/>
            <a:chOff x="323528" y="1663065"/>
            <a:chExt cx="7920880" cy="757823"/>
          </a:xfrm>
        </p:grpSpPr>
        <p:sp>
          <p:nvSpPr>
            <p:cNvPr id="7" name="矩形 6"/>
            <p:cNvSpPr/>
            <p:nvPr/>
          </p:nvSpPr>
          <p:spPr>
            <a:xfrm>
              <a:off x="323528" y="1916832"/>
              <a:ext cx="7920880"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5148063" y="1663065"/>
              <a:ext cx="1779479" cy="241079"/>
            </a:xfrm>
            <a:prstGeom prst="rect">
              <a:avLst/>
            </a:prstGeom>
            <a:noFill/>
          </p:spPr>
          <p:txBody>
            <a:bodyPr wrap="none" rtlCol="0">
              <a:spAutoFit/>
            </a:bodyPr>
            <a:lstStyle/>
            <a:p>
              <a:r>
                <a:rPr lang="en-US" altLang="zh-TW" b="1" dirty="0" smtClean="0"/>
                <a:t>Comments</a:t>
              </a:r>
              <a:endParaRPr lang="zh-TW" altLang="en-US" b="1" dirty="0"/>
            </a:p>
          </p:txBody>
        </p:sp>
        <p:cxnSp>
          <p:nvCxnSpPr>
            <p:cNvPr id="9" name="直線單箭頭接點 8"/>
            <p:cNvCxnSpPr>
              <a:stCxn id="8" idx="1"/>
              <a:endCxn id="7" idx="0"/>
            </p:cNvCxnSpPr>
            <p:nvPr/>
          </p:nvCxnSpPr>
          <p:spPr>
            <a:xfrm flipH="1">
              <a:off x="4283968" y="1783604"/>
              <a:ext cx="864095" cy="1332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1" name="群組 10"/>
          <p:cNvGrpSpPr/>
          <p:nvPr/>
        </p:nvGrpSpPr>
        <p:grpSpPr>
          <a:xfrm>
            <a:off x="1157171" y="1719582"/>
            <a:ext cx="3774865" cy="557290"/>
            <a:chOff x="-138232" y="2061857"/>
            <a:chExt cx="1685896" cy="810924"/>
          </a:xfrm>
        </p:grpSpPr>
        <p:sp>
          <p:nvSpPr>
            <p:cNvPr id="12" name="矩形 11"/>
            <p:cNvSpPr/>
            <p:nvPr/>
          </p:nvSpPr>
          <p:spPr>
            <a:xfrm>
              <a:off x="683568" y="2348881"/>
              <a:ext cx="864096" cy="523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138232" y="2061857"/>
              <a:ext cx="400943" cy="537423"/>
            </a:xfrm>
            <a:prstGeom prst="rect">
              <a:avLst/>
            </a:prstGeom>
            <a:noFill/>
          </p:spPr>
          <p:txBody>
            <a:bodyPr wrap="none" rtlCol="0">
              <a:spAutoFit/>
            </a:bodyPr>
            <a:lstStyle/>
            <a:p>
              <a:pPr algn="ctr"/>
              <a:r>
                <a:rPr lang="en-US" altLang="zh-TW" b="1" dirty="0"/>
                <a:t>V</a:t>
              </a:r>
              <a:r>
                <a:rPr lang="en-US" altLang="zh-TW" b="1" dirty="0" smtClean="0"/>
                <a:t>ersion</a:t>
              </a:r>
            </a:p>
          </p:txBody>
        </p:sp>
        <p:cxnSp>
          <p:nvCxnSpPr>
            <p:cNvPr id="14" name="直線單箭頭接點 13"/>
            <p:cNvCxnSpPr>
              <a:stCxn id="13" idx="3"/>
              <a:endCxn id="12" idx="1"/>
            </p:cNvCxnSpPr>
            <p:nvPr/>
          </p:nvCxnSpPr>
          <p:spPr>
            <a:xfrm>
              <a:off x="262711" y="2330568"/>
              <a:ext cx="420857" cy="2802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2" name="群組 21"/>
          <p:cNvGrpSpPr/>
          <p:nvPr/>
        </p:nvGrpSpPr>
        <p:grpSpPr>
          <a:xfrm>
            <a:off x="772837" y="2311954"/>
            <a:ext cx="5743380" cy="460988"/>
            <a:chOff x="108617" y="2201988"/>
            <a:chExt cx="1487097" cy="670793"/>
          </a:xfrm>
        </p:grpSpPr>
        <p:sp>
          <p:nvSpPr>
            <p:cNvPr id="23" name="矩形 22"/>
            <p:cNvSpPr/>
            <p:nvPr/>
          </p:nvSpPr>
          <p:spPr>
            <a:xfrm>
              <a:off x="683568" y="2348881"/>
              <a:ext cx="912146" cy="523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p:cNvSpPr txBox="1"/>
            <p:nvPr/>
          </p:nvSpPr>
          <p:spPr>
            <a:xfrm>
              <a:off x="108617" y="2201988"/>
              <a:ext cx="331961" cy="537422"/>
            </a:xfrm>
            <a:prstGeom prst="rect">
              <a:avLst/>
            </a:prstGeom>
            <a:noFill/>
          </p:spPr>
          <p:txBody>
            <a:bodyPr wrap="none" rtlCol="0">
              <a:spAutoFit/>
            </a:bodyPr>
            <a:lstStyle/>
            <a:p>
              <a:pPr algn="ctr"/>
              <a:r>
                <a:rPr lang="en-US" altLang="zh-TW" b="1" dirty="0" smtClean="0"/>
                <a:t>Vertex type</a:t>
              </a:r>
            </a:p>
          </p:txBody>
        </p:sp>
        <p:cxnSp>
          <p:nvCxnSpPr>
            <p:cNvPr id="25" name="直線單箭頭接點 24"/>
            <p:cNvCxnSpPr>
              <a:stCxn id="24" idx="3"/>
              <a:endCxn id="23" idx="1"/>
            </p:cNvCxnSpPr>
            <p:nvPr/>
          </p:nvCxnSpPr>
          <p:spPr>
            <a:xfrm>
              <a:off x="440578" y="2470699"/>
              <a:ext cx="242990" cy="1401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9" name="群組 28"/>
          <p:cNvGrpSpPr/>
          <p:nvPr/>
        </p:nvGrpSpPr>
        <p:grpSpPr>
          <a:xfrm>
            <a:off x="868755" y="2823996"/>
            <a:ext cx="6586448" cy="749020"/>
            <a:chOff x="133453" y="2201988"/>
            <a:chExt cx="1705387" cy="1089914"/>
          </a:xfrm>
        </p:grpSpPr>
        <p:sp>
          <p:nvSpPr>
            <p:cNvPr id="30" name="矩形 29"/>
            <p:cNvSpPr/>
            <p:nvPr/>
          </p:nvSpPr>
          <p:spPr>
            <a:xfrm>
              <a:off x="683568" y="2348881"/>
              <a:ext cx="1155272" cy="9430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文字方塊 30"/>
            <p:cNvSpPr txBox="1"/>
            <p:nvPr/>
          </p:nvSpPr>
          <p:spPr>
            <a:xfrm>
              <a:off x="133453" y="2201988"/>
              <a:ext cx="282288" cy="537422"/>
            </a:xfrm>
            <a:prstGeom prst="rect">
              <a:avLst/>
            </a:prstGeom>
            <a:noFill/>
          </p:spPr>
          <p:txBody>
            <a:bodyPr wrap="none" rtlCol="0">
              <a:spAutoFit/>
            </a:bodyPr>
            <a:lstStyle/>
            <a:p>
              <a:pPr algn="ctr"/>
              <a:r>
                <a:rPr lang="en-US" altLang="zh-TW" b="1" dirty="0" smtClean="0"/>
                <a:t>Materials</a:t>
              </a:r>
            </a:p>
          </p:txBody>
        </p:sp>
        <p:cxnSp>
          <p:nvCxnSpPr>
            <p:cNvPr id="32" name="直線單箭頭接點 31"/>
            <p:cNvCxnSpPr>
              <a:stCxn id="31" idx="3"/>
              <a:endCxn id="30" idx="1"/>
            </p:cNvCxnSpPr>
            <p:nvPr/>
          </p:nvCxnSpPr>
          <p:spPr>
            <a:xfrm>
              <a:off x="415741" y="2470699"/>
              <a:ext cx="267827" cy="3496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4" name="群組 33"/>
          <p:cNvGrpSpPr/>
          <p:nvPr/>
        </p:nvGrpSpPr>
        <p:grpSpPr>
          <a:xfrm>
            <a:off x="1004732" y="3673965"/>
            <a:ext cx="5583492" cy="1843267"/>
            <a:chOff x="169407" y="2348881"/>
            <a:chExt cx="1445698" cy="2682175"/>
          </a:xfrm>
        </p:grpSpPr>
        <p:sp>
          <p:nvSpPr>
            <p:cNvPr id="35" name="矩形 34"/>
            <p:cNvSpPr/>
            <p:nvPr/>
          </p:nvSpPr>
          <p:spPr>
            <a:xfrm>
              <a:off x="683568" y="2348881"/>
              <a:ext cx="931537" cy="26821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p:cNvSpPr txBox="1"/>
            <p:nvPr/>
          </p:nvSpPr>
          <p:spPr>
            <a:xfrm>
              <a:off x="169407" y="3168067"/>
              <a:ext cx="244800" cy="537422"/>
            </a:xfrm>
            <a:prstGeom prst="rect">
              <a:avLst/>
            </a:prstGeom>
            <a:noFill/>
          </p:spPr>
          <p:txBody>
            <a:bodyPr wrap="none" rtlCol="0">
              <a:spAutoFit/>
            </a:bodyPr>
            <a:lstStyle/>
            <a:p>
              <a:pPr algn="ctr"/>
              <a:r>
                <a:rPr lang="en-US" altLang="zh-TW" b="1" dirty="0" smtClean="0"/>
                <a:t>Vertices</a:t>
              </a:r>
            </a:p>
          </p:txBody>
        </p:sp>
        <p:cxnSp>
          <p:nvCxnSpPr>
            <p:cNvPr id="37" name="直線單箭頭接點 36"/>
            <p:cNvCxnSpPr>
              <a:stCxn id="36" idx="3"/>
              <a:endCxn id="35" idx="1"/>
            </p:cNvCxnSpPr>
            <p:nvPr/>
          </p:nvCxnSpPr>
          <p:spPr>
            <a:xfrm>
              <a:off x="414207" y="3436778"/>
              <a:ext cx="269361" cy="2531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40" name="群組 39"/>
          <p:cNvGrpSpPr/>
          <p:nvPr/>
        </p:nvGrpSpPr>
        <p:grpSpPr>
          <a:xfrm>
            <a:off x="1036272" y="5646777"/>
            <a:ext cx="5551952" cy="921634"/>
            <a:chOff x="177574" y="3689968"/>
            <a:chExt cx="1437531" cy="1341088"/>
          </a:xfrm>
        </p:grpSpPr>
        <p:sp>
          <p:nvSpPr>
            <p:cNvPr id="41" name="矩形 40"/>
            <p:cNvSpPr/>
            <p:nvPr/>
          </p:nvSpPr>
          <p:spPr>
            <a:xfrm>
              <a:off x="683568" y="3689968"/>
              <a:ext cx="931537" cy="1341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文字方塊 41"/>
            <p:cNvSpPr txBox="1"/>
            <p:nvPr/>
          </p:nvSpPr>
          <p:spPr>
            <a:xfrm>
              <a:off x="177574" y="3825617"/>
              <a:ext cx="295055" cy="537422"/>
            </a:xfrm>
            <a:prstGeom prst="rect">
              <a:avLst/>
            </a:prstGeom>
            <a:noFill/>
          </p:spPr>
          <p:txBody>
            <a:bodyPr wrap="none" rtlCol="0">
              <a:spAutoFit/>
            </a:bodyPr>
            <a:lstStyle/>
            <a:p>
              <a:pPr algn="ctr"/>
              <a:r>
                <a:rPr lang="en-US" altLang="zh-TW" b="1" dirty="0" smtClean="0"/>
                <a:t>Primitives</a:t>
              </a:r>
            </a:p>
          </p:txBody>
        </p:sp>
        <p:cxnSp>
          <p:nvCxnSpPr>
            <p:cNvPr id="43" name="直線單箭頭接點 42"/>
            <p:cNvCxnSpPr>
              <a:stCxn id="42" idx="3"/>
              <a:endCxn id="41" idx="1"/>
            </p:cNvCxnSpPr>
            <p:nvPr/>
          </p:nvCxnSpPr>
          <p:spPr>
            <a:xfrm>
              <a:off x="472629" y="4094328"/>
              <a:ext cx="210939" cy="2661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87096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Fly2 CWN Scene File – Simplified Version</a:t>
            </a:r>
            <a:endParaRPr lang="en-US" altLang="zh-TW" sz="2800" b="1" dirty="0">
              <a:effectLst>
                <a:outerShdw blurRad="38100" dist="38100" dir="2700000" algn="tl">
                  <a:srgbClr val="000000">
                    <a:alpha val="43137"/>
                  </a:srgbClr>
                </a:outerShdw>
              </a:effectLst>
            </a:endParaRPr>
          </a:p>
        </p:txBody>
      </p:sp>
      <p:sp>
        <p:nvSpPr>
          <p:cNvPr id="4" name="內容版面配置區 2"/>
          <p:cNvSpPr txBox="1">
            <a:spLocks/>
          </p:cNvSpPr>
          <p:nvPr/>
        </p:nvSpPr>
        <p:spPr>
          <a:xfrm>
            <a:off x="107504" y="620688"/>
            <a:ext cx="8856984" cy="9001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For a 3D Scene :</a:t>
            </a:r>
          </a:p>
        </p:txBody>
      </p:sp>
      <p:sp>
        <p:nvSpPr>
          <p:cNvPr id="10" name="文字方塊 9"/>
          <p:cNvSpPr txBox="1"/>
          <p:nvPr/>
        </p:nvSpPr>
        <p:spPr>
          <a:xfrm>
            <a:off x="1691680" y="1835746"/>
            <a:ext cx="6423618" cy="3785652"/>
          </a:xfrm>
          <a:prstGeom prst="rect">
            <a:avLst/>
          </a:prstGeom>
          <a:noFill/>
        </p:spPr>
        <p:txBody>
          <a:bodyPr wrap="none" rtlCol="0">
            <a:spAutoFit/>
          </a:bodyPr>
          <a:lstStyle/>
          <a:p>
            <a:r>
              <a:rPr lang="en-US" altLang="zh-TW" sz="1600" b="1" dirty="0"/>
              <a:t># TheFly3D 3D scene log file - exported from 3dsMax, </a:t>
            </a:r>
            <a:r>
              <a:rPr lang="en-US" altLang="zh-TW" sz="1600" b="1" dirty="0" err="1"/>
              <a:t>Chuan</a:t>
            </a:r>
            <a:r>
              <a:rPr lang="en-US" altLang="zh-TW" sz="1600" b="1" dirty="0"/>
              <a:t>-Chang Wang</a:t>
            </a:r>
          </a:p>
          <a:p>
            <a:r>
              <a:rPr lang="en-US" altLang="zh-TW" sz="1600" b="1" dirty="0"/>
              <a:t># Date : 1027, 2005</a:t>
            </a:r>
          </a:p>
          <a:p>
            <a:r>
              <a:rPr lang="en-US" altLang="zh-TW" sz="1600" b="1" dirty="0"/>
              <a:t>#</a:t>
            </a:r>
          </a:p>
          <a:p>
            <a:endParaRPr lang="en-US" altLang="zh-TW" sz="1600" b="1" dirty="0"/>
          </a:p>
          <a:p>
            <a:r>
              <a:rPr lang="en-US" altLang="zh-TW" sz="1600" b="1" dirty="0"/>
              <a:t>Scene v </a:t>
            </a:r>
            <a:r>
              <a:rPr lang="en-US" altLang="zh-TW" sz="1600" b="1" dirty="0" smtClean="0"/>
              <a:t>1.0</a:t>
            </a:r>
          </a:p>
          <a:p>
            <a:endParaRPr lang="en-US" altLang="zh-TW" sz="1600" b="1" dirty="0"/>
          </a:p>
          <a:p>
            <a:r>
              <a:rPr lang="en-US" altLang="zh-TW" sz="1600" b="1" dirty="0"/>
              <a:t>Object 7</a:t>
            </a:r>
          </a:p>
          <a:p>
            <a:r>
              <a:rPr lang="en-US" altLang="zh-TW" sz="1600" b="1" dirty="0"/>
              <a:t>   </a:t>
            </a:r>
            <a:r>
              <a:rPr lang="en-US" altLang="zh-TW" sz="1600" b="1" dirty="0" err="1"/>
              <a:t>ObjectFile</a:t>
            </a:r>
            <a:r>
              <a:rPr lang="en-US" altLang="zh-TW" sz="1600" b="1" dirty="0"/>
              <a:t> 1 Cylinder01</a:t>
            </a:r>
          </a:p>
          <a:p>
            <a:r>
              <a:rPr lang="en-US" altLang="zh-TW" sz="1600" b="1" dirty="0"/>
              <a:t>   </a:t>
            </a:r>
            <a:r>
              <a:rPr lang="en-US" altLang="zh-TW" sz="1600" b="1" dirty="0" err="1"/>
              <a:t>ObjectFile</a:t>
            </a:r>
            <a:r>
              <a:rPr lang="en-US" altLang="zh-TW" sz="1600" b="1" dirty="0"/>
              <a:t> 2 Bone01</a:t>
            </a:r>
          </a:p>
          <a:p>
            <a:r>
              <a:rPr lang="en-US" altLang="zh-TW" sz="1600" b="1" dirty="0"/>
              <a:t>   </a:t>
            </a:r>
            <a:r>
              <a:rPr lang="en-US" altLang="zh-TW" sz="1600" b="1" dirty="0" err="1"/>
              <a:t>ObjectFile</a:t>
            </a:r>
            <a:r>
              <a:rPr lang="en-US" altLang="zh-TW" sz="1600" b="1" dirty="0"/>
              <a:t> 3 Bone02</a:t>
            </a:r>
          </a:p>
          <a:p>
            <a:r>
              <a:rPr lang="en-US" altLang="zh-TW" sz="1600" b="1" dirty="0"/>
              <a:t>   </a:t>
            </a:r>
            <a:r>
              <a:rPr lang="en-US" altLang="zh-TW" sz="1600" b="1" dirty="0" err="1"/>
              <a:t>ObjectFile</a:t>
            </a:r>
            <a:r>
              <a:rPr lang="en-US" altLang="zh-TW" sz="1600" b="1" dirty="0"/>
              <a:t> 4 Bone03</a:t>
            </a:r>
          </a:p>
          <a:p>
            <a:r>
              <a:rPr lang="en-US" altLang="zh-TW" sz="1600" b="1" dirty="0"/>
              <a:t>   </a:t>
            </a:r>
            <a:r>
              <a:rPr lang="en-US" altLang="zh-TW" sz="1600" b="1" dirty="0" err="1"/>
              <a:t>ObjectFile</a:t>
            </a:r>
            <a:r>
              <a:rPr lang="en-US" altLang="zh-TW" sz="1600" b="1" dirty="0"/>
              <a:t> 5 Bone04</a:t>
            </a:r>
          </a:p>
          <a:p>
            <a:r>
              <a:rPr lang="en-US" altLang="zh-TW" sz="1600" b="1" dirty="0"/>
              <a:t>   </a:t>
            </a:r>
            <a:r>
              <a:rPr lang="en-US" altLang="zh-TW" sz="1600" b="1" dirty="0" err="1"/>
              <a:t>ObjectFile</a:t>
            </a:r>
            <a:r>
              <a:rPr lang="en-US" altLang="zh-TW" sz="1600" b="1" dirty="0"/>
              <a:t> 6 Bone05</a:t>
            </a:r>
          </a:p>
          <a:p>
            <a:r>
              <a:rPr lang="en-US" altLang="zh-TW" sz="1600" b="1" dirty="0"/>
              <a:t>   </a:t>
            </a:r>
            <a:r>
              <a:rPr lang="en-US" altLang="zh-TW" sz="1600" b="1" dirty="0" err="1"/>
              <a:t>ObjectFile</a:t>
            </a:r>
            <a:r>
              <a:rPr lang="en-US" altLang="zh-TW" sz="1600" b="1" dirty="0"/>
              <a:t> 7 Bone06</a:t>
            </a:r>
          </a:p>
          <a:p>
            <a:endParaRPr lang="zh-TW" altLang="en-US" sz="1600" b="1" dirty="0"/>
          </a:p>
        </p:txBody>
      </p:sp>
      <p:grpSp>
        <p:nvGrpSpPr>
          <p:cNvPr id="33" name="群組 32"/>
          <p:cNvGrpSpPr/>
          <p:nvPr/>
        </p:nvGrpSpPr>
        <p:grpSpPr>
          <a:xfrm>
            <a:off x="1619672" y="1128548"/>
            <a:ext cx="6495626" cy="1517220"/>
            <a:chOff x="323528" y="1488372"/>
            <a:chExt cx="9526918" cy="932516"/>
          </a:xfrm>
        </p:grpSpPr>
        <p:sp>
          <p:nvSpPr>
            <p:cNvPr id="38" name="矩形 37"/>
            <p:cNvSpPr/>
            <p:nvPr/>
          </p:nvSpPr>
          <p:spPr>
            <a:xfrm>
              <a:off x="323528" y="1916832"/>
              <a:ext cx="9526918"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文字方塊 38"/>
            <p:cNvSpPr txBox="1"/>
            <p:nvPr/>
          </p:nvSpPr>
          <p:spPr>
            <a:xfrm>
              <a:off x="6554620" y="1488372"/>
              <a:ext cx="1779479" cy="241079"/>
            </a:xfrm>
            <a:prstGeom prst="rect">
              <a:avLst/>
            </a:prstGeom>
            <a:noFill/>
          </p:spPr>
          <p:txBody>
            <a:bodyPr wrap="none" rtlCol="0">
              <a:spAutoFit/>
            </a:bodyPr>
            <a:lstStyle/>
            <a:p>
              <a:r>
                <a:rPr lang="en-US" altLang="zh-TW" b="1" dirty="0" smtClean="0"/>
                <a:t>Comments</a:t>
              </a:r>
              <a:endParaRPr lang="zh-TW" altLang="en-US" b="1" dirty="0"/>
            </a:p>
          </p:txBody>
        </p:sp>
        <p:cxnSp>
          <p:nvCxnSpPr>
            <p:cNvPr id="44" name="直線單箭頭接點 43"/>
            <p:cNvCxnSpPr>
              <a:stCxn id="39" idx="1"/>
              <a:endCxn id="38" idx="0"/>
            </p:cNvCxnSpPr>
            <p:nvPr/>
          </p:nvCxnSpPr>
          <p:spPr>
            <a:xfrm flipH="1">
              <a:off x="5086987" y="1608912"/>
              <a:ext cx="1467633" cy="307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45" name="群組 44"/>
          <p:cNvGrpSpPr/>
          <p:nvPr/>
        </p:nvGrpSpPr>
        <p:grpSpPr>
          <a:xfrm>
            <a:off x="323529" y="2679980"/>
            <a:ext cx="3240360" cy="460988"/>
            <a:chOff x="100484" y="2201988"/>
            <a:chExt cx="1447180" cy="670793"/>
          </a:xfrm>
        </p:grpSpPr>
        <p:sp>
          <p:nvSpPr>
            <p:cNvPr id="46" name="矩形 45"/>
            <p:cNvSpPr/>
            <p:nvPr/>
          </p:nvSpPr>
          <p:spPr>
            <a:xfrm>
              <a:off x="683568" y="2348881"/>
              <a:ext cx="864096" cy="523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文字方塊 46"/>
            <p:cNvSpPr txBox="1"/>
            <p:nvPr/>
          </p:nvSpPr>
          <p:spPr>
            <a:xfrm>
              <a:off x="100484" y="2201988"/>
              <a:ext cx="400943" cy="537422"/>
            </a:xfrm>
            <a:prstGeom prst="rect">
              <a:avLst/>
            </a:prstGeom>
            <a:noFill/>
          </p:spPr>
          <p:txBody>
            <a:bodyPr wrap="none" rtlCol="0">
              <a:spAutoFit/>
            </a:bodyPr>
            <a:lstStyle/>
            <a:p>
              <a:pPr algn="ctr"/>
              <a:r>
                <a:rPr lang="en-US" altLang="zh-TW" b="1" dirty="0"/>
                <a:t>V</a:t>
              </a:r>
              <a:r>
                <a:rPr lang="en-US" altLang="zh-TW" b="1" dirty="0" smtClean="0"/>
                <a:t>ersion</a:t>
              </a:r>
            </a:p>
          </p:txBody>
        </p:sp>
        <p:cxnSp>
          <p:nvCxnSpPr>
            <p:cNvPr id="48" name="直線單箭頭接點 47"/>
            <p:cNvCxnSpPr>
              <a:stCxn id="47" idx="3"/>
              <a:endCxn id="46" idx="1"/>
            </p:cNvCxnSpPr>
            <p:nvPr/>
          </p:nvCxnSpPr>
          <p:spPr>
            <a:xfrm>
              <a:off x="501427" y="2470699"/>
              <a:ext cx="182141" cy="1401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49" name="群組 48"/>
          <p:cNvGrpSpPr/>
          <p:nvPr/>
        </p:nvGrpSpPr>
        <p:grpSpPr>
          <a:xfrm>
            <a:off x="1629104" y="3284984"/>
            <a:ext cx="6768644" cy="2160240"/>
            <a:chOff x="683568" y="2348881"/>
            <a:chExt cx="1752562" cy="3143409"/>
          </a:xfrm>
        </p:grpSpPr>
        <p:sp>
          <p:nvSpPr>
            <p:cNvPr id="50" name="矩形 49"/>
            <p:cNvSpPr/>
            <p:nvPr/>
          </p:nvSpPr>
          <p:spPr>
            <a:xfrm>
              <a:off x="683568" y="2348881"/>
              <a:ext cx="931537" cy="31434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文字方塊 50"/>
            <p:cNvSpPr txBox="1"/>
            <p:nvPr/>
          </p:nvSpPr>
          <p:spPr>
            <a:xfrm>
              <a:off x="1818445" y="3294663"/>
              <a:ext cx="617685" cy="940489"/>
            </a:xfrm>
            <a:prstGeom prst="rect">
              <a:avLst/>
            </a:prstGeom>
            <a:noFill/>
          </p:spPr>
          <p:txBody>
            <a:bodyPr wrap="none" rtlCol="0">
              <a:spAutoFit/>
            </a:bodyPr>
            <a:lstStyle/>
            <a:p>
              <a:pPr algn="ctr"/>
              <a:r>
                <a:rPr lang="en-US" altLang="zh-TW" b="1" dirty="0" smtClean="0"/>
                <a:t>All models in the scene</a:t>
              </a:r>
            </a:p>
            <a:p>
              <a:pPr algn="ctr"/>
              <a:r>
                <a:rPr lang="en-US" altLang="zh-TW" b="1" dirty="0" smtClean="0"/>
                <a:t>Saved in cw3 files</a:t>
              </a:r>
            </a:p>
          </p:txBody>
        </p:sp>
        <p:cxnSp>
          <p:nvCxnSpPr>
            <p:cNvPr id="52" name="直線單箭頭接點 51"/>
            <p:cNvCxnSpPr>
              <a:stCxn id="51" idx="1"/>
              <a:endCxn id="50" idx="3"/>
            </p:cNvCxnSpPr>
            <p:nvPr/>
          </p:nvCxnSpPr>
          <p:spPr>
            <a:xfrm flipH="1">
              <a:off x="1615105" y="3764908"/>
              <a:ext cx="203340" cy="155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67813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Fly2 CWN Scene File – Full Version</a:t>
            </a:r>
            <a:endParaRPr lang="en-US" altLang="zh-TW" sz="2800" b="1" dirty="0">
              <a:effectLst>
                <a:outerShdw blurRad="38100" dist="38100" dir="2700000" algn="tl">
                  <a:srgbClr val="000000">
                    <a:alpha val="43137"/>
                  </a:srgbClr>
                </a:outerShdw>
              </a:effectLst>
            </a:endParaRPr>
          </a:p>
        </p:txBody>
      </p:sp>
      <p:sp>
        <p:nvSpPr>
          <p:cNvPr id="10" name="文字方塊 9"/>
          <p:cNvSpPr txBox="1"/>
          <p:nvPr/>
        </p:nvSpPr>
        <p:spPr>
          <a:xfrm>
            <a:off x="1691680" y="751822"/>
            <a:ext cx="6423618" cy="5509200"/>
          </a:xfrm>
          <a:prstGeom prst="rect">
            <a:avLst/>
          </a:prstGeom>
          <a:noFill/>
        </p:spPr>
        <p:txBody>
          <a:bodyPr wrap="none" rtlCol="0">
            <a:spAutoFit/>
          </a:bodyPr>
          <a:lstStyle/>
          <a:p>
            <a:r>
              <a:rPr lang="en-US" altLang="zh-TW" sz="1600" b="1" dirty="0"/>
              <a:t># TheFly3D 3D scene log file - exported from 3dsMax, </a:t>
            </a:r>
            <a:r>
              <a:rPr lang="en-US" altLang="zh-TW" sz="1600" b="1" dirty="0" err="1"/>
              <a:t>Chuan</a:t>
            </a:r>
            <a:r>
              <a:rPr lang="en-US" altLang="zh-TW" sz="1600" b="1" dirty="0"/>
              <a:t>-Chang Wang</a:t>
            </a:r>
          </a:p>
          <a:p>
            <a:r>
              <a:rPr lang="en-US" altLang="zh-TW" sz="1600" b="1" dirty="0"/>
              <a:t># Date : 1027, 2005</a:t>
            </a:r>
          </a:p>
          <a:p>
            <a:r>
              <a:rPr lang="en-US" altLang="zh-TW" sz="1600" b="1" dirty="0"/>
              <a:t>#</a:t>
            </a:r>
          </a:p>
          <a:p>
            <a:endParaRPr lang="en-US" altLang="zh-TW" sz="1600" b="1" dirty="0"/>
          </a:p>
          <a:p>
            <a:r>
              <a:rPr lang="en-US" altLang="zh-TW" sz="1600" b="1" dirty="0"/>
              <a:t>Scene v </a:t>
            </a:r>
            <a:r>
              <a:rPr lang="en-US" altLang="zh-TW" sz="1600" b="1" dirty="0" smtClean="0"/>
              <a:t>1.0</a:t>
            </a:r>
          </a:p>
          <a:p>
            <a:endParaRPr lang="en-US" altLang="zh-TW" sz="1600" b="1" dirty="0"/>
          </a:p>
          <a:p>
            <a:r>
              <a:rPr lang="en-US" altLang="zh-TW" sz="1600" b="1" dirty="0"/>
              <a:t>Object </a:t>
            </a:r>
            <a:r>
              <a:rPr lang="en-US" altLang="zh-TW" sz="1600" b="1" dirty="0" smtClean="0"/>
              <a:t>7</a:t>
            </a:r>
          </a:p>
          <a:p>
            <a:endParaRPr lang="en-US" altLang="zh-TW" sz="1600" b="1" dirty="0"/>
          </a:p>
          <a:p>
            <a:r>
              <a:rPr lang="en-US" altLang="zh-TW" sz="1600" b="1" dirty="0" err="1" smtClean="0"/>
              <a:t>BeginObject</a:t>
            </a:r>
            <a:r>
              <a:rPr lang="en-US" altLang="zh-TW" sz="1600" b="1" dirty="0" smtClean="0"/>
              <a:t> 1 Model</a:t>
            </a:r>
          </a:p>
          <a:p>
            <a:r>
              <a:rPr lang="en-US" altLang="zh-TW" sz="1600" b="1" dirty="0"/>
              <a:t> </a:t>
            </a:r>
            <a:r>
              <a:rPr lang="en-US" altLang="zh-TW" sz="1600" b="1" dirty="0" smtClean="0"/>
              <a:t>    …</a:t>
            </a:r>
          </a:p>
          <a:p>
            <a:r>
              <a:rPr lang="en-US" altLang="zh-TW" sz="1600" b="1" dirty="0" err="1" smtClean="0"/>
              <a:t>EndObject</a:t>
            </a:r>
            <a:endParaRPr lang="en-US" altLang="zh-TW" sz="1600" b="1" dirty="0" smtClean="0"/>
          </a:p>
          <a:p>
            <a:endParaRPr lang="en-US" altLang="zh-TW" sz="1600" b="1" dirty="0"/>
          </a:p>
          <a:p>
            <a:r>
              <a:rPr lang="en-US" altLang="zh-TW" sz="1600" b="1" dirty="0" smtClean="0"/>
              <a:t>…</a:t>
            </a:r>
          </a:p>
          <a:p>
            <a:endParaRPr lang="en-US" altLang="zh-TW" sz="1600" b="1" dirty="0" smtClean="0"/>
          </a:p>
          <a:p>
            <a:endParaRPr lang="en-US" altLang="zh-TW" sz="1600" b="1" dirty="0"/>
          </a:p>
          <a:p>
            <a:r>
              <a:rPr lang="en-US" altLang="zh-TW" sz="1600" b="1" dirty="0" err="1" smtClean="0"/>
              <a:t>BeginRelationship</a:t>
            </a:r>
            <a:r>
              <a:rPr lang="en-US" altLang="zh-TW" sz="1600" b="1" dirty="0" smtClean="0"/>
              <a:t>  </a:t>
            </a:r>
          </a:p>
          <a:p>
            <a:r>
              <a:rPr lang="en-US" altLang="zh-TW" sz="1600" b="1" dirty="0"/>
              <a:t> </a:t>
            </a:r>
            <a:r>
              <a:rPr lang="en-US" altLang="zh-TW" sz="1600" b="1" dirty="0" smtClean="0"/>
              <a:t>     o  1   0</a:t>
            </a:r>
          </a:p>
          <a:p>
            <a:r>
              <a:rPr lang="en-US" altLang="zh-TW" sz="1600" b="1" dirty="0"/>
              <a:t> </a:t>
            </a:r>
            <a:r>
              <a:rPr lang="en-US" altLang="zh-TW" sz="1600" b="1" dirty="0" smtClean="0"/>
              <a:t>     o  2   1</a:t>
            </a:r>
          </a:p>
          <a:p>
            <a:r>
              <a:rPr lang="en-US" altLang="zh-TW" sz="1600" b="1" dirty="0"/>
              <a:t> </a:t>
            </a:r>
            <a:r>
              <a:rPr lang="en-US" altLang="zh-TW" sz="1600" b="1" dirty="0" smtClean="0"/>
              <a:t>   …</a:t>
            </a:r>
          </a:p>
          <a:p>
            <a:endParaRPr lang="en-US" altLang="zh-TW" sz="1600" b="1" dirty="0"/>
          </a:p>
          <a:p>
            <a:r>
              <a:rPr lang="en-US" altLang="zh-TW" sz="1600" b="1" dirty="0" err="1" smtClean="0"/>
              <a:t>EndRelationship</a:t>
            </a:r>
            <a:endParaRPr lang="en-US" altLang="zh-TW" sz="1600" b="1" dirty="0"/>
          </a:p>
          <a:p>
            <a:endParaRPr lang="zh-TW" altLang="en-US" sz="1600" b="1" dirty="0"/>
          </a:p>
        </p:txBody>
      </p:sp>
      <p:grpSp>
        <p:nvGrpSpPr>
          <p:cNvPr id="33" name="群組 32"/>
          <p:cNvGrpSpPr/>
          <p:nvPr/>
        </p:nvGrpSpPr>
        <p:grpSpPr>
          <a:xfrm>
            <a:off x="229792" y="741736"/>
            <a:ext cx="7885506" cy="820108"/>
            <a:chOff x="-1714963" y="1916832"/>
            <a:chExt cx="11565409" cy="504056"/>
          </a:xfrm>
        </p:grpSpPr>
        <p:sp>
          <p:nvSpPr>
            <p:cNvPr id="38" name="矩形 37"/>
            <p:cNvSpPr/>
            <p:nvPr/>
          </p:nvSpPr>
          <p:spPr>
            <a:xfrm>
              <a:off x="323528" y="1916832"/>
              <a:ext cx="9526918"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文字方塊 38"/>
            <p:cNvSpPr txBox="1"/>
            <p:nvPr/>
          </p:nvSpPr>
          <p:spPr>
            <a:xfrm>
              <a:off x="-1714963" y="2048320"/>
              <a:ext cx="1779479" cy="241079"/>
            </a:xfrm>
            <a:prstGeom prst="rect">
              <a:avLst/>
            </a:prstGeom>
            <a:noFill/>
          </p:spPr>
          <p:txBody>
            <a:bodyPr wrap="none" rtlCol="0">
              <a:spAutoFit/>
            </a:bodyPr>
            <a:lstStyle/>
            <a:p>
              <a:r>
                <a:rPr lang="en-US" altLang="zh-TW" b="1" dirty="0" smtClean="0"/>
                <a:t>Comments</a:t>
              </a:r>
              <a:endParaRPr lang="zh-TW" altLang="en-US" b="1" dirty="0"/>
            </a:p>
          </p:txBody>
        </p:sp>
        <p:cxnSp>
          <p:nvCxnSpPr>
            <p:cNvPr id="44" name="直線單箭頭接點 43"/>
            <p:cNvCxnSpPr>
              <a:stCxn id="39" idx="3"/>
              <a:endCxn id="38" idx="1"/>
            </p:cNvCxnSpPr>
            <p:nvPr/>
          </p:nvCxnSpPr>
          <p:spPr>
            <a:xfrm>
              <a:off x="64516" y="2168859"/>
              <a:ext cx="259012"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45" name="群組 44"/>
          <p:cNvGrpSpPr/>
          <p:nvPr/>
        </p:nvGrpSpPr>
        <p:grpSpPr>
          <a:xfrm>
            <a:off x="323529" y="1596056"/>
            <a:ext cx="3240360" cy="460988"/>
            <a:chOff x="100484" y="2201988"/>
            <a:chExt cx="1447180" cy="670793"/>
          </a:xfrm>
        </p:grpSpPr>
        <p:sp>
          <p:nvSpPr>
            <p:cNvPr id="46" name="矩形 45"/>
            <p:cNvSpPr/>
            <p:nvPr/>
          </p:nvSpPr>
          <p:spPr>
            <a:xfrm>
              <a:off x="683568" y="2348881"/>
              <a:ext cx="864096" cy="523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文字方塊 46"/>
            <p:cNvSpPr txBox="1"/>
            <p:nvPr/>
          </p:nvSpPr>
          <p:spPr>
            <a:xfrm>
              <a:off x="100484" y="2201988"/>
              <a:ext cx="400943" cy="537422"/>
            </a:xfrm>
            <a:prstGeom prst="rect">
              <a:avLst/>
            </a:prstGeom>
            <a:noFill/>
          </p:spPr>
          <p:txBody>
            <a:bodyPr wrap="none" rtlCol="0">
              <a:spAutoFit/>
            </a:bodyPr>
            <a:lstStyle/>
            <a:p>
              <a:pPr algn="ctr"/>
              <a:r>
                <a:rPr lang="en-US" altLang="zh-TW" b="1" dirty="0"/>
                <a:t>V</a:t>
              </a:r>
              <a:r>
                <a:rPr lang="en-US" altLang="zh-TW" b="1" dirty="0" smtClean="0"/>
                <a:t>ersion</a:t>
              </a:r>
            </a:p>
          </p:txBody>
        </p:sp>
        <p:cxnSp>
          <p:nvCxnSpPr>
            <p:cNvPr id="48" name="直線單箭頭接點 47"/>
            <p:cNvCxnSpPr>
              <a:stCxn id="47" idx="3"/>
              <a:endCxn id="46" idx="1"/>
            </p:cNvCxnSpPr>
            <p:nvPr/>
          </p:nvCxnSpPr>
          <p:spPr>
            <a:xfrm>
              <a:off x="501427" y="2470699"/>
              <a:ext cx="182141" cy="1401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49" name="群組 48"/>
          <p:cNvGrpSpPr/>
          <p:nvPr/>
        </p:nvGrpSpPr>
        <p:grpSpPr>
          <a:xfrm>
            <a:off x="1629104" y="1831382"/>
            <a:ext cx="6109593" cy="737170"/>
            <a:chOff x="683568" y="1700866"/>
            <a:chExt cx="1581918" cy="1072671"/>
          </a:xfrm>
        </p:grpSpPr>
        <p:sp>
          <p:nvSpPr>
            <p:cNvPr id="50" name="矩形 49"/>
            <p:cNvSpPr/>
            <p:nvPr/>
          </p:nvSpPr>
          <p:spPr>
            <a:xfrm>
              <a:off x="683568" y="2348881"/>
              <a:ext cx="931537" cy="4246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文字方塊 50"/>
            <p:cNvSpPr txBox="1"/>
            <p:nvPr/>
          </p:nvSpPr>
          <p:spPr>
            <a:xfrm>
              <a:off x="1845367" y="1700866"/>
              <a:ext cx="420119" cy="537422"/>
            </a:xfrm>
            <a:prstGeom prst="rect">
              <a:avLst/>
            </a:prstGeom>
            <a:noFill/>
          </p:spPr>
          <p:txBody>
            <a:bodyPr wrap="none" rtlCol="0">
              <a:spAutoFit/>
            </a:bodyPr>
            <a:lstStyle/>
            <a:p>
              <a:pPr algn="ctr"/>
              <a:r>
                <a:rPr lang="en-US" altLang="zh-TW" b="1" dirty="0" smtClean="0"/>
                <a:t>Object number</a:t>
              </a:r>
            </a:p>
          </p:txBody>
        </p:sp>
        <p:cxnSp>
          <p:nvCxnSpPr>
            <p:cNvPr id="52" name="直線單箭頭接點 51"/>
            <p:cNvCxnSpPr>
              <a:stCxn id="51" idx="1"/>
              <a:endCxn id="50" idx="3"/>
            </p:cNvCxnSpPr>
            <p:nvPr/>
          </p:nvCxnSpPr>
          <p:spPr>
            <a:xfrm flipH="1">
              <a:off x="1615105" y="1969577"/>
              <a:ext cx="230262" cy="5916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2" name="群組 21"/>
          <p:cNvGrpSpPr/>
          <p:nvPr/>
        </p:nvGrpSpPr>
        <p:grpSpPr>
          <a:xfrm>
            <a:off x="1691680" y="2705118"/>
            <a:ext cx="5432670" cy="867900"/>
            <a:chOff x="702213" y="2348881"/>
            <a:chExt cx="1406647" cy="1262899"/>
          </a:xfrm>
        </p:grpSpPr>
        <p:sp>
          <p:nvSpPr>
            <p:cNvPr id="23" name="矩形 22"/>
            <p:cNvSpPr/>
            <p:nvPr/>
          </p:nvSpPr>
          <p:spPr>
            <a:xfrm>
              <a:off x="702213" y="2348881"/>
              <a:ext cx="931537" cy="1262899"/>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p:cNvSpPr txBox="1"/>
            <p:nvPr/>
          </p:nvSpPr>
          <p:spPr>
            <a:xfrm>
              <a:off x="1776616" y="2442908"/>
              <a:ext cx="332244" cy="1074845"/>
            </a:xfrm>
            <a:prstGeom prst="rect">
              <a:avLst/>
            </a:prstGeom>
            <a:noFill/>
          </p:spPr>
          <p:txBody>
            <a:bodyPr wrap="none" rtlCol="0">
              <a:spAutoFit/>
            </a:bodyPr>
            <a:lstStyle/>
            <a:p>
              <a:pPr algn="ctr"/>
              <a:r>
                <a:rPr lang="en-US" altLang="zh-TW" sz="1400" b="1" dirty="0" smtClean="0"/>
                <a:t>Object block</a:t>
              </a:r>
            </a:p>
            <a:p>
              <a:pPr algn="ctr"/>
              <a:r>
                <a:rPr lang="en-US" altLang="zh-TW" sz="1400" b="1" dirty="0"/>
                <a:t>w</a:t>
              </a:r>
              <a:r>
                <a:rPr lang="en-US" altLang="zh-TW" sz="1400" b="1" dirty="0" smtClean="0"/>
                <a:t>ith the same</a:t>
              </a:r>
            </a:p>
            <a:p>
              <a:pPr algn="ctr"/>
              <a:r>
                <a:rPr lang="en-US" altLang="zh-TW" sz="1400" b="1" dirty="0"/>
                <a:t>f</a:t>
              </a:r>
              <a:r>
                <a:rPr lang="en-US" altLang="zh-TW" sz="1400" b="1" dirty="0" smtClean="0"/>
                <a:t>ormat as CW3</a:t>
              </a:r>
            </a:p>
          </p:txBody>
        </p:sp>
        <p:cxnSp>
          <p:nvCxnSpPr>
            <p:cNvPr id="25" name="直線單箭頭接點 24"/>
            <p:cNvCxnSpPr>
              <a:stCxn id="24" idx="1"/>
              <a:endCxn id="23" idx="3"/>
            </p:cNvCxnSpPr>
            <p:nvPr/>
          </p:nvCxnSpPr>
          <p:spPr>
            <a:xfrm flipH="1">
              <a:off x="1633750" y="2980330"/>
              <a:ext cx="1428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9" name="群組 28"/>
          <p:cNvGrpSpPr/>
          <p:nvPr/>
        </p:nvGrpSpPr>
        <p:grpSpPr>
          <a:xfrm>
            <a:off x="1619672" y="2636912"/>
            <a:ext cx="6343411" cy="1728192"/>
            <a:chOff x="702213" y="2348881"/>
            <a:chExt cx="1642460" cy="2514729"/>
          </a:xfrm>
        </p:grpSpPr>
        <p:sp>
          <p:nvSpPr>
            <p:cNvPr id="30" name="矩形 29"/>
            <p:cNvSpPr/>
            <p:nvPr/>
          </p:nvSpPr>
          <p:spPr>
            <a:xfrm>
              <a:off x="702213" y="2348881"/>
              <a:ext cx="1049110" cy="25147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文字方塊 30"/>
            <p:cNvSpPr txBox="1"/>
            <p:nvPr/>
          </p:nvSpPr>
          <p:spPr>
            <a:xfrm>
              <a:off x="2039524" y="3829159"/>
              <a:ext cx="305149" cy="537423"/>
            </a:xfrm>
            <a:prstGeom prst="rect">
              <a:avLst/>
            </a:prstGeom>
            <a:noFill/>
          </p:spPr>
          <p:txBody>
            <a:bodyPr wrap="none" rtlCol="0">
              <a:spAutoFit/>
            </a:bodyPr>
            <a:lstStyle/>
            <a:p>
              <a:pPr algn="ctr"/>
              <a:r>
                <a:rPr lang="en-US" altLang="zh-TW" b="1" dirty="0" smtClean="0"/>
                <a:t>All objects</a:t>
              </a:r>
            </a:p>
          </p:txBody>
        </p:sp>
        <p:cxnSp>
          <p:nvCxnSpPr>
            <p:cNvPr id="32" name="直線單箭頭接點 31"/>
            <p:cNvCxnSpPr>
              <a:stCxn id="31" idx="1"/>
              <a:endCxn id="30" idx="3"/>
            </p:cNvCxnSpPr>
            <p:nvPr/>
          </p:nvCxnSpPr>
          <p:spPr>
            <a:xfrm flipH="1" flipV="1">
              <a:off x="1751323" y="3606246"/>
              <a:ext cx="288201" cy="4916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7" name="群組 36"/>
          <p:cNvGrpSpPr/>
          <p:nvPr/>
        </p:nvGrpSpPr>
        <p:grpSpPr>
          <a:xfrm>
            <a:off x="1619672" y="4437112"/>
            <a:ext cx="6045948" cy="1512168"/>
            <a:chOff x="702213" y="2348881"/>
            <a:chExt cx="1565440" cy="2200388"/>
          </a:xfrm>
        </p:grpSpPr>
        <p:sp>
          <p:nvSpPr>
            <p:cNvPr id="40" name="矩形 39"/>
            <p:cNvSpPr/>
            <p:nvPr/>
          </p:nvSpPr>
          <p:spPr>
            <a:xfrm>
              <a:off x="702213" y="2348881"/>
              <a:ext cx="1049110" cy="22003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文字方塊 40"/>
            <p:cNvSpPr txBox="1"/>
            <p:nvPr/>
          </p:nvSpPr>
          <p:spPr>
            <a:xfrm>
              <a:off x="1960263" y="3180364"/>
              <a:ext cx="307390" cy="537423"/>
            </a:xfrm>
            <a:prstGeom prst="rect">
              <a:avLst/>
            </a:prstGeom>
            <a:noFill/>
          </p:spPr>
          <p:txBody>
            <a:bodyPr wrap="none" rtlCol="0">
              <a:spAutoFit/>
            </a:bodyPr>
            <a:lstStyle/>
            <a:p>
              <a:pPr algn="ctr"/>
              <a:r>
                <a:rPr lang="en-US" altLang="zh-TW" b="1" dirty="0" smtClean="0"/>
                <a:t>Scene tree</a:t>
              </a:r>
            </a:p>
          </p:txBody>
        </p:sp>
        <p:cxnSp>
          <p:nvCxnSpPr>
            <p:cNvPr id="42" name="直線單箭頭接點 41"/>
            <p:cNvCxnSpPr>
              <a:stCxn id="41" idx="1"/>
              <a:endCxn id="40" idx="3"/>
            </p:cNvCxnSpPr>
            <p:nvPr/>
          </p:nvCxnSpPr>
          <p:spPr>
            <a:xfrm flipH="1">
              <a:off x="1751323" y="3449075"/>
              <a:ext cx="2089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239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Fly2 Character Files (1)</a:t>
            </a:r>
            <a:endParaRPr lang="en-US" altLang="zh-TW" sz="2800" b="1" dirty="0">
              <a:effectLst>
                <a:outerShdw blurRad="38100" dist="38100" dir="2700000" algn="tl">
                  <a:srgbClr val="000000">
                    <a:alpha val="43137"/>
                  </a:srgbClr>
                </a:outerShdw>
              </a:effectLst>
            </a:endParaRPr>
          </a:p>
        </p:txBody>
      </p:sp>
      <p:sp>
        <p:nvSpPr>
          <p:cNvPr id="4" name="內容版面配置區 2"/>
          <p:cNvSpPr txBox="1">
            <a:spLocks/>
          </p:cNvSpPr>
          <p:nvPr/>
        </p:nvSpPr>
        <p:spPr>
          <a:xfrm>
            <a:off x="107504" y="620688"/>
            <a:ext cx="8856984" cy="604867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CWA (.</a:t>
            </a:r>
            <a:r>
              <a:rPr lang="en-US" altLang="zh-TW" sz="2000" dirty="0" err="1" smtClean="0">
                <a:latin typeface="+mn-lt"/>
              </a:rPr>
              <a:t>cwa</a:t>
            </a:r>
            <a:r>
              <a:rPr lang="en-US" altLang="zh-TW" sz="2000" dirty="0" smtClean="0">
                <a:latin typeface="+mn-lt"/>
              </a:rPr>
              <a:t>)</a:t>
            </a:r>
          </a:p>
          <a:p>
            <a:pPr lvl="1"/>
            <a:r>
              <a:rPr lang="en-US" altLang="zh-TW" sz="2000" dirty="0" smtClean="0">
                <a:latin typeface="+mn-lt"/>
              </a:rPr>
              <a:t>A character description file</a:t>
            </a:r>
          </a:p>
          <a:p>
            <a:pPr lvl="2"/>
            <a:r>
              <a:rPr lang="en-US" altLang="zh-TW" sz="2000" dirty="0" smtClean="0">
                <a:latin typeface="+mn-lt"/>
              </a:rPr>
              <a:t>Body and bone structure</a:t>
            </a:r>
          </a:p>
          <a:p>
            <a:pPr lvl="2"/>
            <a:r>
              <a:rPr lang="en-US" altLang="zh-TW" sz="2000" dirty="0" smtClean="0">
                <a:latin typeface="+mn-lt"/>
              </a:rPr>
              <a:t>Actions and poses used by bodies</a:t>
            </a:r>
          </a:p>
          <a:p>
            <a:pPr lvl="2"/>
            <a:r>
              <a:rPr lang="en-US" altLang="zh-TW" sz="2000" dirty="0" smtClean="0">
                <a:latin typeface="+mn-lt"/>
              </a:rPr>
              <a:t>Character file</a:t>
            </a:r>
            <a:r>
              <a:rPr lang="en-US" altLang="zh-TW" sz="2000" dirty="0">
                <a:latin typeface="+mn-lt"/>
              </a:rPr>
              <a:t> </a:t>
            </a:r>
            <a:r>
              <a:rPr lang="en-US" altLang="zh-TW" sz="2000" dirty="0" smtClean="0">
                <a:latin typeface="+mn-lt"/>
              </a:rPr>
              <a:t>(.</a:t>
            </a:r>
            <a:r>
              <a:rPr lang="en-US" altLang="zh-TW" sz="2000" dirty="0" err="1" smtClean="0">
                <a:latin typeface="+mn-lt"/>
              </a:rPr>
              <a:t>cwc</a:t>
            </a:r>
            <a:r>
              <a:rPr lang="en-US" altLang="zh-TW" sz="2000" dirty="0" smtClean="0">
                <a:latin typeface="+mn-lt"/>
              </a:rPr>
              <a:t> or .cw4)</a:t>
            </a:r>
          </a:p>
          <a:p>
            <a:pPr lvl="2"/>
            <a:r>
              <a:rPr lang="en-US" altLang="zh-TW" sz="2000" dirty="0" smtClean="0">
                <a:latin typeface="+mn-lt"/>
              </a:rPr>
              <a:t>Skin and attachment files (.cw3 or .cw4)</a:t>
            </a:r>
          </a:p>
          <a:p>
            <a:pPr lvl="2"/>
            <a:r>
              <a:rPr lang="en-US" altLang="zh-TW" sz="2000" dirty="0" smtClean="0">
                <a:latin typeface="+mn-lt"/>
              </a:rPr>
              <a:t>Game FXs linked to the character (in development)</a:t>
            </a:r>
          </a:p>
          <a:p>
            <a:pPr lvl="2"/>
            <a:r>
              <a:rPr lang="en-US" altLang="zh-TW" sz="2000" dirty="0" smtClean="0">
                <a:latin typeface="+mn-lt"/>
              </a:rPr>
              <a:t>Character behavior (in development)</a:t>
            </a:r>
          </a:p>
          <a:p>
            <a:r>
              <a:rPr lang="en-US" altLang="zh-TW" sz="2000" dirty="0" smtClean="0">
                <a:latin typeface="+mn-lt"/>
              </a:rPr>
              <a:t>CWC (.</a:t>
            </a:r>
            <a:r>
              <a:rPr lang="en-US" altLang="zh-TW" sz="2000" dirty="0" err="1" smtClean="0">
                <a:latin typeface="+mn-lt"/>
              </a:rPr>
              <a:t>cwc</a:t>
            </a:r>
            <a:r>
              <a:rPr lang="en-US" altLang="zh-TW" sz="2000" dirty="0" smtClean="0">
                <a:latin typeface="+mn-lt"/>
              </a:rPr>
              <a:t>)</a:t>
            </a:r>
          </a:p>
          <a:p>
            <a:pPr lvl="1"/>
            <a:r>
              <a:rPr lang="en-US" altLang="zh-TW" sz="2000" dirty="0" smtClean="0">
                <a:latin typeface="+mn-lt"/>
              </a:rPr>
              <a:t>Old version character file</a:t>
            </a:r>
          </a:p>
          <a:p>
            <a:pPr lvl="1"/>
            <a:r>
              <a:rPr lang="en-US" altLang="zh-TW" sz="2000" dirty="0" smtClean="0">
                <a:latin typeface="+mn-lt"/>
              </a:rPr>
              <a:t>Graphics only</a:t>
            </a:r>
          </a:p>
          <a:p>
            <a:pPr lvl="2"/>
            <a:r>
              <a:rPr lang="en-US" altLang="zh-TW" sz="2000" dirty="0" smtClean="0">
                <a:latin typeface="+mn-lt"/>
              </a:rPr>
              <a:t>A skeleton (.</a:t>
            </a:r>
            <a:r>
              <a:rPr lang="en-US" altLang="zh-TW" sz="2000" dirty="0" err="1" smtClean="0">
                <a:latin typeface="+mn-lt"/>
              </a:rPr>
              <a:t>cwk</a:t>
            </a:r>
            <a:r>
              <a:rPr lang="en-US" altLang="zh-TW" sz="2000" dirty="0" smtClean="0">
                <a:latin typeface="+mn-lt"/>
              </a:rPr>
              <a:t>)</a:t>
            </a:r>
          </a:p>
          <a:p>
            <a:pPr lvl="2"/>
            <a:r>
              <a:rPr lang="en-US" altLang="zh-TW" sz="2000" dirty="0" smtClean="0">
                <a:latin typeface="+mn-lt"/>
              </a:rPr>
              <a:t>Skin </a:t>
            </a:r>
            <a:r>
              <a:rPr lang="en-US" altLang="zh-TW" sz="2000" dirty="0">
                <a:latin typeface="+mn-lt"/>
              </a:rPr>
              <a:t>and attachment files (.cw3 or .cw4</a:t>
            </a:r>
            <a:r>
              <a:rPr lang="en-US" altLang="zh-TW" sz="2000" dirty="0" smtClean="0">
                <a:latin typeface="+mn-lt"/>
              </a:rPr>
              <a:t>)</a:t>
            </a:r>
          </a:p>
        </p:txBody>
      </p:sp>
    </p:spTree>
    <p:extLst>
      <p:ext uri="{BB962C8B-B14F-4D97-AF65-F5344CB8AC3E}">
        <p14:creationId xmlns:p14="http://schemas.microsoft.com/office/powerpoint/2010/main" val="196769067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Fly2 Character Files (2)</a:t>
            </a:r>
            <a:endParaRPr lang="en-US" altLang="zh-TW" sz="2800" b="1" dirty="0">
              <a:effectLst>
                <a:outerShdw blurRad="38100" dist="38100" dir="2700000" algn="tl">
                  <a:srgbClr val="000000">
                    <a:alpha val="43137"/>
                  </a:srgbClr>
                </a:outerShdw>
              </a:effectLst>
            </a:endParaRPr>
          </a:p>
        </p:txBody>
      </p:sp>
      <p:sp>
        <p:nvSpPr>
          <p:cNvPr id="4" name="內容版面配置區 2"/>
          <p:cNvSpPr txBox="1">
            <a:spLocks/>
          </p:cNvSpPr>
          <p:nvPr/>
        </p:nvSpPr>
        <p:spPr>
          <a:xfrm>
            <a:off x="107504" y="620688"/>
            <a:ext cx="8856984" cy="604867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CWK (.</a:t>
            </a:r>
            <a:r>
              <a:rPr lang="en-US" altLang="zh-TW" sz="2000" dirty="0" err="1" smtClean="0">
                <a:latin typeface="+mn-lt"/>
              </a:rPr>
              <a:t>cwk</a:t>
            </a:r>
            <a:r>
              <a:rPr lang="en-US" altLang="zh-TW" sz="2000" dirty="0" smtClean="0">
                <a:latin typeface="+mn-lt"/>
              </a:rPr>
              <a:t>)</a:t>
            </a:r>
          </a:p>
          <a:p>
            <a:pPr lvl="1"/>
            <a:r>
              <a:rPr lang="en-US" altLang="zh-TW" sz="2000" dirty="0" smtClean="0">
                <a:latin typeface="+mn-lt"/>
              </a:rPr>
              <a:t>A character skeleton file used by .</a:t>
            </a:r>
            <a:r>
              <a:rPr lang="en-US" altLang="zh-TW" sz="2000" dirty="0" err="1" smtClean="0">
                <a:latin typeface="+mn-lt"/>
              </a:rPr>
              <a:t>cwc</a:t>
            </a:r>
            <a:endParaRPr lang="en-US" altLang="zh-TW" sz="2000" dirty="0" smtClean="0">
              <a:latin typeface="+mn-lt"/>
            </a:endParaRPr>
          </a:p>
          <a:p>
            <a:pPr lvl="2"/>
            <a:r>
              <a:rPr lang="en-US" altLang="zh-TW" sz="2000" dirty="0" smtClean="0">
                <a:latin typeface="+mn-lt"/>
              </a:rPr>
              <a:t>Skeleton structure</a:t>
            </a:r>
          </a:p>
          <a:p>
            <a:pPr lvl="2"/>
            <a:r>
              <a:rPr lang="en-US" altLang="zh-TW" sz="2000" dirty="0" smtClean="0">
                <a:latin typeface="+mn-lt"/>
              </a:rPr>
              <a:t>Poses exported from 3D animation tools</a:t>
            </a:r>
          </a:p>
          <a:p>
            <a:pPr lvl="2"/>
            <a:r>
              <a:rPr lang="en-US" altLang="zh-TW" sz="2000" dirty="0" smtClean="0">
                <a:latin typeface="+mn-lt"/>
              </a:rPr>
              <a:t>All motion data for each bone in the skeleton</a:t>
            </a:r>
          </a:p>
          <a:p>
            <a:r>
              <a:rPr lang="en-US" altLang="zh-TW" sz="2000" dirty="0" smtClean="0">
                <a:latin typeface="+mn-lt"/>
              </a:rPr>
              <a:t>CW4 (.cw4)</a:t>
            </a:r>
          </a:p>
          <a:p>
            <a:pPr lvl="1"/>
            <a:r>
              <a:rPr lang="en-US" altLang="zh-TW" sz="2000" dirty="0" smtClean="0">
                <a:latin typeface="+mn-lt"/>
              </a:rPr>
              <a:t>The binary version of (.</a:t>
            </a:r>
            <a:r>
              <a:rPr lang="en-US" altLang="zh-TW" sz="2000" dirty="0" err="1" smtClean="0">
                <a:latin typeface="+mn-lt"/>
              </a:rPr>
              <a:t>cwc</a:t>
            </a:r>
            <a:r>
              <a:rPr lang="en-US" altLang="zh-TW" sz="2000" dirty="0" smtClean="0">
                <a:latin typeface="+mn-lt"/>
              </a:rPr>
              <a:t> + .</a:t>
            </a:r>
            <a:r>
              <a:rPr lang="en-US" altLang="zh-TW" sz="2000" dirty="0" err="1" smtClean="0">
                <a:latin typeface="+mn-lt"/>
              </a:rPr>
              <a:t>cwk</a:t>
            </a:r>
            <a:r>
              <a:rPr lang="en-US" altLang="zh-TW" sz="2000" dirty="0" smtClean="0">
                <a:latin typeface="+mn-lt"/>
              </a:rPr>
              <a:t> + all skins and attachments)</a:t>
            </a:r>
            <a:endParaRPr lang="en-US" altLang="zh-TW" sz="2000" dirty="0">
              <a:latin typeface="+mn-lt"/>
            </a:endParaRPr>
          </a:p>
        </p:txBody>
      </p:sp>
    </p:spTree>
    <p:extLst>
      <p:ext uri="{BB962C8B-B14F-4D97-AF65-F5344CB8AC3E}">
        <p14:creationId xmlns:p14="http://schemas.microsoft.com/office/powerpoint/2010/main" val="23686384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Hello World – Create 3D</a:t>
            </a:r>
            <a:endParaRPr lang="en-US" altLang="zh-TW" sz="2800" b="1" dirty="0">
              <a:effectLst>
                <a:outerShdw blurRad="38100" dist="38100" dir="2700000" algn="tl">
                  <a:srgbClr val="000000">
                    <a:alpha val="43137"/>
                  </a:srgbClr>
                </a:outerShdw>
              </a:effectLst>
            </a:endParaRPr>
          </a:p>
        </p:txBody>
      </p:sp>
      <p:sp>
        <p:nvSpPr>
          <p:cNvPr id="6" name="文字方塊 5"/>
          <p:cNvSpPr txBox="1"/>
          <p:nvPr/>
        </p:nvSpPr>
        <p:spPr>
          <a:xfrm>
            <a:off x="179512" y="764704"/>
            <a:ext cx="3653821" cy="5755422"/>
          </a:xfrm>
          <a:prstGeom prst="rect">
            <a:avLst/>
          </a:prstGeom>
          <a:noFill/>
        </p:spPr>
        <p:txBody>
          <a:bodyPr wrap="none" rtlCol="0">
            <a:spAutoFit/>
          </a:bodyPr>
          <a:lstStyle/>
          <a:p>
            <a:r>
              <a:rPr lang="en-US" altLang="zh-TW" sz="1600" b="1" dirty="0"/>
              <a:t>void </a:t>
            </a:r>
            <a:r>
              <a:rPr lang="en-US" altLang="zh-TW" sz="1600" b="1" dirty="0" err="1"/>
              <a:t>FyMain</a:t>
            </a:r>
            <a:r>
              <a:rPr lang="en-US" altLang="zh-TW" sz="1600" b="1" dirty="0"/>
              <a:t>(</a:t>
            </a:r>
            <a:r>
              <a:rPr lang="en-US" altLang="zh-TW" sz="1600" b="1" dirty="0" err="1"/>
              <a:t>int</a:t>
            </a:r>
            <a:r>
              <a:rPr lang="en-US" altLang="zh-TW" sz="1600" b="1" dirty="0"/>
              <a:t> </a:t>
            </a:r>
            <a:r>
              <a:rPr lang="en-US" altLang="zh-TW" sz="1600" b="1" dirty="0" err="1"/>
              <a:t>argc</a:t>
            </a:r>
            <a:r>
              <a:rPr lang="en-US" altLang="zh-TW" sz="1600" b="1" dirty="0"/>
              <a:t>, char **</a:t>
            </a:r>
            <a:r>
              <a:rPr lang="en-US" altLang="zh-TW" sz="1600" b="1" dirty="0" err="1"/>
              <a:t>argv</a:t>
            </a:r>
            <a:r>
              <a:rPr lang="en-US" altLang="zh-TW" sz="1600" b="1" dirty="0"/>
              <a:t>)</a:t>
            </a:r>
          </a:p>
          <a:p>
            <a:r>
              <a:rPr lang="en-US" altLang="zh-TW" sz="1600" b="1" dirty="0"/>
              <a:t>{</a:t>
            </a:r>
          </a:p>
          <a:p>
            <a:r>
              <a:rPr lang="en-US" altLang="zh-TW" sz="1600" b="1" dirty="0"/>
              <a:t>   // create a new world</a:t>
            </a:r>
          </a:p>
          <a:p>
            <a:r>
              <a:rPr lang="nb-NO" altLang="zh-TW" sz="1600" b="1" dirty="0"/>
              <a:t>   </a:t>
            </a:r>
            <a:r>
              <a:rPr lang="nb-NO" altLang="zh-TW" sz="1600" b="1" dirty="0" smtClean="0"/>
              <a:t>...</a:t>
            </a:r>
            <a:endParaRPr lang="nb-NO" altLang="zh-TW" sz="1600" b="1" dirty="0"/>
          </a:p>
          <a:p>
            <a:endParaRPr lang="zh-TW" altLang="en-US" sz="1600" b="1" dirty="0"/>
          </a:p>
          <a:p>
            <a:r>
              <a:rPr lang="en-US" altLang="zh-TW" sz="1600" b="1" dirty="0">
                <a:solidFill>
                  <a:srgbClr val="FFFF00"/>
                </a:solidFill>
              </a:rPr>
              <a:t>   // create a </a:t>
            </a:r>
            <a:r>
              <a:rPr lang="en-US" altLang="zh-TW" sz="1600" b="1" dirty="0" smtClean="0">
                <a:solidFill>
                  <a:srgbClr val="FFFF00"/>
                </a:solidFill>
              </a:rPr>
              <a:t>viewport</a:t>
            </a:r>
          </a:p>
          <a:p>
            <a:r>
              <a:rPr lang="en-US" altLang="zh-TW" sz="1600" b="1" dirty="0">
                <a:solidFill>
                  <a:srgbClr val="FFFF00"/>
                </a:solidFill>
              </a:rPr>
              <a:t> </a:t>
            </a:r>
            <a:r>
              <a:rPr lang="en-US" altLang="zh-TW" sz="1600" b="1" dirty="0" smtClean="0">
                <a:solidFill>
                  <a:srgbClr val="FFFF00"/>
                </a:solidFill>
              </a:rPr>
              <a:t>  </a:t>
            </a:r>
            <a:r>
              <a:rPr lang="en-US" altLang="zh-TW" sz="1600" b="1" dirty="0" err="1" smtClean="0">
                <a:solidFill>
                  <a:srgbClr val="FFFF00"/>
                </a:solidFill>
              </a:rPr>
              <a:t>vID</a:t>
            </a:r>
            <a:r>
              <a:rPr lang="en-US" altLang="zh-TW" sz="1600" b="1" dirty="0" smtClean="0">
                <a:solidFill>
                  <a:srgbClr val="FFFF00"/>
                </a:solidFill>
              </a:rPr>
              <a:t> </a:t>
            </a:r>
            <a:r>
              <a:rPr lang="en-US" altLang="zh-TW" sz="1600" b="1" dirty="0">
                <a:solidFill>
                  <a:srgbClr val="FFFF00"/>
                </a:solidFill>
              </a:rPr>
              <a:t>= </a:t>
            </a:r>
            <a:r>
              <a:rPr lang="en-US" altLang="zh-TW" sz="1600" b="1" dirty="0" err="1">
                <a:solidFill>
                  <a:srgbClr val="FFFF00"/>
                </a:solidFill>
              </a:rPr>
              <a:t>FyCreateViewport</a:t>
            </a:r>
            <a:r>
              <a:rPr lang="en-US" altLang="zh-TW" sz="1600" b="1" dirty="0">
                <a:solidFill>
                  <a:srgbClr val="FFFF00"/>
                </a:solidFill>
              </a:rPr>
              <a:t>(0, 0, 800, 600);</a:t>
            </a:r>
          </a:p>
          <a:p>
            <a:endParaRPr lang="en-US" altLang="zh-TW" sz="1600" b="1" dirty="0" smtClean="0"/>
          </a:p>
          <a:p>
            <a:r>
              <a:rPr lang="en-US" altLang="zh-TW" sz="1600" b="1" dirty="0"/>
              <a:t> </a:t>
            </a:r>
            <a:r>
              <a:rPr lang="en-US" altLang="zh-TW" sz="1600" b="1" dirty="0" smtClean="0"/>
              <a:t>  </a:t>
            </a:r>
            <a:r>
              <a:rPr lang="en-US" altLang="zh-TW" sz="1600" b="1" dirty="0" smtClean="0">
                <a:solidFill>
                  <a:srgbClr val="FFC000"/>
                </a:solidFill>
              </a:rPr>
              <a:t>// create a scene</a:t>
            </a:r>
          </a:p>
          <a:p>
            <a:r>
              <a:rPr lang="en-US" altLang="zh-TW" sz="1600" b="1" dirty="0">
                <a:solidFill>
                  <a:srgbClr val="FFC000"/>
                </a:solidFill>
              </a:rPr>
              <a:t> </a:t>
            </a:r>
            <a:r>
              <a:rPr lang="en-US" altLang="zh-TW" sz="1600" b="1" dirty="0" smtClean="0">
                <a:solidFill>
                  <a:srgbClr val="FFC000"/>
                </a:solidFill>
              </a:rPr>
              <a:t>  </a:t>
            </a:r>
            <a:r>
              <a:rPr lang="en-US" altLang="zh-TW" sz="1600" b="1" dirty="0" err="1">
                <a:solidFill>
                  <a:srgbClr val="FFC000"/>
                </a:solidFill>
              </a:rPr>
              <a:t>sID</a:t>
            </a:r>
            <a:r>
              <a:rPr lang="en-US" altLang="zh-TW" sz="1600" b="1" dirty="0">
                <a:solidFill>
                  <a:srgbClr val="FFC000"/>
                </a:solidFill>
              </a:rPr>
              <a:t> = </a:t>
            </a:r>
            <a:r>
              <a:rPr lang="en-US" altLang="zh-TW" sz="1600" b="1" dirty="0" err="1">
                <a:solidFill>
                  <a:srgbClr val="FFC000"/>
                </a:solidFill>
              </a:rPr>
              <a:t>FyCreateScene</a:t>
            </a:r>
            <a:r>
              <a:rPr lang="en-US" altLang="zh-TW" sz="1600" b="1" dirty="0">
                <a:solidFill>
                  <a:srgbClr val="FFC000"/>
                </a:solidFill>
              </a:rPr>
              <a:t>(1</a:t>
            </a:r>
            <a:r>
              <a:rPr lang="en-US" altLang="zh-TW" sz="1600" b="1" dirty="0" smtClean="0">
                <a:solidFill>
                  <a:srgbClr val="FFC000"/>
                </a:solidFill>
              </a:rPr>
              <a:t>);</a:t>
            </a:r>
          </a:p>
          <a:p>
            <a:endParaRPr lang="en-US" altLang="zh-TW" sz="1600" b="1" dirty="0"/>
          </a:p>
          <a:p>
            <a:r>
              <a:rPr lang="en-US" altLang="zh-TW" sz="1600" b="1" dirty="0" smtClean="0"/>
              <a:t>   </a:t>
            </a:r>
            <a:r>
              <a:rPr lang="en-US" altLang="zh-TW" sz="1600" b="1" dirty="0" smtClean="0">
                <a:solidFill>
                  <a:srgbClr val="92D050"/>
                </a:solidFill>
              </a:rPr>
              <a:t>// create 3D objects</a:t>
            </a:r>
            <a:endParaRPr lang="en-US" altLang="zh-TW" sz="1600" b="1" dirty="0">
              <a:solidFill>
                <a:srgbClr val="92D050"/>
              </a:solidFill>
            </a:endParaRPr>
          </a:p>
          <a:p>
            <a:r>
              <a:rPr lang="en-US" altLang="zh-TW" sz="1600" b="1" dirty="0" smtClean="0">
                <a:solidFill>
                  <a:srgbClr val="92D050"/>
                </a:solidFill>
              </a:rPr>
              <a:t>   </a:t>
            </a:r>
            <a:r>
              <a:rPr lang="en-US" altLang="zh-TW" sz="1600" b="1" dirty="0" err="1" smtClean="0">
                <a:solidFill>
                  <a:srgbClr val="92D050"/>
                </a:solidFill>
              </a:rPr>
              <a:t>FnScene</a:t>
            </a:r>
            <a:r>
              <a:rPr lang="en-US" altLang="zh-TW" sz="1600" b="1" dirty="0" smtClean="0">
                <a:solidFill>
                  <a:srgbClr val="92D050"/>
                </a:solidFill>
              </a:rPr>
              <a:t> </a:t>
            </a:r>
            <a:r>
              <a:rPr lang="en-US" altLang="zh-TW" sz="1600" b="1" dirty="0">
                <a:solidFill>
                  <a:srgbClr val="92D050"/>
                </a:solidFill>
              </a:rPr>
              <a:t>scene;</a:t>
            </a:r>
          </a:p>
          <a:p>
            <a:r>
              <a:rPr lang="en-US" altLang="zh-TW" sz="1600" b="1" dirty="0">
                <a:solidFill>
                  <a:srgbClr val="92D050"/>
                </a:solidFill>
              </a:rPr>
              <a:t>   </a:t>
            </a:r>
            <a:r>
              <a:rPr lang="en-US" altLang="zh-TW" sz="1600" b="1" dirty="0" smtClean="0">
                <a:solidFill>
                  <a:srgbClr val="92D050"/>
                </a:solidFill>
              </a:rPr>
              <a:t>scene.ID(</a:t>
            </a:r>
            <a:r>
              <a:rPr lang="en-US" altLang="zh-TW" sz="1600" b="1" dirty="0" err="1" smtClean="0">
                <a:solidFill>
                  <a:srgbClr val="92D050"/>
                </a:solidFill>
              </a:rPr>
              <a:t>sID</a:t>
            </a:r>
            <a:r>
              <a:rPr lang="en-US" altLang="zh-TW" sz="1600" b="1" dirty="0">
                <a:solidFill>
                  <a:srgbClr val="92D050"/>
                </a:solidFill>
              </a:rPr>
              <a:t>);</a:t>
            </a:r>
          </a:p>
          <a:p>
            <a:r>
              <a:rPr lang="en-US" altLang="zh-TW" sz="1600" b="1" dirty="0">
                <a:solidFill>
                  <a:srgbClr val="92D050"/>
                </a:solidFill>
              </a:rPr>
              <a:t>   </a:t>
            </a:r>
            <a:r>
              <a:rPr lang="en-US" altLang="zh-TW" sz="1600" b="1" dirty="0" err="1">
                <a:solidFill>
                  <a:srgbClr val="92D050"/>
                </a:solidFill>
              </a:rPr>
              <a:t>nID</a:t>
            </a:r>
            <a:r>
              <a:rPr lang="en-US" altLang="zh-TW" sz="1600" b="1" dirty="0">
                <a:solidFill>
                  <a:srgbClr val="92D050"/>
                </a:solidFill>
              </a:rPr>
              <a:t> = </a:t>
            </a:r>
            <a:r>
              <a:rPr lang="en-US" altLang="zh-TW" sz="1600" b="1" dirty="0" err="1">
                <a:solidFill>
                  <a:srgbClr val="92D050"/>
                </a:solidFill>
              </a:rPr>
              <a:t>scene.CreateObject</a:t>
            </a:r>
            <a:r>
              <a:rPr lang="en-US" altLang="zh-TW" sz="1600" b="1" dirty="0">
                <a:solidFill>
                  <a:srgbClr val="92D050"/>
                </a:solidFill>
              </a:rPr>
              <a:t>(OBJECT);</a:t>
            </a:r>
          </a:p>
          <a:p>
            <a:r>
              <a:rPr lang="en-US" altLang="zh-TW" sz="1600" b="1" dirty="0">
                <a:solidFill>
                  <a:srgbClr val="92D050"/>
                </a:solidFill>
              </a:rPr>
              <a:t>   </a:t>
            </a:r>
            <a:r>
              <a:rPr lang="en-US" altLang="zh-TW" sz="1600" b="1" dirty="0" err="1">
                <a:solidFill>
                  <a:srgbClr val="92D050"/>
                </a:solidFill>
              </a:rPr>
              <a:t>cID</a:t>
            </a:r>
            <a:r>
              <a:rPr lang="en-US" altLang="zh-TW" sz="1600" b="1" dirty="0">
                <a:solidFill>
                  <a:srgbClr val="92D050"/>
                </a:solidFill>
              </a:rPr>
              <a:t> = </a:t>
            </a:r>
            <a:r>
              <a:rPr lang="en-US" altLang="zh-TW" sz="1600" b="1" dirty="0" err="1">
                <a:solidFill>
                  <a:srgbClr val="92D050"/>
                </a:solidFill>
              </a:rPr>
              <a:t>scene.CreateObject</a:t>
            </a:r>
            <a:r>
              <a:rPr lang="en-US" altLang="zh-TW" sz="1600" b="1" dirty="0">
                <a:solidFill>
                  <a:srgbClr val="92D050"/>
                </a:solidFill>
              </a:rPr>
              <a:t>(CAMERA);</a:t>
            </a:r>
          </a:p>
          <a:p>
            <a:r>
              <a:rPr lang="en-US" altLang="zh-TW" sz="1600" b="1" dirty="0">
                <a:solidFill>
                  <a:srgbClr val="92D050"/>
                </a:solidFill>
              </a:rPr>
              <a:t>   </a:t>
            </a:r>
            <a:r>
              <a:rPr lang="en-US" altLang="zh-TW" sz="1600" b="1" dirty="0" err="1">
                <a:solidFill>
                  <a:srgbClr val="92D050"/>
                </a:solidFill>
              </a:rPr>
              <a:t>lID</a:t>
            </a:r>
            <a:r>
              <a:rPr lang="en-US" altLang="zh-TW" sz="1600" b="1" dirty="0">
                <a:solidFill>
                  <a:srgbClr val="92D050"/>
                </a:solidFill>
              </a:rPr>
              <a:t> = </a:t>
            </a:r>
            <a:r>
              <a:rPr lang="en-US" altLang="zh-TW" sz="1600" b="1" dirty="0" err="1">
                <a:solidFill>
                  <a:srgbClr val="92D050"/>
                </a:solidFill>
              </a:rPr>
              <a:t>scene.CreateObject</a:t>
            </a:r>
            <a:r>
              <a:rPr lang="en-US" altLang="zh-TW" sz="1600" b="1" dirty="0">
                <a:solidFill>
                  <a:srgbClr val="92D050"/>
                </a:solidFill>
              </a:rPr>
              <a:t>(LIGHT</a:t>
            </a:r>
            <a:r>
              <a:rPr lang="en-US" altLang="zh-TW" sz="1600" dirty="0">
                <a:solidFill>
                  <a:srgbClr val="92D050"/>
                </a:solidFill>
              </a:rPr>
              <a:t>);</a:t>
            </a:r>
          </a:p>
          <a:p>
            <a:endParaRPr lang="zh-TW" altLang="en-US" sz="1600" b="1" dirty="0"/>
          </a:p>
          <a:p>
            <a:r>
              <a:rPr lang="en-US" altLang="zh-TW" sz="1600" b="1" dirty="0"/>
              <a:t>   </a:t>
            </a:r>
            <a:r>
              <a:rPr lang="en-US" altLang="zh-TW" sz="1600" b="1" dirty="0" smtClean="0"/>
              <a:t>// </a:t>
            </a:r>
            <a:r>
              <a:rPr lang="en-US" altLang="zh-TW" sz="1600" b="1" dirty="0"/>
              <a:t>set Hotkeys</a:t>
            </a:r>
          </a:p>
          <a:p>
            <a:r>
              <a:rPr lang="en-US" altLang="zh-TW" sz="1600" b="1" dirty="0" smtClean="0"/>
              <a:t>   // </a:t>
            </a:r>
            <a:r>
              <a:rPr lang="en-US" altLang="zh-TW" sz="1600" b="1" dirty="0"/>
              <a:t>define some mouse functions</a:t>
            </a:r>
          </a:p>
          <a:p>
            <a:r>
              <a:rPr lang="en-US" altLang="zh-TW" sz="1600" b="1" dirty="0" smtClean="0"/>
              <a:t>   // </a:t>
            </a:r>
            <a:r>
              <a:rPr lang="en-US" altLang="zh-TW" sz="1600" b="1" dirty="0"/>
              <a:t>bind a timer, frame rate = 30 fps</a:t>
            </a:r>
          </a:p>
          <a:p>
            <a:r>
              <a:rPr lang="en-US" altLang="zh-TW" sz="1600" b="1" dirty="0" smtClean="0"/>
              <a:t>   …</a:t>
            </a:r>
          </a:p>
          <a:p>
            <a:r>
              <a:rPr lang="en-US" altLang="zh-TW" sz="1600" b="1" dirty="0" smtClean="0"/>
              <a:t>}</a:t>
            </a:r>
            <a:endParaRPr lang="en-US" altLang="zh-TW" sz="1600" b="1" dirty="0"/>
          </a:p>
        </p:txBody>
      </p:sp>
      <p:grpSp>
        <p:nvGrpSpPr>
          <p:cNvPr id="9" name="群組 8"/>
          <p:cNvGrpSpPr/>
          <p:nvPr/>
        </p:nvGrpSpPr>
        <p:grpSpPr>
          <a:xfrm>
            <a:off x="3203848" y="1571923"/>
            <a:ext cx="4782588" cy="632941"/>
            <a:chOff x="3203848" y="1571923"/>
            <a:chExt cx="4782588" cy="632941"/>
          </a:xfrm>
        </p:grpSpPr>
        <p:sp>
          <p:nvSpPr>
            <p:cNvPr id="4" name="文字方塊 3"/>
            <p:cNvSpPr txBox="1"/>
            <p:nvPr/>
          </p:nvSpPr>
          <p:spPr>
            <a:xfrm>
              <a:off x="3848380" y="1571923"/>
              <a:ext cx="4138056" cy="369332"/>
            </a:xfrm>
            <a:prstGeom prst="rect">
              <a:avLst/>
            </a:prstGeom>
            <a:noFill/>
          </p:spPr>
          <p:txBody>
            <a:bodyPr wrap="none" rtlCol="0">
              <a:spAutoFit/>
            </a:bodyPr>
            <a:lstStyle/>
            <a:p>
              <a:r>
                <a:rPr lang="en-US" altLang="zh-TW" b="1" dirty="0" smtClean="0"/>
                <a:t>Create a viewport for displaying 3D result</a:t>
              </a:r>
              <a:endParaRPr lang="zh-TW" altLang="en-US" b="1" dirty="0"/>
            </a:p>
          </p:txBody>
        </p:sp>
        <p:cxnSp>
          <p:nvCxnSpPr>
            <p:cNvPr id="8" name="直線單箭頭接點 7"/>
            <p:cNvCxnSpPr/>
            <p:nvPr/>
          </p:nvCxnSpPr>
          <p:spPr>
            <a:xfrm flipH="1">
              <a:off x="3203848" y="1756589"/>
              <a:ext cx="644532" cy="4482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3" name="群組 12"/>
          <p:cNvGrpSpPr/>
          <p:nvPr/>
        </p:nvGrpSpPr>
        <p:grpSpPr>
          <a:xfrm>
            <a:off x="2555777" y="2911880"/>
            <a:ext cx="5402447" cy="369332"/>
            <a:chOff x="2555777" y="2911880"/>
            <a:chExt cx="5402447" cy="369332"/>
          </a:xfrm>
        </p:grpSpPr>
        <p:sp>
          <p:nvSpPr>
            <p:cNvPr id="10" name="文字方塊 9"/>
            <p:cNvSpPr txBox="1"/>
            <p:nvPr/>
          </p:nvSpPr>
          <p:spPr>
            <a:xfrm>
              <a:off x="3614791" y="2911880"/>
              <a:ext cx="4343433" cy="369332"/>
            </a:xfrm>
            <a:prstGeom prst="rect">
              <a:avLst/>
            </a:prstGeom>
            <a:noFill/>
          </p:spPr>
          <p:txBody>
            <a:bodyPr wrap="none" rtlCol="0">
              <a:spAutoFit/>
            </a:bodyPr>
            <a:lstStyle/>
            <a:p>
              <a:r>
                <a:rPr lang="en-US" altLang="zh-TW" b="1" dirty="0" smtClean="0"/>
                <a:t>Create a scene object to manage 3D objects</a:t>
              </a:r>
              <a:endParaRPr lang="zh-TW" altLang="en-US" b="1" dirty="0"/>
            </a:p>
          </p:txBody>
        </p:sp>
        <p:cxnSp>
          <p:nvCxnSpPr>
            <p:cNvPr id="12" name="直線單箭頭接點 11"/>
            <p:cNvCxnSpPr>
              <a:stCxn id="10" idx="1"/>
            </p:cNvCxnSpPr>
            <p:nvPr/>
          </p:nvCxnSpPr>
          <p:spPr>
            <a:xfrm flipH="1">
              <a:off x="2555777" y="3096546"/>
              <a:ext cx="105901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3526114" y="4149080"/>
            <a:ext cx="3666920" cy="369332"/>
            <a:chOff x="3526114" y="4149080"/>
            <a:chExt cx="3666920" cy="369332"/>
          </a:xfrm>
        </p:grpSpPr>
        <p:sp>
          <p:nvSpPr>
            <p:cNvPr id="14" name="文字方塊 13"/>
            <p:cNvSpPr txBox="1"/>
            <p:nvPr/>
          </p:nvSpPr>
          <p:spPr>
            <a:xfrm>
              <a:off x="4283968" y="4149080"/>
              <a:ext cx="2909066" cy="369332"/>
            </a:xfrm>
            <a:prstGeom prst="rect">
              <a:avLst/>
            </a:prstGeom>
            <a:noFill/>
          </p:spPr>
          <p:txBody>
            <a:bodyPr wrap="none" rtlCol="0">
              <a:spAutoFit/>
            </a:bodyPr>
            <a:lstStyle/>
            <a:p>
              <a:r>
                <a:rPr lang="en-US" altLang="zh-TW" b="1" dirty="0" smtClean="0"/>
                <a:t>Create 3D objects by a scene</a:t>
              </a:r>
              <a:endParaRPr lang="zh-TW" altLang="en-US" b="1" dirty="0"/>
            </a:p>
          </p:txBody>
        </p:sp>
        <p:cxnSp>
          <p:nvCxnSpPr>
            <p:cNvPr id="16" name="直線單箭頭接點 15"/>
            <p:cNvCxnSpPr>
              <a:stCxn id="14" idx="1"/>
            </p:cNvCxnSpPr>
            <p:nvPr/>
          </p:nvCxnSpPr>
          <p:spPr>
            <a:xfrm flipH="1">
              <a:off x="3526114" y="4333746"/>
              <a:ext cx="757854" cy="1033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1168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Fly2 Binary Files</a:t>
            </a:r>
            <a:endParaRPr lang="en-US" altLang="zh-TW" sz="2800" b="1" dirty="0">
              <a:effectLst>
                <a:outerShdw blurRad="38100" dist="38100" dir="2700000" algn="tl">
                  <a:srgbClr val="000000">
                    <a:alpha val="43137"/>
                  </a:srgbClr>
                </a:outerShdw>
              </a:effectLst>
            </a:endParaRPr>
          </a:p>
        </p:txBody>
      </p:sp>
      <p:sp>
        <p:nvSpPr>
          <p:cNvPr id="4" name="內容版面配置區 2"/>
          <p:cNvSpPr txBox="1">
            <a:spLocks/>
          </p:cNvSpPr>
          <p:nvPr/>
        </p:nvSpPr>
        <p:spPr>
          <a:xfrm>
            <a:off x="107504" y="620688"/>
            <a:ext cx="8856984" cy="59766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Fly2 binary files use the same file extension .cw4.</a:t>
            </a:r>
          </a:p>
          <a:p>
            <a:r>
              <a:rPr lang="en-US" altLang="zh-TW" sz="2000" dirty="0" smtClean="0">
                <a:latin typeface="+mn-lt"/>
              </a:rPr>
              <a:t>Fly2 uses data chunk to manage the data type and version :</a:t>
            </a:r>
          </a:p>
          <a:p>
            <a:r>
              <a:rPr lang="en-US" altLang="zh-TW" sz="2000" dirty="0" smtClean="0">
                <a:latin typeface="+mn-lt"/>
              </a:rPr>
              <a:t>Data chunk header :</a:t>
            </a:r>
          </a:p>
          <a:p>
            <a:endParaRPr lang="en-US" altLang="zh-TW" sz="2000" dirty="0">
              <a:latin typeface="+mn-lt"/>
            </a:endParaRPr>
          </a:p>
          <a:p>
            <a:endParaRPr lang="en-US" altLang="zh-TW" sz="2000" dirty="0" smtClean="0">
              <a:latin typeface="+mn-lt"/>
            </a:endParaRPr>
          </a:p>
          <a:p>
            <a:endParaRPr lang="en-US" altLang="zh-TW" sz="2000" dirty="0">
              <a:latin typeface="+mn-lt"/>
            </a:endParaRPr>
          </a:p>
          <a:p>
            <a:endParaRPr lang="en-US" altLang="zh-TW" sz="2000" dirty="0" smtClean="0">
              <a:latin typeface="+mn-lt"/>
            </a:endParaRPr>
          </a:p>
          <a:p>
            <a:endParaRPr lang="en-US" altLang="zh-TW" sz="2000" dirty="0" smtClean="0">
              <a:latin typeface="+mn-lt"/>
            </a:endParaRPr>
          </a:p>
          <a:p>
            <a:endParaRPr lang="en-US" altLang="zh-TW" sz="2000" dirty="0">
              <a:latin typeface="+mn-lt"/>
            </a:endParaRPr>
          </a:p>
          <a:p>
            <a:pPr lvl="1"/>
            <a:r>
              <a:rPr lang="en-US" altLang="zh-TW" sz="2000" dirty="0" smtClean="0">
                <a:latin typeface="+mn-lt"/>
              </a:rPr>
              <a:t>Data chunk type reserved for Fly2 system :</a:t>
            </a:r>
          </a:p>
          <a:p>
            <a:pPr lvl="2"/>
            <a:r>
              <a:rPr lang="en-US" altLang="zh-TW" sz="2000" dirty="0" smtClean="0">
                <a:latin typeface="+mn-lt"/>
              </a:rPr>
              <a:t>From 0 - 65535</a:t>
            </a:r>
            <a:endParaRPr lang="en-US" altLang="zh-TW" sz="2000" dirty="0">
              <a:latin typeface="+mn-lt"/>
            </a:endParaRPr>
          </a:p>
        </p:txBody>
      </p:sp>
      <p:sp>
        <p:nvSpPr>
          <p:cNvPr id="2" name="文字方塊 1"/>
          <p:cNvSpPr txBox="1"/>
          <p:nvPr/>
        </p:nvSpPr>
        <p:spPr>
          <a:xfrm>
            <a:off x="2123728" y="1925613"/>
            <a:ext cx="4176464" cy="1569660"/>
          </a:xfrm>
          <a:prstGeom prst="rect">
            <a:avLst/>
          </a:prstGeom>
          <a:noFill/>
        </p:spPr>
        <p:txBody>
          <a:bodyPr wrap="square" rtlCol="0">
            <a:spAutoFit/>
          </a:bodyPr>
          <a:lstStyle/>
          <a:p>
            <a:r>
              <a:rPr lang="en-US" altLang="zh-TW" sz="1600" b="1" dirty="0" err="1"/>
              <a:t>struct</a:t>
            </a:r>
            <a:r>
              <a:rPr lang="en-US" altLang="zh-TW" sz="1600" b="1" dirty="0"/>
              <a:t> </a:t>
            </a:r>
            <a:r>
              <a:rPr lang="en-US" altLang="zh-TW" sz="1600" b="1" dirty="0" err="1"/>
              <a:t>iFDataChunkHead</a:t>
            </a:r>
            <a:endParaRPr lang="en-US" altLang="zh-TW" sz="1600" b="1" dirty="0"/>
          </a:p>
          <a:p>
            <a:r>
              <a:rPr lang="en-US" altLang="zh-TW" sz="1600" b="1" dirty="0"/>
              <a:t>{</a:t>
            </a:r>
          </a:p>
          <a:p>
            <a:r>
              <a:rPr lang="en-US" altLang="zh-TW" sz="1600" b="1" dirty="0"/>
              <a:t>   DWORD type;</a:t>
            </a:r>
          </a:p>
          <a:p>
            <a:r>
              <a:rPr lang="en-US" altLang="zh-TW" sz="1600" b="1" dirty="0"/>
              <a:t>   DWORD id;</a:t>
            </a:r>
          </a:p>
          <a:p>
            <a:r>
              <a:rPr lang="en-US" altLang="zh-TW" sz="1600" b="1" dirty="0"/>
              <a:t>   </a:t>
            </a:r>
            <a:r>
              <a:rPr lang="en-US" altLang="zh-TW" sz="1600" b="1" dirty="0" err="1"/>
              <a:t>int</a:t>
            </a:r>
            <a:r>
              <a:rPr lang="en-US" altLang="zh-TW" sz="1600" b="1" dirty="0"/>
              <a:t> </a:t>
            </a:r>
            <a:r>
              <a:rPr lang="en-US" altLang="zh-TW" sz="1600" b="1" dirty="0" err="1"/>
              <a:t>len</a:t>
            </a:r>
            <a:r>
              <a:rPr lang="en-US" altLang="zh-TW" sz="1600" b="1" dirty="0"/>
              <a:t>;</a:t>
            </a:r>
          </a:p>
          <a:p>
            <a:r>
              <a:rPr lang="en-US" altLang="zh-TW" sz="1600" b="1" dirty="0" smtClean="0"/>
              <a:t>};</a:t>
            </a:r>
            <a:endParaRPr lang="en-US" altLang="zh-TW" sz="1600" b="1" dirty="0"/>
          </a:p>
        </p:txBody>
      </p:sp>
    </p:spTree>
    <p:extLst>
      <p:ext uri="{BB962C8B-B14F-4D97-AF65-F5344CB8AC3E}">
        <p14:creationId xmlns:p14="http://schemas.microsoft.com/office/powerpoint/2010/main" val="829914593"/>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Introduction to Fly2 </a:t>
            </a:r>
            <a:r>
              <a:rPr lang="en-US" altLang="zh-TW" sz="2800" b="1" dirty="0" err="1" smtClean="0">
                <a:effectLst>
                  <a:outerShdw blurRad="38100" dist="38100" dir="2700000" algn="tl">
                    <a:srgbClr val="000000">
                      <a:alpha val="43137"/>
                    </a:srgbClr>
                  </a:outerShdw>
                </a:effectLst>
              </a:rPr>
              <a:t>GameFX</a:t>
            </a:r>
            <a:endParaRPr lang="en-US" altLang="zh-TW" sz="2800" b="1" dirty="0">
              <a:effectLst>
                <a:outerShdw blurRad="38100" dist="38100" dir="2700000" algn="tl">
                  <a:srgbClr val="000000">
                    <a:alpha val="43137"/>
                  </a:srgbClr>
                </a:outerShdw>
              </a:effectLst>
            </a:endParaRPr>
          </a:p>
        </p:txBody>
      </p:sp>
      <p:sp>
        <p:nvSpPr>
          <p:cNvPr id="4" name="內容版面配置區 2"/>
          <p:cNvSpPr txBox="1">
            <a:spLocks/>
          </p:cNvSpPr>
          <p:nvPr/>
        </p:nvSpPr>
        <p:spPr>
          <a:xfrm>
            <a:off x="107504" y="620688"/>
            <a:ext cx="8856984" cy="59766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Fly2 built-in Game FX system including (Fly2 Build version 1004)</a:t>
            </a:r>
          </a:p>
          <a:p>
            <a:pPr lvl="1"/>
            <a:r>
              <a:rPr lang="en-US" altLang="zh-TW" sz="2000" dirty="0" smtClean="0">
                <a:latin typeface="+mn-lt"/>
              </a:rPr>
              <a:t>Plate FX</a:t>
            </a:r>
          </a:p>
          <a:p>
            <a:pPr lvl="1"/>
            <a:r>
              <a:rPr lang="en-US" altLang="zh-TW" sz="2000" dirty="0" smtClean="0">
                <a:latin typeface="+mn-lt"/>
              </a:rPr>
              <a:t>Particle FX</a:t>
            </a:r>
          </a:p>
          <a:p>
            <a:pPr lvl="1"/>
            <a:r>
              <a:rPr lang="en-US" altLang="zh-TW" sz="2000" dirty="0" smtClean="0">
                <a:latin typeface="+mn-lt"/>
              </a:rPr>
              <a:t>Audio FX</a:t>
            </a:r>
          </a:p>
          <a:p>
            <a:pPr lvl="1"/>
            <a:r>
              <a:rPr lang="en-US" altLang="zh-TW" sz="2000" dirty="0" smtClean="0">
                <a:latin typeface="+mn-lt"/>
              </a:rPr>
              <a:t>Force FX</a:t>
            </a:r>
          </a:p>
          <a:p>
            <a:pPr lvl="1"/>
            <a:r>
              <a:rPr lang="en-US" altLang="zh-TW" sz="2000" dirty="0" smtClean="0">
                <a:latin typeface="+mn-lt"/>
              </a:rPr>
              <a:t>Geometry FX</a:t>
            </a:r>
          </a:p>
          <a:p>
            <a:pPr lvl="1"/>
            <a:r>
              <a:rPr lang="en-US" altLang="zh-TW" sz="2000" dirty="0" smtClean="0">
                <a:latin typeface="+mn-lt"/>
              </a:rPr>
              <a:t>Force FX</a:t>
            </a:r>
          </a:p>
          <a:p>
            <a:r>
              <a:rPr lang="en-US" altLang="zh-TW" sz="2000" dirty="0" smtClean="0">
                <a:latin typeface="+mn-lt"/>
              </a:rPr>
              <a:t>A game FX system is a combination of FXs.</a:t>
            </a:r>
          </a:p>
          <a:p>
            <a:r>
              <a:rPr lang="en-US" altLang="zh-TW" sz="2000" dirty="0" smtClean="0">
                <a:latin typeface="+mn-lt"/>
              </a:rPr>
              <a:t>Use Fly2 “</a:t>
            </a:r>
            <a:r>
              <a:rPr lang="en-US" altLang="zh-TW" sz="2000" dirty="0" smtClean="0">
                <a:solidFill>
                  <a:srgbClr val="FFFF00"/>
                </a:solidFill>
                <a:latin typeface="+mn-lt"/>
              </a:rPr>
              <a:t>Fly2Toolkit</a:t>
            </a:r>
            <a:r>
              <a:rPr lang="en-US" altLang="zh-TW" sz="2000" dirty="0" smtClean="0">
                <a:latin typeface="+mn-lt"/>
              </a:rPr>
              <a:t>” Toolkit to edit the FXs.</a:t>
            </a:r>
          </a:p>
          <a:p>
            <a:r>
              <a:rPr lang="en-US" altLang="zh-TW" sz="2000" dirty="0" smtClean="0">
                <a:latin typeface="+mn-lt"/>
              </a:rPr>
              <a:t>Fly2 data searching path for game FXs is </a:t>
            </a:r>
            <a:r>
              <a:rPr lang="en-US" altLang="zh-TW" sz="2000" dirty="0" err="1" smtClean="0">
                <a:solidFill>
                  <a:srgbClr val="FFFF00"/>
                </a:solidFill>
                <a:latin typeface="+mn-lt"/>
              </a:rPr>
              <a:t>FySetGameFXPath</a:t>
            </a:r>
            <a:r>
              <a:rPr lang="en-US" altLang="zh-TW" sz="2000" dirty="0" smtClean="0">
                <a:solidFill>
                  <a:srgbClr val="FFFF00"/>
                </a:solidFill>
                <a:latin typeface="+mn-lt"/>
              </a:rPr>
              <a:t>(char *path).</a:t>
            </a:r>
          </a:p>
          <a:p>
            <a:r>
              <a:rPr lang="en-US" altLang="zh-TW" sz="2000" dirty="0" smtClean="0">
                <a:latin typeface="+mn-lt"/>
              </a:rPr>
              <a:t>A game FX system is managed by a scene object.</a:t>
            </a:r>
          </a:p>
          <a:p>
            <a:pPr lvl="1"/>
            <a:r>
              <a:rPr lang="en-US" altLang="zh-TW" sz="2000" dirty="0" smtClean="0">
                <a:latin typeface="+mn-lt"/>
              </a:rPr>
              <a:t>To create a game FX, use </a:t>
            </a:r>
            <a:r>
              <a:rPr lang="en-US" altLang="zh-TW" sz="2000" dirty="0" err="1" smtClean="0">
                <a:solidFill>
                  <a:srgbClr val="FFFF00"/>
                </a:solidFill>
                <a:latin typeface="+mn-lt"/>
              </a:rPr>
              <a:t>FnScene</a:t>
            </a:r>
            <a:r>
              <a:rPr lang="en-US" altLang="zh-TW" sz="2000" dirty="0" smtClean="0">
                <a:solidFill>
                  <a:srgbClr val="FFFF00"/>
                </a:solidFill>
                <a:latin typeface="+mn-lt"/>
              </a:rPr>
              <a:t>::</a:t>
            </a:r>
            <a:r>
              <a:rPr lang="en-US" altLang="zh-TW" sz="2000" dirty="0" err="1" smtClean="0">
                <a:solidFill>
                  <a:srgbClr val="FFFF00"/>
                </a:solidFill>
                <a:latin typeface="+mn-lt"/>
              </a:rPr>
              <a:t>CreateGameFXSystem</a:t>
            </a:r>
            <a:r>
              <a:rPr lang="en-US" altLang="zh-TW" sz="2000" dirty="0" smtClean="0">
                <a:solidFill>
                  <a:srgbClr val="FFFF00"/>
                </a:solidFill>
                <a:latin typeface="+mn-lt"/>
              </a:rPr>
              <a:t>().</a:t>
            </a:r>
            <a:r>
              <a:rPr lang="en-US" altLang="zh-TW" sz="2000" dirty="0" smtClean="0">
                <a:solidFill>
                  <a:srgbClr val="FFC000"/>
                </a:solidFill>
                <a:latin typeface="+mn-lt"/>
              </a:rPr>
              <a:t> </a:t>
            </a:r>
            <a:r>
              <a:rPr lang="en-US" altLang="zh-TW" sz="2000" dirty="0" smtClean="0">
                <a:latin typeface="+mn-lt"/>
              </a:rPr>
              <a:t>Fly2 will return a </a:t>
            </a:r>
            <a:r>
              <a:rPr lang="en-US" altLang="zh-TW" sz="2000" dirty="0" err="1" smtClean="0">
                <a:latin typeface="+mn-lt"/>
              </a:rPr>
              <a:t>gameFX</a:t>
            </a:r>
            <a:r>
              <a:rPr lang="en-US" altLang="zh-TW" sz="2000" dirty="0" smtClean="0">
                <a:latin typeface="+mn-lt"/>
              </a:rPr>
              <a:t> ID (type = </a:t>
            </a:r>
            <a:r>
              <a:rPr lang="en-US" altLang="zh-TW" sz="2000" dirty="0" err="1" smtClean="0">
                <a:solidFill>
                  <a:srgbClr val="FFFF00"/>
                </a:solidFill>
                <a:latin typeface="+mn-lt"/>
              </a:rPr>
              <a:t>GAMEFX_SYSTEMid</a:t>
            </a:r>
            <a:r>
              <a:rPr lang="en-US" altLang="zh-TW" sz="2000" dirty="0" smtClean="0">
                <a:latin typeface="+mn-lt"/>
              </a:rPr>
              <a:t>).</a:t>
            </a:r>
          </a:p>
          <a:p>
            <a:pPr lvl="1"/>
            <a:r>
              <a:rPr lang="en-US" altLang="zh-TW" sz="2000" dirty="0" smtClean="0">
                <a:latin typeface="+mn-lt"/>
              </a:rPr>
              <a:t>Use </a:t>
            </a:r>
            <a:r>
              <a:rPr lang="en-US" altLang="zh-TW" sz="2000" dirty="0" err="1" smtClean="0">
                <a:solidFill>
                  <a:srgbClr val="FFFF00"/>
                </a:solidFill>
                <a:latin typeface="+mn-lt"/>
              </a:rPr>
              <a:t>FnGameFXSystem</a:t>
            </a:r>
            <a:r>
              <a:rPr lang="en-US" altLang="zh-TW" sz="2000" dirty="0" smtClean="0">
                <a:solidFill>
                  <a:srgbClr val="FFFF00"/>
                </a:solidFill>
                <a:latin typeface="+mn-lt"/>
              </a:rPr>
              <a:t>() </a:t>
            </a:r>
            <a:r>
              <a:rPr lang="en-US" altLang="zh-TW" sz="2000" dirty="0" smtClean="0">
                <a:latin typeface="+mn-lt"/>
              </a:rPr>
              <a:t>function class to access the game FX system object.</a:t>
            </a:r>
          </a:p>
          <a:p>
            <a:pPr lvl="1"/>
            <a:r>
              <a:rPr lang="en-US" altLang="zh-TW" sz="2000" dirty="0" smtClean="0">
                <a:latin typeface="+mn-lt"/>
              </a:rPr>
              <a:t>To delete a game FX, use </a:t>
            </a:r>
            <a:r>
              <a:rPr lang="en-US" altLang="zh-TW" sz="2000" dirty="0" err="1" smtClean="0">
                <a:solidFill>
                  <a:srgbClr val="FFFF00"/>
                </a:solidFill>
                <a:latin typeface="+mn-lt"/>
              </a:rPr>
              <a:t>FnScene</a:t>
            </a:r>
            <a:r>
              <a:rPr lang="en-US" altLang="zh-TW" sz="2000" dirty="0" smtClean="0">
                <a:solidFill>
                  <a:srgbClr val="FFFF00"/>
                </a:solidFill>
                <a:latin typeface="+mn-lt"/>
              </a:rPr>
              <a:t>::</a:t>
            </a:r>
            <a:r>
              <a:rPr lang="en-US" altLang="zh-TW" sz="2000" dirty="0" err="1" smtClean="0">
                <a:solidFill>
                  <a:srgbClr val="FFFF00"/>
                </a:solidFill>
                <a:latin typeface="+mn-lt"/>
              </a:rPr>
              <a:t>DeleteGameFXSystem</a:t>
            </a:r>
            <a:r>
              <a:rPr lang="en-US" altLang="zh-TW" sz="2000" dirty="0" smtClean="0">
                <a:solidFill>
                  <a:srgbClr val="FFFF00"/>
                </a:solidFill>
                <a:latin typeface="+mn-lt"/>
              </a:rPr>
              <a:t>(</a:t>
            </a:r>
            <a:r>
              <a:rPr lang="en-US" altLang="zh-TW" sz="2000" dirty="0" err="1" smtClean="0">
                <a:solidFill>
                  <a:srgbClr val="FFFF00"/>
                </a:solidFill>
                <a:latin typeface="+mn-lt"/>
              </a:rPr>
              <a:t>GAMEFX_SYSTEMid</a:t>
            </a:r>
            <a:r>
              <a:rPr lang="en-US" altLang="zh-TW" sz="2000" dirty="0" smtClean="0">
                <a:solidFill>
                  <a:srgbClr val="FFFF00"/>
                </a:solidFill>
                <a:latin typeface="+mn-lt"/>
              </a:rPr>
              <a:t> </a:t>
            </a:r>
            <a:r>
              <a:rPr lang="en-US" altLang="zh-TW" sz="2000" dirty="0" err="1" smtClean="0">
                <a:solidFill>
                  <a:srgbClr val="FFFF00"/>
                </a:solidFill>
                <a:latin typeface="+mn-lt"/>
              </a:rPr>
              <a:t>gxID</a:t>
            </a:r>
            <a:r>
              <a:rPr lang="en-US" altLang="zh-TW" sz="2000" dirty="0" smtClean="0">
                <a:solidFill>
                  <a:srgbClr val="FFFF00"/>
                </a:solidFill>
                <a:latin typeface="+mn-lt"/>
              </a:rPr>
              <a:t>);</a:t>
            </a:r>
            <a:endParaRPr lang="en-US" altLang="zh-TW" sz="2000" dirty="0">
              <a:solidFill>
                <a:srgbClr val="FFFF00"/>
              </a:solidFill>
              <a:latin typeface="+mn-lt"/>
            </a:endParaRPr>
          </a:p>
        </p:txBody>
      </p:sp>
    </p:spTree>
    <p:extLst>
      <p:ext uri="{BB962C8B-B14F-4D97-AF65-F5344CB8AC3E}">
        <p14:creationId xmlns:p14="http://schemas.microsoft.com/office/powerpoint/2010/main" val="83912694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Use Fly2 Game FX (1) – Load FX</a:t>
            </a:r>
            <a:endParaRPr lang="en-US" altLang="zh-TW" sz="2800" b="1" dirty="0">
              <a:effectLst>
                <a:outerShdw blurRad="38100" dist="38100" dir="2700000" algn="tl">
                  <a:srgbClr val="000000">
                    <a:alpha val="43137"/>
                  </a:srgbClr>
                </a:outerShdw>
              </a:effectLst>
            </a:endParaRPr>
          </a:p>
        </p:txBody>
      </p:sp>
      <p:sp>
        <p:nvSpPr>
          <p:cNvPr id="4" name="內容版面配置區 2"/>
          <p:cNvSpPr txBox="1">
            <a:spLocks/>
          </p:cNvSpPr>
          <p:nvPr/>
        </p:nvSpPr>
        <p:spPr>
          <a:xfrm>
            <a:off x="107504" y="620688"/>
            <a:ext cx="8856984" cy="59766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A game FX system is always using Fly2 </a:t>
            </a:r>
            <a:r>
              <a:rPr lang="en-US" altLang="zh-TW" sz="2000" dirty="0" smtClean="0">
                <a:latin typeface="+mn-lt"/>
              </a:rPr>
              <a:t>Toolkit </a:t>
            </a:r>
            <a:r>
              <a:rPr lang="en-US" altLang="zh-TW" sz="2000" dirty="0" smtClean="0">
                <a:latin typeface="+mn-lt"/>
              </a:rPr>
              <a:t>to create/edit the FXs.</a:t>
            </a:r>
          </a:p>
          <a:p>
            <a:r>
              <a:rPr lang="en-US" altLang="zh-TW" sz="2000" dirty="0" smtClean="0">
                <a:latin typeface="+mn-lt"/>
              </a:rPr>
              <a:t>.</a:t>
            </a:r>
            <a:r>
              <a:rPr lang="en-US" altLang="zh-TW" sz="2000" dirty="0" err="1" smtClean="0">
                <a:solidFill>
                  <a:srgbClr val="FFFF00"/>
                </a:solidFill>
                <a:latin typeface="+mn-lt"/>
              </a:rPr>
              <a:t>cwf</a:t>
            </a:r>
            <a:r>
              <a:rPr lang="en-US" altLang="zh-TW" sz="2000" dirty="0" smtClean="0">
                <a:latin typeface="+mn-lt"/>
              </a:rPr>
              <a:t> is the file extension for a game FX file.</a:t>
            </a:r>
          </a:p>
          <a:p>
            <a:r>
              <a:rPr lang="en-US" altLang="zh-TW" sz="2000" dirty="0">
                <a:latin typeface="+mn-lt"/>
              </a:rPr>
              <a:t>We suggest (at least current version) all assets for a game FX system should be located at the same file folder</a:t>
            </a:r>
            <a:r>
              <a:rPr lang="en-US" altLang="zh-TW" sz="2000" dirty="0" smtClean="0">
                <a:latin typeface="+mn-lt"/>
              </a:rPr>
              <a:t>.</a:t>
            </a:r>
          </a:p>
          <a:p>
            <a:r>
              <a:rPr lang="en-US" altLang="zh-TW" sz="2000" dirty="0" smtClean="0">
                <a:latin typeface="+mn-lt"/>
              </a:rPr>
              <a:t>To load a game FX file (.</a:t>
            </a:r>
            <a:r>
              <a:rPr lang="en-US" altLang="zh-TW" sz="2000" dirty="0" err="1" smtClean="0">
                <a:solidFill>
                  <a:srgbClr val="FFFF00"/>
                </a:solidFill>
                <a:latin typeface="+mn-lt"/>
              </a:rPr>
              <a:t>cwf</a:t>
            </a:r>
            <a:r>
              <a:rPr lang="en-US" altLang="zh-TW" sz="2000" dirty="0" smtClean="0">
                <a:latin typeface="+mn-lt"/>
              </a:rPr>
              <a:t>), please use </a:t>
            </a:r>
            <a:r>
              <a:rPr lang="en-US" altLang="zh-TW" sz="2000" dirty="0" err="1" smtClean="0">
                <a:solidFill>
                  <a:srgbClr val="FFFF00"/>
                </a:solidFill>
                <a:latin typeface="+mn-lt"/>
              </a:rPr>
              <a:t>FnGameFXSystem</a:t>
            </a:r>
            <a:r>
              <a:rPr lang="en-US" altLang="zh-TW" sz="2000" dirty="0" smtClean="0">
                <a:solidFill>
                  <a:srgbClr val="FFFF00"/>
                </a:solidFill>
                <a:latin typeface="+mn-lt"/>
              </a:rPr>
              <a:t>::Load()</a:t>
            </a:r>
            <a:r>
              <a:rPr lang="en-US" altLang="zh-TW" sz="2000" dirty="0" smtClean="0">
                <a:latin typeface="+mn-lt"/>
              </a:rPr>
              <a:t>.</a:t>
            </a:r>
          </a:p>
          <a:p>
            <a:pPr lvl="1"/>
            <a:r>
              <a:rPr lang="en-US" altLang="zh-TW" sz="2000" dirty="0" smtClean="0">
                <a:solidFill>
                  <a:srgbClr val="FFFF00"/>
                </a:solidFill>
                <a:latin typeface="+mn-lt"/>
              </a:rPr>
              <a:t>BOOL4 </a:t>
            </a:r>
            <a:r>
              <a:rPr lang="en-US" altLang="zh-TW" sz="2000" dirty="0" err="1" smtClean="0">
                <a:solidFill>
                  <a:srgbClr val="FFFF00"/>
                </a:solidFill>
                <a:latin typeface="+mn-lt"/>
              </a:rPr>
              <a:t>FnGameFXSystem</a:t>
            </a:r>
            <a:r>
              <a:rPr lang="en-US" altLang="zh-TW" sz="2000" dirty="0" smtClean="0">
                <a:solidFill>
                  <a:srgbClr val="FFFF00"/>
                </a:solidFill>
                <a:latin typeface="+mn-lt"/>
              </a:rPr>
              <a:t>::Load(char *</a:t>
            </a:r>
            <a:r>
              <a:rPr lang="en-US" altLang="zh-TW" sz="2000" dirty="0" err="1" smtClean="0">
                <a:solidFill>
                  <a:srgbClr val="FFFF00"/>
                </a:solidFill>
                <a:latin typeface="+mn-lt"/>
              </a:rPr>
              <a:t>fileName</a:t>
            </a:r>
            <a:r>
              <a:rPr lang="en-US" altLang="zh-TW" sz="2000" dirty="0" smtClean="0">
                <a:solidFill>
                  <a:srgbClr val="FFFF00"/>
                </a:solidFill>
                <a:latin typeface="+mn-lt"/>
              </a:rPr>
              <a:t>, BOOL4 </a:t>
            </a:r>
            <a:r>
              <a:rPr lang="en-US" altLang="zh-TW" sz="2000" dirty="0" err="1" smtClean="0">
                <a:solidFill>
                  <a:srgbClr val="FFFF00"/>
                </a:solidFill>
                <a:latin typeface="+mn-lt"/>
              </a:rPr>
              <a:t>beReset</a:t>
            </a:r>
            <a:r>
              <a:rPr lang="en-US" altLang="zh-TW" sz="2000" dirty="0" smtClean="0">
                <a:solidFill>
                  <a:srgbClr val="FFFF00"/>
                </a:solidFill>
                <a:latin typeface="+mn-lt"/>
              </a:rPr>
              <a:t>, </a:t>
            </a:r>
            <a:r>
              <a:rPr lang="en-US" altLang="zh-TW" sz="2000" dirty="0" err="1" smtClean="0">
                <a:solidFill>
                  <a:srgbClr val="FFFF00"/>
                </a:solidFill>
                <a:latin typeface="+mn-lt"/>
              </a:rPr>
              <a:t>GAMEFXid</a:t>
            </a:r>
            <a:r>
              <a:rPr lang="en-US" altLang="zh-TW" sz="2000" dirty="0" smtClean="0">
                <a:solidFill>
                  <a:srgbClr val="FFFF00"/>
                </a:solidFill>
                <a:latin typeface="+mn-lt"/>
              </a:rPr>
              <a:t> *</a:t>
            </a:r>
            <a:r>
              <a:rPr lang="en-US" altLang="zh-TW" sz="2000" dirty="0" err="1" smtClean="0">
                <a:solidFill>
                  <a:srgbClr val="FFFF00"/>
                </a:solidFill>
                <a:latin typeface="+mn-lt"/>
              </a:rPr>
              <a:t>fxArray</a:t>
            </a:r>
            <a:r>
              <a:rPr lang="en-US" altLang="zh-TW" sz="2000" dirty="0" smtClean="0">
                <a:solidFill>
                  <a:srgbClr val="FFFF00"/>
                </a:solidFill>
                <a:latin typeface="+mn-lt"/>
              </a:rPr>
              <a:t> = NULL, </a:t>
            </a:r>
            <a:r>
              <a:rPr lang="en-US" altLang="zh-TW" sz="2000" dirty="0" err="1" smtClean="0">
                <a:solidFill>
                  <a:srgbClr val="FFFF00"/>
                </a:solidFill>
                <a:latin typeface="+mn-lt"/>
              </a:rPr>
              <a:t>int</a:t>
            </a:r>
            <a:r>
              <a:rPr lang="en-US" altLang="zh-TW" sz="2000" dirty="0" smtClean="0">
                <a:solidFill>
                  <a:srgbClr val="FFFF00"/>
                </a:solidFill>
                <a:latin typeface="+mn-lt"/>
              </a:rPr>
              <a:t> </a:t>
            </a:r>
            <a:r>
              <a:rPr lang="en-US" altLang="zh-TW" sz="2000" dirty="0" err="1" smtClean="0">
                <a:solidFill>
                  <a:srgbClr val="FFFF00"/>
                </a:solidFill>
                <a:latin typeface="+mn-lt"/>
              </a:rPr>
              <a:t>numFX</a:t>
            </a:r>
            <a:r>
              <a:rPr lang="en-US" altLang="zh-TW" sz="2000" dirty="0" smtClean="0">
                <a:solidFill>
                  <a:srgbClr val="FFFF00"/>
                </a:solidFill>
                <a:latin typeface="+mn-lt"/>
              </a:rPr>
              <a:t> = 0);</a:t>
            </a:r>
          </a:p>
          <a:p>
            <a:pPr lvl="2"/>
            <a:r>
              <a:rPr lang="en-US" altLang="zh-TW" sz="2000" dirty="0" smtClean="0">
                <a:latin typeface="+mn-lt"/>
              </a:rPr>
              <a:t>This function will return </a:t>
            </a:r>
            <a:r>
              <a:rPr lang="en-US" altLang="zh-TW" sz="2000" dirty="0" smtClean="0">
                <a:solidFill>
                  <a:srgbClr val="FFFF00"/>
                </a:solidFill>
                <a:latin typeface="+mn-lt"/>
              </a:rPr>
              <a:t>TRUE </a:t>
            </a:r>
            <a:r>
              <a:rPr lang="en-US" altLang="zh-TW" sz="2000" dirty="0" smtClean="0">
                <a:latin typeface="+mn-lt"/>
              </a:rPr>
              <a:t>if loading is successful.</a:t>
            </a:r>
          </a:p>
          <a:p>
            <a:pPr lvl="2"/>
            <a:r>
              <a:rPr lang="en-US" altLang="zh-TW" sz="2000" dirty="0">
                <a:solidFill>
                  <a:srgbClr val="FFFF00"/>
                </a:solidFill>
                <a:latin typeface="+mn-lt"/>
              </a:rPr>
              <a:t>c</a:t>
            </a:r>
            <a:r>
              <a:rPr lang="en-US" altLang="zh-TW" sz="2000" dirty="0" smtClean="0">
                <a:solidFill>
                  <a:srgbClr val="FFFF00"/>
                </a:solidFill>
                <a:latin typeface="+mn-lt"/>
              </a:rPr>
              <a:t>har *</a:t>
            </a:r>
            <a:r>
              <a:rPr lang="en-US" altLang="zh-TW" sz="2000" dirty="0" err="1" smtClean="0">
                <a:solidFill>
                  <a:srgbClr val="FFFF00"/>
                </a:solidFill>
                <a:latin typeface="+mn-lt"/>
              </a:rPr>
              <a:t>fileName</a:t>
            </a:r>
            <a:r>
              <a:rPr lang="en-US" altLang="zh-TW" sz="2000" dirty="0" smtClean="0">
                <a:solidFill>
                  <a:srgbClr val="FFFF00"/>
                </a:solidFill>
                <a:latin typeface="+mn-lt"/>
              </a:rPr>
              <a:t> </a:t>
            </a:r>
            <a:r>
              <a:rPr lang="en-US" altLang="zh-TW" sz="2000" dirty="0" smtClean="0">
                <a:latin typeface="+mn-lt"/>
              </a:rPr>
              <a:t>is the name of the game FXs.</a:t>
            </a:r>
          </a:p>
          <a:p>
            <a:pPr lvl="2"/>
            <a:r>
              <a:rPr lang="en-US" altLang="zh-TW" sz="2000" dirty="0" smtClean="0">
                <a:solidFill>
                  <a:srgbClr val="FFFF00"/>
                </a:solidFill>
                <a:latin typeface="+mn-lt"/>
              </a:rPr>
              <a:t>BOOL4 </a:t>
            </a:r>
            <a:r>
              <a:rPr lang="en-US" altLang="zh-TW" sz="2000" dirty="0" err="1" smtClean="0">
                <a:solidFill>
                  <a:srgbClr val="FFFF00"/>
                </a:solidFill>
                <a:latin typeface="+mn-lt"/>
              </a:rPr>
              <a:t>beReset</a:t>
            </a:r>
            <a:r>
              <a:rPr lang="en-US" altLang="zh-TW" sz="2000" dirty="0" smtClean="0">
                <a:solidFill>
                  <a:srgbClr val="FFFF00"/>
                </a:solidFill>
                <a:latin typeface="+mn-lt"/>
              </a:rPr>
              <a:t> = TRUE </a:t>
            </a:r>
            <a:r>
              <a:rPr lang="en-US" altLang="zh-TW" sz="2000" dirty="0" smtClean="0">
                <a:latin typeface="+mn-lt"/>
              </a:rPr>
              <a:t>to reset the game FXs after the loading.</a:t>
            </a:r>
          </a:p>
          <a:p>
            <a:pPr lvl="2"/>
            <a:r>
              <a:rPr lang="en-US" altLang="zh-TW" sz="2000" dirty="0" err="1" smtClean="0">
                <a:solidFill>
                  <a:srgbClr val="FFFF00"/>
                </a:solidFill>
                <a:latin typeface="+mn-lt"/>
              </a:rPr>
              <a:t>GAMEFXid</a:t>
            </a:r>
            <a:r>
              <a:rPr lang="en-US" altLang="zh-TW" sz="2000" dirty="0" smtClean="0">
                <a:solidFill>
                  <a:srgbClr val="FFFF00"/>
                </a:solidFill>
                <a:latin typeface="+mn-lt"/>
              </a:rPr>
              <a:t> *</a:t>
            </a:r>
            <a:r>
              <a:rPr lang="en-US" altLang="zh-TW" sz="2000" dirty="0" err="1" smtClean="0">
                <a:solidFill>
                  <a:srgbClr val="FFFF00"/>
                </a:solidFill>
                <a:latin typeface="+mn-lt"/>
              </a:rPr>
              <a:t>fxArray</a:t>
            </a:r>
            <a:r>
              <a:rPr lang="en-US" altLang="zh-TW" sz="2000" dirty="0" smtClean="0">
                <a:solidFill>
                  <a:srgbClr val="FFFF00"/>
                </a:solidFill>
                <a:latin typeface="+mn-lt"/>
              </a:rPr>
              <a:t> </a:t>
            </a:r>
            <a:r>
              <a:rPr lang="en-US" altLang="zh-TW" sz="2000" dirty="0" smtClean="0">
                <a:latin typeface="+mn-lt"/>
              </a:rPr>
              <a:t>is an array (in </a:t>
            </a:r>
            <a:r>
              <a:rPr lang="en-US" altLang="zh-TW" sz="2000" dirty="0" err="1" smtClean="0">
                <a:solidFill>
                  <a:srgbClr val="FFFF00"/>
                </a:solidFill>
                <a:latin typeface="+mn-lt"/>
              </a:rPr>
              <a:t>GAMEFXid</a:t>
            </a:r>
            <a:r>
              <a:rPr lang="en-US" altLang="zh-TW" sz="2000" dirty="0" smtClean="0">
                <a:latin typeface="+mn-lt"/>
              </a:rPr>
              <a:t>) to get all game FX IDs in the game FX file. The default value is NULL means no return.</a:t>
            </a:r>
          </a:p>
          <a:p>
            <a:pPr lvl="2"/>
            <a:r>
              <a:rPr lang="en-US" altLang="zh-TW" sz="2000" dirty="0" err="1">
                <a:solidFill>
                  <a:srgbClr val="FFFF00"/>
                </a:solidFill>
                <a:latin typeface="+mn-lt"/>
              </a:rPr>
              <a:t>i</a:t>
            </a:r>
            <a:r>
              <a:rPr lang="en-US" altLang="zh-TW" sz="2000" dirty="0" err="1" smtClean="0">
                <a:solidFill>
                  <a:srgbClr val="FFFF00"/>
                </a:solidFill>
                <a:latin typeface="+mn-lt"/>
              </a:rPr>
              <a:t>nt</a:t>
            </a:r>
            <a:r>
              <a:rPr lang="en-US" altLang="zh-TW" sz="2000" dirty="0" smtClean="0">
                <a:solidFill>
                  <a:srgbClr val="FFFF00"/>
                </a:solidFill>
                <a:latin typeface="+mn-lt"/>
              </a:rPr>
              <a:t> </a:t>
            </a:r>
            <a:r>
              <a:rPr lang="en-US" altLang="zh-TW" sz="2000" dirty="0" err="1" smtClean="0">
                <a:solidFill>
                  <a:srgbClr val="FFFF00"/>
                </a:solidFill>
                <a:latin typeface="+mn-lt"/>
              </a:rPr>
              <a:t>numFX</a:t>
            </a:r>
            <a:r>
              <a:rPr lang="en-US" altLang="zh-TW" sz="2000" dirty="0" smtClean="0">
                <a:solidFill>
                  <a:srgbClr val="FFFF00"/>
                </a:solidFill>
                <a:latin typeface="+mn-lt"/>
              </a:rPr>
              <a:t> </a:t>
            </a:r>
            <a:r>
              <a:rPr lang="en-US" altLang="zh-TW" sz="2000" dirty="0" smtClean="0">
                <a:latin typeface="+mn-lt"/>
              </a:rPr>
              <a:t>is the array length of </a:t>
            </a:r>
            <a:r>
              <a:rPr lang="en-US" altLang="zh-TW" sz="2000" dirty="0" err="1" smtClean="0">
                <a:solidFill>
                  <a:srgbClr val="FFFF00"/>
                </a:solidFill>
                <a:latin typeface="+mn-lt"/>
              </a:rPr>
              <a:t>fxArray</a:t>
            </a:r>
            <a:r>
              <a:rPr lang="en-US" altLang="zh-TW" sz="2000" dirty="0" smtClean="0">
                <a:latin typeface="+mn-lt"/>
              </a:rPr>
              <a:t>.</a:t>
            </a:r>
          </a:p>
          <a:p>
            <a:pPr lvl="2"/>
            <a:r>
              <a:rPr lang="en-US" altLang="zh-TW" sz="2000" dirty="0" smtClean="0">
                <a:latin typeface="+mn-lt"/>
              </a:rPr>
              <a:t>Basically, if you want to get all FXs during the loading, you can call </a:t>
            </a:r>
            <a:r>
              <a:rPr lang="en-US" altLang="zh-TW" sz="2000" dirty="0" err="1" smtClean="0">
                <a:solidFill>
                  <a:srgbClr val="FFFF00"/>
                </a:solidFill>
                <a:latin typeface="+mn-lt"/>
              </a:rPr>
              <a:t>FnGameFXSystem</a:t>
            </a:r>
            <a:r>
              <a:rPr lang="en-US" altLang="zh-TW" sz="2000" dirty="0" smtClean="0">
                <a:solidFill>
                  <a:srgbClr val="FFFF00"/>
                </a:solidFill>
                <a:latin typeface="+mn-lt"/>
              </a:rPr>
              <a:t>::</a:t>
            </a:r>
            <a:r>
              <a:rPr lang="en-US" altLang="zh-TW" sz="2000" dirty="0" err="1" smtClean="0">
                <a:solidFill>
                  <a:srgbClr val="FFFF00"/>
                </a:solidFill>
                <a:latin typeface="+mn-lt"/>
              </a:rPr>
              <a:t>QueryFXNumberInFile</a:t>
            </a:r>
            <a:r>
              <a:rPr lang="en-US" altLang="zh-TW" sz="2000" dirty="0" smtClean="0">
                <a:solidFill>
                  <a:srgbClr val="FFFF00"/>
                </a:solidFill>
                <a:latin typeface="+mn-lt"/>
              </a:rPr>
              <a:t>(char *</a:t>
            </a:r>
            <a:r>
              <a:rPr lang="en-US" altLang="zh-TW" sz="2000" dirty="0" err="1" smtClean="0">
                <a:solidFill>
                  <a:srgbClr val="FFFF00"/>
                </a:solidFill>
                <a:latin typeface="+mn-lt"/>
              </a:rPr>
              <a:t>fileName</a:t>
            </a:r>
            <a:r>
              <a:rPr lang="en-US" altLang="zh-TW" sz="2000" dirty="0" smtClean="0">
                <a:solidFill>
                  <a:srgbClr val="FFFF00"/>
                </a:solidFill>
                <a:latin typeface="+mn-lt"/>
              </a:rPr>
              <a:t>) </a:t>
            </a:r>
            <a:r>
              <a:rPr lang="en-US" altLang="zh-TW" sz="2000" dirty="0" smtClean="0">
                <a:latin typeface="+mn-lt"/>
              </a:rPr>
              <a:t>to get number of FXs saving in the FX file. Then provide an game FX ID array to get all of them when calling </a:t>
            </a:r>
            <a:r>
              <a:rPr lang="en-US" altLang="zh-TW" sz="2000" dirty="0" err="1">
                <a:solidFill>
                  <a:srgbClr val="FFFF00"/>
                </a:solidFill>
                <a:latin typeface="+mn-lt"/>
              </a:rPr>
              <a:t>FnGameFXSystem</a:t>
            </a:r>
            <a:r>
              <a:rPr lang="en-US" altLang="zh-TW" sz="2000" dirty="0">
                <a:solidFill>
                  <a:srgbClr val="FFFF00"/>
                </a:solidFill>
                <a:latin typeface="+mn-lt"/>
              </a:rPr>
              <a:t>::</a:t>
            </a:r>
            <a:r>
              <a:rPr lang="en-US" altLang="zh-TW" sz="2000" dirty="0" smtClean="0">
                <a:solidFill>
                  <a:srgbClr val="FFFF00"/>
                </a:solidFill>
                <a:latin typeface="+mn-lt"/>
              </a:rPr>
              <a:t>Load().</a:t>
            </a:r>
            <a:endParaRPr lang="en-US" altLang="zh-TW" sz="2000" dirty="0">
              <a:solidFill>
                <a:srgbClr val="FFFF00"/>
              </a:solidFill>
              <a:latin typeface="+mn-lt"/>
            </a:endParaRPr>
          </a:p>
        </p:txBody>
      </p:sp>
    </p:spTree>
    <p:extLst>
      <p:ext uri="{BB962C8B-B14F-4D97-AF65-F5344CB8AC3E}">
        <p14:creationId xmlns:p14="http://schemas.microsoft.com/office/powerpoint/2010/main" val="80394837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Use Fly2 Game FX (2) - Play</a:t>
            </a:r>
            <a:endParaRPr lang="en-US" altLang="zh-TW" sz="2800" b="1" dirty="0">
              <a:effectLst>
                <a:outerShdw blurRad="38100" dist="38100" dir="2700000" algn="tl">
                  <a:srgbClr val="000000">
                    <a:alpha val="43137"/>
                  </a:srgbClr>
                </a:outerShdw>
              </a:effectLst>
            </a:endParaRPr>
          </a:p>
        </p:txBody>
      </p:sp>
      <p:sp>
        <p:nvSpPr>
          <p:cNvPr id="4" name="內容版面配置區 2"/>
          <p:cNvSpPr txBox="1">
            <a:spLocks/>
          </p:cNvSpPr>
          <p:nvPr/>
        </p:nvSpPr>
        <p:spPr>
          <a:xfrm>
            <a:off x="107504" y="620688"/>
            <a:ext cx="8856984" cy="59766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Use </a:t>
            </a:r>
            <a:r>
              <a:rPr lang="en-US" altLang="zh-TW" sz="2000" dirty="0" err="1" smtClean="0">
                <a:solidFill>
                  <a:srgbClr val="FFFF00"/>
                </a:solidFill>
                <a:latin typeface="+mn-lt"/>
              </a:rPr>
              <a:t>FnGameFXSystem</a:t>
            </a:r>
            <a:r>
              <a:rPr lang="en-US" altLang="zh-TW" sz="2000" dirty="0" smtClean="0">
                <a:solidFill>
                  <a:srgbClr val="FFFF00"/>
                </a:solidFill>
                <a:latin typeface="+mn-lt"/>
              </a:rPr>
              <a:t>::Play() </a:t>
            </a:r>
            <a:r>
              <a:rPr lang="en-US" altLang="zh-TW" sz="2000" dirty="0" smtClean="0">
                <a:latin typeface="+mn-lt"/>
              </a:rPr>
              <a:t>to play FXs continuously.</a:t>
            </a:r>
          </a:p>
          <a:p>
            <a:pPr lvl="1"/>
            <a:r>
              <a:rPr lang="en-US" altLang="zh-TW" sz="2000" dirty="0" smtClean="0">
                <a:solidFill>
                  <a:srgbClr val="FFFF00"/>
                </a:solidFill>
                <a:latin typeface="+mn-lt"/>
              </a:rPr>
              <a:t>BOOL4 </a:t>
            </a:r>
            <a:r>
              <a:rPr lang="en-US" altLang="zh-TW" sz="2000" dirty="0" err="1" smtClean="0">
                <a:solidFill>
                  <a:srgbClr val="FFFF00"/>
                </a:solidFill>
                <a:latin typeface="+mn-lt"/>
              </a:rPr>
              <a:t>FnGameFXSystem</a:t>
            </a:r>
            <a:r>
              <a:rPr lang="en-US" altLang="zh-TW" sz="2000" dirty="0" smtClean="0">
                <a:solidFill>
                  <a:srgbClr val="FFFF00"/>
                </a:solidFill>
                <a:latin typeface="+mn-lt"/>
              </a:rPr>
              <a:t>::Play(float </a:t>
            </a:r>
            <a:r>
              <a:rPr lang="en-US" altLang="zh-TW" sz="2000" dirty="0" err="1" smtClean="0">
                <a:solidFill>
                  <a:srgbClr val="FFFF00"/>
                </a:solidFill>
                <a:latin typeface="+mn-lt"/>
              </a:rPr>
              <a:t>skipFrame</a:t>
            </a:r>
            <a:r>
              <a:rPr lang="en-US" altLang="zh-TW" sz="2000" dirty="0" smtClean="0">
                <a:solidFill>
                  <a:srgbClr val="FFFF00"/>
                </a:solidFill>
                <a:latin typeface="+mn-lt"/>
              </a:rPr>
              <a:t>, DWORD </a:t>
            </a:r>
            <a:r>
              <a:rPr lang="en-US" altLang="zh-TW" sz="2000" dirty="0" err="1" smtClean="0">
                <a:solidFill>
                  <a:srgbClr val="FFFF00"/>
                </a:solidFill>
                <a:latin typeface="+mn-lt"/>
              </a:rPr>
              <a:t>playMode</a:t>
            </a:r>
            <a:r>
              <a:rPr lang="en-US" altLang="zh-TW" sz="2000" dirty="0" smtClean="0">
                <a:solidFill>
                  <a:srgbClr val="FFFF00"/>
                </a:solidFill>
                <a:latin typeface="+mn-lt"/>
              </a:rPr>
              <a:t>);</a:t>
            </a:r>
          </a:p>
          <a:p>
            <a:pPr lvl="1"/>
            <a:r>
              <a:rPr lang="en-US" altLang="zh-TW" sz="2000" dirty="0" smtClean="0">
                <a:latin typeface="+mn-lt"/>
              </a:rPr>
              <a:t>This function will return </a:t>
            </a:r>
            <a:r>
              <a:rPr lang="en-US" altLang="zh-TW" sz="2000" dirty="0" smtClean="0">
                <a:solidFill>
                  <a:srgbClr val="FFFF00"/>
                </a:solidFill>
                <a:latin typeface="+mn-lt"/>
              </a:rPr>
              <a:t>FALSE </a:t>
            </a:r>
            <a:r>
              <a:rPr lang="en-US" altLang="zh-TW" sz="2000" dirty="0" smtClean="0">
                <a:latin typeface="+mn-lt"/>
              </a:rPr>
              <a:t>if playing to the end of all FXs.</a:t>
            </a:r>
          </a:p>
          <a:p>
            <a:pPr lvl="1"/>
            <a:r>
              <a:rPr lang="en-US" altLang="zh-TW" sz="2000" dirty="0">
                <a:solidFill>
                  <a:srgbClr val="FFFF00"/>
                </a:solidFill>
                <a:latin typeface="+mn-lt"/>
              </a:rPr>
              <a:t>f</a:t>
            </a:r>
            <a:r>
              <a:rPr lang="en-US" altLang="zh-TW" sz="2000" dirty="0" smtClean="0">
                <a:solidFill>
                  <a:srgbClr val="FFFF00"/>
                </a:solidFill>
                <a:latin typeface="+mn-lt"/>
              </a:rPr>
              <a:t>loat </a:t>
            </a:r>
            <a:r>
              <a:rPr lang="en-US" altLang="zh-TW" sz="2000" dirty="0" err="1" smtClean="0">
                <a:solidFill>
                  <a:srgbClr val="FFFF00"/>
                </a:solidFill>
                <a:latin typeface="+mn-lt"/>
              </a:rPr>
              <a:t>skipFrame</a:t>
            </a:r>
            <a:r>
              <a:rPr lang="en-US" altLang="zh-TW" sz="2000" dirty="0" smtClean="0">
                <a:solidFill>
                  <a:srgbClr val="FFFF00"/>
                </a:solidFill>
                <a:latin typeface="+mn-lt"/>
              </a:rPr>
              <a:t> </a:t>
            </a:r>
            <a:r>
              <a:rPr lang="en-US" altLang="zh-TW" sz="2000" dirty="0" smtClean="0">
                <a:latin typeface="+mn-lt"/>
              </a:rPr>
              <a:t>is the skip frame count after last playing.</a:t>
            </a:r>
          </a:p>
          <a:p>
            <a:pPr lvl="1"/>
            <a:r>
              <a:rPr lang="en-US" altLang="zh-TW" sz="2000" dirty="0">
                <a:solidFill>
                  <a:srgbClr val="FFFF00"/>
                </a:solidFill>
                <a:latin typeface="+mn-lt"/>
              </a:rPr>
              <a:t>DWORD mode </a:t>
            </a:r>
            <a:r>
              <a:rPr lang="en-US" altLang="zh-TW" sz="2000" dirty="0">
                <a:latin typeface="+mn-lt"/>
              </a:rPr>
              <a:t>is the playing mode : </a:t>
            </a:r>
            <a:r>
              <a:rPr lang="en-US" altLang="zh-TW" sz="2000" dirty="0">
                <a:solidFill>
                  <a:srgbClr val="FFFF00"/>
                </a:solidFill>
                <a:latin typeface="+mn-lt"/>
              </a:rPr>
              <a:t>ONCE</a:t>
            </a:r>
            <a:r>
              <a:rPr lang="en-US" altLang="zh-TW" sz="2000" dirty="0">
                <a:latin typeface="+mn-lt"/>
              </a:rPr>
              <a:t> or </a:t>
            </a:r>
            <a:r>
              <a:rPr lang="en-US" altLang="zh-TW" sz="2000" dirty="0">
                <a:solidFill>
                  <a:srgbClr val="FFFF00"/>
                </a:solidFill>
                <a:latin typeface="+mn-lt"/>
              </a:rPr>
              <a:t>LOOP</a:t>
            </a:r>
            <a:r>
              <a:rPr lang="en-US" altLang="zh-TW" sz="2000" dirty="0">
                <a:latin typeface="+mn-lt"/>
              </a:rPr>
              <a:t>. In </a:t>
            </a:r>
            <a:r>
              <a:rPr lang="en-US" altLang="zh-TW" sz="2000" dirty="0">
                <a:solidFill>
                  <a:srgbClr val="FFFF00"/>
                </a:solidFill>
                <a:latin typeface="+mn-lt"/>
              </a:rPr>
              <a:t>LOOP</a:t>
            </a:r>
            <a:r>
              <a:rPr lang="en-US" altLang="zh-TW" sz="2000" dirty="0">
                <a:latin typeface="+mn-lt"/>
              </a:rPr>
              <a:t> mode</a:t>
            </a:r>
            <a:r>
              <a:rPr lang="en-US" altLang="zh-TW" sz="2000" dirty="0" smtClean="0">
                <a:latin typeface="+mn-lt"/>
              </a:rPr>
              <a:t>, FXs will playing in loop.</a:t>
            </a:r>
          </a:p>
          <a:p>
            <a:pPr lvl="1"/>
            <a:r>
              <a:rPr lang="en-US" altLang="zh-TW" sz="2000" dirty="0" smtClean="0">
                <a:latin typeface="+mn-lt"/>
              </a:rPr>
              <a:t>Basically if you stop calling this function, all FXs will be paused except that the audio FXs. To pause the audio FXs’ playing, use </a:t>
            </a:r>
            <a:r>
              <a:rPr lang="en-US" altLang="zh-TW" sz="2000" dirty="0" err="1" smtClean="0">
                <a:solidFill>
                  <a:srgbClr val="FFFF00"/>
                </a:solidFill>
                <a:latin typeface="+mn-lt"/>
              </a:rPr>
              <a:t>FnGameFXSystem</a:t>
            </a:r>
            <a:r>
              <a:rPr lang="en-US" altLang="zh-TW" sz="2000" dirty="0" smtClean="0">
                <a:solidFill>
                  <a:srgbClr val="FFFF00"/>
                </a:solidFill>
                <a:latin typeface="+mn-lt"/>
              </a:rPr>
              <a:t>::Pause(). </a:t>
            </a:r>
            <a:r>
              <a:rPr lang="en-US" altLang="zh-TW" sz="2000" dirty="0" smtClean="0">
                <a:latin typeface="+mn-lt"/>
              </a:rPr>
              <a:t>Call </a:t>
            </a:r>
            <a:r>
              <a:rPr lang="en-US" altLang="zh-TW" sz="2000" dirty="0" smtClean="0">
                <a:solidFill>
                  <a:srgbClr val="FFFF00"/>
                </a:solidFill>
                <a:latin typeface="+mn-lt"/>
              </a:rPr>
              <a:t>Play() </a:t>
            </a:r>
            <a:r>
              <a:rPr lang="en-US" altLang="zh-TW" sz="2000" dirty="0" smtClean="0">
                <a:latin typeface="+mn-lt"/>
              </a:rPr>
              <a:t>to continue the playing.</a:t>
            </a:r>
          </a:p>
          <a:p>
            <a:r>
              <a:rPr lang="en-US" altLang="zh-TW" sz="2000" dirty="0" smtClean="0">
                <a:latin typeface="+mn-lt"/>
              </a:rPr>
              <a:t> Use </a:t>
            </a:r>
            <a:r>
              <a:rPr lang="en-US" altLang="zh-TW" sz="2000" dirty="0" err="1" smtClean="0">
                <a:solidFill>
                  <a:srgbClr val="FFFF00"/>
                </a:solidFill>
                <a:latin typeface="+mn-lt"/>
              </a:rPr>
              <a:t>FnGameFXSystem</a:t>
            </a:r>
            <a:r>
              <a:rPr lang="en-US" altLang="zh-TW" sz="2000" dirty="0" smtClean="0">
                <a:solidFill>
                  <a:srgbClr val="FFFF00"/>
                </a:solidFill>
                <a:latin typeface="+mn-lt"/>
              </a:rPr>
              <a:t>::Reset() </a:t>
            </a:r>
            <a:r>
              <a:rPr lang="en-US" altLang="zh-TW" sz="2000" dirty="0" smtClean="0">
                <a:latin typeface="+mn-lt"/>
              </a:rPr>
              <a:t>to reset the playing to the 1</a:t>
            </a:r>
            <a:r>
              <a:rPr lang="en-US" altLang="zh-TW" sz="2000" baseline="30000" dirty="0" smtClean="0">
                <a:latin typeface="+mn-lt"/>
              </a:rPr>
              <a:t>st</a:t>
            </a:r>
            <a:r>
              <a:rPr lang="en-US" altLang="zh-TW" sz="2000" dirty="0" smtClean="0">
                <a:latin typeface="+mn-lt"/>
              </a:rPr>
              <a:t> frame (frame 0).</a:t>
            </a:r>
          </a:p>
          <a:p>
            <a:r>
              <a:rPr lang="en-US" altLang="zh-TW" sz="2000" dirty="0" smtClean="0">
                <a:latin typeface="+mn-lt"/>
              </a:rPr>
              <a:t>Use </a:t>
            </a:r>
            <a:r>
              <a:rPr lang="en-US" altLang="zh-TW" sz="2000" dirty="0" err="1" smtClean="0">
                <a:solidFill>
                  <a:srgbClr val="FFFF00"/>
                </a:solidFill>
                <a:latin typeface="+mn-lt"/>
              </a:rPr>
              <a:t>FnGameFXSystem</a:t>
            </a:r>
            <a:r>
              <a:rPr lang="en-US" altLang="zh-TW" sz="2000" dirty="0" smtClean="0">
                <a:solidFill>
                  <a:srgbClr val="FFFF00"/>
                </a:solidFill>
                <a:latin typeface="+mn-lt"/>
              </a:rPr>
              <a:t>::</a:t>
            </a:r>
            <a:r>
              <a:rPr lang="en-US" altLang="zh-TW" sz="2000" dirty="0" err="1" smtClean="0">
                <a:solidFill>
                  <a:srgbClr val="FFFF00"/>
                </a:solidFill>
                <a:latin typeface="+mn-lt"/>
              </a:rPr>
              <a:t>PlayFrame</a:t>
            </a:r>
            <a:r>
              <a:rPr lang="en-US" altLang="zh-TW" sz="2000" dirty="0" smtClean="0">
                <a:solidFill>
                  <a:srgbClr val="FFFF00"/>
                </a:solidFill>
                <a:latin typeface="+mn-lt"/>
              </a:rPr>
              <a:t>() </a:t>
            </a:r>
            <a:r>
              <a:rPr lang="en-US" altLang="zh-TW" sz="2000" dirty="0" smtClean="0">
                <a:latin typeface="+mn-lt"/>
              </a:rPr>
              <a:t>to play the FXs in a specific frame.</a:t>
            </a:r>
          </a:p>
          <a:p>
            <a:pPr lvl="1"/>
            <a:r>
              <a:rPr lang="en-US" altLang="zh-TW" sz="2000" dirty="0" smtClean="0">
                <a:latin typeface="+mn-lt"/>
              </a:rPr>
              <a:t>BOOL4 </a:t>
            </a:r>
            <a:r>
              <a:rPr lang="en-US" altLang="zh-TW" sz="2000" dirty="0" err="1" smtClean="0">
                <a:latin typeface="+mn-lt"/>
              </a:rPr>
              <a:t>FnGameFXSystem</a:t>
            </a:r>
            <a:r>
              <a:rPr lang="en-US" altLang="zh-TW" sz="2000" dirty="0" smtClean="0">
                <a:latin typeface="+mn-lt"/>
              </a:rPr>
              <a:t>::</a:t>
            </a:r>
            <a:r>
              <a:rPr lang="en-US" altLang="zh-TW" sz="2000" dirty="0" err="1" smtClean="0">
                <a:latin typeface="+mn-lt"/>
              </a:rPr>
              <a:t>PlayFrame</a:t>
            </a:r>
            <a:r>
              <a:rPr lang="en-US" altLang="zh-TW" sz="2000" dirty="0" smtClean="0">
                <a:latin typeface="+mn-lt"/>
              </a:rPr>
              <a:t>(float </a:t>
            </a:r>
            <a:r>
              <a:rPr lang="en-US" altLang="zh-TW" sz="2000" dirty="0" err="1" smtClean="0">
                <a:latin typeface="+mn-lt"/>
              </a:rPr>
              <a:t>iFrame</a:t>
            </a:r>
            <a:r>
              <a:rPr lang="en-US" altLang="zh-TW" sz="2000" dirty="0" smtClean="0">
                <a:latin typeface="+mn-lt"/>
              </a:rPr>
              <a:t>);</a:t>
            </a:r>
          </a:p>
          <a:p>
            <a:pPr lvl="1"/>
            <a:r>
              <a:rPr lang="en-US" altLang="zh-TW" sz="2000" dirty="0">
                <a:latin typeface="+mn-lt"/>
              </a:rPr>
              <a:t>This function will return </a:t>
            </a:r>
            <a:r>
              <a:rPr lang="en-US" altLang="zh-TW" sz="2000" dirty="0">
                <a:solidFill>
                  <a:srgbClr val="FFFF00"/>
                </a:solidFill>
                <a:latin typeface="+mn-lt"/>
              </a:rPr>
              <a:t>FALSE </a:t>
            </a:r>
            <a:r>
              <a:rPr lang="en-US" altLang="zh-TW" sz="2000" dirty="0">
                <a:latin typeface="+mn-lt"/>
              </a:rPr>
              <a:t>if </a:t>
            </a:r>
            <a:r>
              <a:rPr lang="en-US" altLang="zh-TW" sz="2000" dirty="0" smtClean="0">
                <a:latin typeface="+mn-lt"/>
              </a:rPr>
              <a:t>the playing is failed.</a:t>
            </a:r>
            <a:endParaRPr lang="en-US" altLang="zh-TW" sz="2000" dirty="0">
              <a:latin typeface="+mn-lt"/>
            </a:endParaRPr>
          </a:p>
          <a:p>
            <a:pPr lvl="1"/>
            <a:r>
              <a:rPr lang="en-US" altLang="zh-TW" sz="2000" dirty="0">
                <a:solidFill>
                  <a:srgbClr val="FFFF00"/>
                </a:solidFill>
                <a:latin typeface="+mn-lt"/>
              </a:rPr>
              <a:t>f</a:t>
            </a:r>
            <a:r>
              <a:rPr lang="en-US" altLang="zh-TW" sz="2000" dirty="0" smtClean="0">
                <a:solidFill>
                  <a:srgbClr val="FFFF00"/>
                </a:solidFill>
                <a:latin typeface="+mn-lt"/>
              </a:rPr>
              <a:t>loat iFrame </a:t>
            </a:r>
            <a:r>
              <a:rPr lang="en-US" altLang="zh-TW" sz="2000" dirty="0" smtClean="0">
                <a:latin typeface="+mn-lt"/>
              </a:rPr>
              <a:t>is the absolute frame position</a:t>
            </a:r>
            <a:r>
              <a:rPr lang="en-US" altLang="zh-TW" sz="2000" dirty="0" smtClean="0">
                <a:latin typeface="+mn-lt"/>
              </a:rPr>
              <a:t>.</a:t>
            </a:r>
          </a:p>
          <a:p>
            <a:r>
              <a:rPr lang="en-US" altLang="zh-TW" sz="2000" dirty="0" smtClean="0">
                <a:latin typeface="+mn-lt"/>
              </a:rPr>
              <a:t>Use </a:t>
            </a:r>
            <a:r>
              <a:rPr lang="en-US" altLang="zh-TW" sz="2000" dirty="0" err="1" smtClean="0">
                <a:solidFill>
                  <a:srgbClr val="FF0000"/>
                </a:solidFill>
                <a:latin typeface="+mn-lt"/>
              </a:rPr>
              <a:t>FnGameFXSystem</a:t>
            </a:r>
            <a:r>
              <a:rPr lang="en-US" altLang="zh-TW" sz="2000" dirty="0" smtClean="0">
                <a:solidFill>
                  <a:srgbClr val="FF0000"/>
                </a:solidFill>
                <a:latin typeface="+mn-lt"/>
              </a:rPr>
              <a:t>::</a:t>
            </a:r>
            <a:r>
              <a:rPr lang="en-US" altLang="zh-TW" sz="2000" dirty="0" err="1" smtClean="0">
                <a:solidFill>
                  <a:srgbClr val="FF0000"/>
                </a:solidFill>
                <a:latin typeface="+mn-lt"/>
              </a:rPr>
              <a:t>SetParentObjectForAll</a:t>
            </a:r>
            <a:r>
              <a:rPr lang="en-US" altLang="zh-TW" sz="2000" dirty="0" smtClean="0">
                <a:solidFill>
                  <a:srgbClr val="FF0000"/>
                </a:solidFill>
                <a:latin typeface="+mn-lt"/>
              </a:rPr>
              <a:t>(</a:t>
            </a:r>
            <a:r>
              <a:rPr lang="en-US" altLang="zh-TW" sz="2000" dirty="0" err="1" smtClean="0">
                <a:solidFill>
                  <a:srgbClr val="FF0000"/>
                </a:solidFill>
                <a:latin typeface="+mn-lt"/>
              </a:rPr>
              <a:t>OBJECTid</a:t>
            </a:r>
            <a:r>
              <a:rPr lang="en-US" altLang="zh-TW" sz="2000" dirty="0" smtClean="0">
                <a:solidFill>
                  <a:srgbClr val="FF0000"/>
                </a:solidFill>
                <a:latin typeface="+mn-lt"/>
              </a:rPr>
              <a:t> </a:t>
            </a:r>
            <a:r>
              <a:rPr lang="en-US" altLang="zh-TW" sz="2000" dirty="0" err="1" smtClean="0">
                <a:solidFill>
                  <a:srgbClr val="FF0000"/>
                </a:solidFill>
                <a:latin typeface="+mn-lt"/>
              </a:rPr>
              <a:t>pID</a:t>
            </a:r>
            <a:r>
              <a:rPr lang="en-US" altLang="zh-TW" sz="2000" dirty="0" smtClean="0">
                <a:solidFill>
                  <a:srgbClr val="FF0000"/>
                </a:solidFill>
                <a:latin typeface="+mn-lt"/>
              </a:rPr>
              <a:t>) </a:t>
            </a:r>
            <a:r>
              <a:rPr lang="en-US" altLang="zh-TW" sz="2000" dirty="0" smtClean="0">
                <a:latin typeface="+mn-lt"/>
              </a:rPr>
              <a:t>to assign the parent object all FXs. Then the FXs will follow the parent object’s transformation.</a:t>
            </a:r>
            <a:endParaRPr lang="en-US" altLang="zh-TW" sz="2000" dirty="0" smtClean="0">
              <a:latin typeface="+mn-lt"/>
            </a:endParaRPr>
          </a:p>
        </p:txBody>
      </p:sp>
    </p:spTree>
    <p:extLst>
      <p:ext uri="{BB962C8B-B14F-4D97-AF65-F5344CB8AC3E}">
        <p14:creationId xmlns:p14="http://schemas.microsoft.com/office/powerpoint/2010/main" val="3824757388"/>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Use Fly2 Game FX (3) – Get FX</a:t>
            </a:r>
            <a:endParaRPr lang="en-US" altLang="zh-TW" sz="2800" b="1" dirty="0">
              <a:effectLst>
                <a:outerShdw blurRad="38100" dist="38100" dir="2700000" algn="tl">
                  <a:srgbClr val="000000">
                    <a:alpha val="43137"/>
                  </a:srgbClr>
                </a:outerShdw>
              </a:effectLst>
            </a:endParaRPr>
          </a:p>
        </p:txBody>
      </p:sp>
      <p:sp>
        <p:nvSpPr>
          <p:cNvPr id="4" name="內容版面配置區 2"/>
          <p:cNvSpPr txBox="1">
            <a:spLocks/>
          </p:cNvSpPr>
          <p:nvPr/>
        </p:nvSpPr>
        <p:spPr>
          <a:xfrm>
            <a:off x="107504" y="620688"/>
            <a:ext cx="8856984" cy="604867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Use </a:t>
            </a:r>
            <a:r>
              <a:rPr lang="en-US" altLang="zh-TW" sz="2000" dirty="0" err="1" smtClean="0">
                <a:solidFill>
                  <a:srgbClr val="FFFF00"/>
                </a:solidFill>
                <a:latin typeface="+mn-lt"/>
              </a:rPr>
              <a:t>FnGameFXSystem</a:t>
            </a:r>
            <a:r>
              <a:rPr lang="en-US" altLang="zh-TW" sz="2000" dirty="0" smtClean="0">
                <a:solidFill>
                  <a:srgbClr val="FFFF00"/>
                </a:solidFill>
                <a:latin typeface="+mn-lt"/>
              </a:rPr>
              <a:t>::</a:t>
            </a:r>
            <a:r>
              <a:rPr lang="en-US" altLang="zh-TW" sz="2000" dirty="0" err="1" smtClean="0">
                <a:solidFill>
                  <a:srgbClr val="FFFF00"/>
                </a:solidFill>
                <a:latin typeface="+mn-lt"/>
              </a:rPr>
              <a:t>GetFXNumber</a:t>
            </a:r>
            <a:r>
              <a:rPr lang="en-US" altLang="zh-TW" sz="2000" dirty="0" smtClean="0">
                <a:solidFill>
                  <a:srgbClr val="FFFF00"/>
                </a:solidFill>
                <a:latin typeface="+mn-lt"/>
              </a:rPr>
              <a:t>() </a:t>
            </a:r>
            <a:r>
              <a:rPr lang="en-US" altLang="zh-TW" sz="2000" dirty="0" smtClean="0">
                <a:latin typeface="+mn-lt"/>
              </a:rPr>
              <a:t>to get number of FXs in a game FX system.</a:t>
            </a:r>
          </a:p>
          <a:p>
            <a:pPr lvl="1"/>
            <a:r>
              <a:rPr lang="en-US" altLang="zh-TW" sz="2000" dirty="0" err="1">
                <a:solidFill>
                  <a:srgbClr val="FFFF00"/>
                </a:solidFill>
                <a:latin typeface="+mn-lt"/>
              </a:rPr>
              <a:t>i</a:t>
            </a:r>
            <a:r>
              <a:rPr lang="en-US" altLang="zh-TW" sz="2000" dirty="0" err="1" smtClean="0">
                <a:solidFill>
                  <a:srgbClr val="FFFF00"/>
                </a:solidFill>
                <a:latin typeface="+mn-lt"/>
              </a:rPr>
              <a:t>nt</a:t>
            </a:r>
            <a:r>
              <a:rPr lang="en-US" altLang="zh-TW" sz="2000" dirty="0" smtClean="0">
                <a:solidFill>
                  <a:srgbClr val="FFFF00"/>
                </a:solidFill>
                <a:latin typeface="+mn-lt"/>
              </a:rPr>
              <a:t> </a:t>
            </a:r>
            <a:r>
              <a:rPr lang="en-US" altLang="zh-TW" sz="2000" dirty="0" err="1" smtClean="0">
                <a:solidFill>
                  <a:srgbClr val="FFFF00"/>
                </a:solidFill>
                <a:latin typeface="+mn-lt"/>
              </a:rPr>
              <a:t>FnGameFXSystem</a:t>
            </a:r>
            <a:r>
              <a:rPr lang="en-US" altLang="zh-TW" sz="2000" dirty="0" smtClean="0">
                <a:solidFill>
                  <a:srgbClr val="FFFF00"/>
                </a:solidFill>
                <a:latin typeface="+mn-lt"/>
              </a:rPr>
              <a:t>::</a:t>
            </a:r>
            <a:r>
              <a:rPr lang="en-US" altLang="zh-TW" sz="2000" dirty="0" err="1" smtClean="0">
                <a:solidFill>
                  <a:srgbClr val="FFFF00"/>
                </a:solidFill>
                <a:latin typeface="+mn-lt"/>
              </a:rPr>
              <a:t>GetFXNumber</a:t>
            </a:r>
            <a:r>
              <a:rPr lang="en-US" altLang="zh-TW" sz="2000" dirty="0" smtClean="0">
                <a:solidFill>
                  <a:srgbClr val="FFFF00"/>
                </a:solidFill>
                <a:latin typeface="+mn-lt"/>
              </a:rPr>
              <a:t>()</a:t>
            </a:r>
            <a:r>
              <a:rPr lang="en-US" altLang="zh-TW" sz="2000" dirty="0">
                <a:solidFill>
                  <a:srgbClr val="FFFF00"/>
                </a:solidFill>
                <a:latin typeface="+mn-lt"/>
              </a:rPr>
              <a:t> </a:t>
            </a:r>
            <a:r>
              <a:rPr lang="en-US" altLang="zh-TW" sz="2000" dirty="0" smtClean="0">
                <a:latin typeface="+mn-lt"/>
              </a:rPr>
              <a:t>will return the number of FXs.</a:t>
            </a:r>
          </a:p>
          <a:p>
            <a:r>
              <a:rPr lang="en-US" altLang="zh-TW" sz="2000" dirty="0" smtClean="0">
                <a:latin typeface="+mn-lt"/>
              </a:rPr>
              <a:t>Use </a:t>
            </a:r>
            <a:r>
              <a:rPr lang="en-US" altLang="zh-TW" sz="2000" dirty="0" err="1" smtClean="0">
                <a:solidFill>
                  <a:srgbClr val="FFFF00"/>
                </a:solidFill>
                <a:latin typeface="+mn-lt"/>
              </a:rPr>
              <a:t>FnGameFXSystem</a:t>
            </a:r>
            <a:r>
              <a:rPr lang="en-US" altLang="zh-TW" sz="2000" dirty="0" smtClean="0">
                <a:solidFill>
                  <a:srgbClr val="FFFF00"/>
                </a:solidFill>
                <a:latin typeface="+mn-lt"/>
              </a:rPr>
              <a:t>::</a:t>
            </a:r>
            <a:r>
              <a:rPr lang="en-US" altLang="zh-TW" sz="2000" dirty="0" err="1" smtClean="0">
                <a:solidFill>
                  <a:srgbClr val="FFFF00"/>
                </a:solidFill>
                <a:latin typeface="+mn-lt"/>
              </a:rPr>
              <a:t>GetFX</a:t>
            </a:r>
            <a:r>
              <a:rPr lang="en-US" altLang="zh-TW" sz="2000" dirty="0" smtClean="0">
                <a:solidFill>
                  <a:srgbClr val="FFFF00"/>
                </a:solidFill>
                <a:latin typeface="+mn-lt"/>
              </a:rPr>
              <a:t>() </a:t>
            </a:r>
            <a:r>
              <a:rPr lang="en-US" altLang="zh-TW" sz="2000" dirty="0" smtClean="0">
                <a:latin typeface="+mn-lt"/>
              </a:rPr>
              <a:t>or </a:t>
            </a:r>
            <a:r>
              <a:rPr lang="en-US" altLang="zh-TW" sz="2000" dirty="0" err="1" smtClean="0">
                <a:solidFill>
                  <a:srgbClr val="FFFF00"/>
                </a:solidFill>
                <a:latin typeface="+mn-lt"/>
              </a:rPr>
              <a:t>FnGameFXSystem</a:t>
            </a:r>
            <a:r>
              <a:rPr lang="en-US" altLang="zh-TW" sz="2000" dirty="0" smtClean="0">
                <a:solidFill>
                  <a:srgbClr val="FFFF00"/>
                </a:solidFill>
                <a:latin typeface="+mn-lt"/>
              </a:rPr>
              <a:t>::</a:t>
            </a:r>
            <a:r>
              <a:rPr lang="en-US" altLang="zh-TW" sz="2000" dirty="0" err="1" smtClean="0">
                <a:solidFill>
                  <a:srgbClr val="FFFF00"/>
                </a:solidFill>
                <a:latin typeface="+mn-lt"/>
              </a:rPr>
              <a:t>GetFXByName</a:t>
            </a:r>
            <a:r>
              <a:rPr lang="en-US" altLang="zh-TW" sz="2000" dirty="0" smtClean="0">
                <a:solidFill>
                  <a:srgbClr val="FFFF00"/>
                </a:solidFill>
                <a:latin typeface="+mn-lt"/>
              </a:rPr>
              <a:t>(). </a:t>
            </a:r>
            <a:r>
              <a:rPr lang="en-US" altLang="zh-TW" sz="2000" dirty="0" smtClean="0">
                <a:latin typeface="+mn-lt"/>
              </a:rPr>
              <a:t>These functions will return the </a:t>
            </a:r>
            <a:r>
              <a:rPr lang="en-US" altLang="zh-TW" sz="2000" dirty="0" err="1" smtClean="0">
                <a:solidFill>
                  <a:srgbClr val="FFFF00"/>
                </a:solidFill>
                <a:latin typeface="+mn-lt"/>
              </a:rPr>
              <a:t>GAMEFXid</a:t>
            </a:r>
            <a:r>
              <a:rPr lang="en-US" altLang="zh-TW" sz="2000" dirty="0" smtClean="0">
                <a:solidFill>
                  <a:srgbClr val="FFFF00"/>
                </a:solidFill>
                <a:latin typeface="+mn-lt"/>
              </a:rPr>
              <a:t> </a:t>
            </a:r>
            <a:r>
              <a:rPr lang="en-US" altLang="zh-TW" sz="2000" dirty="0" smtClean="0">
                <a:latin typeface="+mn-lt"/>
              </a:rPr>
              <a:t>of the game FX. For example, </a:t>
            </a:r>
          </a:p>
          <a:p>
            <a:endParaRPr lang="en-US" altLang="zh-TW" sz="2000" dirty="0">
              <a:latin typeface="+mn-lt"/>
            </a:endParaRPr>
          </a:p>
          <a:p>
            <a:endParaRPr lang="en-US" altLang="zh-TW" sz="2000" dirty="0" smtClean="0">
              <a:latin typeface="+mn-lt"/>
            </a:endParaRPr>
          </a:p>
          <a:p>
            <a:endParaRPr lang="en-US" altLang="zh-TW" sz="2000" dirty="0">
              <a:latin typeface="+mn-lt"/>
            </a:endParaRPr>
          </a:p>
          <a:p>
            <a:endParaRPr lang="en-US" altLang="zh-TW" sz="2000" dirty="0" smtClean="0">
              <a:latin typeface="+mn-lt"/>
            </a:endParaRPr>
          </a:p>
          <a:p>
            <a:endParaRPr lang="en-US" altLang="zh-TW" sz="2000" dirty="0">
              <a:latin typeface="+mn-lt"/>
            </a:endParaRPr>
          </a:p>
          <a:p>
            <a:endParaRPr lang="en-US" altLang="zh-TW" sz="2000" dirty="0" smtClean="0">
              <a:latin typeface="+mn-lt"/>
            </a:endParaRPr>
          </a:p>
          <a:p>
            <a:endParaRPr lang="en-US" altLang="zh-TW" sz="2000" dirty="0">
              <a:latin typeface="+mn-lt"/>
            </a:endParaRPr>
          </a:p>
          <a:p>
            <a:endParaRPr lang="en-US" altLang="zh-TW" sz="2000" dirty="0" smtClean="0">
              <a:latin typeface="+mn-lt"/>
            </a:endParaRPr>
          </a:p>
          <a:p>
            <a:endParaRPr lang="en-US" altLang="zh-TW" sz="2000" dirty="0">
              <a:latin typeface="+mn-lt"/>
            </a:endParaRPr>
          </a:p>
          <a:p>
            <a:r>
              <a:rPr lang="en-US" altLang="zh-TW" sz="2000" dirty="0" err="1" smtClean="0">
                <a:solidFill>
                  <a:srgbClr val="FFFF00"/>
                </a:solidFill>
                <a:latin typeface="+mn-lt"/>
              </a:rPr>
              <a:t>GAMEFXid</a:t>
            </a:r>
            <a:r>
              <a:rPr lang="en-US" altLang="zh-TW" sz="2000" dirty="0" smtClean="0">
                <a:solidFill>
                  <a:srgbClr val="FFFF00"/>
                </a:solidFill>
                <a:latin typeface="+mn-lt"/>
              </a:rPr>
              <a:t> </a:t>
            </a:r>
            <a:r>
              <a:rPr lang="en-US" altLang="zh-TW" sz="2000" dirty="0" smtClean="0">
                <a:latin typeface="+mn-lt"/>
              </a:rPr>
              <a:t>is the ID of a game FX. Use </a:t>
            </a:r>
            <a:r>
              <a:rPr lang="en-US" altLang="zh-TW" sz="2000" dirty="0" err="1" smtClean="0">
                <a:solidFill>
                  <a:srgbClr val="FFFF00"/>
                </a:solidFill>
                <a:latin typeface="+mn-lt"/>
              </a:rPr>
              <a:t>FnBaseGameFX</a:t>
            </a:r>
            <a:r>
              <a:rPr lang="en-US" altLang="zh-TW" sz="2000" dirty="0" smtClean="0">
                <a:solidFill>
                  <a:srgbClr val="FFFF00"/>
                </a:solidFill>
                <a:latin typeface="+mn-lt"/>
              </a:rPr>
              <a:t>() </a:t>
            </a:r>
            <a:r>
              <a:rPr lang="en-US" altLang="zh-TW" sz="2000" dirty="0" smtClean="0">
                <a:latin typeface="+mn-lt"/>
              </a:rPr>
              <a:t>to access the general functions of the game FX and use the associated function class (inherited from </a:t>
            </a:r>
            <a:r>
              <a:rPr lang="en-US" altLang="zh-TW" sz="2000" dirty="0" err="1" smtClean="0">
                <a:solidFill>
                  <a:srgbClr val="FFFF00"/>
                </a:solidFill>
                <a:latin typeface="+mn-lt"/>
              </a:rPr>
              <a:t>FnBaseGameFX</a:t>
            </a:r>
            <a:r>
              <a:rPr lang="en-US" altLang="zh-TW" sz="2000" dirty="0" smtClean="0">
                <a:solidFill>
                  <a:srgbClr val="FFFF00"/>
                </a:solidFill>
                <a:latin typeface="+mn-lt"/>
              </a:rPr>
              <a:t>()</a:t>
            </a:r>
            <a:r>
              <a:rPr lang="en-US" altLang="zh-TW" sz="2000" dirty="0" smtClean="0">
                <a:latin typeface="+mn-lt"/>
              </a:rPr>
              <a:t>) to access the other FX functions.</a:t>
            </a:r>
          </a:p>
        </p:txBody>
      </p:sp>
      <p:sp>
        <p:nvSpPr>
          <p:cNvPr id="6" name="文字方塊 5"/>
          <p:cNvSpPr txBox="1"/>
          <p:nvPr/>
        </p:nvSpPr>
        <p:spPr>
          <a:xfrm>
            <a:off x="2267744" y="2695261"/>
            <a:ext cx="4176464" cy="2554545"/>
          </a:xfrm>
          <a:prstGeom prst="rect">
            <a:avLst/>
          </a:prstGeom>
          <a:noFill/>
        </p:spPr>
        <p:txBody>
          <a:bodyPr wrap="square" rtlCol="0">
            <a:spAutoFit/>
          </a:bodyPr>
          <a:lstStyle/>
          <a:p>
            <a:r>
              <a:rPr lang="en-US" altLang="zh-TW" sz="1600" b="1" dirty="0" err="1" smtClean="0"/>
              <a:t>GAMEFXSYSTEMid</a:t>
            </a:r>
            <a:r>
              <a:rPr lang="en-US" altLang="zh-TW" sz="1600" b="1" dirty="0" smtClean="0"/>
              <a:t> </a:t>
            </a:r>
            <a:r>
              <a:rPr lang="en-US" altLang="zh-TW" sz="1600" b="1" dirty="0" err="1" smtClean="0"/>
              <a:t>gxID</a:t>
            </a:r>
            <a:r>
              <a:rPr lang="en-US" altLang="zh-TW" sz="1600" b="1" dirty="0" smtClean="0"/>
              <a:t>;</a:t>
            </a:r>
          </a:p>
          <a:p>
            <a:r>
              <a:rPr lang="en-US" altLang="zh-TW" sz="1600" b="1" dirty="0" smtClean="0"/>
              <a:t>…</a:t>
            </a:r>
          </a:p>
          <a:p>
            <a:r>
              <a:rPr lang="en-US" altLang="zh-TW" sz="1600" b="1" dirty="0" err="1"/>
              <a:t>i</a:t>
            </a:r>
            <a:r>
              <a:rPr lang="en-US" altLang="zh-TW" sz="1600" b="1" dirty="0" err="1" smtClean="0"/>
              <a:t>nt</a:t>
            </a:r>
            <a:r>
              <a:rPr lang="en-US" altLang="zh-TW" sz="1600" b="1" dirty="0" smtClean="0"/>
              <a:t> </a:t>
            </a:r>
            <a:r>
              <a:rPr lang="en-US" altLang="zh-TW" sz="1600" b="1" dirty="0"/>
              <a:t>i</a:t>
            </a:r>
            <a:r>
              <a:rPr lang="en-US" altLang="zh-TW" sz="1600" b="1" dirty="0" smtClean="0"/>
              <a:t>;</a:t>
            </a:r>
          </a:p>
          <a:p>
            <a:r>
              <a:rPr lang="en-US" altLang="zh-TW" sz="1600" b="1" dirty="0" err="1" smtClean="0"/>
              <a:t>FnGameFXSystem</a:t>
            </a:r>
            <a:r>
              <a:rPr lang="en-US" altLang="zh-TW" sz="1600" b="1" dirty="0" smtClean="0"/>
              <a:t> </a:t>
            </a:r>
            <a:r>
              <a:rPr lang="en-US" altLang="zh-TW" sz="1600" b="1" dirty="0" err="1" smtClean="0"/>
              <a:t>gx</a:t>
            </a:r>
            <a:r>
              <a:rPr lang="en-US" altLang="zh-TW" sz="1600" b="1" dirty="0" smtClean="0"/>
              <a:t>(</a:t>
            </a:r>
            <a:r>
              <a:rPr lang="en-US" altLang="zh-TW" sz="1600" b="1" dirty="0" err="1" smtClean="0"/>
              <a:t>gxID</a:t>
            </a:r>
            <a:r>
              <a:rPr lang="en-US" altLang="zh-TW" sz="1600" b="1" dirty="0" smtClean="0"/>
              <a:t>);</a:t>
            </a:r>
          </a:p>
          <a:p>
            <a:r>
              <a:rPr lang="en-US" altLang="zh-TW" sz="1600" b="1" dirty="0" err="1" smtClean="0"/>
              <a:t>GAMEFXid</a:t>
            </a:r>
            <a:r>
              <a:rPr lang="en-US" altLang="zh-TW" sz="1600" b="1" dirty="0" smtClean="0"/>
              <a:t> </a:t>
            </a:r>
            <a:r>
              <a:rPr lang="en-US" altLang="zh-TW" sz="1600" b="1" dirty="0" err="1" smtClean="0"/>
              <a:t>allFX</a:t>
            </a:r>
            <a:r>
              <a:rPr lang="en-US" altLang="zh-TW" sz="1600" b="1" dirty="0" smtClean="0"/>
              <a:t>[1024];</a:t>
            </a:r>
          </a:p>
          <a:p>
            <a:endParaRPr lang="en-US" altLang="zh-TW" sz="1600" b="1" dirty="0"/>
          </a:p>
          <a:p>
            <a:r>
              <a:rPr lang="en-US" altLang="zh-TW" sz="1600" b="1" dirty="0" err="1" smtClean="0"/>
              <a:t>int</a:t>
            </a:r>
            <a:r>
              <a:rPr lang="en-US" altLang="zh-TW" sz="1600" b="1" dirty="0" smtClean="0"/>
              <a:t> </a:t>
            </a:r>
            <a:r>
              <a:rPr lang="en-US" altLang="zh-TW" sz="1600" b="1" dirty="0" err="1" smtClean="0"/>
              <a:t>numFX</a:t>
            </a:r>
            <a:r>
              <a:rPr lang="en-US" altLang="zh-TW" sz="1600" b="1" dirty="0" smtClean="0"/>
              <a:t> = </a:t>
            </a:r>
            <a:r>
              <a:rPr lang="en-US" altLang="zh-TW" sz="1600" b="1" dirty="0" err="1" smtClean="0"/>
              <a:t>gx.GetFXNumber</a:t>
            </a:r>
            <a:r>
              <a:rPr lang="en-US" altLang="zh-TW" sz="1600" b="1" dirty="0" smtClean="0"/>
              <a:t>();</a:t>
            </a:r>
          </a:p>
          <a:p>
            <a:r>
              <a:rPr lang="en-US" altLang="zh-TW" sz="1600" b="1" dirty="0"/>
              <a:t>f</a:t>
            </a:r>
            <a:r>
              <a:rPr lang="en-US" altLang="zh-TW" sz="1600" b="1" dirty="0" smtClean="0"/>
              <a:t>or (</a:t>
            </a:r>
            <a:r>
              <a:rPr lang="en-US" altLang="zh-TW" sz="1600" b="1" dirty="0" err="1" smtClean="0"/>
              <a:t>i</a:t>
            </a:r>
            <a:r>
              <a:rPr lang="en-US" altLang="zh-TW" sz="1600" b="1" dirty="0" smtClean="0"/>
              <a:t> = 0; </a:t>
            </a:r>
            <a:r>
              <a:rPr lang="en-US" altLang="zh-TW" sz="1600" b="1" dirty="0" err="1" smtClean="0"/>
              <a:t>i</a:t>
            </a:r>
            <a:r>
              <a:rPr lang="en-US" altLang="zh-TW" sz="1600" b="1" dirty="0" smtClean="0"/>
              <a:t> &lt; </a:t>
            </a:r>
            <a:r>
              <a:rPr lang="en-US" altLang="zh-TW" sz="1600" b="1" dirty="0" err="1" smtClean="0"/>
              <a:t>numFX</a:t>
            </a:r>
            <a:r>
              <a:rPr lang="en-US" altLang="zh-TW" sz="1600" b="1" dirty="0" smtClean="0"/>
              <a:t>; </a:t>
            </a:r>
            <a:r>
              <a:rPr lang="en-US" altLang="zh-TW" sz="1600" b="1" dirty="0" err="1" smtClean="0"/>
              <a:t>i</a:t>
            </a:r>
            <a:r>
              <a:rPr lang="en-US" altLang="zh-TW" sz="1600" b="1" dirty="0" smtClean="0"/>
              <a:t>++) {</a:t>
            </a:r>
          </a:p>
          <a:p>
            <a:r>
              <a:rPr lang="en-US" altLang="zh-TW" sz="1600" b="1" dirty="0"/>
              <a:t> </a:t>
            </a:r>
            <a:r>
              <a:rPr lang="en-US" altLang="zh-TW" sz="1600" b="1" dirty="0" smtClean="0"/>
              <a:t>  </a:t>
            </a:r>
            <a:r>
              <a:rPr lang="en-US" altLang="zh-TW" sz="1600" b="1" dirty="0" err="1" smtClean="0"/>
              <a:t>allFX</a:t>
            </a:r>
            <a:r>
              <a:rPr lang="en-US" altLang="zh-TW" sz="1600" b="1" dirty="0" smtClean="0"/>
              <a:t>[</a:t>
            </a:r>
            <a:r>
              <a:rPr lang="en-US" altLang="zh-TW" sz="1600" b="1" dirty="0" err="1" smtClean="0"/>
              <a:t>i</a:t>
            </a:r>
            <a:r>
              <a:rPr lang="en-US" altLang="zh-TW" sz="1600" b="1" dirty="0" smtClean="0"/>
              <a:t>] = </a:t>
            </a:r>
            <a:r>
              <a:rPr lang="en-US" altLang="zh-TW" sz="1600" b="1" dirty="0" err="1" smtClean="0"/>
              <a:t>gx.GetFX</a:t>
            </a:r>
            <a:r>
              <a:rPr lang="en-US" altLang="zh-TW" sz="1600" b="1" dirty="0" smtClean="0"/>
              <a:t>(</a:t>
            </a:r>
            <a:r>
              <a:rPr lang="en-US" altLang="zh-TW" sz="1600" b="1" dirty="0" err="1" smtClean="0"/>
              <a:t>i</a:t>
            </a:r>
            <a:r>
              <a:rPr lang="en-US" altLang="zh-TW" sz="1600" b="1" dirty="0" smtClean="0"/>
              <a:t>);</a:t>
            </a:r>
            <a:br>
              <a:rPr lang="en-US" altLang="zh-TW" sz="1600" b="1" dirty="0" smtClean="0"/>
            </a:br>
            <a:r>
              <a:rPr lang="en-US" altLang="zh-TW" sz="1600" b="1" dirty="0" smtClean="0"/>
              <a:t>}</a:t>
            </a:r>
            <a:endParaRPr lang="en-US" altLang="zh-TW" sz="1600" b="1" dirty="0"/>
          </a:p>
        </p:txBody>
      </p:sp>
    </p:spTree>
    <p:extLst>
      <p:ext uri="{BB962C8B-B14F-4D97-AF65-F5344CB8AC3E}">
        <p14:creationId xmlns:p14="http://schemas.microsoft.com/office/powerpoint/2010/main" val="33153832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err="1" smtClean="0">
                <a:effectLst>
                  <a:outerShdw blurRad="38100" dist="38100" dir="2700000" algn="tl">
                    <a:srgbClr val="000000">
                      <a:alpha val="43137"/>
                    </a:srgbClr>
                  </a:outerShdw>
                </a:effectLst>
              </a:rPr>
              <a:t>FnBaseGameFX</a:t>
            </a:r>
            <a:r>
              <a:rPr lang="en-US" altLang="zh-TW" sz="2800" b="1" dirty="0" smtClean="0">
                <a:effectLst>
                  <a:outerShdw blurRad="38100" dist="38100" dir="2700000" algn="tl">
                    <a:srgbClr val="000000">
                      <a:alpha val="43137"/>
                    </a:srgbClr>
                  </a:outerShdw>
                </a:effectLst>
              </a:rPr>
              <a:t>()  (1)</a:t>
            </a:r>
            <a:endParaRPr lang="en-US" altLang="zh-TW" sz="2800" b="1" dirty="0">
              <a:effectLst>
                <a:outerShdw blurRad="38100" dist="38100" dir="2700000" algn="tl">
                  <a:srgbClr val="000000">
                    <a:alpha val="43137"/>
                  </a:srgbClr>
                </a:outerShdw>
              </a:effectLst>
            </a:endParaRPr>
          </a:p>
        </p:txBody>
      </p:sp>
      <p:sp>
        <p:nvSpPr>
          <p:cNvPr id="4" name="內容版面配置區 2"/>
          <p:cNvSpPr txBox="1">
            <a:spLocks/>
          </p:cNvSpPr>
          <p:nvPr/>
        </p:nvSpPr>
        <p:spPr>
          <a:xfrm>
            <a:off x="107504" y="620688"/>
            <a:ext cx="8856984" cy="604867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The common used functions of </a:t>
            </a:r>
            <a:r>
              <a:rPr lang="en-US" altLang="zh-TW" sz="2000" dirty="0" err="1" smtClean="0">
                <a:solidFill>
                  <a:srgbClr val="FFFF00"/>
                </a:solidFill>
                <a:latin typeface="+mn-lt"/>
              </a:rPr>
              <a:t>FnBaseGameFX</a:t>
            </a:r>
            <a:r>
              <a:rPr lang="en-US" altLang="zh-TW" sz="2000" dirty="0" smtClean="0">
                <a:solidFill>
                  <a:srgbClr val="FFFF00"/>
                </a:solidFill>
                <a:latin typeface="+mn-lt"/>
              </a:rPr>
              <a:t>() </a:t>
            </a:r>
            <a:r>
              <a:rPr lang="en-US" altLang="zh-TW" sz="2000" dirty="0" smtClean="0">
                <a:latin typeface="+mn-lt"/>
              </a:rPr>
              <a:t>are</a:t>
            </a:r>
          </a:p>
          <a:p>
            <a:pPr lvl="1"/>
            <a:r>
              <a:rPr lang="en-US" altLang="zh-TW" sz="2000" dirty="0" smtClean="0">
                <a:latin typeface="+mn-lt"/>
              </a:rPr>
              <a:t>To get the FX’s parent object’s name, use</a:t>
            </a:r>
          </a:p>
          <a:p>
            <a:pPr lvl="2"/>
            <a:r>
              <a:rPr lang="en-US" altLang="zh-TW" sz="2000" dirty="0" smtClean="0">
                <a:solidFill>
                  <a:srgbClr val="FFFF00"/>
                </a:solidFill>
                <a:latin typeface="+mn-lt"/>
              </a:rPr>
              <a:t>char *</a:t>
            </a:r>
            <a:r>
              <a:rPr lang="en-US" altLang="zh-TW" sz="2000" dirty="0" err="1" smtClean="0">
                <a:solidFill>
                  <a:srgbClr val="FFFF00"/>
                </a:solidFill>
                <a:latin typeface="+mn-lt"/>
              </a:rPr>
              <a:t>FnBaseGameFX</a:t>
            </a:r>
            <a:r>
              <a:rPr lang="en-US" altLang="zh-TW" sz="2000" dirty="0" smtClean="0">
                <a:solidFill>
                  <a:srgbClr val="FFFF00"/>
                </a:solidFill>
                <a:latin typeface="+mn-lt"/>
              </a:rPr>
              <a:t>::</a:t>
            </a:r>
            <a:r>
              <a:rPr lang="en-US" altLang="zh-TW" sz="2000" dirty="0" err="1" smtClean="0">
                <a:solidFill>
                  <a:srgbClr val="FFFF00"/>
                </a:solidFill>
                <a:latin typeface="+mn-lt"/>
              </a:rPr>
              <a:t>GetParentObjectName</a:t>
            </a:r>
            <a:r>
              <a:rPr lang="en-US" altLang="zh-TW" sz="2000" dirty="0" smtClean="0">
                <a:solidFill>
                  <a:srgbClr val="FFFF00"/>
                </a:solidFill>
                <a:latin typeface="+mn-lt"/>
              </a:rPr>
              <a:t>()</a:t>
            </a:r>
          </a:p>
          <a:p>
            <a:pPr lvl="2"/>
            <a:r>
              <a:rPr lang="en-US" altLang="zh-TW" sz="2000" dirty="0" smtClean="0">
                <a:latin typeface="+mn-lt"/>
              </a:rPr>
              <a:t>Basically in FX editing tool, the tool can assign the parent object name to the FX and temporary link the FX to that object (in the tool) to show the result. But in your game, you need to link the FX to the object by your code. The method to do it is that if the FX has a parent object, use this function to get the name of the FX’s parent object. Use the name with </a:t>
            </a:r>
            <a:r>
              <a:rPr lang="en-US" altLang="zh-TW" sz="2000" dirty="0" err="1" smtClean="0">
                <a:solidFill>
                  <a:srgbClr val="FFFF00"/>
                </a:solidFill>
                <a:latin typeface="+mn-lt"/>
              </a:rPr>
              <a:t>FnScene</a:t>
            </a:r>
            <a:r>
              <a:rPr lang="en-US" altLang="zh-TW" sz="2000" dirty="0" smtClean="0">
                <a:solidFill>
                  <a:srgbClr val="FFFF00"/>
                </a:solidFill>
                <a:latin typeface="+mn-lt"/>
              </a:rPr>
              <a:t> </a:t>
            </a:r>
            <a:r>
              <a:rPr lang="en-US" altLang="zh-TW" sz="2000" dirty="0" smtClean="0">
                <a:latin typeface="+mn-lt"/>
              </a:rPr>
              <a:t>or </a:t>
            </a:r>
            <a:r>
              <a:rPr lang="en-US" altLang="zh-TW" sz="2000" dirty="0" err="1" smtClean="0">
                <a:solidFill>
                  <a:srgbClr val="FFFF00"/>
                </a:solidFill>
                <a:latin typeface="+mn-lt"/>
              </a:rPr>
              <a:t>FnCharacter</a:t>
            </a:r>
            <a:r>
              <a:rPr lang="en-US" altLang="zh-TW" sz="2000" dirty="0" smtClean="0">
                <a:solidFill>
                  <a:srgbClr val="FFFF00"/>
                </a:solidFill>
                <a:latin typeface="+mn-lt"/>
              </a:rPr>
              <a:t> </a:t>
            </a:r>
            <a:r>
              <a:rPr lang="en-US" altLang="zh-TW" sz="2000" dirty="0" smtClean="0">
                <a:latin typeface="+mn-lt"/>
              </a:rPr>
              <a:t>associated member function to get the object ID. Then use </a:t>
            </a:r>
            <a:r>
              <a:rPr lang="en-US" altLang="zh-TW" sz="2000" dirty="0" err="1" smtClean="0">
                <a:solidFill>
                  <a:srgbClr val="FFFF00"/>
                </a:solidFill>
                <a:latin typeface="+mn-lt"/>
              </a:rPr>
              <a:t>FnBaseGameFX</a:t>
            </a:r>
            <a:r>
              <a:rPr lang="en-US" altLang="zh-TW" sz="2000" dirty="0" smtClean="0">
                <a:solidFill>
                  <a:srgbClr val="FFFF00"/>
                </a:solidFill>
                <a:latin typeface="+mn-lt"/>
              </a:rPr>
              <a:t>::</a:t>
            </a:r>
            <a:r>
              <a:rPr lang="en-US" altLang="zh-TW" sz="2000" dirty="0" err="1" smtClean="0">
                <a:solidFill>
                  <a:srgbClr val="FFFF00"/>
                </a:solidFill>
                <a:latin typeface="+mn-lt"/>
              </a:rPr>
              <a:t>SetParentObject</a:t>
            </a:r>
            <a:r>
              <a:rPr lang="en-US" altLang="zh-TW" sz="2000" dirty="0" smtClean="0">
                <a:solidFill>
                  <a:srgbClr val="FFFF00"/>
                </a:solidFill>
                <a:latin typeface="+mn-lt"/>
              </a:rPr>
              <a:t>(</a:t>
            </a:r>
            <a:r>
              <a:rPr lang="en-US" altLang="zh-TW" sz="2000" dirty="0" err="1" smtClean="0">
                <a:solidFill>
                  <a:srgbClr val="FFFF00"/>
                </a:solidFill>
                <a:latin typeface="+mn-lt"/>
              </a:rPr>
              <a:t>OBJECTid</a:t>
            </a:r>
            <a:r>
              <a:rPr lang="en-US" altLang="zh-TW" sz="2000" dirty="0" smtClean="0">
                <a:solidFill>
                  <a:srgbClr val="FFFF00"/>
                </a:solidFill>
                <a:latin typeface="+mn-lt"/>
              </a:rPr>
              <a:t> </a:t>
            </a:r>
            <a:r>
              <a:rPr lang="en-US" altLang="zh-TW" sz="2000" dirty="0" err="1" smtClean="0">
                <a:solidFill>
                  <a:srgbClr val="FFFF00"/>
                </a:solidFill>
                <a:latin typeface="+mn-lt"/>
              </a:rPr>
              <a:t>pID</a:t>
            </a:r>
            <a:r>
              <a:rPr lang="en-US" altLang="zh-TW" sz="2000" dirty="0" smtClean="0">
                <a:solidFill>
                  <a:srgbClr val="FFFF00"/>
                </a:solidFill>
                <a:latin typeface="+mn-lt"/>
              </a:rPr>
              <a:t>) </a:t>
            </a:r>
            <a:r>
              <a:rPr lang="en-US" altLang="zh-TW" sz="2000" dirty="0" smtClean="0">
                <a:latin typeface="+mn-lt"/>
              </a:rPr>
              <a:t>to finish the linking.</a:t>
            </a:r>
          </a:p>
          <a:p>
            <a:pPr lvl="1"/>
            <a:r>
              <a:rPr lang="en-US" altLang="zh-TW" sz="2000" dirty="0" smtClean="0">
                <a:latin typeface="+mn-lt"/>
              </a:rPr>
              <a:t>To Check the FX type, use</a:t>
            </a:r>
          </a:p>
          <a:p>
            <a:pPr lvl="2"/>
            <a:r>
              <a:rPr lang="en-US" altLang="zh-TW" sz="2000" dirty="0" smtClean="0">
                <a:solidFill>
                  <a:srgbClr val="FFFF00"/>
                </a:solidFill>
                <a:latin typeface="+mn-lt"/>
              </a:rPr>
              <a:t>DWORD </a:t>
            </a:r>
            <a:r>
              <a:rPr lang="en-US" altLang="zh-TW" sz="2000" dirty="0" err="1" smtClean="0">
                <a:solidFill>
                  <a:srgbClr val="FFFF00"/>
                </a:solidFill>
                <a:latin typeface="+mn-lt"/>
              </a:rPr>
              <a:t>FnBaseGameFX</a:t>
            </a:r>
            <a:r>
              <a:rPr lang="en-US" altLang="zh-TW" sz="2000" dirty="0" smtClean="0">
                <a:solidFill>
                  <a:srgbClr val="FFFF00"/>
                </a:solidFill>
                <a:latin typeface="+mn-lt"/>
              </a:rPr>
              <a:t>::</a:t>
            </a:r>
            <a:r>
              <a:rPr lang="en-US" altLang="zh-TW" sz="2000" dirty="0" err="1" smtClean="0">
                <a:solidFill>
                  <a:srgbClr val="FFFF00"/>
                </a:solidFill>
                <a:latin typeface="+mn-lt"/>
              </a:rPr>
              <a:t>GetFXType</a:t>
            </a:r>
            <a:r>
              <a:rPr lang="en-US" altLang="zh-TW" sz="2000" dirty="0" smtClean="0">
                <a:solidFill>
                  <a:srgbClr val="FFFF00"/>
                </a:solidFill>
                <a:latin typeface="+mn-lt"/>
              </a:rPr>
              <a:t>();</a:t>
            </a:r>
          </a:p>
          <a:p>
            <a:pPr lvl="2"/>
            <a:r>
              <a:rPr lang="en-US" altLang="zh-TW" sz="2000" dirty="0" smtClean="0">
                <a:latin typeface="+mn-lt"/>
              </a:rPr>
              <a:t>There’re six types of FX supporting by Fly2 (Build 1004) :</a:t>
            </a:r>
          </a:p>
          <a:p>
            <a:pPr lvl="3"/>
            <a:r>
              <a:rPr lang="en-US" altLang="zh-TW" sz="2000" dirty="0" smtClean="0">
                <a:solidFill>
                  <a:srgbClr val="FFFF00"/>
                </a:solidFill>
                <a:latin typeface="+mn-lt"/>
              </a:rPr>
              <a:t>PLATE_FX</a:t>
            </a:r>
            <a:r>
              <a:rPr lang="en-US" altLang="zh-TW" sz="2000" dirty="0" smtClean="0">
                <a:latin typeface="+mn-lt"/>
              </a:rPr>
              <a:t> : playing texture animation on plate on the ground or billboard.</a:t>
            </a:r>
          </a:p>
          <a:p>
            <a:pPr lvl="3"/>
            <a:r>
              <a:rPr lang="en-US" altLang="zh-TW" sz="2000" dirty="0" smtClean="0">
                <a:solidFill>
                  <a:srgbClr val="FFFF00"/>
                </a:solidFill>
                <a:latin typeface="+mn-lt"/>
              </a:rPr>
              <a:t>AUDIO_FX</a:t>
            </a:r>
            <a:r>
              <a:rPr lang="en-US" altLang="zh-TW" sz="2000" dirty="0" smtClean="0">
                <a:latin typeface="+mn-lt"/>
              </a:rPr>
              <a:t> : sound FX</a:t>
            </a:r>
          </a:p>
          <a:p>
            <a:pPr lvl="3"/>
            <a:endParaRPr lang="en-US" altLang="zh-TW" sz="2000" dirty="0" smtClean="0">
              <a:latin typeface="+mn-lt"/>
            </a:endParaRPr>
          </a:p>
        </p:txBody>
      </p:sp>
    </p:spTree>
    <p:extLst>
      <p:ext uri="{BB962C8B-B14F-4D97-AF65-F5344CB8AC3E}">
        <p14:creationId xmlns:p14="http://schemas.microsoft.com/office/powerpoint/2010/main" val="710596699"/>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err="1" smtClean="0">
                <a:effectLst>
                  <a:outerShdw blurRad="38100" dist="38100" dir="2700000" algn="tl">
                    <a:srgbClr val="000000">
                      <a:alpha val="43137"/>
                    </a:srgbClr>
                  </a:outerShdw>
                </a:effectLst>
              </a:rPr>
              <a:t>FnBaseGameFX</a:t>
            </a:r>
            <a:r>
              <a:rPr lang="en-US" altLang="zh-TW" sz="2800" b="1" dirty="0" smtClean="0">
                <a:effectLst>
                  <a:outerShdw blurRad="38100" dist="38100" dir="2700000" algn="tl">
                    <a:srgbClr val="000000">
                      <a:alpha val="43137"/>
                    </a:srgbClr>
                  </a:outerShdw>
                </a:effectLst>
              </a:rPr>
              <a:t>()  (2)</a:t>
            </a:r>
            <a:endParaRPr lang="en-US" altLang="zh-TW" sz="2800" b="1" dirty="0">
              <a:effectLst>
                <a:outerShdw blurRad="38100" dist="38100" dir="2700000" algn="tl">
                  <a:srgbClr val="000000">
                    <a:alpha val="43137"/>
                  </a:srgbClr>
                </a:outerShdw>
              </a:effectLst>
            </a:endParaRPr>
          </a:p>
        </p:txBody>
      </p:sp>
      <p:sp>
        <p:nvSpPr>
          <p:cNvPr id="4" name="內容版面配置區 2"/>
          <p:cNvSpPr txBox="1">
            <a:spLocks/>
          </p:cNvSpPr>
          <p:nvPr/>
        </p:nvSpPr>
        <p:spPr>
          <a:xfrm>
            <a:off x="107504" y="620688"/>
            <a:ext cx="8856984" cy="604867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3"/>
            <a:r>
              <a:rPr lang="en-US" altLang="zh-TW" sz="2000" dirty="0" smtClean="0">
                <a:solidFill>
                  <a:srgbClr val="FFFF00"/>
                </a:solidFill>
                <a:latin typeface="+mn-lt"/>
              </a:rPr>
              <a:t>PARTICLES_FX</a:t>
            </a:r>
            <a:r>
              <a:rPr lang="en-US" altLang="zh-TW" sz="2000" dirty="0" smtClean="0">
                <a:latin typeface="+mn-lt"/>
              </a:rPr>
              <a:t> : particle system and can be controlled by </a:t>
            </a:r>
            <a:r>
              <a:rPr lang="en-US" altLang="zh-TW" sz="2000" dirty="0" smtClean="0">
                <a:solidFill>
                  <a:srgbClr val="FFFF00"/>
                </a:solidFill>
                <a:latin typeface="+mn-lt"/>
              </a:rPr>
              <a:t>FORCE_FX</a:t>
            </a:r>
          </a:p>
          <a:p>
            <a:pPr lvl="3"/>
            <a:r>
              <a:rPr lang="en-US" altLang="zh-TW" sz="2000" dirty="0" smtClean="0">
                <a:solidFill>
                  <a:srgbClr val="FFFF00"/>
                </a:solidFill>
                <a:latin typeface="+mn-lt"/>
              </a:rPr>
              <a:t>FORCE_FX</a:t>
            </a:r>
            <a:r>
              <a:rPr lang="en-US" altLang="zh-TW" sz="2000" dirty="0" smtClean="0">
                <a:latin typeface="+mn-lt"/>
              </a:rPr>
              <a:t> : create force fields to control the particles</a:t>
            </a:r>
          </a:p>
          <a:p>
            <a:pPr lvl="3"/>
            <a:r>
              <a:rPr lang="en-US" altLang="zh-TW" sz="2000" dirty="0" smtClean="0">
                <a:solidFill>
                  <a:srgbClr val="FFFF00"/>
                </a:solidFill>
                <a:latin typeface="+mn-lt"/>
              </a:rPr>
              <a:t>GEOMETRY_FX</a:t>
            </a:r>
            <a:r>
              <a:rPr lang="en-US" altLang="zh-TW" sz="2000" dirty="0" smtClean="0">
                <a:latin typeface="+mn-lt"/>
              </a:rPr>
              <a:t> : use the geometry objects (with animation) created by the artists in animation tools(for example, the 3ds Max) to playing the texture animation.</a:t>
            </a:r>
          </a:p>
          <a:p>
            <a:pPr lvl="3"/>
            <a:r>
              <a:rPr lang="en-US" altLang="zh-TW" sz="2000" dirty="0" smtClean="0">
                <a:solidFill>
                  <a:srgbClr val="FFFF00"/>
                </a:solidFill>
                <a:latin typeface="+mn-lt"/>
              </a:rPr>
              <a:t>SWORD_FX</a:t>
            </a:r>
            <a:r>
              <a:rPr lang="en-US" altLang="zh-TW" sz="2000" dirty="0" smtClean="0">
                <a:latin typeface="+mn-lt"/>
              </a:rPr>
              <a:t> : tracking two dummy objects in game to simulate the weapon motion blur effect.</a:t>
            </a:r>
          </a:p>
          <a:p>
            <a:pPr lvl="1"/>
            <a:r>
              <a:rPr lang="en-US" altLang="zh-TW" sz="2000" dirty="0" smtClean="0">
                <a:latin typeface="+mn-lt"/>
              </a:rPr>
              <a:t>To get the FX Type of the FX, use</a:t>
            </a:r>
          </a:p>
          <a:p>
            <a:pPr lvl="2"/>
            <a:r>
              <a:rPr lang="en-US" altLang="zh-TW" sz="2000" dirty="0" smtClean="0">
                <a:solidFill>
                  <a:srgbClr val="FFFF00"/>
                </a:solidFill>
                <a:latin typeface="+mn-lt"/>
              </a:rPr>
              <a:t>DWORD </a:t>
            </a:r>
            <a:r>
              <a:rPr lang="en-US" altLang="zh-TW" sz="2000" dirty="0" err="1" smtClean="0">
                <a:solidFill>
                  <a:srgbClr val="FFFF00"/>
                </a:solidFill>
                <a:latin typeface="+mn-lt"/>
              </a:rPr>
              <a:t>FnBaseGameFX</a:t>
            </a:r>
            <a:r>
              <a:rPr lang="en-US" altLang="zh-TW" sz="2000" dirty="0" smtClean="0">
                <a:solidFill>
                  <a:srgbClr val="FFFF00"/>
                </a:solidFill>
                <a:latin typeface="+mn-lt"/>
              </a:rPr>
              <a:t>::</a:t>
            </a:r>
            <a:r>
              <a:rPr lang="en-US" altLang="zh-TW" sz="2000" dirty="0" err="1" smtClean="0">
                <a:solidFill>
                  <a:srgbClr val="FFFF00"/>
                </a:solidFill>
                <a:latin typeface="+mn-lt"/>
              </a:rPr>
              <a:t>GetFXType</a:t>
            </a:r>
            <a:r>
              <a:rPr lang="en-US" altLang="zh-TW" sz="2000" dirty="0" smtClean="0">
                <a:solidFill>
                  <a:srgbClr val="FFFF00"/>
                </a:solidFill>
                <a:latin typeface="+mn-lt"/>
              </a:rPr>
              <a:t>();</a:t>
            </a:r>
          </a:p>
          <a:p>
            <a:pPr lvl="1"/>
            <a:r>
              <a:rPr lang="en-US" altLang="zh-TW" sz="2000" dirty="0" smtClean="0">
                <a:latin typeface="+mn-lt"/>
              </a:rPr>
              <a:t>There is one dummy object as the parent of the game FX. You can get its object ID and control manually in game :</a:t>
            </a:r>
          </a:p>
          <a:p>
            <a:pPr lvl="2"/>
            <a:r>
              <a:rPr lang="en-US" altLang="zh-TW" sz="2000" dirty="0" err="1" smtClean="0">
                <a:solidFill>
                  <a:srgbClr val="FFFF00"/>
                </a:solidFill>
                <a:latin typeface="+mn-lt"/>
              </a:rPr>
              <a:t>OBJECTid</a:t>
            </a:r>
            <a:r>
              <a:rPr lang="en-US" altLang="zh-TW" sz="2000" dirty="0" smtClean="0">
                <a:solidFill>
                  <a:srgbClr val="FFFF00"/>
                </a:solidFill>
                <a:latin typeface="+mn-lt"/>
              </a:rPr>
              <a:t> </a:t>
            </a:r>
            <a:r>
              <a:rPr lang="en-US" altLang="zh-TW" sz="2000" dirty="0" err="1" smtClean="0">
                <a:solidFill>
                  <a:srgbClr val="FFFF00"/>
                </a:solidFill>
                <a:latin typeface="+mn-lt"/>
              </a:rPr>
              <a:t>FnBaseGameFX</a:t>
            </a:r>
            <a:r>
              <a:rPr lang="en-US" altLang="zh-TW" sz="2000" dirty="0" smtClean="0">
                <a:solidFill>
                  <a:srgbClr val="FFFF00"/>
                </a:solidFill>
                <a:latin typeface="+mn-lt"/>
              </a:rPr>
              <a:t>::</a:t>
            </a:r>
            <a:r>
              <a:rPr lang="en-US" altLang="zh-TW" sz="2000" dirty="0" err="1" smtClean="0">
                <a:solidFill>
                  <a:srgbClr val="FFFF00"/>
                </a:solidFill>
                <a:latin typeface="+mn-lt"/>
              </a:rPr>
              <a:t>GetBaseObject</a:t>
            </a:r>
            <a:r>
              <a:rPr lang="en-US" altLang="zh-TW" sz="2000" dirty="0" smtClean="0">
                <a:solidFill>
                  <a:srgbClr val="FFFF00"/>
                </a:solidFill>
                <a:latin typeface="+mn-lt"/>
              </a:rPr>
              <a:t>();</a:t>
            </a:r>
          </a:p>
          <a:p>
            <a:pPr lvl="1"/>
            <a:r>
              <a:rPr lang="en-US" altLang="zh-TW" sz="2000" dirty="0" smtClean="0">
                <a:latin typeface="+mn-lt"/>
              </a:rPr>
              <a:t>Each FX has its life which should be edited in Fly2 FX editing tool (</a:t>
            </a:r>
            <a:r>
              <a:rPr lang="en-US" altLang="zh-TW" sz="2000" dirty="0" err="1" smtClean="0">
                <a:latin typeface="+mn-lt"/>
              </a:rPr>
              <a:t>cwViewer</a:t>
            </a:r>
            <a:r>
              <a:rPr lang="en-US" altLang="zh-TW" sz="2000" dirty="0" smtClean="0">
                <a:latin typeface="+mn-lt"/>
              </a:rPr>
              <a:t>). You can adjust it in game by using :</a:t>
            </a:r>
          </a:p>
          <a:p>
            <a:pPr lvl="2"/>
            <a:r>
              <a:rPr lang="en-US" altLang="zh-TW" sz="2000" dirty="0" smtClean="0">
                <a:solidFill>
                  <a:srgbClr val="FFFF00"/>
                </a:solidFill>
                <a:latin typeface="+mn-lt"/>
              </a:rPr>
              <a:t>float </a:t>
            </a:r>
            <a:r>
              <a:rPr lang="en-US" altLang="zh-TW" sz="2000" dirty="0" err="1" smtClean="0">
                <a:solidFill>
                  <a:srgbClr val="FFFF00"/>
                </a:solidFill>
                <a:latin typeface="+mn-lt"/>
              </a:rPr>
              <a:t>FnBaseGameFX</a:t>
            </a:r>
            <a:r>
              <a:rPr lang="en-US" altLang="zh-TW" sz="2000" dirty="0" smtClean="0">
                <a:solidFill>
                  <a:srgbClr val="FFFF00"/>
                </a:solidFill>
                <a:latin typeface="+mn-lt"/>
              </a:rPr>
              <a:t>::</a:t>
            </a:r>
            <a:r>
              <a:rPr lang="en-US" altLang="zh-TW" sz="2000" dirty="0" err="1" smtClean="0">
                <a:solidFill>
                  <a:srgbClr val="FFFF00"/>
                </a:solidFill>
                <a:latin typeface="+mn-lt"/>
              </a:rPr>
              <a:t>GetLife</a:t>
            </a:r>
            <a:r>
              <a:rPr lang="en-US" altLang="zh-TW" sz="2000" dirty="0" smtClean="0">
                <a:solidFill>
                  <a:srgbClr val="FFFF00"/>
                </a:solidFill>
                <a:latin typeface="+mn-lt"/>
              </a:rPr>
              <a:t>(); </a:t>
            </a:r>
            <a:r>
              <a:rPr lang="en-US" altLang="zh-TW" sz="2000" dirty="0" smtClean="0">
                <a:latin typeface="+mn-lt"/>
              </a:rPr>
              <a:t>to get the FX’s life.</a:t>
            </a:r>
          </a:p>
          <a:p>
            <a:pPr lvl="2"/>
            <a:r>
              <a:rPr lang="en-US" altLang="zh-TW" sz="2000" dirty="0" err="1" smtClean="0">
                <a:solidFill>
                  <a:srgbClr val="FFFF00"/>
                </a:solidFill>
                <a:latin typeface="+mn-lt"/>
              </a:rPr>
              <a:t>FnBaseGameFX</a:t>
            </a:r>
            <a:r>
              <a:rPr lang="en-US" altLang="zh-TW" sz="2000" dirty="0" smtClean="0">
                <a:solidFill>
                  <a:srgbClr val="FFFF00"/>
                </a:solidFill>
                <a:latin typeface="+mn-lt"/>
              </a:rPr>
              <a:t>::</a:t>
            </a:r>
            <a:r>
              <a:rPr lang="en-US" altLang="zh-TW" sz="2000" dirty="0" err="1" smtClean="0">
                <a:solidFill>
                  <a:srgbClr val="FFFF00"/>
                </a:solidFill>
                <a:latin typeface="+mn-lt"/>
              </a:rPr>
              <a:t>AdjustLife</a:t>
            </a:r>
            <a:r>
              <a:rPr lang="en-US" altLang="zh-TW" sz="2000" dirty="0" smtClean="0">
                <a:solidFill>
                  <a:srgbClr val="FFFF00"/>
                </a:solidFill>
                <a:latin typeface="+mn-lt"/>
              </a:rPr>
              <a:t>(float </a:t>
            </a:r>
            <a:r>
              <a:rPr lang="en-US" altLang="zh-TW" sz="2000" dirty="0" err="1" smtClean="0">
                <a:solidFill>
                  <a:srgbClr val="FFFF00"/>
                </a:solidFill>
                <a:latin typeface="+mn-lt"/>
              </a:rPr>
              <a:t>newLifeValue</a:t>
            </a:r>
            <a:r>
              <a:rPr lang="en-US" altLang="zh-TW" sz="2000" dirty="0" smtClean="0">
                <a:solidFill>
                  <a:srgbClr val="FFFF00"/>
                </a:solidFill>
                <a:latin typeface="+mn-lt"/>
              </a:rPr>
              <a:t>)</a:t>
            </a:r>
            <a:r>
              <a:rPr lang="en-US" altLang="zh-TW" sz="2000" dirty="0" smtClean="0">
                <a:latin typeface="+mn-lt"/>
              </a:rPr>
              <a:t> to adjust the life. This function in default will automatically adjust the FX’s key-frame .</a:t>
            </a:r>
          </a:p>
          <a:p>
            <a:pPr lvl="1"/>
            <a:endParaRPr lang="en-US" altLang="zh-TW" sz="2000" dirty="0" smtClean="0">
              <a:latin typeface="+mn-lt"/>
            </a:endParaRPr>
          </a:p>
          <a:p>
            <a:pPr lvl="2"/>
            <a:endParaRPr lang="en-US" altLang="zh-TW" sz="2000" dirty="0" smtClean="0">
              <a:latin typeface="+mn-lt"/>
            </a:endParaRPr>
          </a:p>
          <a:p>
            <a:pPr lvl="3"/>
            <a:endParaRPr lang="en-US" altLang="zh-TW" sz="2000" dirty="0" smtClean="0">
              <a:latin typeface="+mn-lt"/>
            </a:endParaRPr>
          </a:p>
          <a:p>
            <a:pPr lvl="3"/>
            <a:endParaRPr lang="en-US" altLang="zh-TW" sz="2000" dirty="0" smtClean="0">
              <a:latin typeface="+mn-lt"/>
            </a:endParaRPr>
          </a:p>
        </p:txBody>
      </p:sp>
    </p:spTree>
    <p:extLst>
      <p:ext uri="{BB962C8B-B14F-4D97-AF65-F5344CB8AC3E}">
        <p14:creationId xmlns:p14="http://schemas.microsoft.com/office/powerpoint/2010/main" val="404151149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err="1" smtClean="0">
                <a:effectLst>
                  <a:outerShdw blurRad="38100" dist="38100" dir="2700000" algn="tl">
                    <a:srgbClr val="000000">
                      <a:alpha val="43137"/>
                    </a:srgbClr>
                  </a:outerShdw>
                </a:effectLst>
              </a:rPr>
              <a:t>FnPlateGameFX</a:t>
            </a:r>
            <a:r>
              <a:rPr lang="en-US" altLang="zh-TW" sz="2800" b="1" dirty="0" smtClean="0">
                <a:effectLst>
                  <a:outerShdw blurRad="38100" dist="38100" dir="2700000" algn="tl">
                    <a:srgbClr val="000000">
                      <a:alpha val="43137"/>
                    </a:srgbClr>
                  </a:outerShdw>
                </a:effectLst>
              </a:rPr>
              <a:t>() </a:t>
            </a:r>
            <a:endParaRPr lang="en-US" altLang="zh-TW" sz="2800" b="1" dirty="0">
              <a:effectLst>
                <a:outerShdw blurRad="38100" dist="38100" dir="2700000" algn="tl">
                  <a:srgbClr val="000000">
                    <a:alpha val="43137"/>
                  </a:srgbClr>
                </a:outerShdw>
              </a:effectLst>
            </a:endParaRPr>
          </a:p>
        </p:txBody>
      </p:sp>
      <p:sp>
        <p:nvSpPr>
          <p:cNvPr id="4" name="內容版面配置區 2"/>
          <p:cNvSpPr txBox="1">
            <a:spLocks/>
          </p:cNvSpPr>
          <p:nvPr/>
        </p:nvSpPr>
        <p:spPr>
          <a:xfrm>
            <a:off x="107504" y="620688"/>
            <a:ext cx="8856984" cy="604867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solidFill>
                  <a:srgbClr val="FFFF00"/>
                </a:solidFill>
                <a:latin typeface="+mn-lt"/>
              </a:rPr>
              <a:t>PLATE_FX</a:t>
            </a:r>
            <a:r>
              <a:rPr lang="en-US" altLang="zh-TW" sz="2000" dirty="0" smtClean="0">
                <a:latin typeface="+mn-lt"/>
              </a:rPr>
              <a:t> is a plate on the ground or billboard object to playing texture animation.</a:t>
            </a:r>
          </a:p>
          <a:p>
            <a:r>
              <a:rPr lang="en-US" altLang="zh-TW" sz="2000" dirty="0" smtClean="0">
                <a:latin typeface="+mn-lt"/>
              </a:rPr>
              <a:t>To check the plate type use : </a:t>
            </a:r>
            <a:r>
              <a:rPr lang="en-US" altLang="zh-TW" sz="2000" dirty="0" smtClean="0">
                <a:solidFill>
                  <a:srgbClr val="FFFF00"/>
                </a:solidFill>
                <a:latin typeface="+mn-lt"/>
              </a:rPr>
              <a:t>DWORD </a:t>
            </a:r>
            <a:r>
              <a:rPr lang="en-US" altLang="zh-TW" sz="2000" dirty="0" err="1" smtClean="0">
                <a:solidFill>
                  <a:srgbClr val="FFFF00"/>
                </a:solidFill>
                <a:latin typeface="+mn-lt"/>
              </a:rPr>
              <a:t>FnPlateGameFX</a:t>
            </a:r>
            <a:r>
              <a:rPr lang="en-US" altLang="zh-TW" sz="2000" dirty="0" smtClean="0">
                <a:solidFill>
                  <a:srgbClr val="FFFF00"/>
                </a:solidFill>
                <a:latin typeface="+mn-lt"/>
              </a:rPr>
              <a:t>::</a:t>
            </a:r>
            <a:r>
              <a:rPr lang="en-US" altLang="zh-TW" sz="2000" dirty="0" err="1" smtClean="0">
                <a:solidFill>
                  <a:srgbClr val="FFFF00"/>
                </a:solidFill>
                <a:latin typeface="+mn-lt"/>
              </a:rPr>
              <a:t>GetPlateType</a:t>
            </a:r>
            <a:r>
              <a:rPr lang="en-US" altLang="zh-TW" sz="2000" dirty="0" smtClean="0">
                <a:solidFill>
                  <a:srgbClr val="FFFF00"/>
                </a:solidFill>
                <a:latin typeface="+mn-lt"/>
              </a:rPr>
              <a:t>().</a:t>
            </a:r>
          </a:p>
          <a:p>
            <a:pPr lvl="1"/>
            <a:r>
              <a:rPr lang="en-US" altLang="zh-TW" sz="2000" dirty="0" smtClean="0">
                <a:latin typeface="+mn-lt"/>
              </a:rPr>
              <a:t>Return value should be </a:t>
            </a:r>
            <a:r>
              <a:rPr lang="en-US" altLang="zh-TW" sz="2000" dirty="0" smtClean="0">
                <a:solidFill>
                  <a:srgbClr val="FFFF00"/>
                </a:solidFill>
                <a:latin typeface="+mn-lt"/>
              </a:rPr>
              <a:t>BILLBOARD</a:t>
            </a:r>
            <a:r>
              <a:rPr lang="en-US" altLang="zh-TW" sz="2000" dirty="0" smtClean="0">
                <a:latin typeface="+mn-lt"/>
              </a:rPr>
              <a:t>, </a:t>
            </a:r>
            <a:r>
              <a:rPr lang="en-US" altLang="zh-TW" sz="2000" dirty="0" smtClean="0">
                <a:solidFill>
                  <a:srgbClr val="FFFF00"/>
                </a:solidFill>
                <a:latin typeface="+mn-lt"/>
              </a:rPr>
              <a:t>PLATE_ZUP</a:t>
            </a:r>
            <a:r>
              <a:rPr lang="en-US" altLang="zh-TW" sz="2000" dirty="0" smtClean="0">
                <a:latin typeface="+mn-lt"/>
              </a:rPr>
              <a:t>, or </a:t>
            </a:r>
            <a:r>
              <a:rPr lang="en-US" altLang="zh-TW" sz="2000" dirty="0" smtClean="0">
                <a:solidFill>
                  <a:srgbClr val="FFFF00"/>
                </a:solidFill>
                <a:latin typeface="+mn-lt"/>
              </a:rPr>
              <a:t>PLATE_YUP</a:t>
            </a:r>
            <a:r>
              <a:rPr lang="en-US" altLang="zh-TW" sz="2000" dirty="0" smtClean="0">
                <a:latin typeface="+mn-lt"/>
              </a:rPr>
              <a:t>.</a:t>
            </a:r>
          </a:p>
          <a:p>
            <a:r>
              <a:rPr lang="en-US" altLang="zh-TW" sz="2000" dirty="0" smtClean="0">
                <a:latin typeface="+mn-lt"/>
              </a:rPr>
              <a:t>Use </a:t>
            </a:r>
            <a:r>
              <a:rPr lang="en-US" altLang="zh-TW" sz="2000" dirty="0" err="1" smtClean="0">
                <a:solidFill>
                  <a:srgbClr val="FFFF00"/>
                </a:solidFill>
                <a:latin typeface="+mn-lt"/>
              </a:rPr>
              <a:t>OBJECTid</a:t>
            </a:r>
            <a:r>
              <a:rPr lang="en-US" altLang="zh-TW" sz="2000" dirty="0" smtClean="0">
                <a:solidFill>
                  <a:srgbClr val="FFFF00"/>
                </a:solidFill>
                <a:latin typeface="+mn-lt"/>
              </a:rPr>
              <a:t> </a:t>
            </a:r>
            <a:r>
              <a:rPr lang="en-US" altLang="zh-TW" sz="2000" dirty="0" err="1" smtClean="0">
                <a:solidFill>
                  <a:srgbClr val="FFFF00"/>
                </a:solidFill>
                <a:latin typeface="+mn-lt"/>
              </a:rPr>
              <a:t>FnPlateGameFX</a:t>
            </a:r>
            <a:r>
              <a:rPr lang="en-US" altLang="zh-TW" sz="2000" dirty="0" smtClean="0">
                <a:solidFill>
                  <a:srgbClr val="FFFF00"/>
                </a:solidFill>
                <a:latin typeface="+mn-lt"/>
              </a:rPr>
              <a:t>::</a:t>
            </a:r>
            <a:r>
              <a:rPr lang="en-US" altLang="zh-TW" sz="2000" dirty="0" err="1" smtClean="0">
                <a:solidFill>
                  <a:srgbClr val="FFFF00"/>
                </a:solidFill>
                <a:latin typeface="+mn-lt"/>
              </a:rPr>
              <a:t>GetPlateObject</a:t>
            </a:r>
            <a:r>
              <a:rPr lang="en-US" altLang="zh-TW" sz="2000" dirty="0" smtClean="0">
                <a:solidFill>
                  <a:srgbClr val="FFFF00"/>
                </a:solidFill>
                <a:latin typeface="+mn-lt"/>
              </a:rPr>
              <a:t>() </a:t>
            </a:r>
            <a:r>
              <a:rPr lang="en-US" altLang="zh-TW" sz="2000" dirty="0" smtClean="0">
                <a:latin typeface="+mn-lt"/>
              </a:rPr>
              <a:t>to get the object ID of the plate.</a:t>
            </a:r>
          </a:p>
          <a:p>
            <a:pPr lvl="3"/>
            <a:endParaRPr lang="en-US" altLang="zh-TW" sz="2000" dirty="0" smtClean="0">
              <a:latin typeface="+mn-lt"/>
            </a:endParaRPr>
          </a:p>
        </p:txBody>
      </p:sp>
    </p:spTree>
    <p:extLst>
      <p:ext uri="{BB962C8B-B14F-4D97-AF65-F5344CB8AC3E}">
        <p14:creationId xmlns:p14="http://schemas.microsoft.com/office/powerpoint/2010/main" val="246634290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err="1" smtClean="0">
                <a:effectLst>
                  <a:outerShdw blurRad="38100" dist="38100" dir="2700000" algn="tl">
                    <a:srgbClr val="000000">
                      <a:alpha val="43137"/>
                    </a:srgbClr>
                  </a:outerShdw>
                </a:effectLst>
              </a:rPr>
              <a:t>FnGeometryGameFX</a:t>
            </a:r>
            <a:r>
              <a:rPr lang="en-US" altLang="zh-TW" sz="2800" b="1" dirty="0" smtClean="0">
                <a:effectLst>
                  <a:outerShdw blurRad="38100" dist="38100" dir="2700000" algn="tl">
                    <a:srgbClr val="000000">
                      <a:alpha val="43137"/>
                    </a:srgbClr>
                  </a:outerShdw>
                </a:effectLst>
              </a:rPr>
              <a:t>() </a:t>
            </a:r>
            <a:endParaRPr lang="en-US" altLang="zh-TW" sz="2800" b="1" dirty="0">
              <a:effectLst>
                <a:outerShdw blurRad="38100" dist="38100" dir="2700000" algn="tl">
                  <a:srgbClr val="000000">
                    <a:alpha val="43137"/>
                  </a:srgbClr>
                </a:outerShdw>
              </a:effectLst>
            </a:endParaRPr>
          </a:p>
        </p:txBody>
      </p:sp>
      <p:sp>
        <p:nvSpPr>
          <p:cNvPr id="4" name="內容版面配置區 2"/>
          <p:cNvSpPr txBox="1">
            <a:spLocks/>
          </p:cNvSpPr>
          <p:nvPr/>
        </p:nvSpPr>
        <p:spPr>
          <a:xfrm>
            <a:off x="107504" y="620688"/>
            <a:ext cx="8856984" cy="604867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solidFill>
                  <a:srgbClr val="FFFF00"/>
                </a:solidFill>
                <a:latin typeface="+mn-lt"/>
              </a:rPr>
              <a:t>GEOMETRY_FX</a:t>
            </a:r>
            <a:r>
              <a:rPr lang="en-US" altLang="zh-TW" sz="2000" dirty="0" smtClean="0">
                <a:latin typeface="+mn-lt"/>
              </a:rPr>
              <a:t> is a FX type to playing texture animation on a geometric model. The model is created by the artists with animation tools (for example, Autodesk 3ds Max) and exported by Fly2 exporters.</a:t>
            </a:r>
          </a:p>
          <a:p>
            <a:r>
              <a:rPr lang="en-US" altLang="zh-TW" sz="2000" dirty="0" smtClean="0">
                <a:latin typeface="+mn-lt"/>
              </a:rPr>
              <a:t>To get the model, use </a:t>
            </a:r>
            <a:r>
              <a:rPr lang="en-US" altLang="zh-TW" sz="2000" dirty="0" err="1" smtClean="0">
                <a:latin typeface="+mn-lt"/>
              </a:rPr>
              <a:t>OBJECTid</a:t>
            </a:r>
            <a:r>
              <a:rPr lang="en-US" altLang="zh-TW" sz="2000" dirty="0" smtClean="0">
                <a:latin typeface="+mn-lt"/>
              </a:rPr>
              <a:t> </a:t>
            </a:r>
            <a:r>
              <a:rPr lang="en-US" altLang="zh-TW" sz="2000" dirty="0" err="1" smtClean="0">
                <a:latin typeface="+mn-lt"/>
              </a:rPr>
              <a:t>FnGeometryGameFX</a:t>
            </a:r>
            <a:r>
              <a:rPr lang="en-US" altLang="zh-TW" sz="2000" dirty="0" smtClean="0">
                <a:latin typeface="+mn-lt"/>
              </a:rPr>
              <a:t>::</a:t>
            </a:r>
            <a:r>
              <a:rPr lang="en-US" altLang="zh-TW" sz="2000" dirty="0" err="1" smtClean="0">
                <a:latin typeface="+mn-lt"/>
              </a:rPr>
              <a:t>GetModelObject</a:t>
            </a:r>
            <a:r>
              <a:rPr lang="en-US" altLang="zh-TW" sz="2000" dirty="0" smtClean="0">
                <a:latin typeface="+mn-lt"/>
              </a:rPr>
              <a:t>();</a:t>
            </a:r>
          </a:p>
        </p:txBody>
      </p:sp>
    </p:spTree>
    <p:extLst>
      <p:ext uri="{BB962C8B-B14F-4D97-AF65-F5344CB8AC3E}">
        <p14:creationId xmlns:p14="http://schemas.microsoft.com/office/powerpoint/2010/main" val="2011076349"/>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err="1" smtClean="0">
                <a:effectLst>
                  <a:outerShdw blurRad="38100" dist="38100" dir="2700000" algn="tl">
                    <a:srgbClr val="000000">
                      <a:alpha val="43137"/>
                    </a:srgbClr>
                  </a:outerShdw>
                </a:effectLst>
              </a:rPr>
              <a:t>FnParticlesGameFX</a:t>
            </a:r>
            <a:r>
              <a:rPr lang="en-US" altLang="zh-TW" sz="2800" b="1" dirty="0" smtClean="0">
                <a:effectLst>
                  <a:outerShdw blurRad="38100" dist="38100" dir="2700000" algn="tl">
                    <a:srgbClr val="000000">
                      <a:alpha val="43137"/>
                    </a:srgbClr>
                  </a:outerShdw>
                </a:effectLst>
              </a:rPr>
              <a:t>() </a:t>
            </a:r>
            <a:endParaRPr lang="en-US" altLang="zh-TW" sz="2800" b="1" dirty="0">
              <a:effectLst>
                <a:outerShdw blurRad="38100" dist="38100" dir="2700000" algn="tl">
                  <a:srgbClr val="000000">
                    <a:alpha val="43137"/>
                  </a:srgbClr>
                </a:outerShdw>
              </a:effectLst>
            </a:endParaRPr>
          </a:p>
        </p:txBody>
      </p:sp>
      <p:sp>
        <p:nvSpPr>
          <p:cNvPr id="4" name="內容版面配置區 2"/>
          <p:cNvSpPr txBox="1">
            <a:spLocks/>
          </p:cNvSpPr>
          <p:nvPr/>
        </p:nvSpPr>
        <p:spPr>
          <a:xfrm>
            <a:off x="107504" y="620688"/>
            <a:ext cx="8856984" cy="604867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solidFill>
                  <a:srgbClr val="FFFF00"/>
                </a:solidFill>
                <a:latin typeface="+mn-lt"/>
              </a:rPr>
              <a:t>PARTICLES_FX</a:t>
            </a:r>
            <a:r>
              <a:rPr lang="en-US" altLang="zh-TW" sz="2000" dirty="0" smtClean="0">
                <a:latin typeface="+mn-lt"/>
              </a:rPr>
              <a:t> is a FX type to generate particles as game FXs.</a:t>
            </a:r>
          </a:p>
          <a:p>
            <a:r>
              <a:rPr lang="en-US" altLang="zh-TW" sz="2000" dirty="0" smtClean="0">
                <a:latin typeface="+mn-lt"/>
              </a:rPr>
              <a:t>All features and functions of particle system can be edited in Fly2 tool.</a:t>
            </a:r>
          </a:p>
          <a:p>
            <a:r>
              <a:rPr lang="en-US" altLang="zh-TW" sz="2000" dirty="0" smtClean="0">
                <a:latin typeface="+mn-lt"/>
              </a:rPr>
              <a:t>But you still can use </a:t>
            </a:r>
            <a:r>
              <a:rPr lang="en-US" altLang="zh-TW" sz="2000" dirty="0" err="1" smtClean="0">
                <a:solidFill>
                  <a:srgbClr val="FFFF00"/>
                </a:solidFill>
                <a:latin typeface="+mn-lt"/>
              </a:rPr>
              <a:t>FnParticlesGameFX</a:t>
            </a:r>
            <a:r>
              <a:rPr lang="en-US" altLang="zh-TW" sz="2000" dirty="0" smtClean="0">
                <a:solidFill>
                  <a:srgbClr val="FFFF00"/>
                </a:solidFill>
                <a:latin typeface="+mn-lt"/>
              </a:rPr>
              <a:t>::</a:t>
            </a:r>
            <a:r>
              <a:rPr lang="en-US" altLang="zh-TW" sz="2000" dirty="0" err="1" smtClean="0">
                <a:solidFill>
                  <a:srgbClr val="FFFF00"/>
                </a:solidFill>
                <a:latin typeface="+mn-lt"/>
              </a:rPr>
              <a:t>GetParticleSystem</a:t>
            </a:r>
            <a:r>
              <a:rPr lang="en-US" altLang="zh-TW" sz="2000" dirty="0" smtClean="0">
                <a:solidFill>
                  <a:srgbClr val="FFFF00"/>
                </a:solidFill>
                <a:latin typeface="+mn-lt"/>
              </a:rPr>
              <a:t>() </a:t>
            </a:r>
            <a:r>
              <a:rPr lang="en-US" altLang="zh-TW" sz="2000" dirty="0" smtClean="0">
                <a:latin typeface="+mn-lt"/>
              </a:rPr>
              <a:t>to get the particle system in the FX. This function will get the ID of the particle system in </a:t>
            </a:r>
            <a:r>
              <a:rPr lang="en-US" altLang="zh-TW" sz="2000" dirty="0" err="1" smtClean="0">
                <a:solidFill>
                  <a:srgbClr val="FFFF00"/>
                </a:solidFill>
                <a:latin typeface="+mn-lt"/>
              </a:rPr>
              <a:t>PARTICLE_SYSTEMid</a:t>
            </a:r>
            <a:r>
              <a:rPr lang="en-US" altLang="zh-TW" sz="2000" dirty="0" smtClean="0">
                <a:latin typeface="+mn-lt"/>
              </a:rPr>
              <a:t>. You can use </a:t>
            </a:r>
            <a:r>
              <a:rPr lang="en-US" altLang="zh-TW" sz="2000" dirty="0" err="1" smtClean="0">
                <a:solidFill>
                  <a:srgbClr val="FFFF00"/>
                </a:solidFill>
                <a:latin typeface="+mn-lt"/>
              </a:rPr>
              <a:t>FnParticleSystem</a:t>
            </a:r>
            <a:r>
              <a:rPr lang="en-US" altLang="zh-TW" sz="2000" dirty="0" smtClean="0">
                <a:solidFill>
                  <a:srgbClr val="FFFF00"/>
                </a:solidFill>
                <a:latin typeface="+mn-lt"/>
              </a:rPr>
              <a:t> </a:t>
            </a:r>
            <a:r>
              <a:rPr lang="en-US" altLang="zh-TW" sz="2000" dirty="0" smtClean="0">
                <a:latin typeface="+mn-lt"/>
              </a:rPr>
              <a:t>function class to use more advanced features and functions.</a:t>
            </a:r>
          </a:p>
        </p:txBody>
      </p:sp>
    </p:spTree>
    <p:extLst>
      <p:ext uri="{BB962C8B-B14F-4D97-AF65-F5344CB8AC3E}">
        <p14:creationId xmlns:p14="http://schemas.microsoft.com/office/powerpoint/2010/main" val="17806005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Hello World – Hotkey Callback</a:t>
            </a:r>
            <a:endParaRPr lang="en-US" altLang="zh-TW" sz="2800" b="1" dirty="0">
              <a:effectLst>
                <a:outerShdw blurRad="38100" dist="38100" dir="2700000" algn="tl">
                  <a:srgbClr val="000000">
                    <a:alpha val="43137"/>
                  </a:srgbClr>
                </a:outerShdw>
              </a:effectLst>
            </a:endParaRPr>
          </a:p>
        </p:txBody>
      </p:sp>
      <p:sp>
        <p:nvSpPr>
          <p:cNvPr id="6" name="文字方塊 5"/>
          <p:cNvSpPr txBox="1"/>
          <p:nvPr/>
        </p:nvSpPr>
        <p:spPr>
          <a:xfrm>
            <a:off x="179512" y="764704"/>
            <a:ext cx="7934673" cy="3785652"/>
          </a:xfrm>
          <a:prstGeom prst="rect">
            <a:avLst/>
          </a:prstGeom>
          <a:noFill/>
        </p:spPr>
        <p:txBody>
          <a:bodyPr wrap="none" rtlCol="0">
            <a:spAutoFit/>
          </a:bodyPr>
          <a:lstStyle/>
          <a:p>
            <a:r>
              <a:rPr lang="en-US" altLang="zh-TW" sz="1600" b="1" dirty="0">
                <a:solidFill>
                  <a:schemeClr val="bg2">
                    <a:lumMod val="40000"/>
                    <a:lumOff val="60000"/>
                  </a:schemeClr>
                </a:solidFill>
                <a:latin typeface="Courier New" pitchFamily="49" charset="0"/>
                <a:cs typeface="Courier New" pitchFamily="49" charset="0"/>
              </a:rPr>
              <a:t>/*------------------</a:t>
            </a:r>
            <a:endParaRPr lang="zh-TW" altLang="en-US" sz="1600" b="1" dirty="0">
              <a:solidFill>
                <a:schemeClr val="bg2">
                  <a:lumMod val="40000"/>
                  <a:lumOff val="60000"/>
                </a:schemeClr>
              </a:solidFill>
              <a:latin typeface="Courier New" pitchFamily="49" charset="0"/>
              <a:cs typeface="Courier New" pitchFamily="49" charset="0"/>
            </a:endParaRPr>
          </a:p>
          <a:p>
            <a:r>
              <a:rPr lang="en-US" altLang="zh-TW" sz="1600" b="1" dirty="0">
                <a:solidFill>
                  <a:schemeClr val="bg2">
                    <a:lumMod val="40000"/>
                    <a:lumOff val="60000"/>
                  </a:schemeClr>
                </a:solidFill>
                <a:latin typeface="Courier New" pitchFamily="49" charset="0"/>
                <a:cs typeface="Courier New" pitchFamily="49" charset="0"/>
              </a:rPr>
              <a:t>  quit the program</a:t>
            </a:r>
          </a:p>
          <a:p>
            <a:r>
              <a:rPr lang="en-US" altLang="zh-TW" sz="1600" b="1" dirty="0" smtClean="0">
                <a:solidFill>
                  <a:schemeClr val="bg2">
                    <a:lumMod val="40000"/>
                    <a:lumOff val="60000"/>
                  </a:schemeClr>
                </a:solidFill>
                <a:latin typeface="Courier New" pitchFamily="49" charset="0"/>
                <a:cs typeface="Courier New" pitchFamily="49" charset="0"/>
              </a:rPr>
              <a:t>-------------------*/</a:t>
            </a:r>
            <a:endParaRPr lang="zh-TW" altLang="en-US" sz="1600" b="1" dirty="0">
              <a:solidFill>
                <a:schemeClr val="bg2">
                  <a:lumMod val="40000"/>
                  <a:lumOff val="60000"/>
                </a:schemeClr>
              </a:solidFill>
              <a:latin typeface="Courier New" pitchFamily="49" charset="0"/>
              <a:cs typeface="Courier New" pitchFamily="49" charset="0"/>
            </a:endParaRPr>
          </a:p>
          <a:p>
            <a:r>
              <a:rPr lang="en-US" altLang="zh-TW" sz="1600" b="1" dirty="0"/>
              <a:t>void </a:t>
            </a:r>
            <a:r>
              <a:rPr lang="en-US" altLang="zh-TW" sz="1600" b="1" dirty="0" err="1">
                <a:solidFill>
                  <a:srgbClr val="00B0F0"/>
                </a:solidFill>
              </a:rPr>
              <a:t>QuitGame</a:t>
            </a:r>
            <a:r>
              <a:rPr lang="en-US" altLang="zh-TW" sz="1600" b="1" dirty="0"/>
              <a:t>(</a:t>
            </a:r>
            <a:r>
              <a:rPr lang="en-US" altLang="zh-TW" sz="1600" b="1" dirty="0">
                <a:solidFill>
                  <a:srgbClr val="FFFF00"/>
                </a:solidFill>
              </a:rPr>
              <a:t>BYTE</a:t>
            </a:r>
            <a:r>
              <a:rPr lang="en-US" altLang="zh-TW" sz="1600" b="1" dirty="0"/>
              <a:t> code</a:t>
            </a:r>
            <a:r>
              <a:rPr lang="en-US" altLang="zh-TW" sz="1600" b="1" dirty="0" smtClean="0"/>
              <a:t>,                        </a:t>
            </a:r>
            <a:r>
              <a:rPr lang="en-US" altLang="zh-TW" sz="1600" b="1" dirty="0" smtClean="0">
                <a:solidFill>
                  <a:schemeClr val="bg2">
                    <a:lumMod val="40000"/>
                    <a:lumOff val="60000"/>
                  </a:schemeClr>
                </a:solidFill>
              </a:rPr>
              <a:t>// the key code</a:t>
            </a:r>
          </a:p>
          <a:p>
            <a:r>
              <a:rPr lang="en-US" altLang="zh-TW" sz="1600" b="1" dirty="0"/>
              <a:t> </a:t>
            </a:r>
            <a:r>
              <a:rPr lang="en-US" altLang="zh-TW" sz="1600" b="1" dirty="0" smtClean="0"/>
              <a:t>                            </a:t>
            </a:r>
            <a:r>
              <a:rPr lang="en-US" altLang="zh-TW" sz="1600" b="1" dirty="0">
                <a:solidFill>
                  <a:srgbClr val="FFFF00"/>
                </a:solidFill>
              </a:rPr>
              <a:t>BOOL4</a:t>
            </a:r>
            <a:r>
              <a:rPr lang="en-US" altLang="zh-TW" sz="1600" b="1" dirty="0"/>
              <a:t> value</a:t>
            </a:r>
            <a:r>
              <a:rPr lang="en-US" altLang="zh-TW" sz="1600" b="1" dirty="0" smtClean="0"/>
              <a:t>)                   </a:t>
            </a:r>
            <a:r>
              <a:rPr lang="en-US" altLang="zh-TW" sz="1600" b="1" dirty="0" smtClean="0">
                <a:solidFill>
                  <a:schemeClr val="bg2">
                    <a:lumMod val="40000"/>
                    <a:lumOff val="60000"/>
                  </a:schemeClr>
                </a:solidFill>
              </a:rPr>
              <a:t>// TRUE for pressing the hotkey, FALSE for releasing</a:t>
            </a:r>
            <a:endParaRPr lang="en-US" altLang="zh-TW" sz="1600" b="1" dirty="0">
              <a:solidFill>
                <a:schemeClr val="bg2">
                  <a:lumMod val="40000"/>
                  <a:lumOff val="60000"/>
                </a:schemeClr>
              </a:solidFill>
            </a:endParaRPr>
          </a:p>
          <a:p>
            <a:r>
              <a:rPr lang="en-US" altLang="zh-TW" sz="1600" b="1" dirty="0"/>
              <a:t>{</a:t>
            </a:r>
          </a:p>
          <a:p>
            <a:r>
              <a:rPr lang="en-US" altLang="zh-TW" sz="1600" b="1" dirty="0"/>
              <a:t>   if (code == </a:t>
            </a:r>
            <a:r>
              <a:rPr lang="en-US" altLang="zh-TW" sz="1600" b="1" dirty="0">
                <a:solidFill>
                  <a:srgbClr val="FFFF00"/>
                </a:solidFill>
              </a:rPr>
              <a:t>FY_ESCAPE</a:t>
            </a:r>
            <a:r>
              <a:rPr lang="en-US" altLang="zh-TW" sz="1600" b="1" dirty="0"/>
              <a:t>) {</a:t>
            </a:r>
          </a:p>
          <a:p>
            <a:r>
              <a:rPr lang="en-US" altLang="zh-TW" sz="1600" b="1" dirty="0"/>
              <a:t>      if (value) </a:t>
            </a:r>
            <a:r>
              <a:rPr lang="en-US" altLang="zh-TW" sz="1600" b="1" dirty="0" smtClean="0"/>
              <a:t>{</a:t>
            </a:r>
          </a:p>
          <a:p>
            <a:r>
              <a:rPr lang="en-US" altLang="zh-TW" sz="1600" b="1" dirty="0"/>
              <a:t> </a:t>
            </a:r>
            <a:r>
              <a:rPr lang="en-US" altLang="zh-TW" sz="1600" b="1" dirty="0" smtClean="0"/>
              <a:t>        </a:t>
            </a:r>
            <a:r>
              <a:rPr lang="en-US" altLang="zh-TW" sz="1600" b="1" dirty="0" smtClean="0">
                <a:solidFill>
                  <a:schemeClr val="bg2">
                    <a:lumMod val="40000"/>
                    <a:lumOff val="60000"/>
                  </a:schemeClr>
                </a:solidFill>
              </a:rPr>
              <a:t>// press Escape key to quit the Fly2</a:t>
            </a:r>
            <a:endParaRPr lang="en-US" altLang="zh-TW" sz="1600" b="1" dirty="0">
              <a:solidFill>
                <a:schemeClr val="bg2">
                  <a:lumMod val="40000"/>
                  <a:lumOff val="60000"/>
                </a:schemeClr>
              </a:solidFill>
            </a:endParaRPr>
          </a:p>
          <a:p>
            <a:r>
              <a:rPr lang="en-US" altLang="zh-TW" sz="1600" b="1" dirty="0"/>
              <a:t>         </a:t>
            </a:r>
            <a:r>
              <a:rPr lang="en-US" altLang="zh-TW" sz="1600" b="1" dirty="0">
                <a:solidFill>
                  <a:srgbClr val="FFFF00"/>
                </a:solidFill>
              </a:rPr>
              <a:t>FyQuitFlyWin32();</a:t>
            </a:r>
          </a:p>
          <a:p>
            <a:r>
              <a:rPr lang="zh-TW" altLang="en-US" sz="1600" b="1" dirty="0"/>
              <a:t>      </a:t>
            </a:r>
            <a:r>
              <a:rPr lang="en-US" altLang="zh-TW" sz="1600" b="1" dirty="0"/>
              <a:t>}</a:t>
            </a:r>
          </a:p>
          <a:p>
            <a:r>
              <a:rPr lang="zh-TW" altLang="en-US" sz="1600" b="1" dirty="0"/>
              <a:t>   </a:t>
            </a:r>
            <a:r>
              <a:rPr lang="en-US" altLang="zh-TW" sz="1600" b="1" dirty="0"/>
              <a:t>}</a:t>
            </a:r>
          </a:p>
          <a:p>
            <a:r>
              <a:rPr lang="en-US" altLang="zh-TW" sz="1600" b="1" dirty="0"/>
              <a:t>}</a:t>
            </a:r>
          </a:p>
          <a:p>
            <a:endParaRPr lang="zh-TW" altLang="en-US" sz="1600" b="1" dirty="0"/>
          </a:p>
          <a:p>
            <a:endParaRPr lang="zh-TW" altLang="en-US" sz="1600" b="1" dirty="0"/>
          </a:p>
        </p:txBody>
      </p:sp>
    </p:spTree>
    <p:extLst>
      <p:ext uri="{BB962C8B-B14F-4D97-AF65-F5344CB8AC3E}">
        <p14:creationId xmlns:p14="http://schemas.microsoft.com/office/powerpoint/2010/main" val="3096548039"/>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err="1" smtClean="0">
                <a:effectLst>
                  <a:outerShdw blurRad="38100" dist="38100" dir="2700000" algn="tl">
                    <a:srgbClr val="000000">
                      <a:alpha val="43137"/>
                    </a:srgbClr>
                  </a:outerShdw>
                </a:effectLst>
              </a:rPr>
              <a:t>FnForceGameFX</a:t>
            </a:r>
            <a:r>
              <a:rPr lang="en-US" altLang="zh-TW" sz="2800" b="1" dirty="0" smtClean="0">
                <a:effectLst>
                  <a:outerShdw blurRad="38100" dist="38100" dir="2700000" algn="tl">
                    <a:srgbClr val="000000">
                      <a:alpha val="43137"/>
                    </a:srgbClr>
                  </a:outerShdw>
                </a:effectLst>
              </a:rPr>
              <a:t>() </a:t>
            </a:r>
            <a:endParaRPr lang="en-US" altLang="zh-TW" sz="2800" b="1" dirty="0">
              <a:effectLst>
                <a:outerShdw blurRad="38100" dist="38100" dir="2700000" algn="tl">
                  <a:srgbClr val="000000">
                    <a:alpha val="43137"/>
                  </a:srgbClr>
                </a:outerShdw>
              </a:effectLst>
            </a:endParaRPr>
          </a:p>
        </p:txBody>
      </p:sp>
      <p:sp>
        <p:nvSpPr>
          <p:cNvPr id="4" name="內容版面配置區 2"/>
          <p:cNvSpPr txBox="1">
            <a:spLocks/>
          </p:cNvSpPr>
          <p:nvPr/>
        </p:nvSpPr>
        <p:spPr>
          <a:xfrm>
            <a:off x="107504" y="620688"/>
            <a:ext cx="8856984" cy="604867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solidFill>
                  <a:srgbClr val="FFFF00"/>
                </a:solidFill>
                <a:latin typeface="+mn-lt"/>
              </a:rPr>
              <a:t>FORCE_FX</a:t>
            </a:r>
            <a:r>
              <a:rPr lang="en-US" altLang="zh-TW" sz="2000" dirty="0" smtClean="0">
                <a:latin typeface="+mn-lt"/>
              </a:rPr>
              <a:t> is a FX type to generate the force field data for particle system.</a:t>
            </a:r>
          </a:p>
          <a:p>
            <a:r>
              <a:rPr lang="en-US" altLang="zh-TW" sz="2000" dirty="0" smtClean="0">
                <a:latin typeface="+mn-lt"/>
              </a:rPr>
              <a:t>Fly2 provides gravity, parallel forces, sinking forces, vortex forces, and viscosity in the following types :</a:t>
            </a:r>
          </a:p>
          <a:p>
            <a:pPr lvl="1"/>
            <a:r>
              <a:rPr lang="en-US" altLang="zh-TW" sz="2000" dirty="0" smtClean="0">
                <a:solidFill>
                  <a:srgbClr val="FFFF00"/>
                </a:solidFill>
                <a:latin typeface="+mn-lt"/>
              </a:rPr>
              <a:t>GRAVITY</a:t>
            </a:r>
            <a:r>
              <a:rPr lang="en-US" altLang="zh-TW" sz="2000" dirty="0" smtClean="0">
                <a:latin typeface="+mn-lt"/>
              </a:rPr>
              <a:t>, </a:t>
            </a:r>
            <a:r>
              <a:rPr lang="en-US" altLang="zh-TW" sz="2000" dirty="0" smtClean="0">
                <a:solidFill>
                  <a:srgbClr val="FFFF00"/>
                </a:solidFill>
                <a:latin typeface="+mn-lt"/>
              </a:rPr>
              <a:t>PARALLEL</a:t>
            </a:r>
            <a:r>
              <a:rPr lang="en-US" altLang="zh-TW" sz="2000" dirty="0" smtClean="0">
                <a:latin typeface="+mn-lt"/>
              </a:rPr>
              <a:t>, </a:t>
            </a:r>
            <a:r>
              <a:rPr lang="en-US" altLang="zh-TW" sz="2000" dirty="0" smtClean="0">
                <a:solidFill>
                  <a:srgbClr val="FFFF00"/>
                </a:solidFill>
                <a:latin typeface="+mn-lt"/>
              </a:rPr>
              <a:t>SINK</a:t>
            </a:r>
            <a:r>
              <a:rPr lang="en-US" altLang="zh-TW" sz="2000" dirty="0" smtClean="0">
                <a:latin typeface="+mn-lt"/>
              </a:rPr>
              <a:t>, </a:t>
            </a:r>
            <a:r>
              <a:rPr lang="en-US" altLang="zh-TW" sz="2000" dirty="0" smtClean="0">
                <a:solidFill>
                  <a:srgbClr val="FFFF00"/>
                </a:solidFill>
                <a:latin typeface="+mn-lt"/>
              </a:rPr>
              <a:t>SPHERE</a:t>
            </a:r>
            <a:r>
              <a:rPr lang="en-US" altLang="zh-TW" sz="2000" dirty="0" smtClean="0">
                <a:latin typeface="+mn-lt"/>
              </a:rPr>
              <a:t>, </a:t>
            </a:r>
            <a:r>
              <a:rPr lang="en-US" altLang="zh-TW" sz="2000" dirty="0" smtClean="0">
                <a:solidFill>
                  <a:srgbClr val="FFFF00"/>
                </a:solidFill>
                <a:latin typeface="+mn-lt"/>
              </a:rPr>
              <a:t>VORTEX</a:t>
            </a:r>
            <a:r>
              <a:rPr lang="en-US" altLang="zh-TW" sz="2000" dirty="0" smtClean="0">
                <a:latin typeface="+mn-lt"/>
              </a:rPr>
              <a:t>, </a:t>
            </a:r>
            <a:r>
              <a:rPr lang="en-US" altLang="zh-TW" sz="2000" dirty="0" smtClean="0">
                <a:solidFill>
                  <a:srgbClr val="FFFF00"/>
                </a:solidFill>
                <a:latin typeface="+mn-lt"/>
              </a:rPr>
              <a:t>VORTEX_2D</a:t>
            </a:r>
            <a:r>
              <a:rPr lang="en-US" altLang="zh-TW" sz="2000" dirty="0" smtClean="0">
                <a:latin typeface="+mn-lt"/>
              </a:rPr>
              <a:t>, </a:t>
            </a:r>
            <a:r>
              <a:rPr lang="en-US" altLang="zh-TW" sz="2000" dirty="0" smtClean="0">
                <a:solidFill>
                  <a:srgbClr val="FFFF00"/>
                </a:solidFill>
                <a:latin typeface="+mn-lt"/>
              </a:rPr>
              <a:t>VISCOSITY</a:t>
            </a:r>
          </a:p>
          <a:p>
            <a:r>
              <a:rPr lang="en-US" altLang="zh-TW" sz="2000" dirty="0" smtClean="0">
                <a:latin typeface="+mn-lt"/>
              </a:rPr>
              <a:t>The best way to experience these force types is learning the Fly2 FX editing tool.</a:t>
            </a:r>
          </a:p>
        </p:txBody>
      </p:sp>
    </p:spTree>
    <p:extLst>
      <p:ext uri="{BB962C8B-B14F-4D97-AF65-F5344CB8AC3E}">
        <p14:creationId xmlns:p14="http://schemas.microsoft.com/office/powerpoint/2010/main" val="1666258902"/>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err="1" smtClean="0">
                <a:effectLst>
                  <a:outerShdw blurRad="38100" dist="38100" dir="2700000" algn="tl">
                    <a:srgbClr val="000000">
                      <a:alpha val="43137"/>
                    </a:srgbClr>
                  </a:outerShdw>
                </a:effectLst>
              </a:rPr>
              <a:t>FnAudioGameFX</a:t>
            </a:r>
            <a:r>
              <a:rPr lang="en-US" altLang="zh-TW" sz="2800" b="1" dirty="0" smtClean="0">
                <a:effectLst>
                  <a:outerShdw blurRad="38100" dist="38100" dir="2700000" algn="tl">
                    <a:srgbClr val="000000">
                      <a:alpha val="43137"/>
                    </a:srgbClr>
                  </a:outerShdw>
                </a:effectLst>
              </a:rPr>
              <a:t>() </a:t>
            </a:r>
            <a:endParaRPr lang="en-US" altLang="zh-TW" sz="2800" b="1" dirty="0">
              <a:effectLst>
                <a:outerShdw blurRad="38100" dist="38100" dir="2700000" algn="tl">
                  <a:srgbClr val="000000">
                    <a:alpha val="43137"/>
                  </a:srgbClr>
                </a:outerShdw>
              </a:effectLst>
            </a:endParaRPr>
          </a:p>
        </p:txBody>
      </p:sp>
      <p:sp>
        <p:nvSpPr>
          <p:cNvPr id="4" name="內容版面配置區 2"/>
          <p:cNvSpPr txBox="1">
            <a:spLocks/>
          </p:cNvSpPr>
          <p:nvPr/>
        </p:nvSpPr>
        <p:spPr>
          <a:xfrm>
            <a:off x="107504" y="620688"/>
            <a:ext cx="8856984" cy="604867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solidFill>
                  <a:srgbClr val="FFFF00"/>
                </a:solidFill>
                <a:latin typeface="+mn-lt"/>
              </a:rPr>
              <a:t>AUDIO_FX</a:t>
            </a:r>
            <a:r>
              <a:rPr lang="en-US" altLang="zh-TW" sz="2000" dirty="0" smtClean="0">
                <a:latin typeface="+mn-lt"/>
              </a:rPr>
              <a:t> is a FX type to simulate the weapon effect in motion blur.</a:t>
            </a:r>
          </a:p>
          <a:p>
            <a:r>
              <a:rPr lang="en-US" altLang="zh-TW" sz="2000" dirty="0" smtClean="0">
                <a:latin typeface="+mn-lt"/>
              </a:rPr>
              <a:t>We implement this motion blur effect in geometry solution.</a:t>
            </a:r>
          </a:p>
          <a:p>
            <a:r>
              <a:rPr lang="en-US" altLang="zh-TW" sz="2000" dirty="0" smtClean="0">
                <a:latin typeface="+mn-lt"/>
              </a:rPr>
              <a:t>This effect needs two dummy objects existing in the scene and moving in-game.</a:t>
            </a:r>
          </a:p>
          <a:p>
            <a:r>
              <a:rPr lang="en-US" altLang="zh-TW" sz="2000" dirty="0" smtClean="0">
                <a:latin typeface="+mn-lt"/>
              </a:rPr>
              <a:t>This FX will trace the positions of these two dummies and form a ribbon in fading transparency.</a:t>
            </a:r>
          </a:p>
          <a:p>
            <a:r>
              <a:rPr lang="en-US" altLang="zh-TW" sz="2000" dirty="0" smtClean="0">
                <a:latin typeface="+mn-lt"/>
              </a:rPr>
              <a:t>In the Fly2 FX editing, you can assign the names of these two dummy objects and save in the FX file. In the game when you need to use the sword FX, you should have the dummy objects in games and connect them to the FX manually.</a:t>
            </a:r>
          </a:p>
          <a:p>
            <a:r>
              <a:rPr lang="en-US" altLang="zh-TW" sz="2000" dirty="0" smtClean="0">
                <a:latin typeface="+mn-lt"/>
              </a:rPr>
              <a:t>The dummy objects can be attachments of a character or some objects in the scenes. If the dummy objects are attachments of a character, you can use </a:t>
            </a:r>
            <a:r>
              <a:rPr lang="en-US" altLang="zh-TW" sz="2000" dirty="0" err="1" smtClean="0">
                <a:solidFill>
                  <a:srgbClr val="FFFF00"/>
                </a:solidFill>
                <a:latin typeface="+mn-lt"/>
              </a:rPr>
              <a:t>FnSwordGameFX</a:t>
            </a:r>
            <a:r>
              <a:rPr lang="en-US" altLang="zh-TW" sz="2000" dirty="0" smtClean="0">
                <a:solidFill>
                  <a:srgbClr val="FFFF00"/>
                </a:solidFill>
                <a:latin typeface="+mn-lt"/>
              </a:rPr>
              <a:t>::</a:t>
            </a:r>
            <a:r>
              <a:rPr lang="en-US" altLang="zh-TW" sz="2000" dirty="0" err="1" smtClean="0">
                <a:solidFill>
                  <a:srgbClr val="FFFF00"/>
                </a:solidFill>
                <a:latin typeface="+mn-lt"/>
              </a:rPr>
              <a:t>GetCharacterName</a:t>
            </a:r>
            <a:r>
              <a:rPr lang="en-US" altLang="zh-TW" sz="2000" dirty="0" smtClean="0">
                <a:solidFill>
                  <a:srgbClr val="FFFF00"/>
                </a:solidFill>
                <a:latin typeface="+mn-lt"/>
              </a:rPr>
              <a:t>() </a:t>
            </a:r>
            <a:r>
              <a:rPr lang="en-US" altLang="zh-TW" sz="2000" dirty="0" smtClean="0">
                <a:latin typeface="+mn-lt"/>
              </a:rPr>
              <a:t>to get the name of the character.</a:t>
            </a:r>
          </a:p>
          <a:p>
            <a:r>
              <a:rPr lang="en-US" altLang="zh-TW" sz="2000" dirty="0" smtClean="0">
                <a:latin typeface="+mn-lt"/>
              </a:rPr>
              <a:t>Use </a:t>
            </a:r>
            <a:r>
              <a:rPr lang="en-US" altLang="zh-TW" sz="2000" dirty="0" err="1" smtClean="0">
                <a:solidFill>
                  <a:srgbClr val="FFFF00"/>
                </a:solidFill>
                <a:latin typeface="+mn-lt"/>
              </a:rPr>
              <a:t>FnSwordGameFX</a:t>
            </a:r>
            <a:r>
              <a:rPr lang="en-US" altLang="zh-TW" sz="2000" dirty="0" smtClean="0">
                <a:solidFill>
                  <a:srgbClr val="FFFF00"/>
                </a:solidFill>
                <a:latin typeface="+mn-lt"/>
              </a:rPr>
              <a:t>::GetDummyObject1Name() </a:t>
            </a:r>
            <a:r>
              <a:rPr lang="en-US" altLang="zh-TW" sz="2000" dirty="0" smtClean="0">
                <a:latin typeface="+mn-lt"/>
              </a:rPr>
              <a:t>to get the name of the 1</a:t>
            </a:r>
            <a:r>
              <a:rPr lang="en-US" altLang="zh-TW" sz="2000" baseline="30000" dirty="0" smtClean="0">
                <a:latin typeface="+mn-lt"/>
              </a:rPr>
              <a:t>st</a:t>
            </a:r>
            <a:r>
              <a:rPr lang="en-US" altLang="zh-TW" sz="2000" dirty="0" smtClean="0">
                <a:latin typeface="+mn-lt"/>
              </a:rPr>
              <a:t> dummy object. Use </a:t>
            </a:r>
            <a:r>
              <a:rPr lang="en-US" altLang="zh-TW" sz="2000" dirty="0" err="1" smtClean="0">
                <a:solidFill>
                  <a:srgbClr val="FFFF00"/>
                </a:solidFill>
                <a:latin typeface="+mn-lt"/>
              </a:rPr>
              <a:t>FnSwordGameFX</a:t>
            </a:r>
            <a:r>
              <a:rPr lang="en-US" altLang="zh-TW" sz="2000" dirty="0" smtClean="0">
                <a:solidFill>
                  <a:srgbClr val="FFFF00"/>
                </a:solidFill>
                <a:latin typeface="+mn-lt"/>
              </a:rPr>
              <a:t>::GetDummyObject2Name()</a:t>
            </a:r>
            <a:r>
              <a:rPr lang="en-US" altLang="zh-TW" sz="2000" dirty="0" smtClean="0">
                <a:latin typeface="+mn-lt"/>
              </a:rPr>
              <a:t> to get the name of the 2</a:t>
            </a:r>
            <a:r>
              <a:rPr lang="en-US" altLang="zh-TW" sz="2000" baseline="30000" dirty="0" smtClean="0">
                <a:latin typeface="+mn-lt"/>
              </a:rPr>
              <a:t>nd</a:t>
            </a:r>
            <a:r>
              <a:rPr lang="en-US" altLang="zh-TW" sz="2000" dirty="0" smtClean="0">
                <a:latin typeface="+mn-lt"/>
              </a:rPr>
              <a:t> dummy object. </a:t>
            </a:r>
          </a:p>
          <a:p>
            <a:r>
              <a:rPr lang="en-US" altLang="zh-TW" sz="2000" dirty="0" smtClean="0">
                <a:latin typeface="+mn-lt"/>
              </a:rPr>
              <a:t>In game, you can use these two names to find the object IDs of the dummy objects. And use </a:t>
            </a:r>
            <a:r>
              <a:rPr lang="en-US" altLang="zh-TW" sz="2000" dirty="0" err="1" smtClean="0">
                <a:solidFill>
                  <a:srgbClr val="FFFF00"/>
                </a:solidFill>
                <a:latin typeface="+mn-lt"/>
              </a:rPr>
              <a:t>FnSwordGameFX</a:t>
            </a:r>
            <a:r>
              <a:rPr lang="en-US" altLang="zh-TW" sz="2000" dirty="0" smtClean="0">
                <a:solidFill>
                  <a:srgbClr val="FFFF00"/>
                </a:solidFill>
                <a:latin typeface="+mn-lt"/>
              </a:rPr>
              <a:t>::SetDummyObject1(</a:t>
            </a:r>
            <a:r>
              <a:rPr lang="en-US" altLang="zh-TW" sz="2000" dirty="0" err="1" smtClean="0">
                <a:solidFill>
                  <a:srgbClr val="FFFF00"/>
                </a:solidFill>
                <a:latin typeface="+mn-lt"/>
              </a:rPr>
              <a:t>OBJECTid</a:t>
            </a:r>
            <a:r>
              <a:rPr lang="en-US" altLang="zh-TW" sz="2000" dirty="0" smtClean="0">
                <a:solidFill>
                  <a:srgbClr val="FFFF00"/>
                </a:solidFill>
                <a:latin typeface="+mn-lt"/>
              </a:rPr>
              <a:t> </a:t>
            </a:r>
            <a:r>
              <a:rPr lang="en-US" altLang="zh-TW" sz="2000" dirty="0" err="1" smtClean="0">
                <a:solidFill>
                  <a:srgbClr val="FFFF00"/>
                </a:solidFill>
                <a:latin typeface="+mn-lt"/>
              </a:rPr>
              <a:t>oID</a:t>
            </a:r>
            <a:r>
              <a:rPr lang="en-US" altLang="zh-TW" sz="2000" dirty="0" smtClean="0">
                <a:solidFill>
                  <a:srgbClr val="FFFF00"/>
                </a:solidFill>
                <a:latin typeface="+mn-lt"/>
              </a:rPr>
              <a:t>) </a:t>
            </a:r>
            <a:r>
              <a:rPr lang="en-US" altLang="zh-TW" sz="2000" dirty="0" smtClean="0">
                <a:latin typeface="+mn-lt"/>
              </a:rPr>
              <a:t>and </a:t>
            </a:r>
            <a:r>
              <a:rPr lang="en-US" altLang="zh-TW" sz="2000" dirty="0" err="1" smtClean="0">
                <a:solidFill>
                  <a:srgbClr val="FFFF00"/>
                </a:solidFill>
                <a:latin typeface="+mn-lt"/>
              </a:rPr>
              <a:t>FnSwordGameFX</a:t>
            </a:r>
            <a:r>
              <a:rPr lang="en-US" altLang="zh-TW" sz="2000" dirty="0" smtClean="0">
                <a:solidFill>
                  <a:srgbClr val="FFFF00"/>
                </a:solidFill>
                <a:latin typeface="+mn-lt"/>
              </a:rPr>
              <a:t>::SetDummyObject2() </a:t>
            </a:r>
            <a:r>
              <a:rPr lang="en-US" altLang="zh-TW" sz="2000" dirty="0" smtClean="0">
                <a:latin typeface="+mn-lt"/>
              </a:rPr>
              <a:t>to link the FX to game objects.</a:t>
            </a:r>
          </a:p>
        </p:txBody>
      </p:sp>
    </p:spTree>
    <p:extLst>
      <p:ext uri="{BB962C8B-B14F-4D97-AF65-F5344CB8AC3E}">
        <p14:creationId xmlns:p14="http://schemas.microsoft.com/office/powerpoint/2010/main" val="327765898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err="1" smtClean="0">
                <a:effectLst>
                  <a:outerShdw blurRad="38100" dist="38100" dir="2700000" algn="tl">
                    <a:srgbClr val="000000">
                      <a:alpha val="43137"/>
                    </a:srgbClr>
                  </a:outerShdw>
                </a:effectLst>
              </a:rPr>
              <a:t>FnAudioGameFX</a:t>
            </a:r>
            <a:r>
              <a:rPr lang="en-US" altLang="zh-TW" sz="2800" b="1" dirty="0" smtClean="0">
                <a:effectLst>
                  <a:outerShdw blurRad="38100" dist="38100" dir="2700000" algn="tl">
                    <a:srgbClr val="000000">
                      <a:alpha val="43137"/>
                    </a:srgbClr>
                  </a:outerShdw>
                </a:effectLst>
              </a:rPr>
              <a:t>() </a:t>
            </a:r>
            <a:endParaRPr lang="en-US" altLang="zh-TW" sz="2800" b="1" dirty="0">
              <a:effectLst>
                <a:outerShdw blurRad="38100" dist="38100" dir="2700000" algn="tl">
                  <a:srgbClr val="000000">
                    <a:alpha val="43137"/>
                  </a:srgbClr>
                </a:outerShdw>
              </a:effectLst>
            </a:endParaRPr>
          </a:p>
        </p:txBody>
      </p:sp>
      <p:sp>
        <p:nvSpPr>
          <p:cNvPr id="4" name="內容版面配置區 2"/>
          <p:cNvSpPr txBox="1">
            <a:spLocks/>
          </p:cNvSpPr>
          <p:nvPr/>
        </p:nvSpPr>
        <p:spPr>
          <a:xfrm>
            <a:off x="107504" y="620688"/>
            <a:ext cx="8856984" cy="604867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solidFill>
                  <a:srgbClr val="FFFF00"/>
                </a:solidFill>
                <a:latin typeface="+mn-lt"/>
              </a:rPr>
              <a:t>AUDIO_FX</a:t>
            </a:r>
            <a:r>
              <a:rPr lang="en-US" altLang="zh-TW" sz="2000" dirty="0" smtClean="0">
                <a:latin typeface="+mn-lt"/>
              </a:rPr>
              <a:t> is a FX type to </a:t>
            </a:r>
            <a:r>
              <a:rPr lang="en-US" altLang="zh-TW" sz="2000" dirty="0">
                <a:latin typeface="+mn-lt"/>
              </a:rPr>
              <a:t>p</a:t>
            </a:r>
            <a:r>
              <a:rPr lang="en-US" altLang="zh-TW" sz="2000" dirty="0" smtClean="0">
                <a:latin typeface="+mn-lt"/>
              </a:rPr>
              <a:t>lay sound FX in game.</a:t>
            </a:r>
          </a:p>
          <a:p>
            <a:r>
              <a:rPr lang="en-US" altLang="zh-TW" sz="2000" dirty="0" smtClean="0">
                <a:latin typeface="+mn-lt"/>
              </a:rPr>
              <a:t>Fly2 plays WAV sound FX in almost game platform.</a:t>
            </a:r>
          </a:p>
        </p:txBody>
      </p:sp>
    </p:spTree>
    <p:extLst>
      <p:ext uri="{BB962C8B-B14F-4D97-AF65-F5344CB8AC3E}">
        <p14:creationId xmlns:p14="http://schemas.microsoft.com/office/powerpoint/2010/main" val="10618169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Hello World – Mouse Callback</a:t>
            </a:r>
            <a:endParaRPr lang="en-US" altLang="zh-TW" sz="2800" b="1" dirty="0">
              <a:effectLst>
                <a:outerShdw blurRad="38100" dist="38100" dir="2700000" algn="tl">
                  <a:srgbClr val="000000">
                    <a:alpha val="43137"/>
                  </a:srgbClr>
                </a:outerShdw>
              </a:effectLst>
            </a:endParaRPr>
          </a:p>
        </p:txBody>
      </p:sp>
      <p:sp>
        <p:nvSpPr>
          <p:cNvPr id="6" name="文字方塊 5"/>
          <p:cNvSpPr txBox="1"/>
          <p:nvPr/>
        </p:nvSpPr>
        <p:spPr>
          <a:xfrm>
            <a:off x="179512" y="764704"/>
            <a:ext cx="3887603" cy="2062103"/>
          </a:xfrm>
          <a:prstGeom prst="rect">
            <a:avLst/>
          </a:prstGeom>
          <a:noFill/>
        </p:spPr>
        <p:txBody>
          <a:bodyPr wrap="none" rtlCol="0">
            <a:spAutoFit/>
          </a:bodyPr>
          <a:lstStyle/>
          <a:p>
            <a:r>
              <a:rPr lang="en-US" altLang="zh-TW" sz="1600" b="1" dirty="0" smtClean="0">
                <a:solidFill>
                  <a:schemeClr val="bg2">
                    <a:lumMod val="40000"/>
                    <a:lumOff val="60000"/>
                  </a:schemeClr>
                </a:solidFill>
                <a:latin typeface="Courier New" pitchFamily="49" charset="0"/>
                <a:cs typeface="Courier New" pitchFamily="49" charset="0"/>
              </a:rPr>
              <a:t>/*--------------------------</a:t>
            </a:r>
            <a:endParaRPr lang="zh-TW" altLang="en-US" sz="1600" b="1" dirty="0">
              <a:solidFill>
                <a:schemeClr val="bg2">
                  <a:lumMod val="40000"/>
                  <a:lumOff val="60000"/>
                </a:schemeClr>
              </a:solidFill>
              <a:latin typeface="Courier New" pitchFamily="49" charset="0"/>
              <a:cs typeface="Courier New" pitchFamily="49" charset="0"/>
            </a:endParaRPr>
          </a:p>
          <a:p>
            <a:r>
              <a:rPr lang="en-US" altLang="zh-TW" sz="1600" b="1" dirty="0">
                <a:solidFill>
                  <a:schemeClr val="bg2">
                    <a:lumMod val="40000"/>
                    <a:lumOff val="60000"/>
                  </a:schemeClr>
                </a:solidFill>
                <a:latin typeface="Courier New" pitchFamily="49" charset="0"/>
                <a:cs typeface="Courier New" pitchFamily="49" charset="0"/>
              </a:rPr>
              <a:t>  initialize </a:t>
            </a:r>
            <a:r>
              <a:rPr lang="en-US" altLang="zh-TW" sz="1600" b="1" dirty="0" smtClean="0">
                <a:solidFill>
                  <a:schemeClr val="bg2">
                    <a:lumMod val="40000"/>
                    <a:lumOff val="60000"/>
                  </a:schemeClr>
                </a:solidFill>
                <a:latin typeface="Courier New" pitchFamily="49" charset="0"/>
                <a:cs typeface="Courier New" pitchFamily="49" charset="0"/>
              </a:rPr>
              <a:t>camera’s pivot</a:t>
            </a:r>
            <a:endParaRPr lang="en-US" altLang="zh-TW" sz="1600" b="1" dirty="0">
              <a:solidFill>
                <a:schemeClr val="bg2">
                  <a:lumMod val="40000"/>
                  <a:lumOff val="60000"/>
                </a:schemeClr>
              </a:solidFill>
              <a:latin typeface="Courier New" pitchFamily="49" charset="0"/>
              <a:cs typeface="Courier New" pitchFamily="49" charset="0"/>
            </a:endParaRPr>
          </a:p>
          <a:p>
            <a:r>
              <a:rPr lang="en-US" altLang="zh-TW" sz="1600" b="1" dirty="0" smtClean="0">
                <a:solidFill>
                  <a:schemeClr val="bg2">
                    <a:lumMod val="40000"/>
                    <a:lumOff val="60000"/>
                  </a:schemeClr>
                </a:solidFill>
                <a:latin typeface="Courier New" pitchFamily="49" charset="0"/>
                <a:cs typeface="Courier New" pitchFamily="49" charset="0"/>
              </a:rPr>
              <a:t>----------------------------*/</a:t>
            </a:r>
            <a:endParaRPr lang="zh-TW" altLang="en-US" sz="1600" b="1" dirty="0">
              <a:solidFill>
                <a:schemeClr val="bg2">
                  <a:lumMod val="40000"/>
                  <a:lumOff val="60000"/>
                </a:schemeClr>
              </a:solidFill>
              <a:latin typeface="Courier New" pitchFamily="49" charset="0"/>
              <a:cs typeface="Courier New" pitchFamily="49" charset="0"/>
            </a:endParaRPr>
          </a:p>
          <a:p>
            <a:r>
              <a:rPr lang="en-US" altLang="zh-TW" sz="1600" b="1" dirty="0"/>
              <a:t>void </a:t>
            </a:r>
            <a:r>
              <a:rPr lang="en-US" altLang="zh-TW" sz="1600" b="1" dirty="0" err="1">
                <a:solidFill>
                  <a:srgbClr val="FFC000"/>
                </a:solidFill>
              </a:rPr>
              <a:t>InitPivot</a:t>
            </a:r>
            <a:r>
              <a:rPr lang="en-US" altLang="zh-TW" sz="1600" b="1" dirty="0"/>
              <a:t>(</a:t>
            </a:r>
            <a:r>
              <a:rPr lang="en-US" altLang="zh-TW" sz="1600" b="1" dirty="0" err="1"/>
              <a:t>int</a:t>
            </a:r>
            <a:r>
              <a:rPr lang="en-US" altLang="zh-TW" sz="1600" b="1" dirty="0"/>
              <a:t> x, </a:t>
            </a:r>
            <a:r>
              <a:rPr lang="en-US" altLang="zh-TW" sz="1600" b="1" dirty="0" err="1"/>
              <a:t>int</a:t>
            </a:r>
            <a:r>
              <a:rPr lang="en-US" altLang="zh-TW" sz="1600" b="1" dirty="0"/>
              <a:t> y</a:t>
            </a:r>
            <a:r>
              <a:rPr lang="en-US" altLang="zh-TW" sz="1600" b="1" dirty="0" smtClean="0"/>
              <a:t>)  </a:t>
            </a:r>
            <a:r>
              <a:rPr lang="en-US" altLang="zh-TW" sz="1600" b="1" dirty="0" smtClean="0">
                <a:solidFill>
                  <a:schemeClr val="bg2">
                    <a:lumMod val="40000"/>
                    <a:lumOff val="60000"/>
                  </a:schemeClr>
                </a:solidFill>
              </a:rPr>
              <a:t>// mouse position</a:t>
            </a:r>
            <a:endParaRPr lang="en-US" altLang="zh-TW" sz="1600" b="1" dirty="0">
              <a:solidFill>
                <a:schemeClr val="bg2">
                  <a:lumMod val="40000"/>
                  <a:lumOff val="60000"/>
                </a:schemeClr>
              </a:solidFill>
            </a:endParaRPr>
          </a:p>
          <a:p>
            <a:r>
              <a:rPr lang="en-US" altLang="zh-TW" sz="1600" b="1" dirty="0"/>
              <a:t>{</a:t>
            </a:r>
          </a:p>
          <a:p>
            <a:r>
              <a:rPr lang="en-US" altLang="zh-TW" sz="1600" b="1" dirty="0"/>
              <a:t>   </a:t>
            </a:r>
            <a:r>
              <a:rPr lang="en-US" altLang="zh-TW" sz="1600" b="1" dirty="0" err="1"/>
              <a:t>oldX</a:t>
            </a:r>
            <a:r>
              <a:rPr lang="en-US" altLang="zh-TW" sz="1600" b="1" dirty="0"/>
              <a:t> = x;</a:t>
            </a:r>
          </a:p>
          <a:p>
            <a:r>
              <a:rPr lang="en-US" altLang="zh-TW" sz="1600" b="1" dirty="0"/>
              <a:t>   </a:t>
            </a:r>
            <a:r>
              <a:rPr lang="en-US" altLang="zh-TW" sz="1600" b="1" dirty="0" err="1"/>
              <a:t>oldY</a:t>
            </a:r>
            <a:r>
              <a:rPr lang="en-US" altLang="zh-TW" sz="1600" b="1" dirty="0"/>
              <a:t> = y;</a:t>
            </a:r>
          </a:p>
          <a:p>
            <a:r>
              <a:rPr lang="en-US" altLang="zh-TW" sz="1600" b="1" dirty="0" smtClean="0"/>
              <a:t>}</a:t>
            </a:r>
            <a:endParaRPr lang="en-US" altLang="zh-TW" sz="1600" b="1" dirty="0"/>
          </a:p>
        </p:txBody>
      </p:sp>
      <p:sp>
        <p:nvSpPr>
          <p:cNvPr id="4" name="文字方塊 3"/>
          <p:cNvSpPr txBox="1"/>
          <p:nvPr/>
        </p:nvSpPr>
        <p:spPr>
          <a:xfrm>
            <a:off x="4320522" y="764704"/>
            <a:ext cx="4618700" cy="5755422"/>
          </a:xfrm>
          <a:prstGeom prst="rect">
            <a:avLst/>
          </a:prstGeom>
          <a:noFill/>
        </p:spPr>
        <p:txBody>
          <a:bodyPr wrap="none" rtlCol="0">
            <a:spAutoFit/>
          </a:bodyPr>
          <a:lstStyle/>
          <a:p>
            <a:r>
              <a:rPr lang="en-US" altLang="zh-TW" sz="1600" b="1" dirty="0" smtClean="0">
                <a:solidFill>
                  <a:schemeClr val="bg2">
                    <a:lumMod val="40000"/>
                    <a:lumOff val="60000"/>
                  </a:schemeClr>
                </a:solidFill>
                <a:latin typeface="Courier New" pitchFamily="49" charset="0"/>
                <a:cs typeface="Courier New" pitchFamily="49" charset="0"/>
              </a:rPr>
              <a:t>/*------------------</a:t>
            </a:r>
            <a:endParaRPr lang="zh-TW" altLang="en-US" sz="1600" b="1" dirty="0">
              <a:solidFill>
                <a:schemeClr val="bg2">
                  <a:lumMod val="40000"/>
                  <a:lumOff val="60000"/>
                </a:schemeClr>
              </a:solidFill>
              <a:latin typeface="Courier New" pitchFamily="49" charset="0"/>
              <a:cs typeface="Courier New" pitchFamily="49" charset="0"/>
            </a:endParaRPr>
          </a:p>
          <a:p>
            <a:r>
              <a:rPr lang="en-US" altLang="zh-TW" sz="1600" b="1" dirty="0">
                <a:solidFill>
                  <a:schemeClr val="bg2">
                    <a:lumMod val="40000"/>
                    <a:lumOff val="60000"/>
                  </a:schemeClr>
                </a:solidFill>
                <a:latin typeface="Courier New" pitchFamily="49" charset="0"/>
                <a:cs typeface="Courier New" pitchFamily="49" charset="0"/>
              </a:rPr>
              <a:t>  pivot the camera</a:t>
            </a:r>
          </a:p>
          <a:p>
            <a:r>
              <a:rPr lang="en-US" altLang="zh-TW" sz="1600" b="1" dirty="0" smtClean="0">
                <a:solidFill>
                  <a:schemeClr val="bg2">
                    <a:lumMod val="40000"/>
                    <a:lumOff val="60000"/>
                  </a:schemeClr>
                </a:solidFill>
                <a:latin typeface="Courier New" pitchFamily="49" charset="0"/>
                <a:cs typeface="Courier New" pitchFamily="49" charset="0"/>
              </a:rPr>
              <a:t>-------------------*/</a:t>
            </a:r>
            <a:endParaRPr lang="zh-TW" altLang="en-US" sz="1600" b="1" dirty="0">
              <a:solidFill>
                <a:schemeClr val="bg2">
                  <a:lumMod val="40000"/>
                  <a:lumOff val="60000"/>
                </a:schemeClr>
              </a:solidFill>
              <a:latin typeface="Courier New" pitchFamily="49" charset="0"/>
              <a:cs typeface="Courier New" pitchFamily="49" charset="0"/>
            </a:endParaRPr>
          </a:p>
          <a:p>
            <a:r>
              <a:rPr lang="fr-FR" altLang="zh-TW" sz="1600" b="1" dirty="0"/>
              <a:t>void </a:t>
            </a:r>
            <a:r>
              <a:rPr lang="fr-FR" altLang="zh-TW" sz="1600" b="1" dirty="0">
                <a:solidFill>
                  <a:srgbClr val="FFC000"/>
                </a:solidFill>
              </a:rPr>
              <a:t>PivotCam</a:t>
            </a:r>
            <a:r>
              <a:rPr lang="fr-FR" altLang="zh-TW" sz="1600" b="1" dirty="0"/>
              <a:t>(int x, int y)</a:t>
            </a:r>
          </a:p>
          <a:p>
            <a:r>
              <a:rPr lang="en-US" altLang="zh-TW" sz="1600" b="1" dirty="0"/>
              <a:t>{</a:t>
            </a:r>
          </a:p>
          <a:p>
            <a:r>
              <a:rPr lang="en-US" altLang="zh-TW" sz="1600" b="1" dirty="0"/>
              <a:t>   </a:t>
            </a:r>
            <a:r>
              <a:rPr lang="en-US" altLang="zh-TW" sz="1600" b="1" dirty="0" err="1">
                <a:solidFill>
                  <a:srgbClr val="FFFF00"/>
                </a:solidFill>
              </a:rPr>
              <a:t>FnObject</a:t>
            </a:r>
            <a:r>
              <a:rPr lang="en-US" altLang="zh-TW" sz="1600" b="1" dirty="0">
                <a:solidFill>
                  <a:srgbClr val="FFFF00"/>
                </a:solidFill>
              </a:rPr>
              <a:t> </a:t>
            </a:r>
            <a:r>
              <a:rPr lang="en-US" altLang="zh-TW" sz="1600" b="1" dirty="0"/>
              <a:t>model;</a:t>
            </a:r>
          </a:p>
          <a:p>
            <a:endParaRPr lang="zh-TW" altLang="en-US" sz="1600" b="1" dirty="0"/>
          </a:p>
          <a:p>
            <a:r>
              <a:rPr lang="en-US" altLang="zh-TW" sz="1600" b="1" dirty="0"/>
              <a:t>   if (x != </a:t>
            </a:r>
            <a:r>
              <a:rPr lang="en-US" altLang="zh-TW" sz="1600" b="1" dirty="0" err="1"/>
              <a:t>oldX</a:t>
            </a:r>
            <a:r>
              <a:rPr lang="en-US" altLang="zh-TW" sz="1600" b="1" dirty="0"/>
              <a:t>) {</a:t>
            </a:r>
          </a:p>
          <a:p>
            <a:r>
              <a:rPr lang="en-US" altLang="zh-TW" sz="1600" b="1" dirty="0"/>
              <a:t>      </a:t>
            </a:r>
            <a:r>
              <a:rPr lang="en-US" altLang="zh-TW" sz="1600" b="1" dirty="0" smtClean="0"/>
              <a:t>model.ID(</a:t>
            </a:r>
            <a:r>
              <a:rPr lang="en-US" altLang="zh-TW" sz="1600" b="1" dirty="0" err="1" smtClean="0"/>
              <a:t>cID</a:t>
            </a:r>
            <a:r>
              <a:rPr lang="en-US" altLang="zh-TW" sz="1600" b="1" dirty="0"/>
              <a:t>);</a:t>
            </a:r>
          </a:p>
          <a:p>
            <a:r>
              <a:rPr lang="en-US" altLang="zh-TW" sz="1600" b="1" dirty="0"/>
              <a:t>      </a:t>
            </a:r>
            <a:r>
              <a:rPr lang="en-US" altLang="zh-TW" sz="1600" b="1" dirty="0" err="1"/>
              <a:t>model.Rotate</a:t>
            </a:r>
            <a:r>
              <a:rPr lang="en-US" altLang="zh-TW" sz="1600" b="1" dirty="0"/>
              <a:t>(</a:t>
            </a:r>
            <a:r>
              <a:rPr lang="en-US" altLang="zh-TW" sz="1600" b="1" dirty="0">
                <a:solidFill>
                  <a:srgbClr val="FFFF00"/>
                </a:solidFill>
              </a:rPr>
              <a:t>Z_AXIS</a:t>
            </a:r>
            <a:r>
              <a:rPr lang="en-US" altLang="zh-TW" sz="1600" b="1" dirty="0"/>
              <a:t>, (float) (x - </a:t>
            </a:r>
            <a:r>
              <a:rPr lang="en-US" altLang="zh-TW" sz="1600" b="1" dirty="0" err="1"/>
              <a:t>oldX</a:t>
            </a:r>
            <a:r>
              <a:rPr lang="en-US" altLang="zh-TW" sz="1600" b="1" dirty="0"/>
              <a:t>), </a:t>
            </a:r>
            <a:r>
              <a:rPr lang="en-US" altLang="zh-TW" sz="1600" b="1" dirty="0">
                <a:solidFill>
                  <a:srgbClr val="FFFF00"/>
                </a:solidFill>
              </a:rPr>
              <a:t>GLOBAL</a:t>
            </a:r>
            <a:r>
              <a:rPr lang="en-US" altLang="zh-TW" sz="1600" b="1" dirty="0"/>
              <a:t>);</a:t>
            </a:r>
          </a:p>
          <a:p>
            <a:r>
              <a:rPr lang="en-US" altLang="zh-TW" sz="1600" b="1" dirty="0"/>
              <a:t>      </a:t>
            </a:r>
            <a:r>
              <a:rPr lang="en-US" altLang="zh-TW" sz="1600" b="1" dirty="0" err="1"/>
              <a:t>oldX</a:t>
            </a:r>
            <a:r>
              <a:rPr lang="en-US" altLang="zh-TW" sz="1600" b="1" dirty="0"/>
              <a:t> = x;</a:t>
            </a:r>
          </a:p>
          <a:p>
            <a:r>
              <a:rPr lang="zh-TW" altLang="en-US" sz="1600" b="1" dirty="0"/>
              <a:t>   </a:t>
            </a:r>
            <a:r>
              <a:rPr lang="en-US" altLang="zh-TW" sz="1600" b="1" dirty="0"/>
              <a:t>}</a:t>
            </a:r>
          </a:p>
          <a:p>
            <a:endParaRPr lang="zh-TW" altLang="en-US" sz="1600" b="1" dirty="0"/>
          </a:p>
          <a:p>
            <a:r>
              <a:rPr lang="en-US" altLang="zh-TW" sz="1600" b="1" dirty="0"/>
              <a:t>   if (y != </a:t>
            </a:r>
            <a:r>
              <a:rPr lang="en-US" altLang="zh-TW" sz="1600" b="1" dirty="0" err="1"/>
              <a:t>oldY</a:t>
            </a:r>
            <a:r>
              <a:rPr lang="en-US" altLang="zh-TW" sz="1600" b="1" dirty="0"/>
              <a:t>) {</a:t>
            </a:r>
          </a:p>
          <a:p>
            <a:r>
              <a:rPr lang="en-US" altLang="zh-TW" sz="1600" b="1" dirty="0"/>
              <a:t>      </a:t>
            </a:r>
            <a:r>
              <a:rPr lang="en-US" altLang="zh-TW" sz="1600" b="1" dirty="0" smtClean="0"/>
              <a:t>model.ID(</a:t>
            </a:r>
            <a:r>
              <a:rPr lang="en-US" altLang="zh-TW" sz="1600" b="1" dirty="0" err="1" smtClean="0"/>
              <a:t>cID</a:t>
            </a:r>
            <a:r>
              <a:rPr lang="en-US" altLang="zh-TW" sz="1600" b="1" dirty="0"/>
              <a:t>);</a:t>
            </a:r>
          </a:p>
          <a:p>
            <a:r>
              <a:rPr lang="en-US" altLang="zh-TW" sz="1600" b="1" dirty="0"/>
              <a:t>      </a:t>
            </a:r>
            <a:r>
              <a:rPr lang="en-US" altLang="zh-TW" sz="1600" b="1" dirty="0" err="1"/>
              <a:t>model.Rotate</a:t>
            </a:r>
            <a:r>
              <a:rPr lang="en-US" altLang="zh-TW" sz="1600" b="1" dirty="0"/>
              <a:t>(X_AXIS, (float) (y - </a:t>
            </a:r>
            <a:r>
              <a:rPr lang="en-US" altLang="zh-TW" sz="1600" b="1" dirty="0" err="1"/>
              <a:t>oldY</a:t>
            </a:r>
            <a:r>
              <a:rPr lang="en-US" altLang="zh-TW" sz="1600" b="1" dirty="0"/>
              <a:t>), GLOBAL);</a:t>
            </a:r>
          </a:p>
          <a:p>
            <a:r>
              <a:rPr lang="en-US" altLang="zh-TW" sz="1600" b="1" dirty="0"/>
              <a:t>      </a:t>
            </a:r>
            <a:r>
              <a:rPr lang="en-US" altLang="zh-TW" sz="1600" b="1" dirty="0" err="1"/>
              <a:t>oldY</a:t>
            </a:r>
            <a:r>
              <a:rPr lang="en-US" altLang="zh-TW" sz="1600" b="1" dirty="0"/>
              <a:t> = y;</a:t>
            </a:r>
          </a:p>
          <a:p>
            <a:r>
              <a:rPr lang="zh-TW" altLang="en-US" sz="1600" b="1" dirty="0"/>
              <a:t>   </a:t>
            </a:r>
            <a:r>
              <a:rPr lang="en-US" altLang="zh-TW" sz="1600" b="1" dirty="0"/>
              <a:t>}</a:t>
            </a:r>
          </a:p>
          <a:p>
            <a:r>
              <a:rPr lang="en-US" altLang="zh-TW" sz="1600" b="1" dirty="0"/>
              <a:t>}</a:t>
            </a:r>
          </a:p>
          <a:p>
            <a:endParaRPr lang="zh-TW" altLang="en-US" sz="1600" b="1" dirty="0"/>
          </a:p>
          <a:p>
            <a:endParaRPr lang="zh-TW" altLang="en-US" sz="1600" b="1" dirty="0"/>
          </a:p>
          <a:p>
            <a:endParaRPr lang="zh-TW" altLang="en-US" sz="1600" b="1" dirty="0"/>
          </a:p>
          <a:p>
            <a:endParaRPr lang="zh-TW" altLang="en-US" sz="1600" b="1" dirty="0"/>
          </a:p>
        </p:txBody>
      </p:sp>
    </p:spTree>
    <p:extLst>
      <p:ext uri="{BB962C8B-B14F-4D97-AF65-F5344CB8AC3E}">
        <p14:creationId xmlns:p14="http://schemas.microsoft.com/office/powerpoint/2010/main" val="3517412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Hello World – Timer Callback</a:t>
            </a:r>
            <a:endParaRPr lang="en-US" altLang="zh-TW" sz="2800" b="1" dirty="0">
              <a:effectLst>
                <a:outerShdw blurRad="38100" dist="38100" dir="2700000" algn="tl">
                  <a:srgbClr val="000000">
                    <a:alpha val="43137"/>
                  </a:srgbClr>
                </a:outerShdw>
              </a:effectLst>
            </a:endParaRPr>
          </a:p>
        </p:txBody>
      </p:sp>
      <p:sp>
        <p:nvSpPr>
          <p:cNvPr id="6" name="文字方塊 5"/>
          <p:cNvSpPr txBox="1"/>
          <p:nvPr/>
        </p:nvSpPr>
        <p:spPr>
          <a:xfrm>
            <a:off x="179512" y="764704"/>
            <a:ext cx="8577989" cy="4278094"/>
          </a:xfrm>
          <a:prstGeom prst="rect">
            <a:avLst/>
          </a:prstGeom>
          <a:noFill/>
        </p:spPr>
        <p:txBody>
          <a:bodyPr wrap="none" rtlCol="0">
            <a:spAutoFit/>
          </a:bodyPr>
          <a:lstStyle/>
          <a:p>
            <a:r>
              <a:rPr lang="en-US" altLang="zh-TW" sz="1600" b="1" dirty="0" smtClean="0">
                <a:solidFill>
                  <a:schemeClr val="bg2">
                    <a:lumMod val="40000"/>
                    <a:lumOff val="60000"/>
                  </a:schemeClr>
                </a:solidFill>
                <a:latin typeface="Courier New" pitchFamily="49" charset="0"/>
                <a:cs typeface="Courier New" pitchFamily="49" charset="0"/>
              </a:rPr>
              <a:t>/*----------------------------------------------------------------</a:t>
            </a:r>
            <a:endParaRPr lang="zh-TW" altLang="en-US" sz="1600" b="1" dirty="0">
              <a:solidFill>
                <a:schemeClr val="bg2">
                  <a:lumMod val="40000"/>
                  <a:lumOff val="60000"/>
                </a:schemeClr>
              </a:solidFill>
              <a:latin typeface="Courier New" pitchFamily="49" charset="0"/>
              <a:cs typeface="Courier New" pitchFamily="49" charset="0"/>
            </a:endParaRPr>
          </a:p>
          <a:p>
            <a:r>
              <a:rPr lang="en-US" altLang="zh-TW" sz="1600" b="1" dirty="0">
                <a:solidFill>
                  <a:schemeClr val="bg2">
                    <a:lumMod val="40000"/>
                    <a:lumOff val="60000"/>
                  </a:schemeClr>
                </a:solidFill>
                <a:latin typeface="Courier New" pitchFamily="49" charset="0"/>
                <a:cs typeface="Courier New" pitchFamily="49" charset="0"/>
              </a:rPr>
              <a:t>  timer callback function </a:t>
            </a:r>
            <a:r>
              <a:rPr lang="en-US" altLang="zh-TW" sz="1600" b="1" dirty="0" smtClean="0">
                <a:solidFill>
                  <a:schemeClr val="bg2">
                    <a:lumMod val="40000"/>
                    <a:lumOff val="60000"/>
                  </a:schemeClr>
                </a:solidFill>
                <a:latin typeface="Courier New" pitchFamily="49" charset="0"/>
                <a:cs typeface="Courier New" pitchFamily="49" charset="0"/>
              </a:rPr>
              <a:t>called by </a:t>
            </a:r>
            <a:r>
              <a:rPr lang="en-US" altLang="zh-TW" sz="1600" b="1" dirty="0">
                <a:solidFill>
                  <a:schemeClr val="bg2">
                    <a:lumMod val="40000"/>
                    <a:lumOff val="60000"/>
                  </a:schemeClr>
                </a:solidFill>
                <a:latin typeface="Courier New" pitchFamily="49" charset="0"/>
                <a:cs typeface="Courier New" pitchFamily="49" charset="0"/>
              </a:rPr>
              <a:t>Fly2 System every 1/30 second</a:t>
            </a:r>
          </a:p>
          <a:p>
            <a:r>
              <a:rPr lang="en-US" altLang="zh-TW" sz="1600" b="1" dirty="0">
                <a:solidFill>
                  <a:schemeClr val="bg2">
                    <a:lumMod val="40000"/>
                    <a:lumOff val="60000"/>
                  </a:schemeClr>
                </a:solidFill>
                <a:latin typeface="Courier New" pitchFamily="49" charset="0"/>
                <a:cs typeface="Courier New" pitchFamily="49" charset="0"/>
              </a:rPr>
              <a:t>  </a:t>
            </a:r>
            <a:r>
              <a:rPr lang="en-US" altLang="zh-TW" sz="1600" b="1" dirty="0" err="1">
                <a:solidFill>
                  <a:schemeClr val="bg2">
                    <a:lumMod val="40000"/>
                    <a:lumOff val="60000"/>
                  </a:schemeClr>
                </a:solidFill>
                <a:latin typeface="Courier New" pitchFamily="49" charset="0"/>
                <a:cs typeface="Courier New" pitchFamily="49" charset="0"/>
              </a:rPr>
              <a:t>C.Wang</a:t>
            </a:r>
            <a:r>
              <a:rPr lang="en-US" altLang="zh-TW" sz="1600" b="1" dirty="0">
                <a:solidFill>
                  <a:schemeClr val="bg2">
                    <a:lumMod val="40000"/>
                    <a:lumOff val="60000"/>
                  </a:schemeClr>
                </a:solidFill>
                <a:latin typeface="Courier New" pitchFamily="49" charset="0"/>
                <a:cs typeface="Courier New" pitchFamily="49" charset="0"/>
              </a:rPr>
              <a:t> 0308, 2004</a:t>
            </a:r>
          </a:p>
          <a:p>
            <a:r>
              <a:rPr lang="zh-TW" altLang="en-US" sz="1600" b="1" dirty="0">
                <a:solidFill>
                  <a:schemeClr val="bg2">
                    <a:lumMod val="40000"/>
                    <a:lumOff val="60000"/>
                  </a:schemeClr>
                </a:solidFill>
                <a:latin typeface="Courier New" pitchFamily="49" charset="0"/>
                <a:cs typeface="Courier New" pitchFamily="49" charset="0"/>
              </a:rPr>
              <a:t> </a:t>
            </a:r>
            <a:r>
              <a:rPr lang="en-US" altLang="zh-TW" sz="1600" b="1" dirty="0" smtClean="0">
                <a:solidFill>
                  <a:schemeClr val="bg2">
                    <a:lumMod val="40000"/>
                    <a:lumOff val="60000"/>
                  </a:schemeClr>
                </a:solidFill>
                <a:latin typeface="Courier New" pitchFamily="49" charset="0"/>
                <a:cs typeface="Courier New" pitchFamily="49" charset="0"/>
              </a:rPr>
              <a:t>-----------------------------------------------------------------*/</a:t>
            </a:r>
            <a:endParaRPr lang="zh-TW" altLang="en-US" sz="1600" b="1" dirty="0">
              <a:solidFill>
                <a:schemeClr val="bg2">
                  <a:lumMod val="40000"/>
                  <a:lumOff val="60000"/>
                </a:schemeClr>
              </a:solidFill>
              <a:latin typeface="Courier New" pitchFamily="49" charset="0"/>
              <a:cs typeface="Courier New" pitchFamily="49" charset="0"/>
            </a:endParaRPr>
          </a:p>
          <a:p>
            <a:r>
              <a:rPr lang="en-US" altLang="zh-TW" sz="1600" b="1" dirty="0"/>
              <a:t>void </a:t>
            </a:r>
            <a:r>
              <a:rPr lang="en-US" altLang="zh-TW" sz="1600" b="1" dirty="0" err="1">
                <a:solidFill>
                  <a:srgbClr val="92D050"/>
                </a:solidFill>
              </a:rPr>
              <a:t>GameAI</a:t>
            </a:r>
            <a:r>
              <a:rPr lang="en-US" altLang="zh-TW" sz="1600" b="1" dirty="0">
                <a:solidFill>
                  <a:srgbClr val="FFFF00"/>
                </a:solidFill>
              </a:rPr>
              <a:t>(</a:t>
            </a:r>
            <a:r>
              <a:rPr lang="en-US" altLang="zh-TW" sz="1600" b="1" dirty="0" err="1">
                <a:solidFill>
                  <a:srgbClr val="FFFF00"/>
                </a:solidFill>
              </a:rPr>
              <a:t>int</a:t>
            </a:r>
            <a:r>
              <a:rPr lang="en-US" altLang="zh-TW" sz="1600" b="1" dirty="0">
                <a:solidFill>
                  <a:srgbClr val="FFFF00"/>
                </a:solidFill>
              </a:rPr>
              <a:t> skip)</a:t>
            </a:r>
          </a:p>
          <a:p>
            <a:r>
              <a:rPr lang="en-US" altLang="zh-TW" sz="1600" b="1" dirty="0"/>
              <a:t>{</a:t>
            </a:r>
          </a:p>
          <a:p>
            <a:r>
              <a:rPr lang="en-US" altLang="zh-TW" sz="1600" b="1" dirty="0"/>
              <a:t>   </a:t>
            </a:r>
            <a:r>
              <a:rPr lang="en-US" altLang="zh-TW" sz="1600" b="1" dirty="0">
                <a:solidFill>
                  <a:schemeClr val="bg2">
                    <a:lumMod val="40000"/>
                    <a:lumOff val="60000"/>
                  </a:schemeClr>
                </a:solidFill>
              </a:rPr>
              <a:t>// render the scene</a:t>
            </a:r>
          </a:p>
          <a:p>
            <a:r>
              <a:rPr lang="en-US" altLang="zh-TW" sz="1600" b="1" dirty="0"/>
              <a:t>   </a:t>
            </a:r>
            <a:r>
              <a:rPr lang="en-US" altLang="zh-TW" sz="1600" b="1" dirty="0" err="1"/>
              <a:t>FnViewport</a:t>
            </a:r>
            <a:r>
              <a:rPr lang="en-US" altLang="zh-TW" sz="1600" b="1" dirty="0"/>
              <a:t> </a:t>
            </a:r>
            <a:r>
              <a:rPr lang="en-US" altLang="zh-TW" sz="1600" b="1" dirty="0" err="1"/>
              <a:t>vp</a:t>
            </a:r>
            <a:r>
              <a:rPr lang="en-US" altLang="zh-TW" sz="1600" b="1" dirty="0"/>
              <a:t>;</a:t>
            </a:r>
          </a:p>
          <a:p>
            <a:r>
              <a:rPr lang="en-US" altLang="zh-TW" sz="1600" b="1" dirty="0"/>
              <a:t>   </a:t>
            </a:r>
            <a:r>
              <a:rPr lang="en-US" altLang="zh-TW" sz="1600" b="1" dirty="0" smtClean="0"/>
              <a:t>vp.ID(</a:t>
            </a:r>
            <a:r>
              <a:rPr lang="en-US" altLang="zh-TW" sz="1600" b="1" dirty="0" err="1" smtClean="0"/>
              <a:t>vID</a:t>
            </a:r>
            <a:r>
              <a:rPr lang="en-US" altLang="zh-TW" sz="1600" b="1" dirty="0"/>
              <a:t>);</a:t>
            </a:r>
          </a:p>
          <a:p>
            <a:r>
              <a:rPr lang="en-US" altLang="zh-TW" sz="1600" b="1" dirty="0"/>
              <a:t>   vp.Render3D(</a:t>
            </a:r>
            <a:r>
              <a:rPr lang="en-US" altLang="zh-TW" sz="1600" b="1" dirty="0" err="1"/>
              <a:t>cID</a:t>
            </a:r>
            <a:r>
              <a:rPr lang="en-US" altLang="zh-TW" sz="1600" b="1" dirty="0"/>
              <a:t>, TRUE, TRUE);</a:t>
            </a:r>
          </a:p>
          <a:p>
            <a:endParaRPr lang="en-US" altLang="zh-TW" sz="1600" b="1" dirty="0" smtClean="0"/>
          </a:p>
          <a:p>
            <a:r>
              <a:rPr lang="en-US" altLang="zh-TW" sz="1600" b="1" dirty="0"/>
              <a:t> </a:t>
            </a:r>
            <a:r>
              <a:rPr lang="en-US" altLang="zh-TW" sz="1600" b="1" dirty="0" smtClean="0"/>
              <a:t>  </a:t>
            </a:r>
            <a:r>
              <a:rPr lang="en-US" altLang="zh-TW" sz="1600" b="1" dirty="0" smtClean="0">
                <a:solidFill>
                  <a:schemeClr val="bg2">
                    <a:lumMod val="40000"/>
                    <a:lumOff val="60000"/>
                  </a:schemeClr>
                </a:solidFill>
              </a:rPr>
              <a:t>// perform double-buffering</a:t>
            </a:r>
            <a:endParaRPr lang="zh-TW" altLang="en-US" sz="1600" b="1" dirty="0">
              <a:solidFill>
                <a:schemeClr val="bg2">
                  <a:lumMod val="40000"/>
                  <a:lumOff val="60000"/>
                </a:schemeClr>
              </a:solidFill>
            </a:endParaRPr>
          </a:p>
          <a:p>
            <a:r>
              <a:rPr lang="en-US" altLang="zh-TW" sz="1600" b="1" dirty="0"/>
              <a:t>   </a:t>
            </a:r>
            <a:r>
              <a:rPr lang="en-US" altLang="zh-TW" sz="1600" b="1" dirty="0" err="1">
                <a:solidFill>
                  <a:srgbClr val="FFFF00"/>
                </a:solidFill>
              </a:rPr>
              <a:t>FySwapBuffers</a:t>
            </a:r>
            <a:r>
              <a:rPr lang="en-US" altLang="zh-TW" sz="1600" b="1" dirty="0">
                <a:solidFill>
                  <a:srgbClr val="FFFF00"/>
                </a:solidFill>
              </a:rPr>
              <a:t>();</a:t>
            </a:r>
          </a:p>
          <a:p>
            <a:r>
              <a:rPr lang="en-US" altLang="zh-TW" sz="1600" b="1" dirty="0"/>
              <a:t>}</a:t>
            </a:r>
          </a:p>
          <a:p>
            <a:endParaRPr lang="zh-TW" altLang="en-US" sz="1600" b="1" dirty="0"/>
          </a:p>
          <a:p>
            <a:endParaRPr lang="zh-TW" altLang="en-US" sz="1600" b="1" dirty="0"/>
          </a:p>
          <a:p>
            <a:endParaRPr lang="zh-TW" altLang="en-US" sz="1600" b="1" dirty="0"/>
          </a:p>
        </p:txBody>
      </p:sp>
    </p:spTree>
    <p:extLst>
      <p:ext uri="{BB962C8B-B14F-4D97-AF65-F5344CB8AC3E}">
        <p14:creationId xmlns:p14="http://schemas.microsoft.com/office/powerpoint/2010/main" val="32058689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7504" y="620688"/>
            <a:ext cx="8856984" cy="6048672"/>
          </a:xfrm>
        </p:spPr>
        <p:txBody>
          <a:bodyPr>
            <a:normAutofit/>
          </a:bodyPr>
          <a:lstStyle/>
          <a:p>
            <a:r>
              <a:rPr lang="en-US" altLang="zh-TW" sz="2000" dirty="0" smtClean="0">
                <a:solidFill>
                  <a:srgbClr val="FFC000"/>
                </a:solidFill>
                <a:latin typeface="+mn-lt"/>
              </a:rPr>
              <a:t>No</a:t>
            </a:r>
            <a:r>
              <a:rPr lang="en-US" altLang="zh-TW" sz="2000" dirty="0" smtClean="0">
                <a:latin typeface="+mn-lt"/>
              </a:rPr>
              <a:t> Win32 or DirectX background needed for programmers</a:t>
            </a:r>
          </a:p>
          <a:p>
            <a:pPr lvl="1"/>
            <a:r>
              <a:rPr lang="en-US" altLang="zh-TW" sz="2000" dirty="0" smtClean="0">
                <a:latin typeface="+mn-lt"/>
              </a:rPr>
              <a:t>Fly2 is cross-platform</a:t>
            </a:r>
          </a:p>
          <a:p>
            <a:pPr lvl="2"/>
            <a:r>
              <a:rPr lang="en-US" altLang="zh-TW" sz="2000" dirty="0">
                <a:latin typeface="+mn-lt"/>
              </a:rPr>
              <a:t>Standard ANSI C/C++</a:t>
            </a:r>
          </a:p>
          <a:p>
            <a:pPr lvl="2"/>
            <a:r>
              <a:rPr lang="en-US" altLang="zh-TW" sz="2000" dirty="0" smtClean="0">
                <a:latin typeface="+mn-lt"/>
              </a:rPr>
              <a:t>SDK / DDK design</a:t>
            </a:r>
          </a:p>
          <a:p>
            <a:pPr lvl="2"/>
            <a:r>
              <a:rPr lang="en-US" altLang="zh-TW" sz="2000" dirty="0" smtClean="0">
                <a:latin typeface="+mn-lt"/>
              </a:rPr>
              <a:t>DDK</a:t>
            </a:r>
          </a:p>
          <a:p>
            <a:pPr lvl="3"/>
            <a:r>
              <a:rPr lang="en-US" altLang="zh-TW" sz="2000" dirty="0" smtClean="0">
                <a:latin typeface="+mn-lt"/>
              </a:rPr>
              <a:t>Platform dependency</a:t>
            </a:r>
          </a:p>
          <a:p>
            <a:pPr lvl="4"/>
            <a:r>
              <a:rPr lang="en-US" altLang="zh-TW" sz="2000" dirty="0" smtClean="0">
                <a:latin typeface="+mn-lt"/>
              </a:rPr>
              <a:t>Win32, Linux, </a:t>
            </a:r>
            <a:r>
              <a:rPr lang="en-US" altLang="zh-TW" sz="2000" dirty="0" err="1" smtClean="0">
                <a:latin typeface="+mn-lt"/>
              </a:rPr>
              <a:t>iOS</a:t>
            </a:r>
            <a:r>
              <a:rPr lang="en-US" altLang="zh-TW" sz="2000" dirty="0" smtClean="0">
                <a:latin typeface="+mn-lt"/>
              </a:rPr>
              <a:t>, Android, SONY PSP2</a:t>
            </a:r>
          </a:p>
          <a:p>
            <a:pPr lvl="3"/>
            <a:r>
              <a:rPr lang="en-US" altLang="zh-TW" sz="2000" dirty="0" smtClean="0">
                <a:latin typeface="+mn-lt"/>
              </a:rPr>
              <a:t>Graphics APIs</a:t>
            </a:r>
          </a:p>
          <a:p>
            <a:pPr lvl="4"/>
            <a:r>
              <a:rPr lang="en-US" altLang="zh-TW" sz="2000" dirty="0" smtClean="0">
                <a:latin typeface="+mn-lt"/>
              </a:rPr>
              <a:t>DirectX 9.0c, DirectX 11</a:t>
            </a:r>
          </a:p>
          <a:p>
            <a:pPr lvl="4"/>
            <a:r>
              <a:rPr lang="en-US" altLang="zh-TW" sz="2000" dirty="0" smtClean="0">
                <a:latin typeface="+mn-lt"/>
              </a:rPr>
              <a:t>OpenGL 4.0, OpenGL/ES 2.0 (1.1 included)</a:t>
            </a:r>
          </a:p>
          <a:p>
            <a:pPr lvl="4"/>
            <a:r>
              <a:rPr lang="en-US" altLang="zh-TW" sz="2000" dirty="0" smtClean="0">
                <a:latin typeface="+mn-lt"/>
              </a:rPr>
              <a:t>SONY </a:t>
            </a:r>
            <a:r>
              <a:rPr lang="en-US" altLang="zh-TW" sz="2000" dirty="0" err="1" smtClean="0">
                <a:latin typeface="+mn-lt"/>
              </a:rPr>
              <a:t>libgxm</a:t>
            </a:r>
            <a:endParaRPr lang="en-US" altLang="zh-TW" sz="2000" dirty="0" smtClean="0">
              <a:latin typeface="+mn-lt"/>
            </a:endParaRPr>
          </a:p>
          <a:p>
            <a:pPr lvl="3"/>
            <a:r>
              <a:rPr lang="en-US" altLang="zh-TW" sz="2000" dirty="0" smtClean="0">
                <a:latin typeface="+mn-lt"/>
              </a:rPr>
              <a:t>Multi-threading</a:t>
            </a:r>
          </a:p>
          <a:p>
            <a:pPr lvl="3"/>
            <a:r>
              <a:rPr lang="en-US" altLang="zh-TW" sz="2000" dirty="0" smtClean="0">
                <a:latin typeface="+mn-lt"/>
              </a:rPr>
              <a:t>Audio</a:t>
            </a:r>
          </a:p>
          <a:p>
            <a:pPr lvl="4"/>
            <a:r>
              <a:rPr lang="en-US" altLang="zh-TW" sz="2000" dirty="0" err="1" smtClean="0">
                <a:latin typeface="+mn-lt"/>
              </a:rPr>
              <a:t>OpenAL</a:t>
            </a:r>
            <a:r>
              <a:rPr lang="en-US" altLang="zh-TW" sz="2000" dirty="0" smtClean="0">
                <a:latin typeface="+mn-lt"/>
              </a:rPr>
              <a:t> (most platforms)</a:t>
            </a:r>
          </a:p>
          <a:p>
            <a:pPr lvl="4"/>
            <a:r>
              <a:rPr lang="en-US" altLang="zh-TW" sz="2000" dirty="0" smtClean="0">
                <a:latin typeface="+mn-lt"/>
              </a:rPr>
              <a:t>SONY PSP2 audio</a:t>
            </a:r>
          </a:p>
        </p:txBody>
      </p:sp>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Basics in Using Fly2 (1)</a:t>
            </a:r>
            <a:endParaRPr lang="en-US" altLang="zh-TW"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268095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7504" y="620688"/>
            <a:ext cx="8856984" cy="5904656"/>
          </a:xfrm>
        </p:spPr>
        <p:txBody>
          <a:bodyPr>
            <a:normAutofit/>
          </a:bodyPr>
          <a:lstStyle/>
          <a:p>
            <a:pPr lvl="1"/>
            <a:r>
              <a:rPr lang="en-US" altLang="zh-TW" sz="2000" dirty="0" smtClean="0">
                <a:latin typeface="+mn-lt"/>
              </a:rPr>
              <a:t>Main program entry is</a:t>
            </a:r>
          </a:p>
          <a:p>
            <a:pPr lvl="2"/>
            <a:r>
              <a:rPr lang="en-US" altLang="zh-TW" sz="2000" dirty="0">
                <a:solidFill>
                  <a:srgbClr val="FFFF00"/>
                </a:solidFill>
                <a:latin typeface="+mn-lt"/>
              </a:rPr>
              <a:t>v</a:t>
            </a:r>
            <a:r>
              <a:rPr lang="en-US" altLang="zh-TW" sz="2000" dirty="0" smtClean="0">
                <a:solidFill>
                  <a:srgbClr val="FFFF00"/>
                </a:solidFill>
                <a:latin typeface="+mn-lt"/>
              </a:rPr>
              <a:t>oid </a:t>
            </a:r>
            <a:r>
              <a:rPr lang="en-US" altLang="zh-TW" sz="2000" dirty="0" err="1" smtClean="0">
                <a:solidFill>
                  <a:srgbClr val="FFFF00"/>
                </a:solidFill>
                <a:latin typeface="+mn-lt"/>
              </a:rPr>
              <a:t>FyMain</a:t>
            </a:r>
            <a:r>
              <a:rPr lang="en-US" altLang="zh-TW" sz="2000" dirty="0" smtClean="0">
                <a:solidFill>
                  <a:srgbClr val="FFFF00"/>
                </a:solidFill>
                <a:latin typeface="+mn-lt"/>
              </a:rPr>
              <a:t>(</a:t>
            </a:r>
            <a:r>
              <a:rPr lang="en-US" altLang="zh-TW" sz="2000" dirty="0" err="1" smtClean="0">
                <a:solidFill>
                  <a:srgbClr val="FFFF00"/>
                </a:solidFill>
                <a:latin typeface="+mn-lt"/>
              </a:rPr>
              <a:t>int</a:t>
            </a:r>
            <a:r>
              <a:rPr lang="en-US" altLang="zh-TW" sz="2000" dirty="0" smtClean="0">
                <a:solidFill>
                  <a:srgbClr val="FFFF00"/>
                </a:solidFill>
                <a:latin typeface="+mn-lt"/>
              </a:rPr>
              <a:t> </a:t>
            </a:r>
            <a:r>
              <a:rPr lang="en-US" altLang="zh-TW" sz="2000" dirty="0" err="1" smtClean="0">
                <a:solidFill>
                  <a:srgbClr val="FFFF00"/>
                </a:solidFill>
                <a:latin typeface="+mn-lt"/>
              </a:rPr>
              <a:t>argc</a:t>
            </a:r>
            <a:r>
              <a:rPr lang="en-US" altLang="zh-TW" sz="2000" dirty="0" smtClean="0">
                <a:solidFill>
                  <a:srgbClr val="FFFF00"/>
                </a:solidFill>
                <a:latin typeface="+mn-lt"/>
              </a:rPr>
              <a:t>, char *</a:t>
            </a:r>
            <a:r>
              <a:rPr lang="en-US" altLang="zh-TW" sz="2000" dirty="0" err="1" smtClean="0">
                <a:solidFill>
                  <a:srgbClr val="FFFF00"/>
                </a:solidFill>
                <a:latin typeface="+mn-lt"/>
              </a:rPr>
              <a:t>argv</a:t>
            </a:r>
            <a:r>
              <a:rPr lang="en-US" altLang="zh-TW" sz="2000" dirty="0" smtClean="0">
                <a:solidFill>
                  <a:srgbClr val="FFFF00"/>
                </a:solidFill>
                <a:latin typeface="+mn-lt"/>
              </a:rPr>
              <a:t>[])</a:t>
            </a:r>
          </a:p>
          <a:p>
            <a:r>
              <a:rPr lang="en-US" altLang="zh-TW" sz="2000" dirty="0" smtClean="0">
                <a:latin typeface="+mn-lt"/>
              </a:rPr>
              <a:t>Take Win32 platform as an example</a:t>
            </a:r>
          </a:p>
          <a:p>
            <a:pPr lvl="1"/>
            <a:r>
              <a:rPr lang="en-US" altLang="zh-TW" sz="2000" dirty="0" smtClean="0">
                <a:latin typeface="+mn-lt"/>
              </a:rPr>
              <a:t>Only one Fly2 header file included in most cases</a:t>
            </a:r>
          </a:p>
          <a:p>
            <a:pPr lvl="2"/>
            <a:r>
              <a:rPr lang="en-US" altLang="zh-TW" sz="2000" dirty="0">
                <a:solidFill>
                  <a:srgbClr val="FFFF00"/>
                </a:solidFill>
                <a:latin typeface="+mn-lt"/>
              </a:rPr>
              <a:t>#include "</a:t>
            </a:r>
            <a:r>
              <a:rPr lang="en-US" altLang="zh-TW" sz="2000" dirty="0" smtClean="0">
                <a:solidFill>
                  <a:srgbClr val="FFFF00"/>
                </a:solidFill>
                <a:latin typeface="+mn-lt"/>
              </a:rPr>
              <a:t>FlyWin32.h“</a:t>
            </a:r>
          </a:p>
          <a:p>
            <a:pPr lvl="2"/>
            <a:r>
              <a:rPr lang="en-US" altLang="zh-TW" sz="2000" dirty="0" smtClean="0">
                <a:latin typeface="+mn-lt"/>
              </a:rPr>
              <a:t>But “</a:t>
            </a:r>
            <a:r>
              <a:rPr lang="en-US" altLang="zh-TW" sz="2000" dirty="0" smtClean="0">
                <a:solidFill>
                  <a:srgbClr val="FFFF00"/>
                </a:solidFill>
                <a:latin typeface="+mn-lt"/>
              </a:rPr>
              <a:t>Fly2.h” </a:t>
            </a:r>
            <a:r>
              <a:rPr lang="en-US" altLang="zh-TW" sz="2000" dirty="0" smtClean="0">
                <a:latin typeface="+mn-lt"/>
              </a:rPr>
              <a:t>is major include file</a:t>
            </a:r>
            <a:endParaRPr lang="en-US" altLang="zh-TW" sz="2000" dirty="0">
              <a:latin typeface="+mn-lt"/>
            </a:endParaRPr>
          </a:p>
          <a:p>
            <a:r>
              <a:rPr lang="en-US" altLang="zh-TW" sz="2000" dirty="0" smtClean="0">
                <a:latin typeface="+mn-lt"/>
              </a:rPr>
              <a:t>The 1</a:t>
            </a:r>
            <a:r>
              <a:rPr lang="en-US" altLang="zh-TW" sz="2000" baseline="30000" dirty="0" smtClean="0">
                <a:latin typeface="+mn-lt"/>
              </a:rPr>
              <a:t>st</a:t>
            </a:r>
            <a:r>
              <a:rPr lang="en-US" altLang="zh-TW" sz="2000" dirty="0" smtClean="0">
                <a:latin typeface="+mn-lt"/>
              </a:rPr>
              <a:t> Fly2 function to call on Win32</a:t>
            </a:r>
          </a:p>
          <a:p>
            <a:pPr lvl="1"/>
            <a:r>
              <a:rPr lang="nb-NO" altLang="zh-TW" sz="2000" dirty="0" smtClean="0">
                <a:solidFill>
                  <a:srgbClr val="FFFF00"/>
                </a:solidFill>
                <a:latin typeface="+mn-lt"/>
              </a:rPr>
              <a:t>FyStartFlyWin32(caption, ox, oy, width, height, beFullScreen)</a:t>
            </a:r>
          </a:p>
          <a:p>
            <a:pPr lvl="2"/>
            <a:r>
              <a:rPr lang="nb-NO" altLang="zh-TW" sz="2000" dirty="0">
                <a:solidFill>
                  <a:srgbClr val="FFFF00"/>
                </a:solidFill>
                <a:latin typeface="+mn-lt"/>
              </a:rPr>
              <a:t>c</a:t>
            </a:r>
            <a:r>
              <a:rPr lang="nb-NO" altLang="zh-TW" sz="2000" dirty="0" smtClean="0">
                <a:solidFill>
                  <a:srgbClr val="FFFF00"/>
                </a:solidFill>
                <a:latin typeface="+mn-lt"/>
              </a:rPr>
              <a:t>har *Caption</a:t>
            </a:r>
            <a:r>
              <a:rPr lang="nb-NO" altLang="zh-TW" sz="2000" dirty="0" smtClean="0">
                <a:latin typeface="+mn-lt"/>
              </a:rPr>
              <a:t> is the window’s caption</a:t>
            </a:r>
          </a:p>
          <a:p>
            <a:pPr lvl="2"/>
            <a:r>
              <a:rPr lang="nb-NO" altLang="zh-TW" sz="2000" dirty="0" smtClean="0">
                <a:solidFill>
                  <a:srgbClr val="FFFF00"/>
                </a:solidFill>
                <a:latin typeface="+mn-lt"/>
              </a:rPr>
              <a:t>(int ox, int oy) </a:t>
            </a:r>
            <a:r>
              <a:rPr lang="nb-NO" altLang="zh-TW" sz="2000" dirty="0" smtClean="0">
                <a:latin typeface="+mn-lt"/>
              </a:rPr>
              <a:t>is the window position</a:t>
            </a:r>
          </a:p>
          <a:p>
            <a:pPr lvl="2"/>
            <a:r>
              <a:rPr lang="nb-NO" altLang="zh-TW" sz="2000" dirty="0" smtClean="0">
                <a:solidFill>
                  <a:srgbClr val="FFFF00"/>
                </a:solidFill>
                <a:latin typeface="+mn-lt"/>
              </a:rPr>
              <a:t>(int width, int height) </a:t>
            </a:r>
            <a:r>
              <a:rPr lang="nb-NO" altLang="zh-TW" sz="2000" dirty="0" smtClean="0">
                <a:latin typeface="+mn-lt"/>
              </a:rPr>
              <a:t>is the window size</a:t>
            </a:r>
          </a:p>
          <a:p>
            <a:pPr lvl="3"/>
            <a:r>
              <a:rPr lang="nb-NO" altLang="zh-TW" sz="2000" dirty="0" smtClean="0">
                <a:latin typeface="+mn-lt"/>
              </a:rPr>
              <a:t>In full screen mode, width/height should be supported by hardware driver</a:t>
            </a:r>
          </a:p>
        </p:txBody>
      </p:sp>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Basics in Using Fly2 (2)</a:t>
            </a:r>
            <a:endParaRPr lang="en-US" altLang="zh-TW"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936061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7504" y="620688"/>
            <a:ext cx="8856984" cy="6120680"/>
          </a:xfrm>
        </p:spPr>
        <p:txBody>
          <a:bodyPr>
            <a:normAutofit/>
          </a:bodyPr>
          <a:lstStyle/>
          <a:p>
            <a:r>
              <a:rPr lang="en-US" altLang="zh-TW" sz="2000" dirty="0" smtClean="0">
                <a:latin typeface="+mn-lt"/>
              </a:rPr>
              <a:t>Setup Working Environment</a:t>
            </a:r>
          </a:p>
          <a:p>
            <a:r>
              <a:rPr lang="en-US" altLang="zh-TW" sz="2000" dirty="0" smtClean="0">
                <a:latin typeface="+mn-lt"/>
              </a:rPr>
              <a:t>The Game Loop</a:t>
            </a:r>
          </a:p>
          <a:p>
            <a:r>
              <a:rPr lang="en-US" altLang="zh-TW" sz="2000" dirty="0" smtClean="0">
                <a:latin typeface="+mn-lt"/>
              </a:rPr>
              <a:t>Hello World</a:t>
            </a:r>
          </a:p>
          <a:p>
            <a:r>
              <a:rPr lang="en-US" altLang="zh-TW" sz="2000" dirty="0" smtClean="0">
                <a:latin typeface="+mn-lt"/>
              </a:rPr>
              <a:t>Basics in Coding Using Fly2</a:t>
            </a:r>
          </a:p>
          <a:p>
            <a:r>
              <a:rPr lang="en-US" altLang="zh-TW" sz="2000" dirty="0" smtClean="0">
                <a:latin typeface="+mn-lt"/>
              </a:rPr>
              <a:t>Viewports &amp; Scenes</a:t>
            </a:r>
          </a:p>
          <a:p>
            <a:r>
              <a:rPr lang="en-US" altLang="zh-TW" sz="2000" dirty="0" smtClean="0">
                <a:latin typeface="+mn-lt"/>
              </a:rPr>
              <a:t>Objects</a:t>
            </a:r>
          </a:p>
          <a:p>
            <a:r>
              <a:rPr lang="en-US" altLang="zh-TW" sz="2000" dirty="0" smtClean="0">
                <a:latin typeface="+mn-lt"/>
              </a:rPr>
              <a:t>Cameras &amp; Lights</a:t>
            </a:r>
          </a:p>
          <a:p>
            <a:r>
              <a:rPr lang="en-US" altLang="zh-TW" sz="2000" dirty="0" smtClean="0">
                <a:latin typeface="+mn-lt"/>
              </a:rPr>
              <a:t>Materials</a:t>
            </a:r>
          </a:p>
          <a:p>
            <a:r>
              <a:rPr lang="en-US" altLang="zh-TW" sz="2000" dirty="0" smtClean="0">
                <a:latin typeface="+mn-lt"/>
              </a:rPr>
              <a:t>Characters</a:t>
            </a:r>
          </a:p>
          <a:p>
            <a:r>
              <a:rPr lang="en-US" altLang="zh-TW" sz="2000" dirty="0" smtClean="0">
                <a:latin typeface="+mn-lt"/>
              </a:rPr>
              <a:t>Movements and Terrain Following</a:t>
            </a:r>
          </a:p>
          <a:p>
            <a:r>
              <a:rPr lang="en-US" altLang="zh-TW" sz="2000" dirty="0" smtClean="0">
                <a:latin typeface="+mn-lt"/>
              </a:rPr>
              <a:t>Sprites</a:t>
            </a:r>
          </a:p>
          <a:p>
            <a:r>
              <a:rPr lang="en-US" altLang="zh-TW" sz="2000" dirty="0" smtClean="0">
                <a:solidFill>
                  <a:srgbClr val="FFC000"/>
                </a:solidFill>
                <a:latin typeface="+mn-lt"/>
              </a:rPr>
              <a:t>Write Shaders</a:t>
            </a:r>
          </a:p>
          <a:p>
            <a:r>
              <a:rPr lang="en-US" altLang="zh-TW" sz="2000" dirty="0" smtClean="0">
                <a:solidFill>
                  <a:srgbClr val="FFC000"/>
                </a:solidFill>
                <a:latin typeface="+mn-lt"/>
              </a:rPr>
              <a:t>Rendering</a:t>
            </a:r>
          </a:p>
          <a:p>
            <a:r>
              <a:rPr lang="en-US" altLang="zh-TW" sz="2000" dirty="0" smtClean="0">
                <a:solidFill>
                  <a:srgbClr val="FFC000"/>
                </a:solidFill>
                <a:latin typeface="+mn-lt"/>
              </a:rPr>
              <a:t>More Functions (Text, Audio)</a:t>
            </a:r>
          </a:p>
          <a:p>
            <a:r>
              <a:rPr lang="en-US" altLang="zh-TW" sz="2000" dirty="0">
                <a:solidFill>
                  <a:srgbClr val="FFC000"/>
                </a:solidFill>
                <a:latin typeface="+mn-lt"/>
              </a:rPr>
              <a:t>File </a:t>
            </a:r>
            <a:r>
              <a:rPr lang="en-US" altLang="zh-TW" sz="2000" dirty="0" smtClean="0">
                <a:solidFill>
                  <a:srgbClr val="FFC000"/>
                </a:solidFill>
                <a:latin typeface="+mn-lt"/>
              </a:rPr>
              <a:t>Formats</a:t>
            </a:r>
          </a:p>
          <a:p>
            <a:r>
              <a:rPr lang="en-US" altLang="zh-TW" sz="2000" dirty="0">
                <a:solidFill>
                  <a:srgbClr val="FFC000"/>
                </a:solidFill>
                <a:latin typeface="+mn-lt"/>
              </a:rPr>
              <a:t>Game FX </a:t>
            </a:r>
            <a:r>
              <a:rPr lang="en-US" altLang="zh-TW" sz="2000" dirty="0" smtClean="0">
                <a:solidFill>
                  <a:srgbClr val="FFC000"/>
                </a:solidFill>
                <a:latin typeface="+mn-lt"/>
              </a:rPr>
              <a:t>System</a:t>
            </a:r>
            <a:endParaRPr lang="en-US" altLang="zh-TW" sz="2000" dirty="0">
              <a:solidFill>
                <a:srgbClr val="FFC000"/>
              </a:solidFill>
              <a:latin typeface="+mn-lt"/>
            </a:endParaRPr>
          </a:p>
        </p:txBody>
      </p:sp>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Contents</a:t>
            </a:r>
            <a:endParaRPr lang="en-US" altLang="zh-TW" sz="28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7504" y="620688"/>
            <a:ext cx="8856984" cy="5832648"/>
          </a:xfrm>
        </p:spPr>
        <p:txBody>
          <a:bodyPr>
            <a:normAutofit/>
          </a:bodyPr>
          <a:lstStyle/>
          <a:p>
            <a:pPr lvl="2"/>
            <a:r>
              <a:rPr lang="nb-NO" altLang="zh-TW" sz="2000" dirty="0">
                <a:latin typeface="+mn-lt"/>
              </a:rPr>
              <a:t>To render the program in fullscreen mode, set </a:t>
            </a:r>
            <a:r>
              <a:rPr lang="nb-NO" altLang="zh-TW" sz="2000" dirty="0" smtClean="0">
                <a:solidFill>
                  <a:srgbClr val="FFFF00"/>
                </a:solidFill>
                <a:latin typeface="+mn-lt"/>
              </a:rPr>
              <a:t>BOOL4</a:t>
            </a:r>
            <a:r>
              <a:rPr lang="nb-NO" altLang="zh-TW" sz="2000" dirty="0" smtClean="0">
                <a:latin typeface="+mn-lt"/>
              </a:rPr>
              <a:t> </a:t>
            </a:r>
            <a:r>
              <a:rPr lang="nb-NO" altLang="zh-TW" sz="2000" dirty="0" smtClean="0">
                <a:solidFill>
                  <a:srgbClr val="FFFF00"/>
                </a:solidFill>
                <a:latin typeface="+mn-lt"/>
              </a:rPr>
              <a:t>beFullScreen</a:t>
            </a:r>
            <a:r>
              <a:rPr lang="nb-NO" altLang="zh-TW" sz="2000" dirty="0" smtClean="0">
                <a:latin typeface="+mn-lt"/>
              </a:rPr>
              <a:t> </a:t>
            </a:r>
            <a:r>
              <a:rPr lang="nb-NO" altLang="zh-TW" sz="2000" dirty="0">
                <a:latin typeface="+mn-lt"/>
              </a:rPr>
              <a:t>to </a:t>
            </a:r>
            <a:r>
              <a:rPr lang="nb-NO" altLang="zh-TW" sz="2000" dirty="0">
                <a:solidFill>
                  <a:srgbClr val="FFFF00"/>
                </a:solidFill>
                <a:latin typeface="+mn-lt"/>
              </a:rPr>
              <a:t>TRUE</a:t>
            </a:r>
            <a:r>
              <a:rPr lang="nb-NO" altLang="zh-TW" sz="2000" dirty="0">
                <a:latin typeface="+mn-lt"/>
              </a:rPr>
              <a:t>, otherwise it runs on window mode</a:t>
            </a:r>
            <a:r>
              <a:rPr lang="nb-NO" altLang="zh-TW" sz="2000" dirty="0" smtClean="0">
                <a:latin typeface="+mn-lt"/>
              </a:rPr>
              <a:t>.</a:t>
            </a:r>
          </a:p>
          <a:p>
            <a:pPr lvl="2"/>
            <a:r>
              <a:rPr lang="nb-NO" altLang="zh-TW" sz="2000" dirty="0" smtClean="0">
                <a:solidFill>
                  <a:srgbClr val="FFFF00"/>
                </a:solidFill>
                <a:latin typeface="+mn-lt"/>
              </a:rPr>
              <a:t>BOOL4</a:t>
            </a:r>
            <a:r>
              <a:rPr lang="nb-NO" altLang="zh-TW" sz="2000" dirty="0" smtClean="0">
                <a:latin typeface="+mn-lt"/>
              </a:rPr>
              <a:t> is a boolean variable type in 32-bit.</a:t>
            </a:r>
            <a:endParaRPr lang="nb-NO" altLang="zh-TW" sz="2000" dirty="0">
              <a:latin typeface="+mn-lt"/>
            </a:endParaRPr>
          </a:p>
          <a:p>
            <a:r>
              <a:rPr lang="en-US" altLang="zh-TW" sz="2000" dirty="0" smtClean="0">
                <a:latin typeface="+mn-lt"/>
              </a:rPr>
              <a:t>The last function to call using Fly2 on Win32</a:t>
            </a:r>
          </a:p>
          <a:p>
            <a:pPr lvl="1"/>
            <a:r>
              <a:rPr lang="en-US" altLang="zh-TW" sz="2000" dirty="0">
                <a:solidFill>
                  <a:srgbClr val="FFFF00"/>
                </a:solidFill>
                <a:latin typeface="+mn-lt"/>
              </a:rPr>
              <a:t>FyQuitFlyWin32();</a:t>
            </a:r>
          </a:p>
          <a:p>
            <a:pPr marL="457200" lvl="1" indent="0">
              <a:buNone/>
            </a:pPr>
            <a:endParaRPr lang="en-US" altLang="zh-TW" sz="2000" dirty="0">
              <a:latin typeface="+mn-lt"/>
            </a:endParaRPr>
          </a:p>
        </p:txBody>
      </p:sp>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Basics in Using Fly2 (3)</a:t>
            </a:r>
            <a:endParaRPr lang="en-US" altLang="zh-TW"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5049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7504" y="620688"/>
            <a:ext cx="8856984" cy="6048672"/>
          </a:xfrm>
        </p:spPr>
        <p:txBody>
          <a:bodyPr>
            <a:normAutofit/>
          </a:bodyPr>
          <a:lstStyle/>
          <a:p>
            <a:r>
              <a:rPr lang="en-US" altLang="zh-TW" sz="2000" dirty="0" smtClean="0">
                <a:solidFill>
                  <a:srgbClr val="FFFF00"/>
                </a:solidFill>
                <a:latin typeface="+mn-lt"/>
              </a:rPr>
              <a:t>ID</a:t>
            </a:r>
            <a:r>
              <a:rPr lang="en-US" altLang="zh-TW" sz="2000" dirty="0" smtClean="0">
                <a:latin typeface="+mn-lt"/>
              </a:rPr>
              <a:t> and </a:t>
            </a:r>
            <a:r>
              <a:rPr lang="en-US" altLang="zh-TW" sz="2000" dirty="0" smtClean="0">
                <a:solidFill>
                  <a:srgbClr val="FFFF00"/>
                </a:solidFill>
                <a:latin typeface="+mn-lt"/>
              </a:rPr>
              <a:t>Function Class</a:t>
            </a:r>
          </a:p>
          <a:p>
            <a:pPr lvl="1"/>
            <a:r>
              <a:rPr lang="en-US" altLang="zh-TW" sz="2000" dirty="0" smtClean="0">
                <a:latin typeface="+mn-lt"/>
              </a:rPr>
              <a:t>Fly2 </a:t>
            </a:r>
            <a:r>
              <a:rPr lang="en-US" altLang="zh-TW" sz="2000" dirty="0" smtClean="0">
                <a:solidFill>
                  <a:srgbClr val="FFFF00"/>
                </a:solidFill>
                <a:latin typeface="+mn-lt"/>
              </a:rPr>
              <a:t>uses function class </a:t>
            </a:r>
            <a:r>
              <a:rPr lang="en-US" altLang="zh-TW" sz="2000" dirty="0" smtClean="0">
                <a:latin typeface="+mn-lt"/>
              </a:rPr>
              <a:t>to hide the internal data structure of the engine to programmers to keep the usage of Fly2 clear and well-defined.</a:t>
            </a:r>
          </a:p>
          <a:p>
            <a:pPr lvl="1"/>
            <a:r>
              <a:rPr lang="en-US" altLang="zh-TW" sz="2000" dirty="0" smtClean="0">
                <a:latin typeface="+mn-lt"/>
              </a:rPr>
              <a:t>All entities created by Fly2 are returned to users’ program with an </a:t>
            </a:r>
            <a:r>
              <a:rPr lang="en-US" altLang="zh-TW" sz="2000" dirty="0" smtClean="0">
                <a:solidFill>
                  <a:srgbClr val="FFFF00"/>
                </a:solidFill>
                <a:latin typeface="+mn-lt"/>
              </a:rPr>
              <a:t>ID</a:t>
            </a:r>
            <a:r>
              <a:rPr lang="en-US" altLang="zh-TW" sz="2000" dirty="0" smtClean="0">
                <a:latin typeface="+mn-lt"/>
              </a:rPr>
              <a:t>.</a:t>
            </a:r>
          </a:p>
          <a:p>
            <a:pPr lvl="1"/>
            <a:r>
              <a:rPr lang="en-US" altLang="zh-TW" sz="2000" dirty="0" smtClean="0">
                <a:solidFill>
                  <a:srgbClr val="FFFF00"/>
                </a:solidFill>
                <a:latin typeface="+mn-lt"/>
              </a:rPr>
              <a:t>ID</a:t>
            </a:r>
            <a:r>
              <a:rPr lang="en-US" altLang="zh-TW" sz="2000" dirty="0" smtClean="0">
                <a:latin typeface="+mn-lt"/>
              </a:rPr>
              <a:t> has the naming rule : </a:t>
            </a:r>
            <a:r>
              <a:rPr lang="en-US" altLang="zh-TW" sz="2000" dirty="0" err="1" smtClean="0">
                <a:solidFill>
                  <a:srgbClr val="FFFF00"/>
                </a:solidFill>
                <a:latin typeface="+mn-lt"/>
              </a:rPr>
              <a:t>XXXXXid</a:t>
            </a:r>
            <a:endParaRPr lang="en-US" altLang="zh-TW" sz="2000" dirty="0" smtClean="0">
              <a:solidFill>
                <a:srgbClr val="FFFF00"/>
              </a:solidFill>
              <a:latin typeface="+mn-lt"/>
            </a:endParaRPr>
          </a:p>
          <a:p>
            <a:pPr lvl="2"/>
            <a:r>
              <a:rPr lang="en-US" altLang="zh-TW" sz="2000" dirty="0" smtClean="0">
                <a:solidFill>
                  <a:srgbClr val="FFFF00"/>
                </a:solidFill>
                <a:latin typeface="+mn-lt"/>
              </a:rPr>
              <a:t>XXXXX</a:t>
            </a:r>
            <a:r>
              <a:rPr lang="en-US" altLang="zh-TW" sz="2000" dirty="0" smtClean="0">
                <a:latin typeface="+mn-lt"/>
              </a:rPr>
              <a:t> is the name/type of the entity.</a:t>
            </a:r>
          </a:p>
          <a:p>
            <a:pPr lvl="2"/>
            <a:r>
              <a:rPr lang="en-US" altLang="zh-TW" sz="2000" dirty="0" smtClean="0">
                <a:latin typeface="+mn-lt"/>
              </a:rPr>
              <a:t>For examples:</a:t>
            </a:r>
          </a:p>
          <a:p>
            <a:pPr lvl="3"/>
            <a:r>
              <a:rPr lang="en-US" altLang="zh-TW" sz="2000" dirty="0" err="1" smtClean="0">
                <a:solidFill>
                  <a:srgbClr val="FFFF00"/>
                </a:solidFill>
                <a:latin typeface="+mn-lt"/>
              </a:rPr>
              <a:t>OBJECTid</a:t>
            </a:r>
            <a:r>
              <a:rPr lang="en-US" altLang="zh-TW" sz="2000" dirty="0" smtClean="0">
                <a:solidFill>
                  <a:srgbClr val="FFFF00"/>
                </a:solidFill>
                <a:latin typeface="+mn-lt"/>
              </a:rPr>
              <a:t>, </a:t>
            </a:r>
            <a:r>
              <a:rPr lang="en-US" altLang="zh-TW" sz="2000" dirty="0" err="1" smtClean="0">
                <a:solidFill>
                  <a:srgbClr val="FFFF00"/>
                </a:solidFill>
                <a:latin typeface="+mn-lt"/>
              </a:rPr>
              <a:t>SCENEid</a:t>
            </a:r>
            <a:r>
              <a:rPr lang="en-US" altLang="zh-TW" sz="2000" dirty="0" smtClean="0">
                <a:solidFill>
                  <a:srgbClr val="FFFF00"/>
                </a:solidFill>
                <a:latin typeface="+mn-lt"/>
              </a:rPr>
              <a:t>, </a:t>
            </a:r>
            <a:r>
              <a:rPr lang="en-US" altLang="zh-TW" sz="2000" dirty="0" err="1" smtClean="0">
                <a:solidFill>
                  <a:srgbClr val="FFFF00"/>
                </a:solidFill>
                <a:latin typeface="+mn-lt"/>
              </a:rPr>
              <a:t>GAMEFXid</a:t>
            </a:r>
            <a:r>
              <a:rPr lang="en-US" altLang="zh-TW" sz="2000" dirty="0" smtClean="0">
                <a:latin typeface="+mn-lt"/>
              </a:rPr>
              <a:t>, …</a:t>
            </a:r>
          </a:p>
          <a:p>
            <a:pPr lvl="1"/>
            <a:r>
              <a:rPr lang="en-US" altLang="zh-TW" sz="2000" dirty="0" smtClean="0">
                <a:latin typeface="+mn-lt"/>
              </a:rPr>
              <a:t>All entities created by Fly2 are owned by Fly2.</a:t>
            </a:r>
          </a:p>
          <a:p>
            <a:pPr lvl="1"/>
            <a:r>
              <a:rPr lang="en-US" altLang="zh-TW" sz="2000" dirty="0" smtClean="0">
                <a:latin typeface="+mn-lt"/>
              </a:rPr>
              <a:t>The game program owns rights to use it.</a:t>
            </a:r>
          </a:p>
          <a:p>
            <a:pPr lvl="1"/>
            <a:r>
              <a:rPr lang="en-US" altLang="zh-TW" sz="2000" dirty="0" smtClean="0">
                <a:latin typeface="+mn-lt"/>
              </a:rPr>
              <a:t>To manipulate the entity, use the associated function class.</a:t>
            </a:r>
          </a:p>
          <a:p>
            <a:pPr lvl="2"/>
            <a:r>
              <a:rPr lang="en-US" altLang="zh-TW" sz="2000" dirty="0" smtClean="0">
                <a:solidFill>
                  <a:srgbClr val="FFFF00"/>
                </a:solidFill>
                <a:latin typeface="+mn-lt"/>
              </a:rPr>
              <a:t>Function class </a:t>
            </a:r>
            <a:r>
              <a:rPr lang="en-US" altLang="zh-TW" sz="2000" dirty="0" smtClean="0">
                <a:latin typeface="+mn-lt"/>
              </a:rPr>
              <a:t>is the same idea as Microsoft COM object.</a:t>
            </a:r>
          </a:p>
          <a:p>
            <a:pPr lvl="2"/>
            <a:r>
              <a:rPr lang="en-US" altLang="zh-TW" sz="2000" dirty="0" smtClean="0">
                <a:latin typeface="+mn-lt"/>
              </a:rPr>
              <a:t>Only release member functions to game program</a:t>
            </a:r>
          </a:p>
          <a:p>
            <a:pPr lvl="3"/>
            <a:r>
              <a:rPr lang="en-US" altLang="zh-TW" sz="2000" dirty="0" err="1" smtClean="0">
                <a:solidFill>
                  <a:srgbClr val="FFFF00"/>
                </a:solidFill>
                <a:latin typeface="+mn-lt"/>
              </a:rPr>
              <a:t>FnObject</a:t>
            </a:r>
            <a:r>
              <a:rPr lang="en-US" altLang="zh-TW" sz="2000" dirty="0" smtClean="0">
                <a:solidFill>
                  <a:srgbClr val="FFFF00"/>
                </a:solidFill>
                <a:latin typeface="+mn-lt"/>
              </a:rPr>
              <a:t> </a:t>
            </a:r>
            <a:r>
              <a:rPr lang="en-US" altLang="zh-TW" sz="2000" dirty="0" smtClean="0">
                <a:latin typeface="+mn-lt"/>
              </a:rPr>
              <a:t>is the function class for </a:t>
            </a:r>
            <a:r>
              <a:rPr lang="en-US" altLang="zh-TW" sz="2000" dirty="0" err="1" smtClean="0">
                <a:solidFill>
                  <a:srgbClr val="FFFF00"/>
                </a:solidFill>
                <a:latin typeface="+mn-lt"/>
              </a:rPr>
              <a:t>OBJECTid</a:t>
            </a:r>
            <a:r>
              <a:rPr lang="en-US" altLang="zh-TW" sz="2000" dirty="0" smtClean="0">
                <a:latin typeface="+mn-lt"/>
              </a:rPr>
              <a:t>.</a:t>
            </a:r>
          </a:p>
          <a:p>
            <a:pPr lvl="3"/>
            <a:r>
              <a:rPr lang="en-US" altLang="zh-TW" sz="2000" dirty="0" err="1" smtClean="0">
                <a:solidFill>
                  <a:srgbClr val="FFFF00"/>
                </a:solidFill>
                <a:latin typeface="+mn-lt"/>
              </a:rPr>
              <a:t>FnScene</a:t>
            </a:r>
            <a:r>
              <a:rPr lang="en-US" altLang="zh-TW" sz="2000" dirty="0" smtClean="0">
                <a:latin typeface="+mn-lt"/>
              </a:rPr>
              <a:t> is the function class for </a:t>
            </a:r>
            <a:r>
              <a:rPr lang="en-US" altLang="zh-TW" sz="2000" dirty="0" err="1" smtClean="0">
                <a:solidFill>
                  <a:srgbClr val="FFFF00"/>
                </a:solidFill>
                <a:latin typeface="+mn-lt"/>
              </a:rPr>
              <a:t>SCENEid</a:t>
            </a:r>
            <a:r>
              <a:rPr lang="en-US" altLang="zh-TW" sz="2000" dirty="0" smtClean="0">
                <a:latin typeface="+mn-lt"/>
              </a:rPr>
              <a:t>.</a:t>
            </a:r>
          </a:p>
          <a:p>
            <a:pPr lvl="2"/>
            <a:r>
              <a:rPr lang="en-US" altLang="zh-TW" sz="2000" dirty="0" smtClean="0">
                <a:latin typeface="+mn-lt"/>
              </a:rPr>
              <a:t>Function class with the naming rule : </a:t>
            </a:r>
            <a:r>
              <a:rPr lang="en-US" altLang="zh-TW" sz="2000" dirty="0" err="1" smtClean="0">
                <a:solidFill>
                  <a:srgbClr val="FFFF00"/>
                </a:solidFill>
                <a:latin typeface="+mn-lt"/>
              </a:rPr>
              <a:t>FnXXXXX</a:t>
            </a:r>
            <a:endParaRPr lang="en-US" altLang="zh-TW" sz="2000" dirty="0">
              <a:solidFill>
                <a:srgbClr val="FFFF00"/>
              </a:solidFill>
              <a:latin typeface="+mn-lt"/>
            </a:endParaRPr>
          </a:p>
          <a:p>
            <a:pPr lvl="1"/>
            <a:endParaRPr lang="en-US" altLang="zh-TW" sz="2000" dirty="0">
              <a:latin typeface="+mn-lt"/>
            </a:endParaRPr>
          </a:p>
          <a:p>
            <a:pPr lvl="1"/>
            <a:endParaRPr lang="en-US" altLang="zh-TW" sz="2000" dirty="0">
              <a:latin typeface="+mn-lt"/>
            </a:endParaRPr>
          </a:p>
        </p:txBody>
      </p:sp>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Basics in Using Fly2 (4)</a:t>
            </a:r>
            <a:endParaRPr lang="en-US" altLang="zh-TW"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092912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7504" y="620688"/>
            <a:ext cx="8856984" cy="5976664"/>
          </a:xfrm>
        </p:spPr>
        <p:txBody>
          <a:bodyPr>
            <a:normAutofit/>
          </a:bodyPr>
          <a:lstStyle/>
          <a:p>
            <a:pPr lvl="1"/>
            <a:r>
              <a:rPr lang="en-US" altLang="zh-TW" sz="2000" dirty="0" smtClean="0">
                <a:latin typeface="+mn-lt"/>
              </a:rPr>
              <a:t>The usage of ID and function class, taking </a:t>
            </a:r>
            <a:r>
              <a:rPr lang="en-US" altLang="zh-TW" sz="2000" dirty="0" err="1" smtClean="0">
                <a:solidFill>
                  <a:srgbClr val="FFFF00"/>
                </a:solidFill>
                <a:latin typeface="+mn-lt"/>
              </a:rPr>
              <a:t>FnScene</a:t>
            </a:r>
            <a:r>
              <a:rPr lang="en-US" altLang="zh-TW" sz="2000" dirty="0" smtClean="0">
                <a:solidFill>
                  <a:srgbClr val="FFFF00"/>
                </a:solidFill>
                <a:latin typeface="+mn-lt"/>
              </a:rPr>
              <a:t> </a:t>
            </a:r>
            <a:r>
              <a:rPr lang="en-US" altLang="zh-TW" sz="2000" dirty="0" smtClean="0">
                <a:latin typeface="+mn-lt"/>
              </a:rPr>
              <a:t>as example</a:t>
            </a:r>
          </a:p>
          <a:p>
            <a:pPr lvl="2"/>
            <a:r>
              <a:rPr lang="en-US" altLang="zh-TW" sz="2000" dirty="0" smtClean="0">
                <a:latin typeface="+mn-lt"/>
              </a:rPr>
              <a:t>To Create a scene by Fly2 system</a:t>
            </a:r>
          </a:p>
          <a:p>
            <a:pPr lvl="3"/>
            <a:r>
              <a:rPr lang="en-US" altLang="zh-TW" sz="2000" dirty="0" err="1" smtClean="0">
                <a:solidFill>
                  <a:srgbClr val="FFFF00"/>
                </a:solidFill>
                <a:latin typeface="+mn-lt"/>
              </a:rPr>
              <a:t>SCENEid</a:t>
            </a:r>
            <a:r>
              <a:rPr lang="en-US" altLang="zh-TW" sz="2000" dirty="0" smtClean="0">
                <a:solidFill>
                  <a:srgbClr val="FFFF00"/>
                </a:solidFill>
                <a:latin typeface="+mn-lt"/>
              </a:rPr>
              <a:t> </a:t>
            </a:r>
            <a:r>
              <a:rPr lang="en-US" altLang="zh-TW" sz="2000" dirty="0" err="1" smtClean="0">
                <a:solidFill>
                  <a:srgbClr val="FFFF00"/>
                </a:solidFill>
                <a:latin typeface="+mn-lt"/>
              </a:rPr>
              <a:t>mainSceneID</a:t>
            </a:r>
            <a:r>
              <a:rPr lang="en-US" altLang="zh-TW" sz="2000" dirty="0" smtClean="0">
                <a:solidFill>
                  <a:srgbClr val="FFFF00"/>
                </a:solidFill>
                <a:latin typeface="+mn-lt"/>
              </a:rPr>
              <a:t> = </a:t>
            </a:r>
            <a:r>
              <a:rPr lang="en-US" altLang="zh-TW" sz="2000" dirty="0" err="1" smtClean="0">
                <a:solidFill>
                  <a:srgbClr val="FFFF00"/>
                </a:solidFill>
                <a:latin typeface="+mn-lt"/>
              </a:rPr>
              <a:t>FyCreateScene</a:t>
            </a:r>
            <a:r>
              <a:rPr lang="en-US" altLang="zh-TW" sz="2000" dirty="0" smtClean="0">
                <a:solidFill>
                  <a:srgbClr val="FFFF00"/>
                </a:solidFill>
                <a:latin typeface="+mn-lt"/>
              </a:rPr>
              <a:t>();</a:t>
            </a:r>
          </a:p>
          <a:p>
            <a:pPr lvl="2"/>
            <a:r>
              <a:rPr lang="en-US" altLang="zh-TW" sz="2000" dirty="0" smtClean="0">
                <a:latin typeface="+mn-lt"/>
              </a:rPr>
              <a:t>And use it by a </a:t>
            </a:r>
            <a:r>
              <a:rPr lang="en-US" altLang="zh-TW" sz="2000" dirty="0" err="1" smtClean="0">
                <a:solidFill>
                  <a:srgbClr val="FFFF00"/>
                </a:solidFill>
                <a:latin typeface="+mn-lt"/>
              </a:rPr>
              <a:t>FnScene</a:t>
            </a:r>
            <a:r>
              <a:rPr lang="en-US" altLang="zh-TW" sz="2000" dirty="0" smtClean="0">
                <a:solidFill>
                  <a:srgbClr val="FFFF00"/>
                </a:solidFill>
                <a:latin typeface="+mn-lt"/>
              </a:rPr>
              <a:t> </a:t>
            </a:r>
            <a:r>
              <a:rPr lang="en-US" altLang="zh-TW" sz="2000" dirty="0" smtClean="0">
                <a:latin typeface="+mn-lt"/>
              </a:rPr>
              <a:t>function class</a:t>
            </a:r>
          </a:p>
          <a:p>
            <a:pPr lvl="3"/>
            <a:r>
              <a:rPr lang="en-US" altLang="zh-TW" sz="2000" dirty="0" err="1" smtClean="0">
                <a:solidFill>
                  <a:srgbClr val="FFFF00"/>
                </a:solidFill>
                <a:latin typeface="+mn-lt"/>
              </a:rPr>
              <a:t>FnScene</a:t>
            </a:r>
            <a:r>
              <a:rPr lang="en-US" altLang="zh-TW" sz="2000" dirty="0" smtClean="0">
                <a:solidFill>
                  <a:srgbClr val="FFFF00"/>
                </a:solidFill>
                <a:latin typeface="+mn-lt"/>
              </a:rPr>
              <a:t> scene(</a:t>
            </a:r>
            <a:r>
              <a:rPr lang="en-US" altLang="zh-TW" sz="2000" dirty="0" err="1" smtClean="0">
                <a:solidFill>
                  <a:srgbClr val="FFFF00"/>
                </a:solidFill>
                <a:latin typeface="+mn-lt"/>
              </a:rPr>
              <a:t>mainSceneID</a:t>
            </a:r>
            <a:r>
              <a:rPr lang="en-US" altLang="zh-TW" sz="2000" dirty="0" smtClean="0">
                <a:solidFill>
                  <a:srgbClr val="FFFF00"/>
                </a:solidFill>
                <a:latin typeface="+mn-lt"/>
              </a:rPr>
              <a:t>);</a:t>
            </a:r>
          </a:p>
          <a:p>
            <a:pPr lvl="3"/>
            <a:r>
              <a:rPr lang="en-US" altLang="zh-TW" sz="2000" dirty="0" smtClean="0">
                <a:latin typeface="+mn-lt"/>
              </a:rPr>
              <a:t>Or</a:t>
            </a:r>
          </a:p>
          <a:p>
            <a:pPr lvl="4"/>
            <a:r>
              <a:rPr lang="en-US" altLang="zh-TW" sz="2000" dirty="0" err="1" smtClean="0">
                <a:solidFill>
                  <a:srgbClr val="FFFF00"/>
                </a:solidFill>
                <a:latin typeface="+mn-lt"/>
              </a:rPr>
              <a:t>FnScene</a:t>
            </a:r>
            <a:r>
              <a:rPr lang="en-US" altLang="zh-TW" sz="2000" dirty="0" smtClean="0">
                <a:solidFill>
                  <a:srgbClr val="FFFF00"/>
                </a:solidFill>
                <a:latin typeface="+mn-lt"/>
              </a:rPr>
              <a:t> scene; </a:t>
            </a:r>
          </a:p>
          <a:p>
            <a:pPr lvl="4"/>
            <a:r>
              <a:rPr lang="en-US" altLang="zh-TW" sz="2000" dirty="0" smtClean="0">
                <a:solidFill>
                  <a:srgbClr val="FFFF00"/>
                </a:solidFill>
                <a:latin typeface="+mn-lt"/>
              </a:rPr>
              <a:t>scene.ID(</a:t>
            </a:r>
            <a:r>
              <a:rPr lang="en-US" altLang="zh-TW" sz="2000" dirty="0" err="1" smtClean="0">
                <a:solidFill>
                  <a:srgbClr val="FFFF00"/>
                </a:solidFill>
                <a:latin typeface="+mn-lt"/>
              </a:rPr>
              <a:t>mainSceneID</a:t>
            </a:r>
            <a:r>
              <a:rPr lang="en-US" altLang="zh-TW" sz="2000" dirty="0" smtClean="0">
                <a:solidFill>
                  <a:srgbClr val="FFFF00"/>
                </a:solidFill>
                <a:latin typeface="+mn-lt"/>
              </a:rPr>
              <a:t>);</a:t>
            </a:r>
          </a:p>
          <a:p>
            <a:r>
              <a:rPr lang="en-US" altLang="zh-TW" sz="2000" dirty="0" smtClean="0">
                <a:latin typeface="+mn-lt"/>
              </a:rPr>
              <a:t>For most of entities have the dedicated host entity to create it :</a:t>
            </a:r>
          </a:p>
          <a:p>
            <a:pPr lvl="1"/>
            <a:r>
              <a:rPr lang="en-US" altLang="zh-TW" sz="2000" dirty="0" smtClean="0">
                <a:latin typeface="+mn-lt"/>
              </a:rPr>
              <a:t>For examples :</a:t>
            </a:r>
          </a:p>
          <a:p>
            <a:pPr lvl="2"/>
            <a:r>
              <a:rPr lang="en-US" altLang="zh-TW" sz="2000" dirty="0" smtClean="0">
                <a:latin typeface="+mn-lt"/>
              </a:rPr>
              <a:t>A camera is created by a scene</a:t>
            </a:r>
          </a:p>
          <a:p>
            <a:pPr lvl="3"/>
            <a:r>
              <a:rPr lang="en-US" altLang="zh-TW" sz="2000" dirty="0" err="1" smtClean="0">
                <a:solidFill>
                  <a:srgbClr val="FFFF00"/>
                </a:solidFill>
                <a:latin typeface="+mn-lt"/>
              </a:rPr>
              <a:t>FnScene</a:t>
            </a:r>
            <a:r>
              <a:rPr lang="en-US" altLang="zh-TW" sz="2000" dirty="0" smtClean="0">
                <a:solidFill>
                  <a:srgbClr val="FFFF00"/>
                </a:solidFill>
                <a:latin typeface="+mn-lt"/>
              </a:rPr>
              <a:t> scene;</a:t>
            </a:r>
          </a:p>
          <a:p>
            <a:pPr lvl="3"/>
            <a:r>
              <a:rPr lang="en-US" altLang="zh-TW" sz="2000" dirty="0" smtClean="0">
                <a:solidFill>
                  <a:srgbClr val="FFFF00"/>
                </a:solidFill>
                <a:latin typeface="+mn-lt"/>
              </a:rPr>
              <a:t>Scene.ID(</a:t>
            </a:r>
            <a:r>
              <a:rPr lang="en-US" altLang="zh-TW" sz="2000" dirty="0" err="1" smtClean="0">
                <a:solidFill>
                  <a:srgbClr val="FFFF00"/>
                </a:solidFill>
                <a:latin typeface="+mn-lt"/>
              </a:rPr>
              <a:t>mainSceneID</a:t>
            </a:r>
            <a:r>
              <a:rPr lang="en-US" altLang="zh-TW" sz="2000" dirty="0" smtClean="0">
                <a:solidFill>
                  <a:srgbClr val="FFFF00"/>
                </a:solidFill>
                <a:latin typeface="+mn-lt"/>
              </a:rPr>
              <a:t>);</a:t>
            </a:r>
          </a:p>
          <a:p>
            <a:pPr lvl="3"/>
            <a:r>
              <a:rPr lang="en-US" altLang="zh-TW" sz="2000" dirty="0" err="1" smtClean="0">
                <a:solidFill>
                  <a:srgbClr val="FFFF00"/>
                </a:solidFill>
                <a:latin typeface="+mn-lt"/>
              </a:rPr>
              <a:t>OBJECTid</a:t>
            </a:r>
            <a:r>
              <a:rPr lang="en-US" altLang="zh-TW" sz="2000" dirty="0" smtClean="0">
                <a:solidFill>
                  <a:srgbClr val="FFFF00"/>
                </a:solidFill>
                <a:latin typeface="+mn-lt"/>
              </a:rPr>
              <a:t> </a:t>
            </a:r>
            <a:r>
              <a:rPr lang="en-US" altLang="zh-TW" sz="2000" dirty="0" err="1" smtClean="0">
                <a:solidFill>
                  <a:srgbClr val="FFFF00"/>
                </a:solidFill>
                <a:latin typeface="+mn-lt"/>
              </a:rPr>
              <a:t>cameraID</a:t>
            </a:r>
            <a:r>
              <a:rPr lang="en-US" altLang="zh-TW" sz="2000" dirty="0" smtClean="0">
                <a:solidFill>
                  <a:srgbClr val="FFFF00"/>
                </a:solidFill>
                <a:latin typeface="+mn-lt"/>
              </a:rPr>
              <a:t> = </a:t>
            </a:r>
            <a:r>
              <a:rPr lang="en-US" altLang="zh-TW" sz="2000" dirty="0" err="1" smtClean="0">
                <a:solidFill>
                  <a:srgbClr val="FFFF00"/>
                </a:solidFill>
                <a:latin typeface="+mn-lt"/>
              </a:rPr>
              <a:t>scene.CreateObject</a:t>
            </a:r>
            <a:r>
              <a:rPr lang="en-US" altLang="zh-TW" sz="2000" dirty="0" smtClean="0">
                <a:solidFill>
                  <a:srgbClr val="FFFF00"/>
                </a:solidFill>
                <a:latin typeface="+mn-lt"/>
              </a:rPr>
              <a:t>(CAMERA);</a:t>
            </a:r>
          </a:p>
          <a:p>
            <a:pPr lvl="3"/>
            <a:r>
              <a:rPr lang="en-US" altLang="zh-TW" sz="2000" dirty="0" smtClean="0">
                <a:latin typeface="+mn-lt"/>
              </a:rPr>
              <a:t>A camera is a 3D object with camera features, so it uses </a:t>
            </a:r>
            <a:r>
              <a:rPr lang="en-US" altLang="zh-TW" sz="2000" dirty="0" err="1" smtClean="0">
                <a:solidFill>
                  <a:srgbClr val="FFFF00"/>
                </a:solidFill>
                <a:latin typeface="+mn-lt"/>
              </a:rPr>
              <a:t>OBJECTid</a:t>
            </a:r>
            <a:r>
              <a:rPr lang="en-US" altLang="zh-TW" sz="2000" dirty="0" smtClean="0">
                <a:latin typeface="+mn-lt"/>
              </a:rPr>
              <a:t>.</a:t>
            </a:r>
          </a:p>
        </p:txBody>
      </p:sp>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Basics in Using Fly2 (5)</a:t>
            </a:r>
            <a:endParaRPr lang="en-US" altLang="zh-TW"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274631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7504" y="620688"/>
            <a:ext cx="8856984" cy="6120680"/>
          </a:xfrm>
        </p:spPr>
        <p:txBody>
          <a:bodyPr>
            <a:normAutofit/>
          </a:bodyPr>
          <a:lstStyle/>
          <a:p>
            <a:pPr lvl="3"/>
            <a:r>
              <a:rPr lang="en-US" altLang="zh-TW" sz="2000" dirty="0" smtClean="0">
                <a:latin typeface="+mn-lt"/>
              </a:rPr>
              <a:t>To control a camera, we design </a:t>
            </a:r>
            <a:r>
              <a:rPr lang="en-US" altLang="zh-TW" sz="2000" dirty="0" err="1" smtClean="0">
                <a:solidFill>
                  <a:srgbClr val="FFFF00"/>
                </a:solidFill>
                <a:latin typeface="+mn-lt"/>
              </a:rPr>
              <a:t>FnCamera</a:t>
            </a:r>
            <a:r>
              <a:rPr lang="en-US" altLang="zh-TW" sz="2000" dirty="0" smtClean="0">
                <a:solidFill>
                  <a:srgbClr val="FFFF00"/>
                </a:solidFill>
                <a:latin typeface="+mn-lt"/>
              </a:rPr>
              <a:t> </a:t>
            </a:r>
            <a:r>
              <a:rPr lang="en-US" altLang="zh-TW" sz="2000" dirty="0" smtClean="0">
                <a:latin typeface="+mn-lt"/>
              </a:rPr>
              <a:t>function class to inherit </a:t>
            </a:r>
            <a:r>
              <a:rPr lang="en-US" altLang="zh-TW" sz="2000" dirty="0" err="1" smtClean="0">
                <a:solidFill>
                  <a:srgbClr val="FFFF00"/>
                </a:solidFill>
                <a:latin typeface="+mn-lt"/>
              </a:rPr>
              <a:t>FnObject</a:t>
            </a:r>
            <a:r>
              <a:rPr lang="en-US" altLang="zh-TW" sz="2000" dirty="0" smtClean="0">
                <a:solidFill>
                  <a:srgbClr val="FFFF00"/>
                </a:solidFill>
                <a:latin typeface="+mn-lt"/>
              </a:rPr>
              <a:t> </a:t>
            </a:r>
            <a:r>
              <a:rPr lang="en-US" altLang="zh-TW" sz="2000" dirty="0" smtClean="0">
                <a:latin typeface="+mn-lt"/>
              </a:rPr>
              <a:t>function class</a:t>
            </a:r>
          </a:p>
          <a:p>
            <a:pPr lvl="4"/>
            <a:r>
              <a:rPr lang="en-US" altLang="zh-TW" sz="2000" dirty="0" smtClean="0">
                <a:solidFill>
                  <a:srgbClr val="FFFF00"/>
                </a:solidFill>
                <a:latin typeface="+mn-lt"/>
              </a:rPr>
              <a:t>class </a:t>
            </a:r>
            <a:r>
              <a:rPr lang="en-US" altLang="zh-TW" sz="2000" dirty="0" err="1">
                <a:solidFill>
                  <a:srgbClr val="FFFF00"/>
                </a:solidFill>
                <a:latin typeface="+mn-lt"/>
              </a:rPr>
              <a:t>FnCamera</a:t>
            </a:r>
            <a:r>
              <a:rPr lang="en-US" altLang="zh-TW" sz="2000" dirty="0">
                <a:solidFill>
                  <a:srgbClr val="FFFF00"/>
                </a:solidFill>
                <a:latin typeface="+mn-lt"/>
              </a:rPr>
              <a:t> </a:t>
            </a:r>
            <a:r>
              <a:rPr lang="en-US" altLang="zh-TW" sz="2000" dirty="0" smtClean="0">
                <a:solidFill>
                  <a:srgbClr val="FFFF00"/>
                </a:solidFill>
                <a:latin typeface="+mn-lt"/>
              </a:rPr>
              <a:t>: </a:t>
            </a:r>
            <a:r>
              <a:rPr lang="en-US" altLang="zh-TW" sz="2000" dirty="0">
                <a:solidFill>
                  <a:srgbClr val="FFFF00"/>
                </a:solidFill>
                <a:latin typeface="+mn-lt"/>
              </a:rPr>
              <a:t>public </a:t>
            </a:r>
            <a:r>
              <a:rPr lang="en-US" altLang="zh-TW" sz="2000" dirty="0" err="1">
                <a:solidFill>
                  <a:srgbClr val="FFFF00"/>
                </a:solidFill>
                <a:latin typeface="+mn-lt"/>
              </a:rPr>
              <a:t>FnObject</a:t>
            </a:r>
            <a:endParaRPr lang="en-US" altLang="zh-TW" sz="2000" dirty="0">
              <a:solidFill>
                <a:srgbClr val="FFFF00"/>
              </a:solidFill>
              <a:latin typeface="+mn-lt"/>
            </a:endParaRPr>
          </a:p>
          <a:p>
            <a:pPr lvl="3"/>
            <a:r>
              <a:rPr lang="en-US" altLang="zh-TW" sz="2000" dirty="0" smtClean="0">
                <a:latin typeface="+mn-lt"/>
              </a:rPr>
              <a:t>Only the host scene creating the camera can delete the camera.</a:t>
            </a:r>
          </a:p>
          <a:p>
            <a:pPr lvl="4"/>
            <a:r>
              <a:rPr lang="en-US" altLang="zh-TW" sz="2000" dirty="0" err="1" smtClean="0">
                <a:solidFill>
                  <a:srgbClr val="FFFF00"/>
                </a:solidFill>
                <a:latin typeface="+mn-lt"/>
              </a:rPr>
              <a:t>scene.DeleteObject</a:t>
            </a:r>
            <a:r>
              <a:rPr lang="en-US" altLang="zh-TW" sz="2000" dirty="0" smtClean="0">
                <a:solidFill>
                  <a:srgbClr val="FFFF00"/>
                </a:solidFill>
                <a:latin typeface="+mn-lt"/>
              </a:rPr>
              <a:t>(</a:t>
            </a:r>
            <a:r>
              <a:rPr lang="en-US" altLang="zh-TW" sz="2000" dirty="0" err="1" smtClean="0">
                <a:solidFill>
                  <a:srgbClr val="FFFF00"/>
                </a:solidFill>
                <a:latin typeface="+mn-lt"/>
              </a:rPr>
              <a:t>cameraID</a:t>
            </a:r>
            <a:r>
              <a:rPr lang="en-US" altLang="zh-TW" sz="2000" dirty="0" smtClean="0">
                <a:solidFill>
                  <a:srgbClr val="FFFF00"/>
                </a:solidFill>
                <a:latin typeface="+mn-lt"/>
              </a:rPr>
              <a:t>);</a:t>
            </a:r>
            <a:endParaRPr lang="en-US" altLang="zh-TW" sz="2000" dirty="0">
              <a:solidFill>
                <a:srgbClr val="FFFF00"/>
              </a:solidFill>
              <a:latin typeface="+mn-lt"/>
            </a:endParaRPr>
          </a:p>
          <a:p>
            <a:pPr lvl="1"/>
            <a:r>
              <a:rPr lang="en-US" altLang="zh-TW" sz="2000" dirty="0" smtClean="0">
                <a:latin typeface="+mn-lt"/>
              </a:rPr>
              <a:t>But some entities are created by Fly2 system directly</a:t>
            </a:r>
          </a:p>
          <a:p>
            <a:pPr lvl="2"/>
            <a:r>
              <a:rPr lang="en-US" altLang="zh-TW" sz="2000" dirty="0" smtClean="0">
                <a:latin typeface="+mn-lt"/>
              </a:rPr>
              <a:t>Scenes</a:t>
            </a:r>
          </a:p>
          <a:p>
            <a:pPr lvl="3"/>
            <a:r>
              <a:rPr lang="en-US" altLang="zh-TW" sz="2000" dirty="0" smtClean="0">
                <a:latin typeface="+mn-lt"/>
              </a:rPr>
              <a:t> </a:t>
            </a:r>
            <a:r>
              <a:rPr lang="en-US" altLang="zh-TW" sz="2000" dirty="0" err="1" smtClean="0">
                <a:solidFill>
                  <a:srgbClr val="FFFF00"/>
                </a:solidFill>
                <a:latin typeface="+mn-lt"/>
              </a:rPr>
              <a:t>FyCreateScene</a:t>
            </a:r>
            <a:r>
              <a:rPr lang="en-US" altLang="zh-TW" sz="2000" dirty="0" smtClean="0">
                <a:solidFill>
                  <a:srgbClr val="FFFF00"/>
                </a:solidFill>
                <a:latin typeface="+mn-lt"/>
              </a:rPr>
              <a:t>() / </a:t>
            </a:r>
            <a:r>
              <a:rPr lang="en-US" altLang="zh-TW" sz="2000" dirty="0" err="1" smtClean="0">
                <a:solidFill>
                  <a:srgbClr val="FFFF00"/>
                </a:solidFill>
                <a:latin typeface="+mn-lt"/>
              </a:rPr>
              <a:t>FyDeleteScene</a:t>
            </a:r>
            <a:r>
              <a:rPr lang="en-US" altLang="zh-TW" sz="2000" dirty="0" smtClean="0">
                <a:solidFill>
                  <a:srgbClr val="FFFF00"/>
                </a:solidFill>
                <a:latin typeface="+mn-lt"/>
              </a:rPr>
              <a:t>()</a:t>
            </a:r>
          </a:p>
          <a:p>
            <a:pPr lvl="2"/>
            <a:r>
              <a:rPr lang="en-US" altLang="zh-TW" sz="2000" dirty="0" smtClean="0">
                <a:latin typeface="+mn-lt"/>
              </a:rPr>
              <a:t>Viewports</a:t>
            </a:r>
          </a:p>
          <a:p>
            <a:pPr lvl="3"/>
            <a:r>
              <a:rPr lang="en-US" altLang="zh-TW" sz="2000" dirty="0" err="1" smtClean="0">
                <a:solidFill>
                  <a:srgbClr val="FFFF00"/>
                </a:solidFill>
                <a:latin typeface="+mn-lt"/>
              </a:rPr>
              <a:t>FyCreateViewport</a:t>
            </a:r>
            <a:r>
              <a:rPr lang="en-US" altLang="zh-TW" sz="2000" dirty="0" smtClean="0">
                <a:solidFill>
                  <a:srgbClr val="FFFF00"/>
                </a:solidFill>
                <a:latin typeface="+mn-lt"/>
              </a:rPr>
              <a:t>() / </a:t>
            </a:r>
            <a:r>
              <a:rPr lang="en-US" altLang="zh-TW" sz="2000" dirty="0" err="1" smtClean="0">
                <a:solidFill>
                  <a:srgbClr val="FFFF00"/>
                </a:solidFill>
                <a:latin typeface="+mn-lt"/>
              </a:rPr>
              <a:t>FyDeleteViewport</a:t>
            </a:r>
            <a:r>
              <a:rPr lang="en-US" altLang="zh-TW" sz="2000" dirty="0" smtClean="0">
                <a:solidFill>
                  <a:srgbClr val="FFFF00"/>
                </a:solidFill>
                <a:latin typeface="+mn-lt"/>
              </a:rPr>
              <a:t>()</a:t>
            </a:r>
          </a:p>
          <a:p>
            <a:pPr lvl="2"/>
            <a:r>
              <a:rPr lang="en-US" altLang="zh-TW" sz="2000" dirty="0" smtClean="0">
                <a:latin typeface="+mn-lt"/>
              </a:rPr>
              <a:t>Materials</a:t>
            </a:r>
          </a:p>
          <a:p>
            <a:pPr lvl="3"/>
            <a:r>
              <a:rPr lang="en-US" altLang="zh-TW" sz="2000" dirty="0" err="1" smtClean="0">
                <a:solidFill>
                  <a:srgbClr val="FFFF00"/>
                </a:solidFill>
                <a:latin typeface="+mn-lt"/>
              </a:rPr>
              <a:t>FyCreateMaterial</a:t>
            </a:r>
            <a:r>
              <a:rPr lang="en-US" altLang="zh-TW" sz="2000" dirty="0" smtClean="0">
                <a:solidFill>
                  <a:srgbClr val="FFFF00"/>
                </a:solidFill>
                <a:latin typeface="+mn-lt"/>
              </a:rPr>
              <a:t>() / </a:t>
            </a:r>
            <a:r>
              <a:rPr lang="en-US" altLang="zh-TW" sz="2000" dirty="0" err="1" smtClean="0">
                <a:solidFill>
                  <a:srgbClr val="FFFF00"/>
                </a:solidFill>
                <a:latin typeface="+mn-lt"/>
              </a:rPr>
              <a:t>FyDeleteMaterial</a:t>
            </a:r>
            <a:r>
              <a:rPr lang="en-US" altLang="zh-TW" sz="2000" dirty="0" smtClean="0">
                <a:solidFill>
                  <a:srgbClr val="FFFF00"/>
                </a:solidFill>
                <a:latin typeface="+mn-lt"/>
              </a:rPr>
              <a:t>()</a:t>
            </a:r>
          </a:p>
          <a:p>
            <a:pPr lvl="2"/>
            <a:r>
              <a:rPr lang="en-US" altLang="zh-TW" sz="2000" dirty="0" smtClean="0">
                <a:latin typeface="+mn-lt"/>
              </a:rPr>
              <a:t>Text objects</a:t>
            </a:r>
          </a:p>
          <a:p>
            <a:pPr lvl="3"/>
            <a:r>
              <a:rPr lang="en-US" altLang="zh-TW" sz="2000" dirty="0" err="1" smtClean="0">
                <a:solidFill>
                  <a:srgbClr val="FFFF00"/>
                </a:solidFill>
                <a:latin typeface="+mn-lt"/>
              </a:rPr>
              <a:t>FyCreateText</a:t>
            </a:r>
            <a:r>
              <a:rPr lang="en-US" altLang="zh-TW" sz="2000" dirty="0" smtClean="0">
                <a:solidFill>
                  <a:srgbClr val="FFFF00"/>
                </a:solidFill>
                <a:latin typeface="+mn-lt"/>
              </a:rPr>
              <a:t>() / </a:t>
            </a:r>
            <a:r>
              <a:rPr lang="en-US" altLang="zh-TW" sz="2000" dirty="0" err="1" smtClean="0">
                <a:solidFill>
                  <a:srgbClr val="FFFF00"/>
                </a:solidFill>
                <a:latin typeface="+mn-lt"/>
              </a:rPr>
              <a:t>FyDeleteText</a:t>
            </a:r>
            <a:r>
              <a:rPr lang="en-US" altLang="zh-TW" sz="2000" dirty="0" smtClean="0">
                <a:solidFill>
                  <a:srgbClr val="FFFF00"/>
                </a:solidFill>
                <a:latin typeface="+mn-lt"/>
              </a:rPr>
              <a:t>()</a:t>
            </a:r>
          </a:p>
          <a:p>
            <a:pPr lvl="2"/>
            <a:r>
              <a:rPr lang="en-US" altLang="zh-TW" sz="2000" dirty="0" smtClean="0">
                <a:latin typeface="+mn-lt"/>
              </a:rPr>
              <a:t>Audio</a:t>
            </a:r>
          </a:p>
          <a:p>
            <a:pPr lvl="3"/>
            <a:r>
              <a:rPr lang="en-US" altLang="zh-TW" sz="2000" dirty="0" err="1" smtClean="0">
                <a:solidFill>
                  <a:srgbClr val="FFFF00"/>
                </a:solidFill>
                <a:latin typeface="+mn-lt"/>
              </a:rPr>
              <a:t>FyCreateAudio</a:t>
            </a:r>
            <a:r>
              <a:rPr lang="en-US" altLang="zh-TW" sz="2000" dirty="0" smtClean="0">
                <a:solidFill>
                  <a:srgbClr val="FFFF00"/>
                </a:solidFill>
                <a:latin typeface="+mn-lt"/>
              </a:rPr>
              <a:t>() / </a:t>
            </a:r>
            <a:r>
              <a:rPr lang="en-US" altLang="zh-TW" sz="2000" dirty="0" err="1" smtClean="0">
                <a:solidFill>
                  <a:srgbClr val="FFFF00"/>
                </a:solidFill>
                <a:latin typeface="+mn-lt"/>
              </a:rPr>
              <a:t>FyDeleteAudio</a:t>
            </a:r>
            <a:r>
              <a:rPr lang="en-US" altLang="zh-TW" sz="2000" dirty="0" smtClean="0">
                <a:solidFill>
                  <a:srgbClr val="FFFF00"/>
                </a:solidFill>
                <a:latin typeface="+mn-lt"/>
              </a:rPr>
              <a:t>()</a:t>
            </a:r>
            <a:endParaRPr lang="en-US" altLang="zh-TW" sz="2000" dirty="0">
              <a:solidFill>
                <a:srgbClr val="FFFF00"/>
              </a:solidFill>
              <a:latin typeface="+mn-lt"/>
            </a:endParaRPr>
          </a:p>
        </p:txBody>
      </p:sp>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Basics in Using Fly2 (6)</a:t>
            </a:r>
            <a:endParaRPr lang="en-US" altLang="zh-TW"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811921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7504" y="620688"/>
            <a:ext cx="8856984" cy="6048672"/>
          </a:xfrm>
        </p:spPr>
        <p:txBody>
          <a:bodyPr>
            <a:normAutofit/>
          </a:bodyPr>
          <a:lstStyle/>
          <a:p>
            <a:r>
              <a:rPr lang="en-US" altLang="zh-TW" sz="2000" dirty="0" smtClean="0">
                <a:latin typeface="+mn-lt"/>
              </a:rPr>
              <a:t>You can inherit </a:t>
            </a:r>
            <a:r>
              <a:rPr lang="en-US" altLang="zh-TW" sz="2000" dirty="0" err="1" smtClean="0">
                <a:solidFill>
                  <a:srgbClr val="FFFF00"/>
                </a:solidFill>
                <a:latin typeface="+mn-lt"/>
              </a:rPr>
              <a:t>FnXXXXX</a:t>
            </a:r>
            <a:r>
              <a:rPr lang="en-US" altLang="zh-TW" sz="2000" dirty="0" smtClean="0">
                <a:solidFill>
                  <a:srgbClr val="FFFF00"/>
                </a:solidFill>
                <a:latin typeface="+mn-lt"/>
              </a:rPr>
              <a:t> </a:t>
            </a:r>
            <a:r>
              <a:rPr lang="en-US" altLang="zh-TW" sz="2000" dirty="0" smtClean="0">
                <a:latin typeface="+mn-lt"/>
              </a:rPr>
              <a:t>to create your own class using in your game.</a:t>
            </a:r>
          </a:p>
          <a:p>
            <a:pPr lvl="1"/>
            <a:r>
              <a:rPr lang="en-US" altLang="zh-TW" sz="2000" dirty="0" smtClean="0">
                <a:latin typeface="+mn-lt"/>
              </a:rPr>
              <a:t>For example:</a:t>
            </a:r>
          </a:p>
          <a:p>
            <a:pPr lvl="2"/>
            <a:r>
              <a:rPr lang="en-US" altLang="zh-TW" sz="2000" dirty="0">
                <a:solidFill>
                  <a:srgbClr val="FFFF00"/>
                </a:solidFill>
                <a:latin typeface="+mn-lt"/>
              </a:rPr>
              <a:t>c</a:t>
            </a:r>
            <a:r>
              <a:rPr lang="en-US" altLang="zh-TW" sz="2000" dirty="0" smtClean="0">
                <a:solidFill>
                  <a:srgbClr val="FFFF00"/>
                </a:solidFill>
                <a:latin typeface="+mn-lt"/>
              </a:rPr>
              <a:t>lass </a:t>
            </a:r>
            <a:r>
              <a:rPr lang="en-US" altLang="zh-TW" sz="2000" dirty="0" err="1" smtClean="0">
                <a:solidFill>
                  <a:srgbClr val="FFFF00"/>
                </a:solidFill>
                <a:latin typeface="+mn-lt"/>
              </a:rPr>
              <a:t>MyCharacter</a:t>
            </a:r>
            <a:r>
              <a:rPr lang="en-US" altLang="zh-TW" sz="2000" dirty="0" smtClean="0">
                <a:solidFill>
                  <a:srgbClr val="FFFF00"/>
                </a:solidFill>
                <a:latin typeface="+mn-lt"/>
              </a:rPr>
              <a:t> : public </a:t>
            </a:r>
            <a:r>
              <a:rPr lang="en-US" altLang="zh-TW" sz="2000" dirty="0" err="1" smtClean="0">
                <a:solidFill>
                  <a:srgbClr val="FFFF00"/>
                </a:solidFill>
                <a:latin typeface="+mn-lt"/>
              </a:rPr>
              <a:t>FnCharacter</a:t>
            </a:r>
            <a:endParaRPr lang="en-US" altLang="zh-TW" sz="2000" dirty="0" smtClean="0">
              <a:solidFill>
                <a:srgbClr val="FFFF00"/>
              </a:solidFill>
              <a:latin typeface="+mn-lt"/>
            </a:endParaRPr>
          </a:p>
          <a:p>
            <a:pPr lvl="2"/>
            <a:r>
              <a:rPr lang="en-US" altLang="zh-TW" sz="2000" dirty="0" smtClean="0">
                <a:latin typeface="+mn-lt"/>
              </a:rPr>
              <a:t>Then your character is acting as the standard Fly2 character but with your own data and member function</a:t>
            </a:r>
          </a:p>
        </p:txBody>
      </p:sp>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Basics in Using Fly2 (7)</a:t>
            </a:r>
            <a:endParaRPr lang="en-US" altLang="zh-TW"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894940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7504" y="3356992"/>
            <a:ext cx="8856984" cy="1800200"/>
          </a:xfrm>
        </p:spPr>
        <p:txBody>
          <a:bodyPr>
            <a:normAutofit/>
          </a:bodyPr>
          <a:lstStyle/>
          <a:p>
            <a:r>
              <a:rPr lang="en-US" altLang="zh-TW" sz="2000" dirty="0" smtClean="0">
                <a:latin typeface="+mn-lt"/>
              </a:rPr>
              <a:t>A viewport is a 2D area for a 3D scene to render on.</a:t>
            </a:r>
          </a:p>
          <a:p>
            <a:r>
              <a:rPr lang="en-US" altLang="zh-TW" sz="2000" dirty="0" smtClean="0">
                <a:latin typeface="+mn-lt"/>
              </a:rPr>
              <a:t>A viewport is in the size of (width, height) and located at (ox, </a:t>
            </a:r>
            <a:r>
              <a:rPr lang="en-US" altLang="zh-TW" sz="2000" dirty="0" err="1" smtClean="0">
                <a:latin typeface="+mn-lt"/>
              </a:rPr>
              <a:t>oy</a:t>
            </a:r>
            <a:r>
              <a:rPr lang="en-US" altLang="zh-TW" sz="2000" dirty="0" smtClean="0">
                <a:latin typeface="+mn-lt"/>
              </a:rPr>
              <a:t>)</a:t>
            </a:r>
            <a:r>
              <a:rPr lang="en-US" altLang="zh-TW" sz="2000" dirty="0">
                <a:latin typeface="+mn-lt"/>
              </a:rPr>
              <a:t> </a:t>
            </a:r>
            <a:r>
              <a:rPr lang="en-US" altLang="zh-TW" sz="2000" dirty="0" smtClean="0">
                <a:latin typeface="+mn-lt"/>
              </a:rPr>
              <a:t>which is the upper-left corner of the viewport.</a:t>
            </a:r>
          </a:p>
          <a:p>
            <a:r>
              <a:rPr lang="en-US" altLang="zh-TW" sz="2000" dirty="0" smtClean="0">
                <a:latin typeface="+mn-lt"/>
              </a:rPr>
              <a:t>The unit for viewport is in pixels</a:t>
            </a:r>
          </a:p>
          <a:p>
            <a:r>
              <a:rPr lang="en-US" altLang="zh-TW" sz="2000" dirty="0" smtClean="0">
                <a:latin typeface="+mn-lt"/>
              </a:rPr>
              <a:t>Viewports are created/deleted by Fly2 system by</a:t>
            </a:r>
          </a:p>
        </p:txBody>
      </p:sp>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Viewports (1)</a:t>
            </a:r>
            <a:endParaRPr lang="en-US" altLang="zh-TW" sz="2800" b="1" dirty="0">
              <a:effectLst>
                <a:outerShdw blurRad="38100" dist="38100" dir="2700000" algn="tl">
                  <a:srgbClr val="000000">
                    <a:alpha val="43137"/>
                  </a:srgbClr>
                </a:outerShdw>
              </a:effectLst>
            </a:endParaRPr>
          </a:p>
        </p:txBody>
      </p:sp>
      <p:grpSp>
        <p:nvGrpSpPr>
          <p:cNvPr id="4" name="Group 16"/>
          <p:cNvGrpSpPr>
            <a:grpSpLocks/>
          </p:cNvGrpSpPr>
          <p:nvPr/>
        </p:nvGrpSpPr>
        <p:grpSpPr bwMode="auto">
          <a:xfrm>
            <a:off x="1709712" y="1120651"/>
            <a:ext cx="4662488" cy="2092325"/>
            <a:chOff x="759" y="1568"/>
            <a:chExt cx="3663" cy="1635"/>
          </a:xfrm>
        </p:grpSpPr>
        <p:sp>
          <p:nvSpPr>
            <p:cNvPr id="6" name="Rectangle 4"/>
            <p:cNvSpPr>
              <a:spLocks noChangeArrowheads="1"/>
            </p:cNvSpPr>
            <p:nvPr/>
          </p:nvSpPr>
          <p:spPr bwMode="auto">
            <a:xfrm>
              <a:off x="1111" y="1570"/>
              <a:ext cx="3311" cy="1633"/>
            </a:xfrm>
            <a:prstGeom prst="rect">
              <a:avLst/>
            </a:prstGeom>
            <a:solidFill>
              <a:schemeClr val="accent1"/>
            </a:solidFill>
            <a:ln w="25400" cap="sq">
              <a:solidFill>
                <a:schemeClr val="tx1"/>
              </a:solidFill>
              <a:miter lim="800000"/>
              <a:headEnd type="none" w="sm" len="lg"/>
              <a:tailEnd type="none" w="sm" len="lg"/>
            </a:ln>
          </p:spPr>
          <p:txBody>
            <a:bodyPr wrap="none" anchor="ctr"/>
            <a:lstStyle/>
            <a:p>
              <a:pPr algn="ctr"/>
              <a:endParaRPr lang="zh-TW" altLang="en-US" sz="1600"/>
            </a:p>
          </p:txBody>
        </p:sp>
        <p:sp>
          <p:nvSpPr>
            <p:cNvPr id="7" name="Rectangle 5" descr="草蓆"/>
            <p:cNvSpPr>
              <a:spLocks noChangeArrowheads="1"/>
            </p:cNvSpPr>
            <p:nvPr/>
          </p:nvSpPr>
          <p:spPr bwMode="auto">
            <a:xfrm>
              <a:off x="1338" y="1797"/>
              <a:ext cx="1632" cy="998"/>
            </a:xfrm>
            <a:prstGeom prst="rect">
              <a:avLst/>
            </a:prstGeom>
            <a:solidFill>
              <a:schemeClr val="accent6"/>
            </a:solidFill>
            <a:ln w="25400" cap="sq">
              <a:solidFill>
                <a:schemeClr val="tx1"/>
              </a:solidFill>
              <a:miter lim="800000"/>
              <a:headEnd type="none" w="sm" len="lg"/>
              <a:tailEnd type="none" w="sm" len="lg"/>
            </a:ln>
          </p:spPr>
          <p:txBody>
            <a:bodyPr wrap="none" anchor="ctr"/>
            <a:lstStyle/>
            <a:p>
              <a:endParaRPr lang="zh-TW" altLang="en-US" sz="1600"/>
            </a:p>
          </p:txBody>
        </p:sp>
        <p:sp>
          <p:nvSpPr>
            <p:cNvPr id="8" name="Text Box 6"/>
            <p:cNvSpPr txBox="1">
              <a:spLocks noChangeArrowheads="1"/>
            </p:cNvSpPr>
            <p:nvPr/>
          </p:nvSpPr>
          <p:spPr bwMode="auto">
            <a:xfrm>
              <a:off x="3696" y="2886"/>
              <a:ext cx="695"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type="none" w="sm" len="lg"/>
                  <a:tailEnd type="none" w="sm" len="lg"/>
                </a14:hiddenLine>
              </a:ext>
            </a:extLst>
          </p:spPr>
          <p:txBody>
            <a:bodyPr wrap="none">
              <a:spAutoFit/>
            </a:bodyPr>
            <a:lstStyle>
              <a:lvl1pPr eaLnBrk="0" hangingPunct="0">
                <a:defRPr kumimoji="1" sz="2000">
                  <a:solidFill>
                    <a:schemeClr val="tx1"/>
                  </a:solidFill>
                  <a:latin typeface="Trebuchet MS" pitchFamily="34" charset="0"/>
                  <a:ea typeface="新細明體" charset="-120"/>
                </a:defRPr>
              </a:lvl1pPr>
              <a:lvl2pPr marL="742950" indent="-285750" eaLnBrk="0" hangingPunct="0">
                <a:defRPr kumimoji="1" sz="2000">
                  <a:solidFill>
                    <a:schemeClr val="tx1"/>
                  </a:solidFill>
                  <a:latin typeface="Trebuchet MS" pitchFamily="34" charset="0"/>
                  <a:ea typeface="新細明體" charset="-120"/>
                </a:defRPr>
              </a:lvl2pPr>
              <a:lvl3pPr marL="1143000" indent="-228600" eaLnBrk="0" hangingPunct="0">
                <a:defRPr kumimoji="1" sz="2000">
                  <a:solidFill>
                    <a:schemeClr val="tx1"/>
                  </a:solidFill>
                  <a:latin typeface="Trebuchet MS" pitchFamily="34" charset="0"/>
                  <a:ea typeface="新細明體" charset="-120"/>
                </a:defRPr>
              </a:lvl3pPr>
              <a:lvl4pPr marL="1600200" indent="-228600" eaLnBrk="0" hangingPunct="0">
                <a:defRPr kumimoji="1" sz="2000">
                  <a:solidFill>
                    <a:schemeClr val="tx1"/>
                  </a:solidFill>
                  <a:latin typeface="Trebuchet MS" pitchFamily="34" charset="0"/>
                  <a:ea typeface="新細明體" charset="-120"/>
                </a:defRPr>
              </a:lvl4pPr>
              <a:lvl5pPr marL="2057400" indent="-228600" eaLnBrk="0" hangingPunct="0">
                <a:defRPr kumimoji="1" sz="2000">
                  <a:solidFill>
                    <a:schemeClr val="tx1"/>
                  </a:solidFill>
                  <a:latin typeface="Trebuchet MS" pitchFamily="34" charset="0"/>
                  <a:ea typeface="新細明體" charset="-120"/>
                </a:defRPr>
              </a:lvl5pPr>
              <a:lvl6pPr marL="2514600" indent="-228600" eaLnBrk="0" fontAlgn="base" hangingPunct="0">
                <a:spcBef>
                  <a:spcPct val="0"/>
                </a:spcBef>
                <a:spcAft>
                  <a:spcPct val="0"/>
                </a:spcAft>
                <a:defRPr kumimoji="1" sz="2000">
                  <a:solidFill>
                    <a:schemeClr val="tx1"/>
                  </a:solidFill>
                  <a:latin typeface="Trebuchet MS" pitchFamily="34" charset="0"/>
                  <a:ea typeface="新細明體" charset="-120"/>
                </a:defRPr>
              </a:lvl6pPr>
              <a:lvl7pPr marL="2971800" indent="-228600" eaLnBrk="0" fontAlgn="base" hangingPunct="0">
                <a:spcBef>
                  <a:spcPct val="0"/>
                </a:spcBef>
                <a:spcAft>
                  <a:spcPct val="0"/>
                </a:spcAft>
                <a:defRPr kumimoji="1" sz="2000">
                  <a:solidFill>
                    <a:schemeClr val="tx1"/>
                  </a:solidFill>
                  <a:latin typeface="Trebuchet MS" pitchFamily="34" charset="0"/>
                  <a:ea typeface="新細明體" charset="-120"/>
                </a:defRPr>
              </a:lvl7pPr>
              <a:lvl8pPr marL="3429000" indent="-228600" eaLnBrk="0" fontAlgn="base" hangingPunct="0">
                <a:spcBef>
                  <a:spcPct val="0"/>
                </a:spcBef>
                <a:spcAft>
                  <a:spcPct val="0"/>
                </a:spcAft>
                <a:defRPr kumimoji="1" sz="2000">
                  <a:solidFill>
                    <a:schemeClr val="tx1"/>
                  </a:solidFill>
                  <a:latin typeface="Trebuchet MS" pitchFamily="34" charset="0"/>
                  <a:ea typeface="新細明體" charset="-120"/>
                </a:defRPr>
              </a:lvl8pPr>
              <a:lvl9pPr marL="3886200" indent="-228600" eaLnBrk="0" fontAlgn="base" hangingPunct="0">
                <a:spcBef>
                  <a:spcPct val="0"/>
                </a:spcBef>
                <a:spcAft>
                  <a:spcPct val="0"/>
                </a:spcAft>
                <a:defRPr kumimoji="1" sz="2000">
                  <a:solidFill>
                    <a:schemeClr val="tx1"/>
                  </a:solidFill>
                  <a:latin typeface="Trebuchet MS" pitchFamily="34" charset="0"/>
                  <a:ea typeface="新細明體" charset="-120"/>
                </a:defRPr>
              </a:lvl9pPr>
            </a:lstStyle>
            <a:p>
              <a:pPr eaLnBrk="1" hangingPunct="1"/>
              <a:r>
                <a:rPr lang="en-US" altLang="zh-TW" sz="1600" dirty="0" smtClean="0"/>
                <a:t>window</a:t>
              </a:r>
              <a:endParaRPr lang="en-US" altLang="zh-TW" sz="1600" dirty="0"/>
            </a:p>
          </p:txBody>
        </p:sp>
        <p:sp>
          <p:nvSpPr>
            <p:cNvPr id="9" name="Text Box 7"/>
            <p:cNvSpPr txBox="1">
              <a:spLocks noChangeArrowheads="1"/>
            </p:cNvSpPr>
            <p:nvPr/>
          </p:nvSpPr>
          <p:spPr bwMode="auto">
            <a:xfrm>
              <a:off x="2154" y="2478"/>
              <a:ext cx="821"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type="none" w="sm" len="lg"/>
                  <a:tailEnd type="none" w="sm" len="lg"/>
                </a14:hiddenLine>
              </a:ext>
            </a:extLst>
          </p:spPr>
          <p:txBody>
            <a:bodyPr wrap="none">
              <a:spAutoFit/>
            </a:bodyPr>
            <a:lstStyle>
              <a:lvl1pPr eaLnBrk="0" hangingPunct="0">
                <a:defRPr kumimoji="1" sz="2000">
                  <a:solidFill>
                    <a:schemeClr val="tx1"/>
                  </a:solidFill>
                  <a:latin typeface="Trebuchet MS" pitchFamily="34" charset="0"/>
                  <a:ea typeface="新細明體" charset="-120"/>
                </a:defRPr>
              </a:lvl1pPr>
              <a:lvl2pPr marL="742950" indent="-285750" eaLnBrk="0" hangingPunct="0">
                <a:defRPr kumimoji="1" sz="2000">
                  <a:solidFill>
                    <a:schemeClr val="tx1"/>
                  </a:solidFill>
                  <a:latin typeface="Trebuchet MS" pitchFamily="34" charset="0"/>
                  <a:ea typeface="新細明體" charset="-120"/>
                </a:defRPr>
              </a:lvl2pPr>
              <a:lvl3pPr marL="1143000" indent="-228600" eaLnBrk="0" hangingPunct="0">
                <a:defRPr kumimoji="1" sz="2000">
                  <a:solidFill>
                    <a:schemeClr val="tx1"/>
                  </a:solidFill>
                  <a:latin typeface="Trebuchet MS" pitchFamily="34" charset="0"/>
                  <a:ea typeface="新細明體" charset="-120"/>
                </a:defRPr>
              </a:lvl3pPr>
              <a:lvl4pPr marL="1600200" indent="-228600" eaLnBrk="0" hangingPunct="0">
                <a:defRPr kumimoji="1" sz="2000">
                  <a:solidFill>
                    <a:schemeClr val="tx1"/>
                  </a:solidFill>
                  <a:latin typeface="Trebuchet MS" pitchFamily="34" charset="0"/>
                  <a:ea typeface="新細明體" charset="-120"/>
                </a:defRPr>
              </a:lvl4pPr>
              <a:lvl5pPr marL="2057400" indent="-228600" eaLnBrk="0" hangingPunct="0">
                <a:defRPr kumimoji="1" sz="2000">
                  <a:solidFill>
                    <a:schemeClr val="tx1"/>
                  </a:solidFill>
                  <a:latin typeface="Trebuchet MS" pitchFamily="34" charset="0"/>
                  <a:ea typeface="新細明體" charset="-120"/>
                </a:defRPr>
              </a:lvl5pPr>
              <a:lvl6pPr marL="2514600" indent="-228600" eaLnBrk="0" fontAlgn="base" hangingPunct="0">
                <a:spcBef>
                  <a:spcPct val="0"/>
                </a:spcBef>
                <a:spcAft>
                  <a:spcPct val="0"/>
                </a:spcAft>
                <a:defRPr kumimoji="1" sz="2000">
                  <a:solidFill>
                    <a:schemeClr val="tx1"/>
                  </a:solidFill>
                  <a:latin typeface="Trebuchet MS" pitchFamily="34" charset="0"/>
                  <a:ea typeface="新細明體" charset="-120"/>
                </a:defRPr>
              </a:lvl6pPr>
              <a:lvl7pPr marL="2971800" indent="-228600" eaLnBrk="0" fontAlgn="base" hangingPunct="0">
                <a:spcBef>
                  <a:spcPct val="0"/>
                </a:spcBef>
                <a:spcAft>
                  <a:spcPct val="0"/>
                </a:spcAft>
                <a:defRPr kumimoji="1" sz="2000">
                  <a:solidFill>
                    <a:schemeClr val="tx1"/>
                  </a:solidFill>
                  <a:latin typeface="Trebuchet MS" pitchFamily="34" charset="0"/>
                  <a:ea typeface="新細明體" charset="-120"/>
                </a:defRPr>
              </a:lvl7pPr>
              <a:lvl8pPr marL="3429000" indent="-228600" eaLnBrk="0" fontAlgn="base" hangingPunct="0">
                <a:spcBef>
                  <a:spcPct val="0"/>
                </a:spcBef>
                <a:spcAft>
                  <a:spcPct val="0"/>
                </a:spcAft>
                <a:defRPr kumimoji="1" sz="2000">
                  <a:solidFill>
                    <a:schemeClr val="tx1"/>
                  </a:solidFill>
                  <a:latin typeface="Trebuchet MS" pitchFamily="34" charset="0"/>
                  <a:ea typeface="新細明體" charset="-120"/>
                </a:defRPr>
              </a:lvl8pPr>
              <a:lvl9pPr marL="3886200" indent="-228600" eaLnBrk="0" fontAlgn="base" hangingPunct="0">
                <a:spcBef>
                  <a:spcPct val="0"/>
                </a:spcBef>
                <a:spcAft>
                  <a:spcPct val="0"/>
                </a:spcAft>
                <a:defRPr kumimoji="1" sz="2000">
                  <a:solidFill>
                    <a:schemeClr val="tx1"/>
                  </a:solidFill>
                  <a:latin typeface="Trebuchet MS" pitchFamily="34" charset="0"/>
                  <a:ea typeface="新細明體" charset="-120"/>
                </a:defRPr>
              </a:lvl9pPr>
            </a:lstStyle>
            <a:p>
              <a:pPr eaLnBrk="1" hangingPunct="1"/>
              <a:r>
                <a:rPr lang="en-US" altLang="zh-TW" sz="1600" b="1" dirty="0">
                  <a:solidFill>
                    <a:srgbClr val="FF0000"/>
                  </a:solidFill>
                  <a:effectLst>
                    <a:outerShdw blurRad="38100" dist="38100" dir="2700000" algn="tl">
                      <a:srgbClr val="000000">
                        <a:alpha val="43137"/>
                      </a:srgbClr>
                    </a:outerShdw>
                  </a:effectLst>
                </a:rPr>
                <a:t>viewport</a:t>
              </a:r>
            </a:p>
          </p:txBody>
        </p:sp>
        <p:sp>
          <p:nvSpPr>
            <p:cNvPr id="10" name="Line 8"/>
            <p:cNvSpPr>
              <a:spLocks noChangeShapeType="1"/>
            </p:cNvSpPr>
            <p:nvPr/>
          </p:nvSpPr>
          <p:spPr bwMode="auto">
            <a:xfrm>
              <a:off x="1338" y="1797"/>
              <a:ext cx="0" cy="907"/>
            </a:xfrm>
            <a:prstGeom prst="line">
              <a:avLst/>
            </a:prstGeom>
            <a:noFill/>
            <a:ln w="25400" cap="sq">
              <a:solidFill>
                <a:schemeClr val="bg2"/>
              </a:solidFill>
              <a:round/>
              <a:headEnd type="none" w="sm" len="lg"/>
              <a:tailEnd type="stealth" w="sm" len="lg"/>
            </a:ln>
            <a:extLst>
              <a:ext uri="{909E8E84-426E-40DD-AFC4-6F175D3DCCD1}">
                <a14:hiddenFill xmlns:a14="http://schemas.microsoft.com/office/drawing/2010/main">
                  <a:noFill/>
                </a14:hiddenFill>
              </a:ext>
            </a:extLst>
          </p:spPr>
          <p:txBody>
            <a:bodyPr wrap="none"/>
            <a:lstStyle/>
            <a:p>
              <a:endParaRPr lang="zh-TW" altLang="en-US" sz="1600"/>
            </a:p>
          </p:txBody>
        </p:sp>
        <p:sp>
          <p:nvSpPr>
            <p:cNvPr id="11" name="Line 9"/>
            <p:cNvSpPr>
              <a:spLocks noChangeShapeType="1"/>
            </p:cNvSpPr>
            <p:nvPr/>
          </p:nvSpPr>
          <p:spPr bwMode="auto">
            <a:xfrm>
              <a:off x="1338" y="1797"/>
              <a:ext cx="1451" cy="0"/>
            </a:xfrm>
            <a:prstGeom prst="line">
              <a:avLst/>
            </a:prstGeom>
            <a:noFill/>
            <a:ln w="25400" cap="sq">
              <a:solidFill>
                <a:schemeClr val="bg2"/>
              </a:solidFill>
              <a:round/>
              <a:headEnd type="none" w="sm" len="lg"/>
              <a:tailEnd type="stealth" w="sm" len="lg"/>
            </a:ln>
            <a:extLst>
              <a:ext uri="{909E8E84-426E-40DD-AFC4-6F175D3DCCD1}">
                <a14:hiddenFill xmlns:a14="http://schemas.microsoft.com/office/drawing/2010/main">
                  <a:noFill/>
                </a14:hiddenFill>
              </a:ext>
            </a:extLst>
          </p:spPr>
          <p:txBody>
            <a:bodyPr wrap="none"/>
            <a:lstStyle/>
            <a:p>
              <a:endParaRPr lang="zh-TW" altLang="en-US" sz="1600"/>
            </a:p>
          </p:txBody>
        </p:sp>
        <p:sp>
          <p:nvSpPr>
            <p:cNvPr id="12" name="Text Box 11"/>
            <p:cNvSpPr txBox="1">
              <a:spLocks noChangeArrowheads="1"/>
            </p:cNvSpPr>
            <p:nvPr/>
          </p:nvSpPr>
          <p:spPr bwMode="auto">
            <a:xfrm>
              <a:off x="1066" y="1570"/>
              <a:ext cx="705"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type="none" w="sm" len="lg"/>
                  <a:tailEnd type="none" w="sm" len="lg"/>
                </a14:hiddenLine>
              </a:ext>
            </a:extLst>
          </p:spPr>
          <p:txBody>
            <a:bodyPr wrap="none">
              <a:spAutoFit/>
            </a:bodyPr>
            <a:lstStyle>
              <a:lvl1pPr eaLnBrk="0" hangingPunct="0">
                <a:defRPr kumimoji="1" sz="2000">
                  <a:solidFill>
                    <a:schemeClr val="tx1"/>
                  </a:solidFill>
                  <a:latin typeface="Trebuchet MS" pitchFamily="34" charset="0"/>
                  <a:ea typeface="新細明體" charset="-120"/>
                </a:defRPr>
              </a:lvl1pPr>
              <a:lvl2pPr marL="742950" indent="-285750" eaLnBrk="0" hangingPunct="0">
                <a:defRPr kumimoji="1" sz="2000">
                  <a:solidFill>
                    <a:schemeClr val="tx1"/>
                  </a:solidFill>
                  <a:latin typeface="Trebuchet MS" pitchFamily="34" charset="0"/>
                  <a:ea typeface="新細明體" charset="-120"/>
                </a:defRPr>
              </a:lvl2pPr>
              <a:lvl3pPr marL="1143000" indent="-228600" eaLnBrk="0" hangingPunct="0">
                <a:defRPr kumimoji="1" sz="2000">
                  <a:solidFill>
                    <a:schemeClr val="tx1"/>
                  </a:solidFill>
                  <a:latin typeface="Trebuchet MS" pitchFamily="34" charset="0"/>
                  <a:ea typeface="新細明體" charset="-120"/>
                </a:defRPr>
              </a:lvl3pPr>
              <a:lvl4pPr marL="1600200" indent="-228600" eaLnBrk="0" hangingPunct="0">
                <a:defRPr kumimoji="1" sz="2000">
                  <a:solidFill>
                    <a:schemeClr val="tx1"/>
                  </a:solidFill>
                  <a:latin typeface="Trebuchet MS" pitchFamily="34" charset="0"/>
                  <a:ea typeface="新細明體" charset="-120"/>
                </a:defRPr>
              </a:lvl4pPr>
              <a:lvl5pPr marL="2057400" indent="-228600" eaLnBrk="0" hangingPunct="0">
                <a:defRPr kumimoji="1" sz="2000">
                  <a:solidFill>
                    <a:schemeClr val="tx1"/>
                  </a:solidFill>
                  <a:latin typeface="Trebuchet MS" pitchFamily="34" charset="0"/>
                  <a:ea typeface="新細明體" charset="-120"/>
                </a:defRPr>
              </a:lvl5pPr>
              <a:lvl6pPr marL="2514600" indent="-228600" eaLnBrk="0" fontAlgn="base" hangingPunct="0">
                <a:spcBef>
                  <a:spcPct val="0"/>
                </a:spcBef>
                <a:spcAft>
                  <a:spcPct val="0"/>
                </a:spcAft>
                <a:defRPr kumimoji="1" sz="2000">
                  <a:solidFill>
                    <a:schemeClr val="tx1"/>
                  </a:solidFill>
                  <a:latin typeface="Trebuchet MS" pitchFamily="34" charset="0"/>
                  <a:ea typeface="新細明體" charset="-120"/>
                </a:defRPr>
              </a:lvl6pPr>
              <a:lvl7pPr marL="2971800" indent="-228600" eaLnBrk="0" fontAlgn="base" hangingPunct="0">
                <a:spcBef>
                  <a:spcPct val="0"/>
                </a:spcBef>
                <a:spcAft>
                  <a:spcPct val="0"/>
                </a:spcAft>
                <a:defRPr kumimoji="1" sz="2000">
                  <a:solidFill>
                    <a:schemeClr val="tx1"/>
                  </a:solidFill>
                  <a:latin typeface="Trebuchet MS" pitchFamily="34" charset="0"/>
                  <a:ea typeface="新細明體" charset="-120"/>
                </a:defRPr>
              </a:lvl7pPr>
              <a:lvl8pPr marL="3429000" indent="-228600" eaLnBrk="0" fontAlgn="base" hangingPunct="0">
                <a:spcBef>
                  <a:spcPct val="0"/>
                </a:spcBef>
                <a:spcAft>
                  <a:spcPct val="0"/>
                </a:spcAft>
                <a:defRPr kumimoji="1" sz="2000">
                  <a:solidFill>
                    <a:schemeClr val="tx1"/>
                  </a:solidFill>
                  <a:latin typeface="Trebuchet MS" pitchFamily="34" charset="0"/>
                  <a:ea typeface="新細明體" charset="-120"/>
                </a:defRPr>
              </a:lvl8pPr>
              <a:lvl9pPr marL="3886200" indent="-228600" eaLnBrk="0" fontAlgn="base" hangingPunct="0">
                <a:spcBef>
                  <a:spcPct val="0"/>
                </a:spcBef>
                <a:spcAft>
                  <a:spcPct val="0"/>
                </a:spcAft>
                <a:defRPr kumimoji="1" sz="2000">
                  <a:solidFill>
                    <a:schemeClr val="tx1"/>
                  </a:solidFill>
                  <a:latin typeface="Trebuchet MS" pitchFamily="34" charset="0"/>
                  <a:ea typeface="新細明體" charset="-120"/>
                </a:defRPr>
              </a:lvl9pPr>
            </a:lstStyle>
            <a:p>
              <a:pPr eaLnBrk="1" hangingPunct="1"/>
              <a:r>
                <a:rPr lang="en-US" altLang="zh-TW" sz="1600"/>
                <a:t>(ox, oy)</a:t>
              </a:r>
            </a:p>
          </p:txBody>
        </p:sp>
        <p:sp>
          <p:nvSpPr>
            <p:cNvPr id="13" name="Text Box 12"/>
            <p:cNvSpPr txBox="1">
              <a:spLocks noChangeArrowheads="1"/>
            </p:cNvSpPr>
            <p:nvPr/>
          </p:nvSpPr>
          <p:spPr bwMode="auto">
            <a:xfrm>
              <a:off x="2051" y="1568"/>
              <a:ext cx="55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type="none" w="sm" len="lg"/>
                  <a:tailEnd type="none" w="sm" len="lg"/>
                </a14:hiddenLine>
              </a:ext>
            </a:extLst>
          </p:spPr>
          <p:txBody>
            <a:bodyPr wrap="none">
              <a:spAutoFit/>
            </a:bodyPr>
            <a:lstStyle>
              <a:lvl1pPr eaLnBrk="0" hangingPunct="0">
                <a:defRPr kumimoji="1" sz="2000">
                  <a:solidFill>
                    <a:schemeClr val="tx1"/>
                  </a:solidFill>
                  <a:latin typeface="Trebuchet MS" pitchFamily="34" charset="0"/>
                  <a:ea typeface="新細明體" charset="-120"/>
                </a:defRPr>
              </a:lvl1pPr>
              <a:lvl2pPr marL="742950" indent="-285750" eaLnBrk="0" hangingPunct="0">
                <a:defRPr kumimoji="1" sz="2000">
                  <a:solidFill>
                    <a:schemeClr val="tx1"/>
                  </a:solidFill>
                  <a:latin typeface="Trebuchet MS" pitchFamily="34" charset="0"/>
                  <a:ea typeface="新細明體" charset="-120"/>
                </a:defRPr>
              </a:lvl2pPr>
              <a:lvl3pPr marL="1143000" indent="-228600" eaLnBrk="0" hangingPunct="0">
                <a:defRPr kumimoji="1" sz="2000">
                  <a:solidFill>
                    <a:schemeClr val="tx1"/>
                  </a:solidFill>
                  <a:latin typeface="Trebuchet MS" pitchFamily="34" charset="0"/>
                  <a:ea typeface="新細明體" charset="-120"/>
                </a:defRPr>
              </a:lvl3pPr>
              <a:lvl4pPr marL="1600200" indent="-228600" eaLnBrk="0" hangingPunct="0">
                <a:defRPr kumimoji="1" sz="2000">
                  <a:solidFill>
                    <a:schemeClr val="tx1"/>
                  </a:solidFill>
                  <a:latin typeface="Trebuchet MS" pitchFamily="34" charset="0"/>
                  <a:ea typeface="新細明體" charset="-120"/>
                </a:defRPr>
              </a:lvl4pPr>
              <a:lvl5pPr marL="2057400" indent="-228600" eaLnBrk="0" hangingPunct="0">
                <a:defRPr kumimoji="1" sz="2000">
                  <a:solidFill>
                    <a:schemeClr val="tx1"/>
                  </a:solidFill>
                  <a:latin typeface="Trebuchet MS" pitchFamily="34" charset="0"/>
                  <a:ea typeface="新細明體" charset="-120"/>
                </a:defRPr>
              </a:lvl5pPr>
              <a:lvl6pPr marL="2514600" indent="-228600" eaLnBrk="0" fontAlgn="base" hangingPunct="0">
                <a:spcBef>
                  <a:spcPct val="0"/>
                </a:spcBef>
                <a:spcAft>
                  <a:spcPct val="0"/>
                </a:spcAft>
                <a:defRPr kumimoji="1" sz="2000">
                  <a:solidFill>
                    <a:schemeClr val="tx1"/>
                  </a:solidFill>
                  <a:latin typeface="Trebuchet MS" pitchFamily="34" charset="0"/>
                  <a:ea typeface="新細明體" charset="-120"/>
                </a:defRPr>
              </a:lvl6pPr>
              <a:lvl7pPr marL="2971800" indent="-228600" eaLnBrk="0" fontAlgn="base" hangingPunct="0">
                <a:spcBef>
                  <a:spcPct val="0"/>
                </a:spcBef>
                <a:spcAft>
                  <a:spcPct val="0"/>
                </a:spcAft>
                <a:defRPr kumimoji="1" sz="2000">
                  <a:solidFill>
                    <a:schemeClr val="tx1"/>
                  </a:solidFill>
                  <a:latin typeface="Trebuchet MS" pitchFamily="34" charset="0"/>
                  <a:ea typeface="新細明體" charset="-120"/>
                </a:defRPr>
              </a:lvl7pPr>
              <a:lvl8pPr marL="3429000" indent="-228600" eaLnBrk="0" fontAlgn="base" hangingPunct="0">
                <a:spcBef>
                  <a:spcPct val="0"/>
                </a:spcBef>
                <a:spcAft>
                  <a:spcPct val="0"/>
                </a:spcAft>
                <a:defRPr kumimoji="1" sz="2000">
                  <a:solidFill>
                    <a:schemeClr val="tx1"/>
                  </a:solidFill>
                  <a:latin typeface="Trebuchet MS" pitchFamily="34" charset="0"/>
                  <a:ea typeface="新細明體" charset="-120"/>
                </a:defRPr>
              </a:lvl8pPr>
              <a:lvl9pPr marL="3886200" indent="-228600" eaLnBrk="0" fontAlgn="base" hangingPunct="0">
                <a:spcBef>
                  <a:spcPct val="0"/>
                </a:spcBef>
                <a:spcAft>
                  <a:spcPct val="0"/>
                </a:spcAft>
                <a:defRPr kumimoji="1" sz="2000">
                  <a:solidFill>
                    <a:schemeClr val="tx1"/>
                  </a:solidFill>
                  <a:latin typeface="Trebuchet MS" pitchFamily="34" charset="0"/>
                  <a:ea typeface="新細明體" charset="-120"/>
                </a:defRPr>
              </a:lvl9pPr>
            </a:lstStyle>
            <a:p>
              <a:pPr eaLnBrk="1" hangingPunct="1"/>
              <a:r>
                <a:rPr lang="en-US" altLang="zh-TW" sz="1600" dirty="0" smtClean="0"/>
                <a:t>width</a:t>
              </a:r>
              <a:endParaRPr lang="en-US" altLang="zh-TW" sz="1600" dirty="0"/>
            </a:p>
          </p:txBody>
        </p:sp>
        <p:sp>
          <p:nvSpPr>
            <p:cNvPr id="14" name="Text Box 13"/>
            <p:cNvSpPr txBox="1">
              <a:spLocks noChangeArrowheads="1"/>
            </p:cNvSpPr>
            <p:nvPr/>
          </p:nvSpPr>
          <p:spPr bwMode="auto">
            <a:xfrm>
              <a:off x="759" y="2115"/>
              <a:ext cx="601"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type="none" w="sm" len="lg"/>
                  <a:tailEnd type="none" w="sm" len="lg"/>
                </a14:hiddenLine>
              </a:ext>
            </a:extLst>
          </p:spPr>
          <p:txBody>
            <a:bodyPr wrap="none">
              <a:spAutoFit/>
            </a:bodyPr>
            <a:lstStyle>
              <a:lvl1pPr eaLnBrk="0" hangingPunct="0">
                <a:defRPr kumimoji="1" sz="2000">
                  <a:solidFill>
                    <a:schemeClr val="tx1"/>
                  </a:solidFill>
                  <a:latin typeface="Trebuchet MS" pitchFamily="34" charset="0"/>
                  <a:ea typeface="新細明體" charset="-120"/>
                </a:defRPr>
              </a:lvl1pPr>
              <a:lvl2pPr marL="742950" indent="-285750" eaLnBrk="0" hangingPunct="0">
                <a:defRPr kumimoji="1" sz="2000">
                  <a:solidFill>
                    <a:schemeClr val="tx1"/>
                  </a:solidFill>
                  <a:latin typeface="Trebuchet MS" pitchFamily="34" charset="0"/>
                  <a:ea typeface="新細明體" charset="-120"/>
                </a:defRPr>
              </a:lvl2pPr>
              <a:lvl3pPr marL="1143000" indent="-228600" eaLnBrk="0" hangingPunct="0">
                <a:defRPr kumimoji="1" sz="2000">
                  <a:solidFill>
                    <a:schemeClr val="tx1"/>
                  </a:solidFill>
                  <a:latin typeface="Trebuchet MS" pitchFamily="34" charset="0"/>
                  <a:ea typeface="新細明體" charset="-120"/>
                </a:defRPr>
              </a:lvl3pPr>
              <a:lvl4pPr marL="1600200" indent="-228600" eaLnBrk="0" hangingPunct="0">
                <a:defRPr kumimoji="1" sz="2000">
                  <a:solidFill>
                    <a:schemeClr val="tx1"/>
                  </a:solidFill>
                  <a:latin typeface="Trebuchet MS" pitchFamily="34" charset="0"/>
                  <a:ea typeface="新細明體" charset="-120"/>
                </a:defRPr>
              </a:lvl4pPr>
              <a:lvl5pPr marL="2057400" indent="-228600" eaLnBrk="0" hangingPunct="0">
                <a:defRPr kumimoji="1" sz="2000">
                  <a:solidFill>
                    <a:schemeClr val="tx1"/>
                  </a:solidFill>
                  <a:latin typeface="Trebuchet MS" pitchFamily="34" charset="0"/>
                  <a:ea typeface="新細明體" charset="-120"/>
                </a:defRPr>
              </a:lvl5pPr>
              <a:lvl6pPr marL="2514600" indent="-228600" eaLnBrk="0" fontAlgn="base" hangingPunct="0">
                <a:spcBef>
                  <a:spcPct val="0"/>
                </a:spcBef>
                <a:spcAft>
                  <a:spcPct val="0"/>
                </a:spcAft>
                <a:defRPr kumimoji="1" sz="2000">
                  <a:solidFill>
                    <a:schemeClr val="tx1"/>
                  </a:solidFill>
                  <a:latin typeface="Trebuchet MS" pitchFamily="34" charset="0"/>
                  <a:ea typeface="新細明體" charset="-120"/>
                </a:defRPr>
              </a:lvl6pPr>
              <a:lvl7pPr marL="2971800" indent="-228600" eaLnBrk="0" fontAlgn="base" hangingPunct="0">
                <a:spcBef>
                  <a:spcPct val="0"/>
                </a:spcBef>
                <a:spcAft>
                  <a:spcPct val="0"/>
                </a:spcAft>
                <a:defRPr kumimoji="1" sz="2000">
                  <a:solidFill>
                    <a:schemeClr val="tx1"/>
                  </a:solidFill>
                  <a:latin typeface="Trebuchet MS" pitchFamily="34" charset="0"/>
                  <a:ea typeface="新細明體" charset="-120"/>
                </a:defRPr>
              </a:lvl7pPr>
              <a:lvl8pPr marL="3429000" indent="-228600" eaLnBrk="0" fontAlgn="base" hangingPunct="0">
                <a:spcBef>
                  <a:spcPct val="0"/>
                </a:spcBef>
                <a:spcAft>
                  <a:spcPct val="0"/>
                </a:spcAft>
                <a:defRPr kumimoji="1" sz="2000">
                  <a:solidFill>
                    <a:schemeClr val="tx1"/>
                  </a:solidFill>
                  <a:latin typeface="Trebuchet MS" pitchFamily="34" charset="0"/>
                  <a:ea typeface="新細明體" charset="-120"/>
                </a:defRPr>
              </a:lvl8pPr>
              <a:lvl9pPr marL="3886200" indent="-228600" eaLnBrk="0" fontAlgn="base" hangingPunct="0">
                <a:spcBef>
                  <a:spcPct val="0"/>
                </a:spcBef>
                <a:spcAft>
                  <a:spcPct val="0"/>
                </a:spcAft>
                <a:defRPr kumimoji="1" sz="2000">
                  <a:solidFill>
                    <a:schemeClr val="tx1"/>
                  </a:solidFill>
                  <a:latin typeface="Trebuchet MS" pitchFamily="34" charset="0"/>
                  <a:ea typeface="新細明體" charset="-120"/>
                </a:defRPr>
              </a:lvl9pPr>
            </a:lstStyle>
            <a:p>
              <a:pPr eaLnBrk="1" hangingPunct="1"/>
              <a:r>
                <a:rPr lang="en-US" altLang="zh-TW" sz="1600" dirty="0" smtClean="0"/>
                <a:t>height</a:t>
              </a:r>
              <a:endParaRPr lang="en-US" altLang="zh-TW" sz="1600" dirty="0"/>
            </a:p>
          </p:txBody>
        </p:sp>
      </p:grpSp>
      <p:grpSp>
        <p:nvGrpSpPr>
          <p:cNvPr id="15" name="Group 21"/>
          <p:cNvGrpSpPr>
            <a:grpSpLocks/>
          </p:cNvGrpSpPr>
          <p:nvPr/>
        </p:nvGrpSpPr>
        <p:grpSpPr bwMode="auto">
          <a:xfrm>
            <a:off x="1042960" y="476672"/>
            <a:ext cx="1512888" cy="1079500"/>
            <a:chOff x="476" y="1888"/>
            <a:chExt cx="953" cy="680"/>
          </a:xfrm>
        </p:grpSpPr>
        <p:sp>
          <p:nvSpPr>
            <p:cNvPr id="16" name="Oval 18"/>
            <p:cNvSpPr>
              <a:spLocks noChangeArrowheads="1"/>
            </p:cNvSpPr>
            <p:nvPr/>
          </p:nvSpPr>
          <p:spPr bwMode="auto">
            <a:xfrm>
              <a:off x="1292" y="2432"/>
              <a:ext cx="137" cy="136"/>
            </a:xfrm>
            <a:prstGeom prst="ellipse">
              <a:avLst/>
            </a:prstGeom>
            <a:solidFill>
              <a:srgbClr val="FF0000"/>
            </a:solidFill>
            <a:ln w="25400" cap="sq">
              <a:solidFill>
                <a:schemeClr val="tx1"/>
              </a:solidFill>
              <a:round/>
              <a:headEnd type="none" w="sm" len="lg"/>
              <a:tailEnd type="none" w="sm" len="lg"/>
            </a:ln>
          </p:spPr>
          <p:txBody>
            <a:bodyPr wrap="none" anchor="ctr"/>
            <a:lstStyle/>
            <a:p>
              <a:endParaRPr lang="zh-TW" altLang="en-US" sz="1600"/>
            </a:p>
          </p:txBody>
        </p:sp>
        <p:sp>
          <p:nvSpPr>
            <p:cNvPr id="17" name="Text Box 19"/>
            <p:cNvSpPr txBox="1">
              <a:spLocks noChangeArrowheads="1"/>
            </p:cNvSpPr>
            <p:nvPr/>
          </p:nvSpPr>
          <p:spPr bwMode="auto">
            <a:xfrm>
              <a:off x="476" y="1888"/>
              <a:ext cx="4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type="none" w="sm" len="lg"/>
                  <a:tailEnd type="none" w="sm" len="lg"/>
                </a14:hiddenLine>
              </a:ext>
            </a:extLst>
          </p:spPr>
          <p:txBody>
            <a:bodyPr wrap="none">
              <a:spAutoFit/>
            </a:bodyPr>
            <a:lstStyle>
              <a:lvl1pPr eaLnBrk="0" hangingPunct="0">
                <a:defRPr kumimoji="1" sz="2000">
                  <a:solidFill>
                    <a:schemeClr val="tx1"/>
                  </a:solidFill>
                  <a:latin typeface="Trebuchet MS" pitchFamily="34" charset="0"/>
                  <a:ea typeface="新細明體" charset="-120"/>
                </a:defRPr>
              </a:lvl1pPr>
              <a:lvl2pPr marL="742950" indent="-285750" eaLnBrk="0" hangingPunct="0">
                <a:defRPr kumimoji="1" sz="2000">
                  <a:solidFill>
                    <a:schemeClr val="tx1"/>
                  </a:solidFill>
                  <a:latin typeface="Trebuchet MS" pitchFamily="34" charset="0"/>
                  <a:ea typeface="新細明體" charset="-120"/>
                </a:defRPr>
              </a:lvl2pPr>
              <a:lvl3pPr marL="1143000" indent="-228600" eaLnBrk="0" hangingPunct="0">
                <a:defRPr kumimoji="1" sz="2000">
                  <a:solidFill>
                    <a:schemeClr val="tx1"/>
                  </a:solidFill>
                  <a:latin typeface="Trebuchet MS" pitchFamily="34" charset="0"/>
                  <a:ea typeface="新細明體" charset="-120"/>
                </a:defRPr>
              </a:lvl3pPr>
              <a:lvl4pPr marL="1600200" indent="-228600" eaLnBrk="0" hangingPunct="0">
                <a:defRPr kumimoji="1" sz="2000">
                  <a:solidFill>
                    <a:schemeClr val="tx1"/>
                  </a:solidFill>
                  <a:latin typeface="Trebuchet MS" pitchFamily="34" charset="0"/>
                  <a:ea typeface="新細明體" charset="-120"/>
                </a:defRPr>
              </a:lvl4pPr>
              <a:lvl5pPr marL="2057400" indent="-228600" eaLnBrk="0" hangingPunct="0">
                <a:defRPr kumimoji="1" sz="2000">
                  <a:solidFill>
                    <a:schemeClr val="tx1"/>
                  </a:solidFill>
                  <a:latin typeface="Trebuchet MS" pitchFamily="34" charset="0"/>
                  <a:ea typeface="新細明體" charset="-120"/>
                </a:defRPr>
              </a:lvl5pPr>
              <a:lvl6pPr marL="2514600" indent="-228600" eaLnBrk="0" fontAlgn="base" hangingPunct="0">
                <a:spcBef>
                  <a:spcPct val="0"/>
                </a:spcBef>
                <a:spcAft>
                  <a:spcPct val="0"/>
                </a:spcAft>
                <a:defRPr kumimoji="1" sz="2000">
                  <a:solidFill>
                    <a:schemeClr val="tx1"/>
                  </a:solidFill>
                  <a:latin typeface="Trebuchet MS" pitchFamily="34" charset="0"/>
                  <a:ea typeface="新細明體" charset="-120"/>
                </a:defRPr>
              </a:lvl6pPr>
              <a:lvl7pPr marL="2971800" indent="-228600" eaLnBrk="0" fontAlgn="base" hangingPunct="0">
                <a:spcBef>
                  <a:spcPct val="0"/>
                </a:spcBef>
                <a:spcAft>
                  <a:spcPct val="0"/>
                </a:spcAft>
                <a:defRPr kumimoji="1" sz="2000">
                  <a:solidFill>
                    <a:schemeClr val="tx1"/>
                  </a:solidFill>
                  <a:latin typeface="Trebuchet MS" pitchFamily="34" charset="0"/>
                  <a:ea typeface="新細明體" charset="-120"/>
                </a:defRPr>
              </a:lvl7pPr>
              <a:lvl8pPr marL="3429000" indent="-228600" eaLnBrk="0" fontAlgn="base" hangingPunct="0">
                <a:spcBef>
                  <a:spcPct val="0"/>
                </a:spcBef>
                <a:spcAft>
                  <a:spcPct val="0"/>
                </a:spcAft>
                <a:defRPr kumimoji="1" sz="2000">
                  <a:solidFill>
                    <a:schemeClr val="tx1"/>
                  </a:solidFill>
                  <a:latin typeface="Trebuchet MS" pitchFamily="34" charset="0"/>
                  <a:ea typeface="新細明體" charset="-120"/>
                </a:defRPr>
              </a:lvl8pPr>
              <a:lvl9pPr marL="3886200" indent="-228600" eaLnBrk="0" fontAlgn="base" hangingPunct="0">
                <a:spcBef>
                  <a:spcPct val="0"/>
                </a:spcBef>
                <a:spcAft>
                  <a:spcPct val="0"/>
                </a:spcAft>
                <a:defRPr kumimoji="1" sz="2000">
                  <a:solidFill>
                    <a:schemeClr val="tx1"/>
                  </a:solidFill>
                  <a:latin typeface="Trebuchet MS" pitchFamily="34" charset="0"/>
                  <a:ea typeface="新細明體" charset="-120"/>
                </a:defRPr>
              </a:lvl9pPr>
            </a:lstStyle>
            <a:p>
              <a:pPr eaLnBrk="1" hangingPunct="1"/>
              <a:r>
                <a:rPr lang="en-US" altLang="zh-TW" sz="1600">
                  <a:solidFill>
                    <a:srgbClr val="FF3300"/>
                  </a:solidFill>
                </a:rPr>
                <a:t>origin</a:t>
              </a:r>
            </a:p>
          </p:txBody>
        </p:sp>
        <p:sp>
          <p:nvSpPr>
            <p:cNvPr id="18" name="Line 20"/>
            <p:cNvSpPr>
              <a:spLocks noChangeShapeType="1"/>
            </p:cNvSpPr>
            <p:nvPr/>
          </p:nvSpPr>
          <p:spPr bwMode="auto">
            <a:xfrm>
              <a:off x="975" y="2069"/>
              <a:ext cx="272" cy="272"/>
            </a:xfrm>
            <a:prstGeom prst="line">
              <a:avLst/>
            </a:prstGeom>
            <a:noFill/>
            <a:ln w="25400" cap="sq">
              <a:solidFill>
                <a:srgbClr val="FF0000"/>
              </a:solidFill>
              <a:round/>
              <a:headEnd type="none" w="sm" len="lg"/>
              <a:tailEnd type="stealth" w="sm" len="lg"/>
            </a:ln>
            <a:extLst>
              <a:ext uri="{909E8E84-426E-40DD-AFC4-6F175D3DCCD1}">
                <a14:hiddenFill xmlns:a14="http://schemas.microsoft.com/office/drawing/2010/main">
                  <a:noFill/>
                </a14:hiddenFill>
              </a:ext>
            </a:extLst>
          </p:spPr>
          <p:txBody>
            <a:bodyPr wrap="none"/>
            <a:lstStyle/>
            <a:p>
              <a:endParaRPr lang="zh-TW" altLang="en-US" sz="1600"/>
            </a:p>
          </p:txBody>
        </p:sp>
      </p:grpSp>
      <p:sp>
        <p:nvSpPr>
          <p:cNvPr id="2" name="文字方塊 1"/>
          <p:cNvSpPr txBox="1"/>
          <p:nvPr/>
        </p:nvSpPr>
        <p:spPr>
          <a:xfrm>
            <a:off x="1802963" y="5373216"/>
            <a:ext cx="5241563" cy="830997"/>
          </a:xfrm>
          <a:prstGeom prst="rect">
            <a:avLst/>
          </a:prstGeom>
          <a:noFill/>
        </p:spPr>
        <p:txBody>
          <a:bodyPr wrap="none" rtlCol="0">
            <a:spAutoFit/>
          </a:bodyPr>
          <a:lstStyle/>
          <a:p>
            <a:pPr marL="0" lvl="1"/>
            <a:r>
              <a:rPr lang="en-US" altLang="zh-TW" sz="1600" b="1" dirty="0" err="1"/>
              <a:t>VIEWPORTid</a:t>
            </a:r>
            <a:r>
              <a:rPr lang="en-US" altLang="zh-TW" sz="1600" b="1" dirty="0"/>
              <a:t> </a:t>
            </a:r>
            <a:r>
              <a:rPr lang="en-US" altLang="zh-TW" sz="1600" b="1" dirty="0" err="1"/>
              <a:t>vID</a:t>
            </a:r>
            <a:r>
              <a:rPr lang="en-US" altLang="zh-TW" sz="1600" b="1" dirty="0"/>
              <a:t> = </a:t>
            </a:r>
            <a:r>
              <a:rPr lang="en-US" altLang="zh-TW" sz="1600" b="1" dirty="0" err="1"/>
              <a:t>FyCreateViewport</a:t>
            </a:r>
            <a:r>
              <a:rPr lang="en-US" altLang="zh-TW" sz="1600" b="1" dirty="0"/>
              <a:t>(ox, </a:t>
            </a:r>
            <a:r>
              <a:rPr lang="en-US" altLang="zh-TW" sz="1600" b="1" dirty="0" err="1"/>
              <a:t>oy</a:t>
            </a:r>
            <a:r>
              <a:rPr lang="en-US" altLang="zh-TW" sz="1600" b="1" dirty="0"/>
              <a:t>, width, height</a:t>
            </a:r>
            <a:r>
              <a:rPr lang="en-US" altLang="zh-TW" sz="1600" b="1" dirty="0" smtClean="0"/>
              <a:t>);</a:t>
            </a:r>
          </a:p>
          <a:p>
            <a:pPr marL="0" lvl="1"/>
            <a:r>
              <a:rPr lang="en-US" altLang="zh-TW" sz="1600" b="1" dirty="0" err="1" smtClean="0"/>
              <a:t>FyDeleteViewport</a:t>
            </a:r>
            <a:r>
              <a:rPr lang="en-US" altLang="zh-TW" sz="1600" b="1" dirty="0" smtClean="0"/>
              <a:t>(</a:t>
            </a:r>
            <a:r>
              <a:rPr lang="en-US" altLang="zh-TW" sz="1600" b="1" dirty="0" err="1" smtClean="0"/>
              <a:t>vID</a:t>
            </a:r>
            <a:r>
              <a:rPr lang="en-US" altLang="zh-TW" sz="1600" b="1" dirty="0" smtClean="0"/>
              <a:t>);</a:t>
            </a:r>
            <a:endParaRPr lang="en-US" altLang="zh-TW" sz="1600" b="1" dirty="0"/>
          </a:p>
          <a:p>
            <a:endParaRPr lang="zh-TW" altLang="en-US" sz="1600" b="1" dirty="0"/>
          </a:p>
        </p:txBody>
      </p:sp>
    </p:spTree>
    <p:extLst>
      <p:ext uri="{BB962C8B-B14F-4D97-AF65-F5344CB8AC3E}">
        <p14:creationId xmlns:p14="http://schemas.microsoft.com/office/powerpoint/2010/main" val="37062486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7504" y="692696"/>
            <a:ext cx="8856984" cy="1800200"/>
          </a:xfrm>
        </p:spPr>
        <p:txBody>
          <a:bodyPr>
            <a:normAutofit/>
          </a:bodyPr>
          <a:lstStyle/>
          <a:p>
            <a:r>
              <a:rPr lang="en-US" altLang="zh-TW" sz="2000" dirty="0" smtClean="0">
                <a:latin typeface="+mn-lt"/>
              </a:rPr>
              <a:t>After success to create the viewport, Fly2 will return the viewport ID to game program. Use </a:t>
            </a:r>
            <a:r>
              <a:rPr lang="en-US" altLang="zh-TW" sz="2000" dirty="0" err="1" smtClean="0">
                <a:solidFill>
                  <a:srgbClr val="FFFF00"/>
                </a:solidFill>
                <a:latin typeface="+mn-lt"/>
              </a:rPr>
              <a:t>FnViewport</a:t>
            </a:r>
            <a:r>
              <a:rPr lang="en-US" altLang="zh-TW" sz="2000" dirty="0" smtClean="0">
                <a:solidFill>
                  <a:srgbClr val="FFFF00"/>
                </a:solidFill>
                <a:latin typeface="+mn-lt"/>
              </a:rPr>
              <a:t>() </a:t>
            </a:r>
            <a:r>
              <a:rPr lang="en-US" altLang="zh-TW" sz="2000" dirty="0" smtClean="0">
                <a:latin typeface="+mn-lt"/>
              </a:rPr>
              <a:t>to use the viewport.</a:t>
            </a:r>
          </a:p>
          <a:p>
            <a:r>
              <a:rPr lang="en-US" altLang="zh-TW" sz="2000" dirty="0" smtClean="0">
                <a:latin typeface="+mn-lt"/>
              </a:rPr>
              <a:t>Fly2 supports multiple viewports and is no limits for the number of viewports.</a:t>
            </a:r>
          </a:p>
          <a:p>
            <a:r>
              <a:rPr lang="en-US" altLang="zh-TW" sz="2000" dirty="0" smtClean="0">
                <a:latin typeface="+mn-lt"/>
              </a:rPr>
              <a:t>To render a 3D scene, use </a:t>
            </a:r>
            <a:r>
              <a:rPr lang="en-US" altLang="zh-TW" sz="2000" dirty="0" err="1" smtClean="0">
                <a:solidFill>
                  <a:srgbClr val="FFFF00"/>
                </a:solidFill>
                <a:latin typeface="+mn-lt"/>
              </a:rPr>
              <a:t>FnViewport</a:t>
            </a:r>
            <a:r>
              <a:rPr lang="en-US" altLang="zh-TW" sz="2000" dirty="0" smtClean="0">
                <a:solidFill>
                  <a:srgbClr val="FFFF00"/>
                </a:solidFill>
                <a:latin typeface="+mn-lt"/>
              </a:rPr>
              <a:t>::Render3D()</a:t>
            </a:r>
          </a:p>
          <a:p>
            <a:pPr lvl="1"/>
            <a:r>
              <a:rPr lang="en-US" altLang="zh-TW" sz="2000" dirty="0" smtClean="0">
                <a:latin typeface="+mn-lt"/>
              </a:rPr>
              <a:t>To render the 3D scene, you need a camera</a:t>
            </a:r>
          </a:p>
          <a:p>
            <a:pPr lvl="1"/>
            <a:endParaRPr lang="en-US" altLang="zh-TW" sz="2000" dirty="0" smtClean="0">
              <a:latin typeface="+mn-lt"/>
            </a:endParaRPr>
          </a:p>
        </p:txBody>
      </p:sp>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Viewports (2)</a:t>
            </a:r>
            <a:endParaRPr lang="en-US" altLang="zh-TW" sz="2800" b="1" dirty="0">
              <a:effectLst>
                <a:outerShdw blurRad="38100" dist="38100" dir="2700000" algn="tl">
                  <a:srgbClr val="000000">
                    <a:alpha val="43137"/>
                  </a:srgbClr>
                </a:outerShdw>
              </a:effectLst>
            </a:endParaRPr>
          </a:p>
        </p:txBody>
      </p:sp>
      <p:sp>
        <p:nvSpPr>
          <p:cNvPr id="19" name="文字方塊 18"/>
          <p:cNvSpPr txBox="1"/>
          <p:nvPr/>
        </p:nvSpPr>
        <p:spPr>
          <a:xfrm>
            <a:off x="1576973" y="2780928"/>
            <a:ext cx="5148782" cy="1815882"/>
          </a:xfrm>
          <a:prstGeom prst="rect">
            <a:avLst/>
          </a:prstGeom>
          <a:noFill/>
        </p:spPr>
        <p:txBody>
          <a:bodyPr wrap="none" rtlCol="0">
            <a:spAutoFit/>
          </a:bodyPr>
          <a:lstStyle/>
          <a:p>
            <a:pPr marL="0" lvl="1"/>
            <a:r>
              <a:rPr lang="en-US" altLang="zh-TW" sz="1600" b="1" dirty="0" err="1" smtClean="0"/>
              <a:t>FnViewport</a:t>
            </a:r>
            <a:r>
              <a:rPr lang="en-US" altLang="zh-TW" sz="1600" b="1" dirty="0" smtClean="0"/>
              <a:t> </a:t>
            </a:r>
            <a:r>
              <a:rPr lang="en-US" altLang="zh-TW" sz="1600" b="1" dirty="0" err="1" smtClean="0"/>
              <a:t>vp</a:t>
            </a:r>
            <a:r>
              <a:rPr lang="en-US" altLang="zh-TW" sz="1600" b="1" dirty="0" smtClean="0"/>
              <a:t>(</a:t>
            </a:r>
            <a:r>
              <a:rPr lang="en-US" altLang="zh-TW" sz="1600" b="1" dirty="0" err="1" smtClean="0"/>
              <a:t>vID</a:t>
            </a:r>
            <a:r>
              <a:rPr lang="en-US" altLang="zh-TW" sz="1600" b="1" dirty="0" smtClean="0"/>
              <a:t>);</a:t>
            </a:r>
          </a:p>
          <a:p>
            <a:pPr marL="0" lvl="1"/>
            <a:endParaRPr lang="en-US" altLang="zh-TW" sz="1600" b="1" dirty="0" smtClean="0"/>
          </a:p>
          <a:p>
            <a:pPr marL="0" lvl="1"/>
            <a:r>
              <a:rPr lang="en-US" altLang="zh-TW" sz="1600" b="1" dirty="0" smtClean="0">
                <a:solidFill>
                  <a:schemeClr val="bg2">
                    <a:lumMod val="40000"/>
                    <a:lumOff val="60000"/>
                  </a:schemeClr>
                </a:solidFill>
              </a:rPr>
              <a:t>// </a:t>
            </a:r>
            <a:r>
              <a:rPr lang="en-US" altLang="zh-TW" sz="1600" b="1" dirty="0" err="1" smtClean="0">
                <a:solidFill>
                  <a:schemeClr val="bg2">
                    <a:lumMod val="40000"/>
                    <a:lumOff val="60000"/>
                  </a:schemeClr>
                </a:solidFill>
              </a:rPr>
              <a:t>camID</a:t>
            </a:r>
            <a:r>
              <a:rPr lang="en-US" altLang="zh-TW" sz="1600" b="1" dirty="0" smtClean="0">
                <a:solidFill>
                  <a:schemeClr val="bg2">
                    <a:lumMod val="40000"/>
                    <a:lumOff val="60000"/>
                  </a:schemeClr>
                </a:solidFill>
              </a:rPr>
              <a:t> is the camera ID (</a:t>
            </a:r>
            <a:r>
              <a:rPr lang="en-US" altLang="zh-TW" sz="1600" b="1" dirty="0" err="1" smtClean="0">
                <a:solidFill>
                  <a:schemeClr val="bg2">
                    <a:lumMod val="40000"/>
                    <a:lumOff val="60000"/>
                  </a:schemeClr>
                </a:solidFill>
              </a:rPr>
              <a:t>OBJECTid</a:t>
            </a:r>
            <a:r>
              <a:rPr lang="en-US" altLang="zh-TW" sz="1600" b="1" dirty="0" smtClean="0">
                <a:solidFill>
                  <a:schemeClr val="bg2">
                    <a:lumMod val="40000"/>
                    <a:lumOff val="60000"/>
                  </a:schemeClr>
                </a:solidFill>
              </a:rPr>
              <a:t> </a:t>
            </a:r>
            <a:r>
              <a:rPr lang="en-US" altLang="zh-TW" sz="1600" b="1" dirty="0" err="1" smtClean="0">
                <a:solidFill>
                  <a:schemeClr val="bg2">
                    <a:lumMod val="40000"/>
                    <a:lumOff val="60000"/>
                  </a:schemeClr>
                </a:solidFill>
              </a:rPr>
              <a:t>camID</a:t>
            </a:r>
            <a:r>
              <a:rPr lang="en-US" altLang="zh-TW" sz="1600" b="1" dirty="0" smtClean="0">
                <a:solidFill>
                  <a:schemeClr val="bg2">
                    <a:lumMod val="40000"/>
                    <a:lumOff val="60000"/>
                  </a:schemeClr>
                </a:solidFill>
              </a:rPr>
              <a:t>)</a:t>
            </a:r>
          </a:p>
          <a:p>
            <a:pPr marL="0" lvl="1"/>
            <a:r>
              <a:rPr lang="en-US" altLang="zh-TW" sz="1600" b="1" dirty="0" smtClean="0">
                <a:solidFill>
                  <a:schemeClr val="bg2">
                    <a:lumMod val="40000"/>
                    <a:lumOff val="60000"/>
                  </a:schemeClr>
                </a:solidFill>
              </a:rPr>
              <a:t>// 2</a:t>
            </a:r>
            <a:r>
              <a:rPr lang="en-US" altLang="zh-TW" sz="1600" b="1" baseline="30000" dirty="0" smtClean="0">
                <a:solidFill>
                  <a:schemeClr val="bg2">
                    <a:lumMod val="40000"/>
                    <a:lumOff val="60000"/>
                  </a:schemeClr>
                </a:solidFill>
              </a:rPr>
              <a:t>nd</a:t>
            </a:r>
            <a:r>
              <a:rPr lang="en-US" altLang="zh-TW" sz="1600" b="1" dirty="0" smtClean="0">
                <a:solidFill>
                  <a:schemeClr val="bg2">
                    <a:lumMod val="40000"/>
                    <a:lumOff val="60000"/>
                  </a:schemeClr>
                </a:solidFill>
              </a:rPr>
              <a:t> argument is TRUE to clear viewport background</a:t>
            </a:r>
          </a:p>
          <a:p>
            <a:pPr marL="0" lvl="1"/>
            <a:r>
              <a:rPr lang="en-US" altLang="zh-TW" sz="1600" b="1" dirty="0" smtClean="0">
                <a:solidFill>
                  <a:schemeClr val="bg2">
                    <a:lumMod val="40000"/>
                    <a:lumOff val="60000"/>
                  </a:schemeClr>
                </a:solidFill>
              </a:rPr>
              <a:t>// 3</a:t>
            </a:r>
            <a:r>
              <a:rPr lang="en-US" altLang="zh-TW" sz="1600" b="1" baseline="30000" dirty="0" smtClean="0">
                <a:solidFill>
                  <a:schemeClr val="bg2">
                    <a:lumMod val="40000"/>
                    <a:lumOff val="60000"/>
                  </a:schemeClr>
                </a:solidFill>
              </a:rPr>
              <a:t>rd</a:t>
            </a:r>
            <a:r>
              <a:rPr lang="en-US" altLang="zh-TW" sz="1600" b="1" dirty="0" smtClean="0">
                <a:solidFill>
                  <a:schemeClr val="bg2">
                    <a:lumMod val="40000"/>
                    <a:lumOff val="60000"/>
                  </a:schemeClr>
                </a:solidFill>
              </a:rPr>
              <a:t> argument is TRUE to clear z buffer</a:t>
            </a:r>
            <a:endParaRPr lang="en-US" altLang="zh-TW" sz="1600" b="1" dirty="0">
              <a:solidFill>
                <a:schemeClr val="bg2">
                  <a:lumMod val="40000"/>
                  <a:lumOff val="60000"/>
                </a:schemeClr>
              </a:solidFill>
            </a:endParaRPr>
          </a:p>
          <a:p>
            <a:pPr marL="0" lvl="1"/>
            <a:r>
              <a:rPr lang="en-US" altLang="zh-TW" sz="1600" b="1" dirty="0" smtClean="0"/>
              <a:t>vp.Render3D(</a:t>
            </a:r>
            <a:r>
              <a:rPr lang="en-US" altLang="zh-TW" sz="1600" b="1" dirty="0" err="1" smtClean="0"/>
              <a:t>camID</a:t>
            </a:r>
            <a:r>
              <a:rPr lang="en-US" altLang="zh-TW" sz="1600" b="1" dirty="0" smtClean="0"/>
              <a:t>, </a:t>
            </a:r>
            <a:r>
              <a:rPr lang="en-US" altLang="zh-TW" sz="1600" b="1" dirty="0" err="1" smtClean="0"/>
              <a:t>beClearBackground</a:t>
            </a:r>
            <a:r>
              <a:rPr lang="en-US" altLang="zh-TW" sz="1600" b="1" dirty="0" smtClean="0"/>
              <a:t>, </a:t>
            </a:r>
            <a:r>
              <a:rPr lang="en-US" altLang="zh-TW" sz="1600" b="1" dirty="0" err="1" smtClean="0"/>
              <a:t>beClearZBuffer</a:t>
            </a:r>
            <a:r>
              <a:rPr lang="en-US" altLang="zh-TW" sz="1600" b="1" dirty="0" smtClean="0"/>
              <a:t>);</a:t>
            </a:r>
            <a:endParaRPr lang="en-US" altLang="zh-TW" sz="1600" b="1" dirty="0"/>
          </a:p>
          <a:p>
            <a:endParaRPr lang="zh-TW" altLang="en-US" sz="1600" b="1" dirty="0"/>
          </a:p>
        </p:txBody>
      </p:sp>
      <p:sp>
        <p:nvSpPr>
          <p:cNvPr id="20" name="內容版面配置區 2"/>
          <p:cNvSpPr txBox="1">
            <a:spLocks/>
          </p:cNvSpPr>
          <p:nvPr/>
        </p:nvSpPr>
        <p:spPr>
          <a:xfrm>
            <a:off x="107504" y="4797152"/>
            <a:ext cx="8856984" cy="15121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altLang="zh-TW" sz="2000" dirty="0" smtClean="0">
              <a:latin typeface="+mn-lt"/>
            </a:endParaRPr>
          </a:p>
        </p:txBody>
      </p:sp>
      <p:sp>
        <p:nvSpPr>
          <p:cNvPr id="21" name="內容版面配置區 2"/>
          <p:cNvSpPr txBox="1">
            <a:spLocks/>
          </p:cNvSpPr>
          <p:nvPr/>
        </p:nvSpPr>
        <p:spPr>
          <a:xfrm>
            <a:off x="107504" y="4581128"/>
            <a:ext cx="8856984" cy="180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altLang="zh-TW" sz="2000" dirty="0" smtClean="0">
                <a:latin typeface="+mn-lt"/>
              </a:rPr>
              <a:t>To render the depth only, use </a:t>
            </a:r>
            <a:r>
              <a:rPr lang="en-US" altLang="zh-TW" sz="2000" dirty="0" err="1" smtClean="0">
                <a:solidFill>
                  <a:srgbClr val="FFFF00"/>
                </a:solidFill>
                <a:latin typeface="+mn-lt"/>
              </a:rPr>
              <a:t>FnViewport</a:t>
            </a:r>
            <a:r>
              <a:rPr lang="en-US" altLang="zh-TW" sz="2000" dirty="0" smtClean="0">
                <a:solidFill>
                  <a:srgbClr val="FFFF00"/>
                </a:solidFill>
                <a:latin typeface="+mn-lt"/>
              </a:rPr>
              <a:t>::</a:t>
            </a:r>
            <a:r>
              <a:rPr lang="en-US" altLang="zh-TW" sz="2000" dirty="0" err="1" smtClean="0">
                <a:solidFill>
                  <a:srgbClr val="FFFF00"/>
                </a:solidFill>
                <a:latin typeface="+mn-lt"/>
              </a:rPr>
              <a:t>RenderDepth</a:t>
            </a:r>
            <a:r>
              <a:rPr lang="en-US" altLang="zh-TW" sz="2000" dirty="0" smtClean="0">
                <a:solidFill>
                  <a:srgbClr val="FFFF00"/>
                </a:solidFill>
                <a:latin typeface="+mn-lt"/>
              </a:rPr>
              <a:t>();</a:t>
            </a:r>
          </a:p>
          <a:p>
            <a:pPr lvl="1"/>
            <a:r>
              <a:rPr lang="en-US" altLang="zh-TW" sz="2000" dirty="0" smtClean="0">
                <a:latin typeface="+mn-lt"/>
              </a:rPr>
              <a:t>To render sprite system, use </a:t>
            </a:r>
            <a:r>
              <a:rPr lang="en-US" altLang="zh-TW" sz="2000" dirty="0" err="1" smtClean="0">
                <a:solidFill>
                  <a:srgbClr val="FFFF00"/>
                </a:solidFill>
                <a:latin typeface="+mn-lt"/>
              </a:rPr>
              <a:t>FnViewport</a:t>
            </a:r>
            <a:r>
              <a:rPr lang="en-US" altLang="zh-TW" sz="2000" dirty="0" smtClean="0">
                <a:solidFill>
                  <a:srgbClr val="FFFF00"/>
                </a:solidFill>
                <a:latin typeface="+mn-lt"/>
              </a:rPr>
              <a:t>::</a:t>
            </a:r>
            <a:r>
              <a:rPr lang="en-US" altLang="zh-TW" sz="2000" dirty="0" err="1" smtClean="0">
                <a:solidFill>
                  <a:srgbClr val="FFFF00"/>
                </a:solidFill>
                <a:latin typeface="+mn-lt"/>
              </a:rPr>
              <a:t>RenderSprites</a:t>
            </a:r>
            <a:r>
              <a:rPr lang="en-US" altLang="zh-TW" sz="2000" dirty="0" smtClean="0">
                <a:solidFill>
                  <a:srgbClr val="FFFF00"/>
                </a:solidFill>
                <a:latin typeface="+mn-lt"/>
              </a:rPr>
              <a:t>();</a:t>
            </a:r>
          </a:p>
          <a:p>
            <a:r>
              <a:rPr lang="en-US" altLang="zh-TW" sz="2000" dirty="0" smtClean="0">
                <a:latin typeface="+mn-lt"/>
              </a:rPr>
              <a:t>Use </a:t>
            </a:r>
            <a:r>
              <a:rPr lang="en-US" altLang="zh-TW" sz="2000" dirty="0" err="1" smtClean="0">
                <a:solidFill>
                  <a:srgbClr val="FFFF00"/>
                </a:solidFill>
                <a:latin typeface="+mn-lt"/>
              </a:rPr>
              <a:t>FnViewport</a:t>
            </a:r>
            <a:r>
              <a:rPr lang="en-US" altLang="zh-TW" sz="2000" dirty="0" smtClean="0">
                <a:solidFill>
                  <a:srgbClr val="FFFF00"/>
                </a:solidFill>
                <a:latin typeface="+mn-lt"/>
              </a:rPr>
              <a:t>::</a:t>
            </a:r>
            <a:r>
              <a:rPr lang="en-US" altLang="zh-TW" sz="2000" dirty="0" err="1" smtClean="0">
                <a:solidFill>
                  <a:srgbClr val="FFFF00"/>
                </a:solidFill>
                <a:latin typeface="+mn-lt"/>
              </a:rPr>
              <a:t>GetSize</a:t>
            </a:r>
            <a:r>
              <a:rPr lang="en-US" altLang="zh-TW" sz="2000" dirty="0" smtClean="0">
                <a:solidFill>
                  <a:srgbClr val="FFFF00"/>
                </a:solidFill>
                <a:latin typeface="+mn-lt"/>
              </a:rPr>
              <a:t>() </a:t>
            </a:r>
            <a:r>
              <a:rPr lang="en-US" altLang="zh-TW" sz="2000" dirty="0" smtClean="0">
                <a:latin typeface="+mn-lt"/>
              </a:rPr>
              <a:t>to get the viewport size</a:t>
            </a:r>
          </a:p>
          <a:p>
            <a:r>
              <a:rPr lang="en-US" altLang="zh-TW" sz="2000" dirty="0" smtClean="0">
                <a:latin typeface="+mn-lt"/>
              </a:rPr>
              <a:t>Use </a:t>
            </a:r>
            <a:r>
              <a:rPr lang="en-US" altLang="zh-TW" sz="2000" dirty="0" err="1" smtClean="0">
                <a:solidFill>
                  <a:srgbClr val="FFFF00"/>
                </a:solidFill>
                <a:latin typeface="+mn-lt"/>
              </a:rPr>
              <a:t>FnViewport</a:t>
            </a:r>
            <a:r>
              <a:rPr lang="en-US" altLang="zh-TW" sz="2000" dirty="0" smtClean="0">
                <a:solidFill>
                  <a:srgbClr val="FFFF00"/>
                </a:solidFill>
                <a:latin typeface="+mn-lt"/>
              </a:rPr>
              <a:t>::</a:t>
            </a:r>
            <a:r>
              <a:rPr lang="en-US" altLang="zh-TW" sz="2000" dirty="0" err="1" smtClean="0">
                <a:solidFill>
                  <a:srgbClr val="FFFF00"/>
                </a:solidFill>
                <a:latin typeface="+mn-lt"/>
              </a:rPr>
              <a:t>SetSize</a:t>
            </a:r>
            <a:r>
              <a:rPr lang="en-US" altLang="zh-TW" sz="2000" dirty="0" smtClean="0">
                <a:solidFill>
                  <a:srgbClr val="FFFF00"/>
                </a:solidFill>
                <a:latin typeface="+mn-lt"/>
              </a:rPr>
              <a:t>() </a:t>
            </a:r>
            <a:r>
              <a:rPr lang="en-US" altLang="zh-TW" sz="2000" dirty="0" smtClean="0">
                <a:latin typeface="+mn-lt"/>
              </a:rPr>
              <a:t>&amp; </a:t>
            </a:r>
            <a:r>
              <a:rPr lang="en-US" altLang="zh-TW" sz="2000" dirty="0" err="1" smtClean="0">
                <a:solidFill>
                  <a:srgbClr val="FFFF00"/>
                </a:solidFill>
                <a:latin typeface="+mn-lt"/>
              </a:rPr>
              <a:t>FnViewport</a:t>
            </a:r>
            <a:r>
              <a:rPr lang="en-US" altLang="zh-TW" sz="2000" dirty="0" smtClean="0">
                <a:solidFill>
                  <a:srgbClr val="FFFF00"/>
                </a:solidFill>
                <a:latin typeface="+mn-lt"/>
              </a:rPr>
              <a:t>::</a:t>
            </a:r>
            <a:r>
              <a:rPr lang="en-US" altLang="zh-TW" sz="2000" dirty="0" err="1" smtClean="0">
                <a:solidFill>
                  <a:srgbClr val="FFFF00"/>
                </a:solidFill>
                <a:latin typeface="+mn-lt"/>
              </a:rPr>
              <a:t>SetPosition</a:t>
            </a:r>
            <a:r>
              <a:rPr lang="en-US" altLang="zh-TW" sz="2000" dirty="0" smtClean="0">
                <a:solidFill>
                  <a:srgbClr val="FFFF00"/>
                </a:solidFill>
                <a:latin typeface="+mn-lt"/>
              </a:rPr>
              <a:t>() </a:t>
            </a:r>
            <a:r>
              <a:rPr lang="en-US" altLang="zh-TW" sz="2000" dirty="0" smtClean="0">
                <a:latin typeface="+mn-lt"/>
              </a:rPr>
              <a:t>to position and size the viewport.</a:t>
            </a:r>
          </a:p>
        </p:txBody>
      </p:sp>
    </p:spTree>
    <p:extLst>
      <p:ext uri="{BB962C8B-B14F-4D97-AF65-F5344CB8AC3E}">
        <p14:creationId xmlns:p14="http://schemas.microsoft.com/office/powerpoint/2010/main" val="1524511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7504" y="692696"/>
            <a:ext cx="8856984" cy="5904656"/>
          </a:xfrm>
        </p:spPr>
        <p:txBody>
          <a:bodyPr>
            <a:normAutofit/>
          </a:bodyPr>
          <a:lstStyle/>
          <a:p>
            <a:r>
              <a:rPr lang="en-US" altLang="zh-TW" sz="2000" dirty="0">
                <a:latin typeface="+mn-lt"/>
              </a:rPr>
              <a:t>The viewport is rendering to </a:t>
            </a:r>
            <a:r>
              <a:rPr lang="en-US" altLang="zh-TW" sz="2000" dirty="0" err="1">
                <a:latin typeface="+mn-lt"/>
              </a:rPr>
              <a:t>backbuffer</a:t>
            </a:r>
            <a:r>
              <a:rPr lang="en-US" altLang="zh-TW" sz="2000" dirty="0">
                <a:latin typeface="+mn-lt"/>
              </a:rPr>
              <a:t> in default. </a:t>
            </a:r>
            <a:endParaRPr lang="en-US" altLang="zh-TW" sz="2000" dirty="0" smtClean="0">
              <a:latin typeface="+mn-lt"/>
            </a:endParaRPr>
          </a:p>
          <a:p>
            <a:r>
              <a:rPr lang="en-US" altLang="zh-TW" sz="2000" dirty="0" smtClean="0">
                <a:latin typeface="+mn-lt"/>
              </a:rPr>
              <a:t>But </a:t>
            </a:r>
            <a:r>
              <a:rPr lang="en-US" altLang="zh-TW" sz="2000" dirty="0">
                <a:latin typeface="+mn-lt"/>
              </a:rPr>
              <a:t>Fly2 supports rendering to multiple </a:t>
            </a:r>
            <a:r>
              <a:rPr lang="en-US" altLang="zh-TW" sz="2000" dirty="0" smtClean="0">
                <a:latin typeface="+mn-lt"/>
              </a:rPr>
              <a:t>rendering targets (textures).</a:t>
            </a:r>
            <a:endParaRPr lang="en-US" altLang="zh-TW" sz="2000" dirty="0">
              <a:latin typeface="+mn-lt"/>
            </a:endParaRPr>
          </a:p>
          <a:p>
            <a:pPr lvl="1"/>
            <a:r>
              <a:rPr lang="en-US" altLang="zh-TW" sz="2000" dirty="0">
                <a:latin typeface="+mn-lt"/>
              </a:rPr>
              <a:t>You can set the rendering target by : </a:t>
            </a:r>
            <a:endParaRPr lang="en-US" altLang="zh-TW" sz="2000" dirty="0" smtClean="0">
              <a:latin typeface="+mn-lt"/>
            </a:endParaRPr>
          </a:p>
          <a:p>
            <a:pPr lvl="2"/>
            <a:r>
              <a:rPr lang="en-US" altLang="zh-TW" sz="2000" dirty="0" err="1" smtClean="0">
                <a:solidFill>
                  <a:srgbClr val="FFFF00"/>
                </a:solidFill>
                <a:latin typeface="+mn-lt"/>
              </a:rPr>
              <a:t>FnViewport</a:t>
            </a:r>
            <a:r>
              <a:rPr lang="en-US" altLang="zh-TW" sz="2000" dirty="0">
                <a:solidFill>
                  <a:srgbClr val="FFFF00"/>
                </a:solidFill>
                <a:latin typeface="+mn-lt"/>
              </a:rPr>
              <a:t>::</a:t>
            </a:r>
            <a:r>
              <a:rPr lang="en-US" altLang="zh-TW" sz="2000" dirty="0" err="1" smtClean="0">
                <a:solidFill>
                  <a:srgbClr val="FFFF00"/>
                </a:solidFill>
                <a:latin typeface="+mn-lt"/>
              </a:rPr>
              <a:t>SetRenderTarget</a:t>
            </a:r>
            <a:r>
              <a:rPr lang="en-US" altLang="zh-TW" sz="2000" dirty="0" smtClean="0">
                <a:solidFill>
                  <a:srgbClr val="FFFF00"/>
                </a:solidFill>
                <a:latin typeface="+mn-lt"/>
              </a:rPr>
              <a:t>(</a:t>
            </a:r>
            <a:r>
              <a:rPr lang="en-US" altLang="zh-TW" sz="2000" dirty="0" err="1" smtClean="0">
                <a:solidFill>
                  <a:srgbClr val="FFFF00"/>
                </a:solidFill>
                <a:latin typeface="+mn-lt"/>
              </a:rPr>
              <a:t>int</a:t>
            </a:r>
            <a:r>
              <a:rPr lang="en-US" altLang="zh-TW" sz="2000" dirty="0" smtClean="0">
                <a:solidFill>
                  <a:srgbClr val="FFFF00"/>
                </a:solidFill>
                <a:latin typeface="+mn-lt"/>
              </a:rPr>
              <a:t> </a:t>
            </a:r>
            <a:r>
              <a:rPr lang="en-US" altLang="zh-TW" sz="2000" dirty="0" err="1" smtClean="0">
                <a:solidFill>
                  <a:srgbClr val="FFFF00"/>
                </a:solidFill>
                <a:latin typeface="+mn-lt"/>
              </a:rPr>
              <a:t>iOne</a:t>
            </a:r>
            <a:r>
              <a:rPr lang="en-US" altLang="zh-TW" sz="2000" dirty="0" smtClean="0">
                <a:solidFill>
                  <a:srgbClr val="FFFF00"/>
                </a:solidFill>
                <a:latin typeface="+mn-lt"/>
              </a:rPr>
              <a:t>, </a:t>
            </a:r>
            <a:r>
              <a:rPr lang="en-US" altLang="zh-TW" sz="2000" dirty="0" err="1" smtClean="0">
                <a:solidFill>
                  <a:srgbClr val="FFFF00"/>
                </a:solidFill>
                <a:latin typeface="+mn-lt"/>
              </a:rPr>
              <a:t>TEXTUREid</a:t>
            </a:r>
            <a:r>
              <a:rPr lang="en-US" altLang="zh-TW" sz="2000" dirty="0" smtClean="0">
                <a:solidFill>
                  <a:srgbClr val="FFFF00"/>
                </a:solidFill>
                <a:latin typeface="+mn-lt"/>
              </a:rPr>
              <a:t> </a:t>
            </a:r>
            <a:r>
              <a:rPr lang="en-US" altLang="zh-TW" sz="2000" dirty="0" err="1" smtClean="0">
                <a:solidFill>
                  <a:srgbClr val="FFFF00"/>
                </a:solidFill>
                <a:latin typeface="+mn-lt"/>
              </a:rPr>
              <a:t>tID</a:t>
            </a:r>
            <a:r>
              <a:rPr lang="en-US" altLang="zh-TW" sz="2000" dirty="0" smtClean="0">
                <a:solidFill>
                  <a:srgbClr val="FFFF00"/>
                </a:solidFill>
                <a:latin typeface="+mn-lt"/>
              </a:rPr>
              <a:t>);</a:t>
            </a:r>
          </a:p>
          <a:p>
            <a:pPr lvl="1"/>
            <a:r>
              <a:rPr lang="en-US" altLang="zh-TW" sz="2000" dirty="0" smtClean="0">
                <a:latin typeface="+mn-lt"/>
              </a:rPr>
              <a:t>If you are using DX9 version of Fly2, maximum number of rendering targets is </a:t>
            </a:r>
            <a:r>
              <a:rPr lang="en-US" altLang="zh-TW" sz="2000" dirty="0" smtClean="0">
                <a:solidFill>
                  <a:srgbClr val="FFFF00"/>
                </a:solidFill>
                <a:latin typeface="+mn-lt"/>
              </a:rPr>
              <a:t>4</a:t>
            </a:r>
            <a:r>
              <a:rPr lang="en-US" altLang="zh-TW" sz="2000" dirty="0" smtClean="0">
                <a:latin typeface="+mn-lt"/>
              </a:rPr>
              <a:t> </a:t>
            </a:r>
            <a:r>
              <a:rPr lang="en-US" altLang="zh-TW" sz="2000" dirty="0">
                <a:latin typeface="+mn-lt"/>
              </a:rPr>
              <a:t>(</a:t>
            </a:r>
            <a:r>
              <a:rPr lang="en-US" altLang="zh-TW" sz="2000" dirty="0" smtClean="0">
                <a:latin typeface="+mn-lt"/>
              </a:rPr>
              <a:t>for DirectX11 it’s </a:t>
            </a:r>
            <a:r>
              <a:rPr lang="en-US" altLang="zh-TW" sz="2000" dirty="0" smtClean="0">
                <a:solidFill>
                  <a:srgbClr val="FFFF00"/>
                </a:solidFill>
                <a:latin typeface="+mn-lt"/>
              </a:rPr>
              <a:t>8</a:t>
            </a:r>
            <a:r>
              <a:rPr lang="en-US" altLang="zh-TW" sz="2000" dirty="0">
                <a:latin typeface="+mn-lt"/>
              </a:rPr>
              <a:t>)</a:t>
            </a:r>
            <a:endParaRPr lang="en-US" altLang="zh-TW" sz="2000" dirty="0" smtClean="0">
              <a:latin typeface="+mn-lt"/>
            </a:endParaRPr>
          </a:p>
          <a:p>
            <a:pPr lvl="2"/>
            <a:r>
              <a:rPr lang="en-US" altLang="zh-TW" sz="2000" dirty="0" err="1" smtClean="0">
                <a:latin typeface="+mn-lt"/>
              </a:rPr>
              <a:t>iOne</a:t>
            </a:r>
            <a:r>
              <a:rPr lang="en-US" altLang="zh-TW" sz="2000" dirty="0" smtClean="0">
                <a:latin typeface="+mn-lt"/>
              </a:rPr>
              <a:t> = 0 ~ 3 for DX9 version</a:t>
            </a:r>
          </a:p>
          <a:p>
            <a:r>
              <a:rPr lang="en-US" altLang="zh-TW" sz="2000" dirty="0">
                <a:latin typeface="+mn-lt"/>
              </a:rPr>
              <a:t>Use </a:t>
            </a:r>
            <a:r>
              <a:rPr lang="en-US" altLang="zh-TW" sz="2000" dirty="0" err="1">
                <a:solidFill>
                  <a:srgbClr val="FFFF00"/>
                </a:solidFill>
                <a:latin typeface="+mn-lt"/>
              </a:rPr>
              <a:t>FnViewport</a:t>
            </a:r>
            <a:r>
              <a:rPr lang="en-US" altLang="zh-TW" sz="2000" dirty="0">
                <a:solidFill>
                  <a:srgbClr val="FFFF00"/>
                </a:solidFill>
                <a:latin typeface="+mn-lt"/>
              </a:rPr>
              <a:t>::</a:t>
            </a:r>
            <a:r>
              <a:rPr lang="en-US" altLang="zh-TW" sz="2000" dirty="0" err="1">
                <a:solidFill>
                  <a:srgbClr val="FFFF00"/>
                </a:solidFill>
                <a:latin typeface="+mn-lt"/>
              </a:rPr>
              <a:t>SetBackgroundColor</a:t>
            </a:r>
            <a:r>
              <a:rPr lang="en-US" altLang="zh-TW" sz="2000" dirty="0">
                <a:solidFill>
                  <a:srgbClr val="FFFF00"/>
                </a:solidFill>
                <a:latin typeface="+mn-lt"/>
              </a:rPr>
              <a:t>(r, g, b, a = 1.0f);</a:t>
            </a:r>
          </a:p>
          <a:p>
            <a:pPr lvl="1"/>
            <a:r>
              <a:rPr lang="en-US" altLang="zh-TW" sz="2000" dirty="0">
                <a:solidFill>
                  <a:srgbClr val="FFFF00"/>
                </a:solidFill>
                <a:latin typeface="+mn-lt"/>
              </a:rPr>
              <a:t>(float r, float g, float b, float a) </a:t>
            </a:r>
            <a:r>
              <a:rPr lang="en-US" altLang="zh-TW" sz="2000" dirty="0">
                <a:latin typeface="+mn-lt"/>
              </a:rPr>
              <a:t>is the background color, (</a:t>
            </a:r>
            <a:r>
              <a:rPr lang="en-US" altLang="zh-TW" sz="2000" dirty="0" err="1">
                <a:latin typeface="+mn-lt"/>
              </a:rPr>
              <a:t>r,g,b,a</a:t>
            </a:r>
            <a:r>
              <a:rPr lang="en-US" altLang="zh-TW" sz="2000" dirty="0">
                <a:latin typeface="+mn-lt"/>
              </a:rPr>
              <a:t>) is in the range (0.0 – 1.0)</a:t>
            </a:r>
          </a:p>
          <a:p>
            <a:endParaRPr lang="en-US" altLang="zh-TW" sz="2000" dirty="0">
              <a:latin typeface="+mn-lt"/>
            </a:endParaRPr>
          </a:p>
        </p:txBody>
      </p:sp>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Viewports (3)</a:t>
            </a:r>
            <a:endParaRPr lang="en-US" altLang="zh-TW"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166722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7504" y="692696"/>
            <a:ext cx="8640960" cy="3960440"/>
          </a:xfrm>
        </p:spPr>
        <p:txBody>
          <a:bodyPr>
            <a:normAutofit/>
          </a:bodyPr>
          <a:lstStyle/>
          <a:p>
            <a:r>
              <a:rPr lang="en-US" altLang="zh-TW" sz="2000" dirty="0" smtClean="0">
                <a:latin typeface="+mn-lt"/>
              </a:rPr>
              <a:t>A 3D scene is a set of 3D objects including</a:t>
            </a:r>
          </a:p>
          <a:p>
            <a:pPr lvl="1"/>
            <a:r>
              <a:rPr lang="en-US" altLang="zh-TW" sz="2000" dirty="0" smtClean="0">
                <a:latin typeface="+mn-lt"/>
              </a:rPr>
              <a:t>3D models</a:t>
            </a:r>
          </a:p>
          <a:p>
            <a:pPr lvl="1"/>
            <a:r>
              <a:rPr lang="en-US" altLang="zh-TW" sz="2000" dirty="0" smtClean="0">
                <a:latin typeface="+mn-lt"/>
              </a:rPr>
              <a:t>Light sources</a:t>
            </a:r>
          </a:p>
          <a:p>
            <a:pPr lvl="1"/>
            <a:r>
              <a:rPr lang="en-US" altLang="zh-TW" sz="2000" dirty="0" smtClean="0">
                <a:latin typeface="+mn-lt"/>
              </a:rPr>
              <a:t>Cameras</a:t>
            </a:r>
          </a:p>
          <a:p>
            <a:pPr lvl="1"/>
            <a:r>
              <a:rPr lang="en-US" altLang="zh-TW" sz="2000" dirty="0" smtClean="0">
                <a:latin typeface="+mn-lt"/>
              </a:rPr>
              <a:t>3D audios</a:t>
            </a:r>
          </a:p>
          <a:p>
            <a:pPr lvl="1"/>
            <a:r>
              <a:rPr lang="en-US" altLang="zh-TW" sz="2000" dirty="0" smtClean="0">
                <a:latin typeface="+mn-lt"/>
              </a:rPr>
              <a:t>Force</a:t>
            </a:r>
            <a:endParaRPr lang="en-US" altLang="zh-TW" sz="2000" dirty="0">
              <a:latin typeface="+mn-lt"/>
            </a:endParaRPr>
          </a:p>
          <a:p>
            <a:endParaRPr lang="en-US" altLang="zh-TW" sz="2000" dirty="0" smtClean="0">
              <a:latin typeface="+mn-lt"/>
            </a:endParaRPr>
          </a:p>
          <a:p>
            <a:endParaRPr lang="en-US" altLang="zh-TW" sz="2000" dirty="0">
              <a:latin typeface="+mn-lt"/>
            </a:endParaRPr>
          </a:p>
          <a:p>
            <a:endParaRPr lang="en-US" altLang="zh-TW" sz="2000" dirty="0" smtClean="0">
              <a:latin typeface="+mn-lt"/>
            </a:endParaRPr>
          </a:p>
          <a:p>
            <a:r>
              <a:rPr lang="en-US" altLang="zh-TW" sz="2000" dirty="0" smtClean="0">
                <a:latin typeface="+mn-lt"/>
              </a:rPr>
              <a:t>To create a scene, use </a:t>
            </a:r>
            <a:r>
              <a:rPr lang="en-US" altLang="zh-TW" sz="2000" dirty="0" err="1" smtClean="0">
                <a:solidFill>
                  <a:srgbClr val="FFFF00"/>
                </a:solidFill>
                <a:latin typeface="+mn-lt"/>
              </a:rPr>
              <a:t>FyCreateScene</a:t>
            </a:r>
            <a:r>
              <a:rPr lang="en-US" altLang="zh-TW" sz="2000" dirty="0" smtClean="0">
                <a:solidFill>
                  <a:srgbClr val="FFFF00"/>
                </a:solidFill>
                <a:latin typeface="+mn-lt"/>
              </a:rPr>
              <a:t>(</a:t>
            </a:r>
            <a:r>
              <a:rPr lang="en-US" altLang="zh-TW" sz="2000" dirty="0" err="1" smtClean="0">
                <a:solidFill>
                  <a:srgbClr val="FFFF00"/>
                </a:solidFill>
                <a:latin typeface="+mn-lt"/>
              </a:rPr>
              <a:t>int</a:t>
            </a:r>
            <a:r>
              <a:rPr lang="en-US" altLang="zh-TW" sz="2000" dirty="0" smtClean="0">
                <a:solidFill>
                  <a:srgbClr val="FFFF00"/>
                </a:solidFill>
                <a:latin typeface="+mn-lt"/>
              </a:rPr>
              <a:t> </a:t>
            </a:r>
            <a:r>
              <a:rPr lang="en-US" altLang="zh-TW" sz="2000" dirty="0" err="1" smtClean="0">
                <a:solidFill>
                  <a:srgbClr val="FFFF00"/>
                </a:solidFill>
                <a:latin typeface="+mn-lt"/>
              </a:rPr>
              <a:t>max_renderGroup</a:t>
            </a:r>
            <a:r>
              <a:rPr lang="en-US" altLang="zh-TW" sz="2000" dirty="0" smtClean="0">
                <a:solidFill>
                  <a:srgbClr val="FFFF00"/>
                </a:solidFill>
                <a:latin typeface="+mn-lt"/>
              </a:rPr>
              <a:t>) </a:t>
            </a:r>
            <a:r>
              <a:rPr lang="en-US" altLang="zh-TW" sz="2000" dirty="0" smtClean="0">
                <a:latin typeface="+mn-lt"/>
              </a:rPr>
              <a:t>system function</a:t>
            </a:r>
            <a:endParaRPr lang="en-US" altLang="zh-TW" sz="2000" dirty="0">
              <a:latin typeface="+mn-lt"/>
            </a:endParaRPr>
          </a:p>
        </p:txBody>
      </p:sp>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Scenes (1)</a:t>
            </a:r>
            <a:endParaRPr lang="en-US" altLang="zh-TW" sz="2800" b="1" dirty="0">
              <a:effectLst>
                <a:outerShdw blurRad="38100" dist="38100" dir="2700000" algn="tl">
                  <a:srgbClr val="000000">
                    <a:alpha val="43137"/>
                  </a:srgbClr>
                </a:outerShdw>
              </a:effectLst>
            </a:endParaRPr>
          </a:p>
        </p:txBody>
      </p:sp>
      <p:grpSp>
        <p:nvGrpSpPr>
          <p:cNvPr id="4" name="Group 4"/>
          <p:cNvGrpSpPr>
            <a:grpSpLocks/>
          </p:cNvGrpSpPr>
          <p:nvPr/>
        </p:nvGrpSpPr>
        <p:grpSpPr bwMode="auto">
          <a:xfrm>
            <a:off x="5160470" y="715549"/>
            <a:ext cx="3864434" cy="2888791"/>
            <a:chOff x="1592" y="1934"/>
            <a:chExt cx="2478" cy="1746"/>
          </a:xfrm>
        </p:grpSpPr>
        <p:sp>
          <p:nvSpPr>
            <p:cNvPr id="6" name="AutoShape 5"/>
            <p:cNvSpPr>
              <a:spLocks noChangeArrowheads="1"/>
            </p:cNvSpPr>
            <p:nvPr/>
          </p:nvSpPr>
          <p:spPr bwMode="auto">
            <a:xfrm rot="-5636183">
              <a:off x="2444" y="1952"/>
              <a:ext cx="1134" cy="1260"/>
            </a:xfrm>
            <a:prstGeom prst="flowChartInputOutput">
              <a:avLst/>
            </a:prstGeom>
            <a:solidFill>
              <a:schemeClr val="folHlink">
                <a:alpha val="50195"/>
              </a:schemeClr>
            </a:solidFill>
            <a:ln w="9525">
              <a:solidFill>
                <a:schemeClr val="tx1"/>
              </a:solidFill>
              <a:miter lim="800000"/>
              <a:headEnd/>
              <a:tailEnd/>
            </a:ln>
          </p:spPr>
          <p:txBody>
            <a:bodyPr wrap="none" anchor="ctr"/>
            <a:lstStyle/>
            <a:p>
              <a:endParaRPr lang="zh-TW" altLang="en-US" sz="1400" b="1"/>
            </a:p>
          </p:txBody>
        </p:sp>
        <p:sp>
          <p:nvSpPr>
            <p:cNvPr id="7" name="AutoShape 6"/>
            <p:cNvSpPr>
              <a:spLocks noChangeArrowheads="1"/>
            </p:cNvSpPr>
            <p:nvPr/>
          </p:nvSpPr>
          <p:spPr bwMode="auto">
            <a:xfrm>
              <a:off x="2454" y="2452"/>
              <a:ext cx="149" cy="165"/>
            </a:xfrm>
            <a:prstGeom prst="sun">
              <a:avLst>
                <a:gd name="adj" fmla="val 25000"/>
              </a:avLst>
            </a:prstGeom>
            <a:solidFill>
              <a:schemeClr val="bg1"/>
            </a:solidFill>
            <a:ln w="9525">
              <a:solidFill>
                <a:schemeClr val="tx1"/>
              </a:solidFill>
              <a:miter lim="800000"/>
              <a:headEnd/>
              <a:tailEnd/>
            </a:ln>
          </p:spPr>
          <p:txBody>
            <a:bodyPr wrap="none" anchor="ctr"/>
            <a:lstStyle/>
            <a:p>
              <a:endParaRPr lang="zh-TW" altLang="en-US" sz="1400" b="1"/>
            </a:p>
          </p:txBody>
        </p:sp>
        <p:sp>
          <p:nvSpPr>
            <p:cNvPr id="8" name="Line 7"/>
            <p:cNvSpPr>
              <a:spLocks noChangeShapeType="1"/>
            </p:cNvSpPr>
            <p:nvPr/>
          </p:nvSpPr>
          <p:spPr bwMode="auto">
            <a:xfrm flipH="1">
              <a:off x="2096" y="2856"/>
              <a:ext cx="539" cy="314"/>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TW" altLang="en-US" sz="1400" b="1"/>
            </a:p>
          </p:txBody>
        </p:sp>
        <p:sp>
          <p:nvSpPr>
            <p:cNvPr id="9" name="AutoShape 8"/>
            <p:cNvSpPr>
              <a:spLocks noChangeArrowheads="1"/>
            </p:cNvSpPr>
            <p:nvPr/>
          </p:nvSpPr>
          <p:spPr bwMode="auto">
            <a:xfrm rot="-5636183">
              <a:off x="2638" y="2165"/>
              <a:ext cx="801" cy="834"/>
            </a:xfrm>
            <a:prstGeom prst="flowChartInputOutput">
              <a:avLst/>
            </a:prstGeom>
            <a:noFill/>
            <a:ln w="9525"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1400" b="1"/>
            </a:p>
          </p:txBody>
        </p:sp>
        <p:sp>
          <p:nvSpPr>
            <p:cNvPr id="10" name="AutoShape 9"/>
            <p:cNvSpPr>
              <a:spLocks noChangeArrowheads="1"/>
            </p:cNvSpPr>
            <p:nvPr/>
          </p:nvSpPr>
          <p:spPr bwMode="auto">
            <a:xfrm>
              <a:off x="2733" y="2298"/>
              <a:ext cx="162" cy="202"/>
            </a:xfrm>
            <a:prstGeom prst="moon">
              <a:avLst>
                <a:gd name="adj" fmla="val 36199"/>
              </a:avLst>
            </a:prstGeom>
            <a:solidFill>
              <a:schemeClr val="accent1">
                <a:alpha val="50195"/>
              </a:schemeClr>
            </a:solidFill>
            <a:ln w="9525">
              <a:solidFill>
                <a:schemeClr val="tx1"/>
              </a:solidFill>
              <a:miter lim="800000"/>
              <a:headEnd/>
              <a:tailEnd/>
            </a:ln>
          </p:spPr>
          <p:txBody>
            <a:bodyPr wrap="none" anchor="ctr"/>
            <a:lstStyle/>
            <a:p>
              <a:endParaRPr lang="zh-TW" altLang="en-US" sz="1400" b="1"/>
            </a:p>
          </p:txBody>
        </p:sp>
        <p:sp>
          <p:nvSpPr>
            <p:cNvPr id="11" name="Line 10"/>
            <p:cNvSpPr>
              <a:spLocks noChangeShapeType="1"/>
            </p:cNvSpPr>
            <p:nvPr/>
          </p:nvSpPr>
          <p:spPr bwMode="auto">
            <a:xfrm flipH="1">
              <a:off x="2096" y="2215"/>
              <a:ext cx="502" cy="955"/>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TW" altLang="en-US" sz="1400" b="1"/>
            </a:p>
          </p:txBody>
        </p:sp>
        <p:sp>
          <p:nvSpPr>
            <p:cNvPr id="12" name="Line 11"/>
            <p:cNvSpPr>
              <a:spLocks noChangeShapeType="1"/>
            </p:cNvSpPr>
            <p:nvPr/>
          </p:nvSpPr>
          <p:spPr bwMode="auto">
            <a:xfrm flipH="1">
              <a:off x="2094" y="2953"/>
              <a:ext cx="1387" cy="215"/>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TW" altLang="en-US" sz="1400" b="1"/>
            </a:p>
          </p:txBody>
        </p:sp>
        <p:sp>
          <p:nvSpPr>
            <p:cNvPr id="13" name="AutoShape 12" descr="花崗石"/>
            <p:cNvSpPr>
              <a:spLocks noChangeArrowheads="1"/>
            </p:cNvSpPr>
            <p:nvPr/>
          </p:nvSpPr>
          <p:spPr bwMode="auto">
            <a:xfrm rot="6965187">
              <a:off x="2866" y="2699"/>
              <a:ext cx="154" cy="198"/>
            </a:xfrm>
            <a:prstGeom prst="cube">
              <a:avLst>
                <a:gd name="adj" fmla="val 25000"/>
              </a:avLst>
            </a:prstGeom>
            <a:blipFill dpi="0" rotWithShape="0">
              <a:blip r:embed="rId2"/>
              <a:srcRect/>
              <a:tile tx="0" ty="0" sx="100000" sy="100000" flip="none" algn="tl"/>
            </a:blipFill>
            <a:ln w="9525">
              <a:solidFill>
                <a:schemeClr val="tx1"/>
              </a:solidFill>
              <a:miter lim="800000"/>
              <a:headEnd/>
              <a:tailEnd/>
            </a:ln>
          </p:spPr>
          <p:txBody>
            <a:bodyPr wrap="none" anchor="ctr"/>
            <a:lstStyle/>
            <a:p>
              <a:endParaRPr lang="zh-TW" altLang="en-US" sz="1400" b="1"/>
            </a:p>
          </p:txBody>
        </p:sp>
        <p:sp>
          <p:nvSpPr>
            <p:cNvPr id="14" name="Line 13"/>
            <p:cNvSpPr>
              <a:spLocks noChangeShapeType="1"/>
            </p:cNvSpPr>
            <p:nvPr/>
          </p:nvSpPr>
          <p:spPr bwMode="auto">
            <a:xfrm flipH="1">
              <a:off x="2102" y="3118"/>
              <a:ext cx="6" cy="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sz="1400" b="1"/>
            </a:p>
          </p:txBody>
        </p:sp>
        <p:sp>
          <p:nvSpPr>
            <p:cNvPr id="15" name="Line 14"/>
            <p:cNvSpPr>
              <a:spLocks noChangeShapeType="1"/>
            </p:cNvSpPr>
            <p:nvPr/>
          </p:nvSpPr>
          <p:spPr bwMode="auto">
            <a:xfrm flipH="1">
              <a:off x="2054" y="3135"/>
              <a:ext cx="49" cy="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sz="1400" b="1"/>
            </a:p>
          </p:txBody>
        </p:sp>
        <p:sp>
          <p:nvSpPr>
            <p:cNvPr id="16" name="Line 15"/>
            <p:cNvSpPr>
              <a:spLocks noChangeShapeType="1"/>
            </p:cNvSpPr>
            <p:nvPr/>
          </p:nvSpPr>
          <p:spPr bwMode="auto">
            <a:xfrm>
              <a:off x="2054" y="3171"/>
              <a:ext cx="65" cy="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sz="1400" b="1"/>
            </a:p>
          </p:txBody>
        </p:sp>
        <p:sp>
          <p:nvSpPr>
            <p:cNvPr id="17" name="Freeform 16"/>
            <p:cNvSpPr>
              <a:spLocks/>
            </p:cNvSpPr>
            <p:nvPr/>
          </p:nvSpPr>
          <p:spPr bwMode="auto">
            <a:xfrm>
              <a:off x="2646" y="2619"/>
              <a:ext cx="255" cy="369"/>
            </a:xfrm>
            <a:custGeom>
              <a:avLst/>
              <a:gdLst>
                <a:gd name="T0" fmla="*/ 1 w 720"/>
                <a:gd name="T1" fmla="*/ 7 h 720"/>
                <a:gd name="T2" fmla="*/ 0 w 720"/>
                <a:gd name="T3" fmla="*/ 22 h 720"/>
                <a:gd name="T4" fmla="*/ 4 w 720"/>
                <a:gd name="T5" fmla="*/ 26 h 720"/>
                <a:gd name="T6" fmla="*/ 4 w 720"/>
                <a:gd name="T7" fmla="*/ 0 h 720"/>
                <a:gd name="T8" fmla="*/ 2 w 720"/>
                <a:gd name="T9" fmla="*/ 18 h 720"/>
                <a:gd name="T10" fmla="*/ 1 w 720"/>
                <a:gd name="T11" fmla="*/ 7 h 720"/>
                <a:gd name="T12" fmla="*/ 0 60000 65536"/>
                <a:gd name="T13" fmla="*/ 0 60000 65536"/>
                <a:gd name="T14" fmla="*/ 0 60000 65536"/>
                <a:gd name="T15" fmla="*/ 0 60000 65536"/>
                <a:gd name="T16" fmla="*/ 0 60000 65536"/>
                <a:gd name="T17" fmla="*/ 0 60000 65536"/>
                <a:gd name="T18" fmla="*/ 0 w 720"/>
                <a:gd name="T19" fmla="*/ 0 h 720"/>
                <a:gd name="T20" fmla="*/ 720 w 720"/>
                <a:gd name="T21" fmla="*/ 720 h 720"/>
              </a:gdLst>
              <a:ahLst/>
              <a:cxnLst>
                <a:cxn ang="T12">
                  <a:pos x="T0" y="T1"/>
                </a:cxn>
                <a:cxn ang="T13">
                  <a:pos x="T2" y="T3"/>
                </a:cxn>
                <a:cxn ang="T14">
                  <a:pos x="T4" y="T5"/>
                </a:cxn>
                <a:cxn ang="T15">
                  <a:pos x="T6" y="T7"/>
                </a:cxn>
                <a:cxn ang="T16">
                  <a:pos x="T8" y="T9"/>
                </a:cxn>
                <a:cxn ang="T17">
                  <a:pos x="T10" y="T11"/>
                </a:cxn>
              </a:cxnLst>
              <a:rect l="T18" t="T19" r="T20" b="T21"/>
              <a:pathLst>
                <a:path w="720" h="720">
                  <a:moveTo>
                    <a:pt x="144" y="192"/>
                  </a:moveTo>
                  <a:lnTo>
                    <a:pt x="0" y="624"/>
                  </a:lnTo>
                  <a:lnTo>
                    <a:pt x="720" y="720"/>
                  </a:lnTo>
                  <a:lnTo>
                    <a:pt x="672" y="0"/>
                  </a:lnTo>
                  <a:lnTo>
                    <a:pt x="336" y="528"/>
                  </a:lnTo>
                  <a:lnTo>
                    <a:pt x="144" y="192"/>
                  </a:lnTo>
                  <a:close/>
                </a:path>
              </a:pathLst>
            </a:custGeom>
            <a:solidFill>
              <a:schemeClr val="bg1"/>
            </a:solidFill>
            <a:ln w="9525">
              <a:solidFill>
                <a:schemeClr val="tx1"/>
              </a:solidFill>
              <a:round/>
              <a:headEnd/>
              <a:tailEnd/>
            </a:ln>
          </p:spPr>
          <p:txBody>
            <a:bodyPr wrap="none" anchor="ctr"/>
            <a:lstStyle/>
            <a:p>
              <a:endParaRPr lang="zh-TW" altLang="en-US" sz="1400" b="1"/>
            </a:p>
          </p:txBody>
        </p:sp>
        <p:sp>
          <p:nvSpPr>
            <p:cNvPr id="18" name="Text Box 17"/>
            <p:cNvSpPr txBox="1">
              <a:spLocks noChangeArrowheads="1"/>
            </p:cNvSpPr>
            <p:nvPr/>
          </p:nvSpPr>
          <p:spPr bwMode="auto">
            <a:xfrm>
              <a:off x="1592" y="3150"/>
              <a:ext cx="482"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rebuchet MS" pitchFamily="34" charset="0"/>
                  <a:ea typeface="新細明體" charset="-120"/>
                </a:defRPr>
              </a:lvl1pPr>
              <a:lvl2pPr marL="742950" indent="-285750" eaLnBrk="0" hangingPunct="0">
                <a:defRPr kumimoji="1" sz="2000">
                  <a:solidFill>
                    <a:schemeClr val="tx1"/>
                  </a:solidFill>
                  <a:latin typeface="Trebuchet MS" pitchFamily="34" charset="0"/>
                  <a:ea typeface="新細明體" charset="-120"/>
                </a:defRPr>
              </a:lvl2pPr>
              <a:lvl3pPr marL="1143000" indent="-228600" eaLnBrk="0" hangingPunct="0">
                <a:defRPr kumimoji="1" sz="2000">
                  <a:solidFill>
                    <a:schemeClr val="tx1"/>
                  </a:solidFill>
                  <a:latin typeface="Trebuchet MS" pitchFamily="34" charset="0"/>
                  <a:ea typeface="新細明體" charset="-120"/>
                </a:defRPr>
              </a:lvl3pPr>
              <a:lvl4pPr marL="1600200" indent="-228600" eaLnBrk="0" hangingPunct="0">
                <a:defRPr kumimoji="1" sz="2000">
                  <a:solidFill>
                    <a:schemeClr val="tx1"/>
                  </a:solidFill>
                  <a:latin typeface="Trebuchet MS" pitchFamily="34" charset="0"/>
                  <a:ea typeface="新細明體" charset="-120"/>
                </a:defRPr>
              </a:lvl4pPr>
              <a:lvl5pPr marL="2057400" indent="-228600" eaLnBrk="0" hangingPunct="0">
                <a:defRPr kumimoji="1" sz="2000">
                  <a:solidFill>
                    <a:schemeClr val="tx1"/>
                  </a:solidFill>
                  <a:latin typeface="Trebuchet MS" pitchFamily="34" charset="0"/>
                  <a:ea typeface="新細明體" charset="-120"/>
                </a:defRPr>
              </a:lvl5pPr>
              <a:lvl6pPr marL="2514600" indent="-228600" eaLnBrk="0" fontAlgn="base" hangingPunct="0">
                <a:spcBef>
                  <a:spcPct val="0"/>
                </a:spcBef>
                <a:spcAft>
                  <a:spcPct val="0"/>
                </a:spcAft>
                <a:defRPr kumimoji="1" sz="2000">
                  <a:solidFill>
                    <a:schemeClr val="tx1"/>
                  </a:solidFill>
                  <a:latin typeface="Trebuchet MS" pitchFamily="34" charset="0"/>
                  <a:ea typeface="新細明體" charset="-120"/>
                </a:defRPr>
              </a:lvl6pPr>
              <a:lvl7pPr marL="2971800" indent="-228600" eaLnBrk="0" fontAlgn="base" hangingPunct="0">
                <a:spcBef>
                  <a:spcPct val="0"/>
                </a:spcBef>
                <a:spcAft>
                  <a:spcPct val="0"/>
                </a:spcAft>
                <a:defRPr kumimoji="1" sz="2000">
                  <a:solidFill>
                    <a:schemeClr val="tx1"/>
                  </a:solidFill>
                  <a:latin typeface="Trebuchet MS" pitchFamily="34" charset="0"/>
                  <a:ea typeface="新細明體" charset="-120"/>
                </a:defRPr>
              </a:lvl7pPr>
              <a:lvl8pPr marL="3429000" indent="-228600" eaLnBrk="0" fontAlgn="base" hangingPunct="0">
                <a:spcBef>
                  <a:spcPct val="0"/>
                </a:spcBef>
                <a:spcAft>
                  <a:spcPct val="0"/>
                </a:spcAft>
                <a:defRPr kumimoji="1" sz="2000">
                  <a:solidFill>
                    <a:schemeClr val="tx1"/>
                  </a:solidFill>
                  <a:latin typeface="Trebuchet MS" pitchFamily="34" charset="0"/>
                  <a:ea typeface="新細明體" charset="-120"/>
                </a:defRPr>
              </a:lvl8pPr>
              <a:lvl9pPr marL="3886200" indent="-228600" eaLnBrk="0" fontAlgn="base" hangingPunct="0">
                <a:spcBef>
                  <a:spcPct val="0"/>
                </a:spcBef>
                <a:spcAft>
                  <a:spcPct val="0"/>
                </a:spcAft>
                <a:defRPr kumimoji="1" sz="2000">
                  <a:solidFill>
                    <a:schemeClr val="tx1"/>
                  </a:solidFill>
                  <a:latin typeface="Trebuchet MS" pitchFamily="34" charset="0"/>
                  <a:ea typeface="新細明體" charset="-120"/>
                </a:defRPr>
              </a:lvl9pPr>
            </a:lstStyle>
            <a:p>
              <a:pPr eaLnBrk="1" hangingPunct="1"/>
              <a:r>
                <a:rPr lang="en-US" altLang="zh-TW" sz="1400" b="1">
                  <a:latin typeface="+mn-lt"/>
                </a:rPr>
                <a:t>Camera</a:t>
              </a:r>
            </a:p>
          </p:txBody>
        </p:sp>
        <p:sp>
          <p:nvSpPr>
            <p:cNvPr id="19" name="Text Box 18"/>
            <p:cNvSpPr txBox="1">
              <a:spLocks noChangeArrowheads="1"/>
            </p:cNvSpPr>
            <p:nvPr/>
          </p:nvSpPr>
          <p:spPr bwMode="auto">
            <a:xfrm>
              <a:off x="2520" y="3222"/>
              <a:ext cx="632"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rebuchet MS" pitchFamily="34" charset="0"/>
                  <a:ea typeface="新細明體" charset="-120"/>
                </a:defRPr>
              </a:lvl1pPr>
              <a:lvl2pPr marL="742950" indent="-285750" eaLnBrk="0" hangingPunct="0">
                <a:defRPr kumimoji="1" sz="2000">
                  <a:solidFill>
                    <a:schemeClr val="tx1"/>
                  </a:solidFill>
                  <a:latin typeface="Trebuchet MS" pitchFamily="34" charset="0"/>
                  <a:ea typeface="新細明體" charset="-120"/>
                </a:defRPr>
              </a:lvl2pPr>
              <a:lvl3pPr marL="1143000" indent="-228600" eaLnBrk="0" hangingPunct="0">
                <a:defRPr kumimoji="1" sz="2000">
                  <a:solidFill>
                    <a:schemeClr val="tx1"/>
                  </a:solidFill>
                  <a:latin typeface="Trebuchet MS" pitchFamily="34" charset="0"/>
                  <a:ea typeface="新細明體" charset="-120"/>
                </a:defRPr>
              </a:lvl3pPr>
              <a:lvl4pPr marL="1600200" indent="-228600" eaLnBrk="0" hangingPunct="0">
                <a:defRPr kumimoji="1" sz="2000">
                  <a:solidFill>
                    <a:schemeClr val="tx1"/>
                  </a:solidFill>
                  <a:latin typeface="Trebuchet MS" pitchFamily="34" charset="0"/>
                  <a:ea typeface="新細明體" charset="-120"/>
                </a:defRPr>
              </a:lvl4pPr>
              <a:lvl5pPr marL="2057400" indent="-228600" eaLnBrk="0" hangingPunct="0">
                <a:defRPr kumimoji="1" sz="2000">
                  <a:solidFill>
                    <a:schemeClr val="tx1"/>
                  </a:solidFill>
                  <a:latin typeface="Trebuchet MS" pitchFamily="34" charset="0"/>
                  <a:ea typeface="新細明體" charset="-120"/>
                </a:defRPr>
              </a:lvl5pPr>
              <a:lvl6pPr marL="2514600" indent="-228600" eaLnBrk="0" fontAlgn="base" hangingPunct="0">
                <a:spcBef>
                  <a:spcPct val="0"/>
                </a:spcBef>
                <a:spcAft>
                  <a:spcPct val="0"/>
                </a:spcAft>
                <a:defRPr kumimoji="1" sz="2000">
                  <a:solidFill>
                    <a:schemeClr val="tx1"/>
                  </a:solidFill>
                  <a:latin typeface="Trebuchet MS" pitchFamily="34" charset="0"/>
                  <a:ea typeface="新細明體" charset="-120"/>
                </a:defRPr>
              </a:lvl6pPr>
              <a:lvl7pPr marL="2971800" indent="-228600" eaLnBrk="0" fontAlgn="base" hangingPunct="0">
                <a:spcBef>
                  <a:spcPct val="0"/>
                </a:spcBef>
                <a:spcAft>
                  <a:spcPct val="0"/>
                </a:spcAft>
                <a:defRPr kumimoji="1" sz="2000">
                  <a:solidFill>
                    <a:schemeClr val="tx1"/>
                  </a:solidFill>
                  <a:latin typeface="Trebuchet MS" pitchFamily="34" charset="0"/>
                  <a:ea typeface="新細明體" charset="-120"/>
                </a:defRPr>
              </a:lvl7pPr>
              <a:lvl8pPr marL="3429000" indent="-228600" eaLnBrk="0" fontAlgn="base" hangingPunct="0">
                <a:spcBef>
                  <a:spcPct val="0"/>
                </a:spcBef>
                <a:spcAft>
                  <a:spcPct val="0"/>
                </a:spcAft>
                <a:defRPr kumimoji="1" sz="2000">
                  <a:solidFill>
                    <a:schemeClr val="tx1"/>
                  </a:solidFill>
                  <a:latin typeface="Trebuchet MS" pitchFamily="34" charset="0"/>
                  <a:ea typeface="新細明體" charset="-120"/>
                </a:defRPr>
              </a:lvl8pPr>
              <a:lvl9pPr marL="3886200" indent="-228600" eaLnBrk="0" fontAlgn="base" hangingPunct="0">
                <a:spcBef>
                  <a:spcPct val="0"/>
                </a:spcBef>
                <a:spcAft>
                  <a:spcPct val="0"/>
                </a:spcAft>
                <a:defRPr kumimoji="1" sz="2000">
                  <a:solidFill>
                    <a:schemeClr val="tx1"/>
                  </a:solidFill>
                  <a:latin typeface="Trebuchet MS" pitchFamily="34" charset="0"/>
                  <a:ea typeface="新細明體" charset="-120"/>
                </a:defRPr>
              </a:lvl9pPr>
            </a:lstStyle>
            <a:p>
              <a:pPr eaLnBrk="1" hangingPunct="1"/>
              <a:r>
                <a:rPr lang="zh-TW" altLang="en-US" sz="1400" b="1">
                  <a:latin typeface="+mn-lt"/>
                </a:rPr>
                <a:t>3</a:t>
              </a:r>
              <a:r>
                <a:rPr lang="en-US" altLang="zh-TW" sz="1400" b="1">
                  <a:latin typeface="+mn-lt"/>
                </a:rPr>
                <a:t>D Models</a:t>
              </a:r>
            </a:p>
          </p:txBody>
        </p:sp>
        <p:sp>
          <p:nvSpPr>
            <p:cNvPr id="20" name="Text Box 19"/>
            <p:cNvSpPr txBox="1">
              <a:spLocks noChangeArrowheads="1"/>
            </p:cNvSpPr>
            <p:nvPr/>
          </p:nvSpPr>
          <p:spPr bwMode="auto">
            <a:xfrm>
              <a:off x="1872" y="2222"/>
              <a:ext cx="397"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rebuchet MS" pitchFamily="34" charset="0"/>
                  <a:ea typeface="新細明體" charset="-120"/>
                </a:defRPr>
              </a:lvl1pPr>
              <a:lvl2pPr marL="742950" indent="-285750" eaLnBrk="0" hangingPunct="0">
                <a:defRPr kumimoji="1" sz="2000">
                  <a:solidFill>
                    <a:schemeClr val="tx1"/>
                  </a:solidFill>
                  <a:latin typeface="Trebuchet MS" pitchFamily="34" charset="0"/>
                  <a:ea typeface="新細明體" charset="-120"/>
                </a:defRPr>
              </a:lvl2pPr>
              <a:lvl3pPr marL="1143000" indent="-228600" eaLnBrk="0" hangingPunct="0">
                <a:defRPr kumimoji="1" sz="2000">
                  <a:solidFill>
                    <a:schemeClr val="tx1"/>
                  </a:solidFill>
                  <a:latin typeface="Trebuchet MS" pitchFamily="34" charset="0"/>
                  <a:ea typeface="新細明體" charset="-120"/>
                </a:defRPr>
              </a:lvl3pPr>
              <a:lvl4pPr marL="1600200" indent="-228600" eaLnBrk="0" hangingPunct="0">
                <a:defRPr kumimoji="1" sz="2000">
                  <a:solidFill>
                    <a:schemeClr val="tx1"/>
                  </a:solidFill>
                  <a:latin typeface="Trebuchet MS" pitchFamily="34" charset="0"/>
                  <a:ea typeface="新細明體" charset="-120"/>
                </a:defRPr>
              </a:lvl4pPr>
              <a:lvl5pPr marL="2057400" indent="-228600" eaLnBrk="0" hangingPunct="0">
                <a:defRPr kumimoji="1" sz="2000">
                  <a:solidFill>
                    <a:schemeClr val="tx1"/>
                  </a:solidFill>
                  <a:latin typeface="Trebuchet MS" pitchFamily="34" charset="0"/>
                  <a:ea typeface="新細明體" charset="-120"/>
                </a:defRPr>
              </a:lvl5pPr>
              <a:lvl6pPr marL="2514600" indent="-228600" eaLnBrk="0" fontAlgn="base" hangingPunct="0">
                <a:spcBef>
                  <a:spcPct val="0"/>
                </a:spcBef>
                <a:spcAft>
                  <a:spcPct val="0"/>
                </a:spcAft>
                <a:defRPr kumimoji="1" sz="2000">
                  <a:solidFill>
                    <a:schemeClr val="tx1"/>
                  </a:solidFill>
                  <a:latin typeface="Trebuchet MS" pitchFamily="34" charset="0"/>
                  <a:ea typeface="新細明體" charset="-120"/>
                </a:defRPr>
              </a:lvl6pPr>
              <a:lvl7pPr marL="2971800" indent="-228600" eaLnBrk="0" fontAlgn="base" hangingPunct="0">
                <a:spcBef>
                  <a:spcPct val="0"/>
                </a:spcBef>
                <a:spcAft>
                  <a:spcPct val="0"/>
                </a:spcAft>
                <a:defRPr kumimoji="1" sz="2000">
                  <a:solidFill>
                    <a:schemeClr val="tx1"/>
                  </a:solidFill>
                  <a:latin typeface="Trebuchet MS" pitchFamily="34" charset="0"/>
                  <a:ea typeface="新細明體" charset="-120"/>
                </a:defRPr>
              </a:lvl7pPr>
              <a:lvl8pPr marL="3429000" indent="-228600" eaLnBrk="0" fontAlgn="base" hangingPunct="0">
                <a:spcBef>
                  <a:spcPct val="0"/>
                </a:spcBef>
                <a:spcAft>
                  <a:spcPct val="0"/>
                </a:spcAft>
                <a:defRPr kumimoji="1" sz="2000">
                  <a:solidFill>
                    <a:schemeClr val="tx1"/>
                  </a:solidFill>
                  <a:latin typeface="Trebuchet MS" pitchFamily="34" charset="0"/>
                  <a:ea typeface="新細明體" charset="-120"/>
                </a:defRPr>
              </a:lvl8pPr>
              <a:lvl9pPr marL="3886200" indent="-228600" eaLnBrk="0" fontAlgn="base" hangingPunct="0">
                <a:spcBef>
                  <a:spcPct val="0"/>
                </a:spcBef>
                <a:spcAft>
                  <a:spcPct val="0"/>
                </a:spcAft>
                <a:defRPr kumimoji="1" sz="2000">
                  <a:solidFill>
                    <a:schemeClr val="tx1"/>
                  </a:solidFill>
                  <a:latin typeface="Trebuchet MS" pitchFamily="34" charset="0"/>
                  <a:ea typeface="新細明體" charset="-120"/>
                </a:defRPr>
              </a:lvl9pPr>
            </a:lstStyle>
            <a:p>
              <a:pPr eaLnBrk="1" hangingPunct="1"/>
              <a:r>
                <a:rPr lang="en-US" altLang="zh-TW" sz="1400" b="1">
                  <a:latin typeface="+mn-lt"/>
                </a:rPr>
                <a:t>Lights</a:t>
              </a:r>
            </a:p>
          </p:txBody>
        </p:sp>
        <p:sp>
          <p:nvSpPr>
            <p:cNvPr id="21" name="Text Box 20"/>
            <p:cNvSpPr txBox="1">
              <a:spLocks noChangeArrowheads="1"/>
            </p:cNvSpPr>
            <p:nvPr/>
          </p:nvSpPr>
          <p:spPr bwMode="auto">
            <a:xfrm>
              <a:off x="3504" y="1934"/>
              <a:ext cx="566"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rebuchet MS" pitchFamily="34" charset="0"/>
                  <a:ea typeface="新細明體" charset="-120"/>
                </a:defRPr>
              </a:lvl1pPr>
              <a:lvl2pPr marL="742950" indent="-285750" eaLnBrk="0" hangingPunct="0">
                <a:defRPr kumimoji="1" sz="2000">
                  <a:solidFill>
                    <a:schemeClr val="tx1"/>
                  </a:solidFill>
                  <a:latin typeface="Trebuchet MS" pitchFamily="34" charset="0"/>
                  <a:ea typeface="新細明體" charset="-120"/>
                </a:defRPr>
              </a:lvl2pPr>
              <a:lvl3pPr marL="1143000" indent="-228600" eaLnBrk="0" hangingPunct="0">
                <a:defRPr kumimoji="1" sz="2000">
                  <a:solidFill>
                    <a:schemeClr val="tx1"/>
                  </a:solidFill>
                  <a:latin typeface="Trebuchet MS" pitchFamily="34" charset="0"/>
                  <a:ea typeface="新細明體" charset="-120"/>
                </a:defRPr>
              </a:lvl3pPr>
              <a:lvl4pPr marL="1600200" indent="-228600" eaLnBrk="0" hangingPunct="0">
                <a:defRPr kumimoji="1" sz="2000">
                  <a:solidFill>
                    <a:schemeClr val="tx1"/>
                  </a:solidFill>
                  <a:latin typeface="Trebuchet MS" pitchFamily="34" charset="0"/>
                  <a:ea typeface="新細明體" charset="-120"/>
                </a:defRPr>
              </a:lvl4pPr>
              <a:lvl5pPr marL="2057400" indent="-228600" eaLnBrk="0" hangingPunct="0">
                <a:defRPr kumimoji="1" sz="2000">
                  <a:solidFill>
                    <a:schemeClr val="tx1"/>
                  </a:solidFill>
                  <a:latin typeface="Trebuchet MS" pitchFamily="34" charset="0"/>
                  <a:ea typeface="新細明體" charset="-120"/>
                </a:defRPr>
              </a:lvl5pPr>
              <a:lvl6pPr marL="2514600" indent="-228600" eaLnBrk="0" fontAlgn="base" hangingPunct="0">
                <a:spcBef>
                  <a:spcPct val="0"/>
                </a:spcBef>
                <a:spcAft>
                  <a:spcPct val="0"/>
                </a:spcAft>
                <a:defRPr kumimoji="1" sz="2000">
                  <a:solidFill>
                    <a:schemeClr val="tx1"/>
                  </a:solidFill>
                  <a:latin typeface="Trebuchet MS" pitchFamily="34" charset="0"/>
                  <a:ea typeface="新細明體" charset="-120"/>
                </a:defRPr>
              </a:lvl6pPr>
              <a:lvl7pPr marL="2971800" indent="-228600" eaLnBrk="0" fontAlgn="base" hangingPunct="0">
                <a:spcBef>
                  <a:spcPct val="0"/>
                </a:spcBef>
                <a:spcAft>
                  <a:spcPct val="0"/>
                </a:spcAft>
                <a:defRPr kumimoji="1" sz="2000">
                  <a:solidFill>
                    <a:schemeClr val="tx1"/>
                  </a:solidFill>
                  <a:latin typeface="Trebuchet MS" pitchFamily="34" charset="0"/>
                  <a:ea typeface="新細明體" charset="-120"/>
                </a:defRPr>
              </a:lvl7pPr>
              <a:lvl8pPr marL="3429000" indent="-228600" eaLnBrk="0" fontAlgn="base" hangingPunct="0">
                <a:spcBef>
                  <a:spcPct val="0"/>
                </a:spcBef>
                <a:spcAft>
                  <a:spcPct val="0"/>
                </a:spcAft>
                <a:defRPr kumimoji="1" sz="2000">
                  <a:solidFill>
                    <a:schemeClr val="tx1"/>
                  </a:solidFill>
                  <a:latin typeface="Trebuchet MS" pitchFamily="34" charset="0"/>
                  <a:ea typeface="新細明體" charset="-120"/>
                </a:defRPr>
              </a:lvl8pPr>
              <a:lvl9pPr marL="3886200" indent="-228600" eaLnBrk="0" fontAlgn="base" hangingPunct="0">
                <a:spcBef>
                  <a:spcPct val="0"/>
                </a:spcBef>
                <a:spcAft>
                  <a:spcPct val="0"/>
                </a:spcAft>
                <a:defRPr kumimoji="1" sz="2000">
                  <a:solidFill>
                    <a:schemeClr val="tx1"/>
                  </a:solidFill>
                  <a:latin typeface="Trebuchet MS" pitchFamily="34" charset="0"/>
                  <a:ea typeface="新細明體" charset="-120"/>
                </a:defRPr>
              </a:lvl9pPr>
            </a:lstStyle>
            <a:p>
              <a:pPr eaLnBrk="1" hangingPunct="1"/>
              <a:r>
                <a:rPr lang="en-US" altLang="zh-TW" sz="1400" b="1">
                  <a:latin typeface="+mn-lt"/>
                </a:rPr>
                <a:t>Backdrop</a:t>
              </a:r>
            </a:p>
          </p:txBody>
        </p:sp>
        <p:sp>
          <p:nvSpPr>
            <p:cNvPr id="22" name="Text Box 21"/>
            <p:cNvSpPr txBox="1">
              <a:spLocks noChangeArrowheads="1"/>
            </p:cNvSpPr>
            <p:nvPr/>
          </p:nvSpPr>
          <p:spPr bwMode="auto">
            <a:xfrm>
              <a:off x="3232" y="3246"/>
              <a:ext cx="403"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rebuchet MS" pitchFamily="34" charset="0"/>
                  <a:ea typeface="新細明體" charset="-120"/>
                </a:defRPr>
              </a:lvl1pPr>
              <a:lvl2pPr marL="742950" indent="-285750" eaLnBrk="0" hangingPunct="0">
                <a:defRPr kumimoji="1" sz="2000">
                  <a:solidFill>
                    <a:schemeClr val="tx1"/>
                  </a:solidFill>
                  <a:latin typeface="Trebuchet MS" pitchFamily="34" charset="0"/>
                  <a:ea typeface="新細明體" charset="-120"/>
                </a:defRPr>
              </a:lvl2pPr>
              <a:lvl3pPr marL="1143000" indent="-228600" eaLnBrk="0" hangingPunct="0">
                <a:defRPr kumimoji="1" sz="2000">
                  <a:solidFill>
                    <a:schemeClr val="tx1"/>
                  </a:solidFill>
                  <a:latin typeface="Trebuchet MS" pitchFamily="34" charset="0"/>
                  <a:ea typeface="新細明體" charset="-120"/>
                </a:defRPr>
              </a:lvl3pPr>
              <a:lvl4pPr marL="1600200" indent="-228600" eaLnBrk="0" hangingPunct="0">
                <a:defRPr kumimoji="1" sz="2000">
                  <a:solidFill>
                    <a:schemeClr val="tx1"/>
                  </a:solidFill>
                  <a:latin typeface="Trebuchet MS" pitchFamily="34" charset="0"/>
                  <a:ea typeface="新細明體" charset="-120"/>
                </a:defRPr>
              </a:lvl4pPr>
              <a:lvl5pPr marL="2057400" indent="-228600" eaLnBrk="0" hangingPunct="0">
                <a:defRPr kumimoji="1" sz="2000">
                  <a:solidFill>
                    <a:schemeClr val="tx1"/>
                  </a:solidFill>
                  <a:latin typeface="Trebuchet MS" pitchFamily="34" charset="0"/>
                  <a:ea typeface="新細明體" charset="-120"/>
                </a:defRPr>
              </a:lvl5pPr>
              <a:lvl6pPr marL="2514600" indent="-228600" eaLnBrk="0" fontAlgn="base" hangingPunct="0">
                <a:spcBef>
                  <a:spcPct val="0"/>
                </a:spcBef>
                <a:spcAft>
                  <a:spcPct val="0"/>
                </a:spcAft>
                <a:defRPr kumimoji="1" sz="2000">
                  <a:solidFill>
                    <a:schemeClr val="tx1"/>
                  </a:solidFill>
                  <a:latin typeface="Trebuchet MS" pitchFamily="34" charset="0"/>
                  <a:ea typeface="新細明體" charset="-120"/>
                </a:defRPr>
              </a:lvl6pPr>
              <a:lvl7pPr marL="2971800" indent="-228600" eaLnBrk="0" fontAlgn="base" hangingPunct="0">
                <a:spcBef>
                  <a:spcPct val="0"/>
                </a:spcBef>
                <a:spcAft>
                  <a:spcPct val="0"/>
                </a:spcAft>
                <a:defRPr kumimoji="1" sz="2000">
                  <a:solidFill>
                    <a:schemeClr val="tx1"/>
                  </a:solidFill>
                  <a:latin typeface="Trebuchet MS" pitchFamily="34" charset="0"/>
                  <a:ea typeface="新細明體" charset="-120"/>
                </a:defRPr>
              </a:lvl7pPr>
              <a:lvl8pPr marL="3429000" indent="-228600" eaLnBrk="0" fontAlgn="base" hangingPunct="0">
                <a:spcBef>
                  <a:spcPct val="0"/>
                </a:spcBef>
                <a:spcAft>
                  <a:spcPct val="0"/>
                </a:spcAft>
                <a:defRPr kumimoji="1" sz="2000">
                  <a:solidFill>
                    <a:schemeClr val="tx1"/>
                  </a:solidFill>
                  <a:latin typeface="Trebuchet MS" pitchFamily="34" charset="0"/>
                  <a:ea typeface="新細明體" charset="-120"/>
                </a:defRPr>
              </a:lvl8pPr>
              <a:lvl9pPr marL="3886200" indent="-228600" eaLnBrk="0" fontAlgn="base" hangingPunct="0">
                <a:spcBef>
                  <a:spcPct val="0"/>
                </a:spcBef>
                <a:spcAft>
                  <a:spcPct val="0"/>
                </a:spcAft>
                <a:defRPr kumimoji="1" sz="2000">
                  <a:solidFill>
                    <a:schemeClr val="tx1"/>
                  </a:solidFill>
                  <a:latin typeface="Trebuchet MS" pitchFamily="34" charset="0"/>
                  <a:ea typeface="新細明體" charset="-120"/>
                </a:defRPr>
              </a:lvl9pPr>
            </a:lstStyle>
            <a:p>
              <a:pPr eaLnBrk="1" hangingPunct="1"/>
              <a:r>
                <a:rPr lang="en-US" altLang="zh-TW" sz="1400" b="1">
                  <a:latin typeface="+mn-lt"/>
                </a:rPr>
                <a:t>Board</a:t>
              </a:r>
            </a:p>
          </p:txBody>
        </p:sp>
        <p:sp>
          <p:nvSpPr>
            <p:cNvPr id="23" name="Text Box 22"/>
            <p:cNvSpPr txBox="1">
              <a:spLocks noChangeArrowheads="1"/>
            </p:cNvSpPr>
            <p:nvPr/>
          </p:nvSpPr>
          <p:spPr bwMode="auto">
            <a:xfrm>
              <a:off x="2593" y="3494"/>
              <a:ext cx="651"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rebuchet MS" pitchFamily="34" charset="0"/>
                  <a:ea typeface="新細明體" charset="-120"/>
                </a:defRPr>
              </a:lvl1pPr>
              <a:lvl2pPr marL="742950" indent="-285750" eaLnBrk="0" hangingPunct="0">
                <a:defRPr kumimoji="1" sz="2000">
                  <a:solidFill>
                    <a:schemeClr val="tx1"/>
                  </a:solidFill>
                  <a:latin typeface="Trebuchet MS" pitchFamily="34" charset="0"/>
                  <a:ea typeface="新細明體" charset="-120"/>
                </a:defRPr>
              </a:lvl2pPr>
              <a:lvl3pPr marL="1143000" indent="-228600" eaLnBrk="0" hangingPunct="0">
                <a:defRPr kumimoji="1" sz="2000">
                  <a:solidFill>
                    <a:schemeClr val="tx1"/>
                  </a:solidFill>
                  <a:latin typeface="Trebuchet MS" pitchFamily="34" charset="0"/>
                  <a:ea typeface="新細明體" charset="-120"/>
                </a:defRPr>
              </a:lvl3pPr>
              <a:lvl4pPr marL="1600200" indent="-228600" eaLnBrk="0" hangingPunct="0">
                <a:defRPr kumimoji="1" sz="2000">
                  <a:solidFill>
                    <a:schemeClr val="tx1"/>
                  </a:solidFill>
                  <a:latin typeface="Trebuchet MS" pitchFamily="34" charset="0"/>
                  <a:ea typeface="新細明體" charset="-120"/>
                </a:defRPr>
              </a:lvl4pPr>
              <a:lvl5pPr marL="2057400" indent="-228600" eaLnBrk="0" hangingPunct="0">
                <a:defRPr kumimoji="1" sz="2000">
                  <a:solidFill>
                    <a:schemeClr val="tx1"/>
                  </a:solidFill>
                  <a:latin typeface="Trebuchet MS" pitchFamily="34" charset="0"/>
                  <a:ea typeface="新細明體" charset="-120"/>
                </a:defRPr>
              </a:lvl5pPr>
              <a:lvl6pPr marL="2514600" indent="-228600" eaLnBrk="0" fontAlgn="base" hangingPunct="0">
                <a:spcBef>
                  <a:spcPct val="0"/>
                </a:spcBef>
                <a:spcAft>
                  <a:spcPct val="0"/>
                </a:spcAft>
                <a:defRPr kumimoji="1" sz="2000">
                  <a:solidFill>
                    <a:schemeClr val="tx1"/>
                  </a:solidFill>
                  <a:latin typeface="Trebuchet MS" pitchFamily="34" charset="0"/>
                  <a:ea typeface="新細明體" charset="-120"/>
                </a:defRPr>
              </a:lvl6pPr>
              <a:lvl7pPr marL="2971800" indent="-228600" eaLnBrk="0" fontAlgn="base" hangingPunct="0">
                <a:spcBef>
                  <a:spcPct val="0"/>
                </a:spcBef>
                <a:spcAft>
                  <a:spcPct val="0"/>
                </a:spcAft>
                <a:defRPr kumimoji="1" sz="2000">
                  <a:solidFill>
                    <a:schemeClr val="tx1"/>
                  </a:solidFill>
                  <a:latin typeface="Trebuchet MS" pitchFamily="34" charset="0"/>
                  <a:ea typeface="新細明體" charset="-120"/>
                </a:defRPr>
              </a:lvl7pPr>
              <a:lvl8pPr marL="3429000" indent="-228600" eaLnBrk="0" fontAlgn="base" hangingPunct="0">
                <a:spcBef>
                  <a:spcPct val="0"/>
                </a:spcBef>
                <a:spcAft>
                  <a:spcPct val="0"/>
                </a:spcAft>
                <a:defRPr kumimoji="1" sz="2000">
                  <a:solidFill>
                    <a:schemeClr val="tx1"/>
                  </a:solidFill>
                  <a:latin typeface="Trebuchet MS" pitchFamily="34" charset="0"/>
                  <a:ea typeface="新細明體" charset="-120"/>
                </a:defRPr>
              </a:lvl8pPr>
              <a:lvl9pPr marL="3886200" indent="-228600" eaLnBrk="0" fontAlgn="base" hangingPunct="0">
                <a:spcBef>
                  <a:spcPct val="0"/>
                </a:spcBef>
                <a:spcAft>
                  <a:spcPct val="0"/>
                </a:spcAft>
                <a:defRPr kumimoji="1" sz="2000">
                  <a:solidFill>
                    <a:schemeClr val="tx1"/>
                  </a:solidFill>
                  <a:latin typeface="Trebuchet MS" pitchFamily="34" charset="0"/>
                  <a:ea typeface="新細明體" charset="-120"/>
                </a:defRPr>
              </a:lvl9pPr>
            </a:lstStyle>
            <a:p>
              <a:pPr eaLnBrk="1" hangingPunct="1"/>
              <a:r>
                <a:rPr lang="en-US" altLang="zh-TW" sz="1400" b="1" dirty="0">
                  <a:solidFill>
                    <a:srgbClr val="FFFF00"/>
                  </a:solidFill>
                  <a:latin typeface="+mn-lt"/>
                </a:rPr>
                <a:t>A 3D Scene</a:t>
              </a:r>
            </a:p>
          </p:txBody>
        </p:sp>
        <p:sp>
          <p:nvSpPr>
            <p:cNvPr id="24" name="AutoShape 23" descr="白色大理石"/>
            <p:cNvSpPr>
              <a:spLocks noChangeArrowheads="1"/>
            </p:cNvSpPr>
            <p:nvPr/>
          </p:nvSpPr>
          <p:spPr bwMode="auto">
            <a:xfrm rot="367824">
              <a:off x="2484" y="2855"/>
              <a:ext cx="176" cy="186"/>
            </a:xfrm>
            <a:prstGeom prst="cube">
              <a:avLst>
                <a:gd name="adj" fmla="val 25000"/>
              </a:avLst>
            </a:prstGeom>
            <a:blipFill dpi="0" rotWithShape="0">
              <a:blip r:embed="rId3"/>
              <a:srcRect/>
              <a:tile tx="0" ty="0" sx="100000" sy="100000" flip="none" algn="tl"/>
            </a:blipFill>
            <a:ln w="9525">
              <a:solidFill>
                <a:schemeClr val="tx1"/>
              </a:solidFill>
              <a:miter lim="800000"/>
              <a:headEnd/>
              <a:tailEnd/>
            </a:ln>
          </p:spPr>
          <p:txBody>
            <a:bodyPr wrap="none" anchor="ctr"/>
            <a:lstStyle/>
            <a:p>
              <a:endParaRPr lang="zh-TW" altLang="en-US" sz="1400" b="1"/>
            </a:p>
          </p:txBody>
        </p:sp>
        <p:sp>
          <p:nvSpPr>
            <p:cNvPr id="25" name="Line 24"/>
            <p:cNvSpPr>
              <a:spLocks noChangeShapeType="1"/>
            </p:cNvSpPr>
            <p:nvPr/>
          </p:nvSpPr>
          <p:spPr bwMode="auto">
            <a:xfrm flipH="1">
              <a:off x="2095" y="2313"/>
              <a:ext cx="1345" cy="854"/>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TW" altLang="en-US" sz="1400" b="1"/>
            </a:p>
          </p:txBody>
        </p:sp>
        <p:sp>
          <p:nvSpPr>
            <p:cNvPr id="26" name="Oval 25"/>
            <p:cNvSpPr>
              <a:spLocks noChangeArrowheads="1"/>
            </p:cNvSpPr>
            <p:nvPr/>
          </p:nvSpPr>
          <p:spPr bwMode="auto">
            <a:xfrm>
              <a:off x="2080" y="3145"/>
              <a:ext cx="37" cy="41"/>
            </a:xfrm>
            <a:prstGeom prst="ellipse">
              <a:avLst/>
            </a:prstGeom>
            <a:solidFill>
              <a:schemeClr val="bg1"/>
            </a:solidFill>
            <a:ln w="9525">
              <a:solidFill>
                <a:schemeClr val="tx1"/>
              </a:solidFill>
              <a:round/>
              <a:headEnd/>
              <a:tailEnd/>
            </a:ln>
          </p:spPr>
          <p:txBody>
            <a:bodyPr wrap="none" anchor="ctr"/>
            <a:lstStyle/>
            <a:p>
              <a:endParaRPr lang="zh-TW" altLang="en-US" sz="1400" b="1"/>
            </a:p>
          </p:txBody>
        </p:sp>
        <p:sp>
          <p:nvSpPr>
            <p:cNvPr id="27" name="Line 26"/>
            <p:cNvSpPr>
              <a:spLocks noChangeShapeType="1"/>
            </p:cNvSpPr>
            <p:nvPr/>
          </p:nvSpPr>
          <p:spPr bwMode="auto">
            <a:xfrm>
              <a:off x="2097" y="3146"/>
              <a:ext cx="7" cy="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sz="1400" b="1"/>
            </a:p>
          </p:txBody>
        </p:sp>
        <p:sp>
          <p:nvSpPr>
            <p:cNvPr id="28" name="Line 27"/>
            <p:cNvSpPr>
              <a:spLocks noChangeShapeType="1"/>
            </p:cNvSpPr>
            <p:nvPr/>
          </p:nvSpPr>
          <p:spPr bwMode="auto">
            <a:xfrm>
              <a:off x="2206" y="2419"/>
              <a:ext cx="219" cy="7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sz="1400" b="1"/>
            </a:p>
          </p:txBody>
        </p:sp>
        <p:sp>
          <p:nvSpPr>
            <p:cNvPr id="29" name="Line 28"/>
            <p:cNvSpPr>
              <a:spLocks noChangeShapeType="1"/>
            </p:cNvSpPr>
            <p:nvPr/>
          </p:nvSpPr>
          <p:spPr bwMode="auto">
            <a:xfrm flipH="1">
              <a:off x="3498" y="2111"/>
              <a:ext cx="54" cy="14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sz="1400" b="1"/>
            </a:p>
          </p:txBody>
        </p:sp>
        <p:sp>
          <p:nvSpPr>
            <p:cNvPr id="30" name="Line 29"/>
            <p:cNvSpPr>
              <a:spLocks noChangeShapeType="1"/>
            </p:cNvSpPr>
            <p:nvPr/>
          </p:nvSpPr>
          <p:spPr bwMode="auto">
            <a:xfrm flipH="1" flipV="1">
              <a:off x="2784" y="2927"/>
              <a:ext cx="432"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sz="1400" b="1"/>
            </a:p>
          </p:txBody>
        </p:sp>
        <p:sp>
          <p:nvSpPr>
            <p:cNvPr id="31" name="Line 30"/>
            <p:cNvSpPr>
              <a:spLocks noChangeShapeType="1"/>
            </p:cNvSpPr>
            <p:nvPr/>
          </p:nvSpPr>
          <p:spPr bwMode="auto">
            <a:xfrm flipH="1" flipV="1">
              <a:off x="2644" y="3060"/>
              <a:ext cx="87" cy="14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sz="1400" b="1"/>
            </a:p>
          </p:txBody>
        </p:sp>
        <p:sp>
          <p:nvSpPr>
            <p:cNvPr id="32" name="Line 31"/>
            <p:cNvSpPr>
              <a:spLocks noChangeShapeType="1"/>
            </p:cNvSpPr>
            <p:nvPr/>
          </p:nvSpPr>
          <p:spPr bwMode="auto">
            <a:xfrm flipV="1">
              <a:off x="2841" y="2894"/>
              <a:ext cx="109" cy="30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sz="1400" b="1"/>
            </a:p>
          </p:txBody>
        </p:sp>
      </p:grpSp>
      <p:sp>
        <p:nvSpPr>
          <p:cNvPr id="33" name="文字方塊 32"/>
          <p:cNvSpPr txBox="1"/>
          <p:nvPr/>
        </p:nvSpPr>
        <p:spPr>
          <a:xfrm>
            <a:off x="1824341" y="4509120"/>
            <a:ext cx="4391908" cy="830997"/>
          </a:xfrm>
          <a:prstGeom prst="rect">
            <a:avLst/>
          </a:prstGeom>
          <a:noFill/>
        </p:spPr>
        <p:txBody>
          <a:bodyPr wrap="none" rtlCol="0">
            <a:spAutoFit/>
          </a:bodyPr>
          <a:lstStyle/>
          <a:p>
            <a:pPr marL="0" lvl="1"/>
            <a:r>
              <a:rPr lang="en-US" altLang="zh-TW" sz="1600" b="1" dirty="0" err="1" smtClean="0"/>
              <a:t>SCENEid</a:t>
            </a:r>
            <a:r>
              <a:rPr lang="en-US" altLang="zh-TW" sz="1600" b="1" dirty="0" smtClean="0"/>
              <a:t> </a:t>
            </a:r>
            <a:r>
              <a:rPr lang="en-US" altLang="zh-TW" sz="1600" b="1" dirty="0" err="1" smtClean="0"/>
              <a:t>sID</a:t>
            </a:r>
            <a:r>
              <a:rPr lang="en-US" altLang="zh-TW" sz="1600" b="1" dirty="0" smtClean="0"/>
              <a:t> </a:t>
            </a:r>
            <a:r>
              <a:rPr lang="en-US" altLang="zh-TW" sz="1600" b="1" dirty="0"/>
              <a:t>= </a:t>
            </a:r>
            <a:r>
              <a:rPr lang="en-US" altLang="zh-TW" sz="1600" b="1" dirty="0" err="1" smtClean="0"/>
              <a:t>FyCreateScene</a:t>
            </a:r>
            <a:r>
              <a:rPr lang="en-US" altLang="zh-TW" sz="1600" b="1" dirty="0" smtClean="0"/>
              <a:t>(</a:t>
            </a:r>
            <a:r>
              <a:rPr lang="en-US" altLang="zh-TW" sz="1600" b="1" dirty="0" err="1" smtClean="0"/>
              <a:t>max_renderGroup</a:t>
            </a:r>
            <a:r>
              <a:rPr lang="en-US" altLang="zh-TW" sz="1600" b="1" dirty="0" smtClean="0"/>
              <a:t>);</a:t>
            </a:r>
          </a:p>
          <a:p>
            <a:pPr marL="0" lvl="1"/>
            <a:r>
              <a:rPr lang="en-US" altLang="zh-TW" sz="1600" b="1" dirty="0" err="1" smtClean="0"/>
              <a:t>FyDeleteScene</a:t>
            </a:r>
            <a:r>
              <a:rPr lang="en-US" altLang="zh-TW" sz="1600" b="1" dirty="0" smtClean="0"/>
              <a:t>(</a:t>
            </a:r>
            <a:r>
              <a:rPr lang="en-US" altLang="zh-TW" sz="1600" b="1" dirty="0" err="1" smtClean="0"/>
              <a:t>sID</a:t>
            </a:r>
            <a:r>
              <a:rPr lang="en-US" altLang="zh-TW" sz="1600" b="1" dirty="0" smtClean="0"/>
              <a:t>);</a:t>
            </a:r>
            <a:endParaRPr lang="en-US" altLang="zh-TW" sz="1600" b="1" dirty="0"/>
          </a:p>
          <a:p>
            <a:endParaRPr lang="zh-TW" altLang="en-US" sz="1600" b="1" dirty="0"/>
          </a:p>
        </p:txBody>
      </p:sp>
      <p:sp>
        <p:nvSpPr>
          <p:cNvPr id="34" name="內容版面配置區 2"/>
          <p:cNvSpPr txBox="1">
            <a:spLocks/>
          </p:cNvSpPr>
          <p:nvPr/>
        </p:nvSpPr>
        <p:spPr>
          <a:xfrm>
            <a:off x="107504" y="5445224"/>
            <a:ext cx="8640960" cy="128479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You can specify the number of rendering groups defined in the scene.</a:t>
            </a:r>
          </a:p>
          <a:p>
            <a:r>
              <a:rPr lang="en-US" altLang="zh-TW" sz="2000" dirty="0" smtClean="0">
                <a:latin typeface="+mn-lt"/>
              </a:rPr>
              <a:t>The objects in the scene can be assigned a rendering group ID.</a:t>
            </a:r>
          </a:p>
          <a:p>
            <a:r>
              <a:rPr lang="en-US" altLang="zh-TW" sz="2000" dirty="0">
                <a:latin typeface="+mn-lt"/>
              </a:rPr>
              <a:t>O</a:t>
            </a:r>
            <a:r>
              <a:rPr lang="en-US" altLang="zh-TW" sz="2000" dirty="0" smtClean="0">
                <a:latin typeface="+mn-lt"/>
              </a:rPr>
              <a:t>bjects are rendered in order from 0 to (maximum – 1) rendering group ID</a:t>
            </a:r>
            <a:endParaRPr lang="en-US" altLang="zh-TW" sz="2000" dirty="0">
              <a:latin typeface="+mn-lt"/>
            </a:endParaRPr>
          </a:p>
        </p:txBody>
      </p:sp>
    </p:spTree>
    <p:extLst>
      <p:ext uri="{BB962C8B-B14F-4D97-AF65-F5344CB8AC3E}">
        <p14:creationId xmlns:p14="http://schemas.microsoft.com/office/powerpoint/2010/main" val="32042008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7504" y="692696"/>
            <a:ext cx="8856984" cy="5544616"/>
          </a:xfrm>
        </p:spPr>
        <p:txBody>
          <a:bodyPr>
            <a:normAutofit/>
          </a:bodyPr>
          <a:lstStyle/>
          <a:p>
            <a:r>
              <a:rPr lang="en-US" altLang="zh-TW" sz="2000" dirty="0" smtClean="0">
                <a:latin typeface="+mn-lt"/>
              </a:rPr>
              <a:t>There are four object lists in each rendering group:</a:t>
            </a:r>
          </a:p>
          <a:p>
            <a:pPr lvl="1"/>
            <a:r>
              <a:rPr lang="en-US" altLang="zh-TW" sz="2000" dirty="0" smtClean="0">
                <a:latin typeface="+mn-lt"/>
              </a:rPr>
              <a:t>Opaque object list</a:t>
            </a:r>
          </a:p>
          <a:p>
            <a:pPr lvl="2"/>
            <a:r>
              <a:rPr lang="en-US" altLang="zh-TW" sz="2000" dirty="0" smtClean="0">
                <a:latin typeface="+mn-lt"/>
              </a:rPr>
              <a:t>Rendered at the first.</a:t>
            </a:r>
          </a:p>
          <a:p>
            <a:pPr lvl="1"/>
            <a:r>
              <a:rPr lang="en-US" altLang="zh-TW" sz="2000" dirty="0" smtClean="0">
                <a:latin typeface="+mn-lt"/>
              </a:rPr>
              <a:t>Alpha object list (semi-transparent objects)</a:t>
            </a:r>
          </a:p>
          <a:p>
            <a:pPr lvl="2"/>
            <a:r>
              <a:rPr lang="en-US" altLang="zh-TW" sz="2000" dirty="0" smtClean="0">
                <a:latin typeface="+mn-lt"/>
              </a:rPr>
              <a:t>Sorted from back to front before rendered to make sure alpha blending effect us correct.</a:t>
            </a:r>
          </a:p>
          <a:p>
            <a:pPr lvl="1"/>
            <a:r>
              <a:rPr lang="en-US" altLang="zh-TW" sz="2000" dirty="0" smtClean="0">
                <a:latin typeface="+mn-lt"/>
              </a:rPr>
              <a:t>Invisible object list</a:t>
            </a:r>
          </a:p>
          <a:p>
            <a:pPr lvl="2"/>
            <a:r>
              <a:rPr lang="en-US" altLang="zh-TW" sz="2000" dirty="0" smtClean="0">
                <a:latin typeface="+mn-lt"/>
              </a:rPr>
              <a:t>The objects are invisible and not rendered.</a:t>
            </a:r>
          </a:p>
          <a:p>
            <a:pPr lvl="1"/>
            <a:r>
              <a:rPr lang="en-US" altLang="zh-TW" sz="2000" dirty="0" smtClean="0">
                <a:latin typeface="+mn-lt"/>
              </a:rPr>
              <a:t>Trash object list</a:t>
            </a:r>
          </a:p>
          <a:p>
            <a:pPr lvl="2"/>
            <a:r>
              <a:rPr lang="en-US" altLang="zh-TW" sz="2000" dirty="0" smtClean="0">
                <a:latin typeface="+mn-lt"/>
              </a:rPr>
              <a:t>Objects are temporarily deleted.</a:t>
            </a:r>
          </a:p>
          <a:p>
            <a:pPr lvl="2"/>
            <a:r>
              <a:rPr lang="en-US" altLang="zh-TW" sz="2000" dirty="0" smtClean="0">
                <a:latin typeface="+mn-lt"/>
              </a:rPr>
              <a:t>Used for tool development</a:t>
            </a:r>
          </a:p>
          <a:p>
            <a:r>
              <a:rPr lang="en-US" altLang="zh-TW" sz="2000" dirty="0" smtClean="0">
                <a:latin typeface="+mn-lt"/>
              </a:rPr>
              <a:t>There is a current rendering group in any scene. The objects are assigned to current rendering group when created and not specified any rendering group.</a:t>
            </a:r>
          </a:p>
          <a:p>
            <a:pPr lvl="1"/>
            <a:r>
              <a:rPr lang="en-US" altLang="zh-TW" sz="2000" dirty="0" smtClean="0">
                <a:latin typeface="+mn-lt"/>
              </a:rPr>
              <a:t>Use </a:t>
            </a:r>
            <a:r>
              <a:rPr lang="en-US" altLang="zh-TW" sz="2000" dirty="0" err="1" smtClean="0">
                <a:solidFill>
                  <a:srgbClr val="FFFF00"/>
                </a:solidFill>
                <a:latin typeface="+mn-lt"/>
              </a:rPr>
              <a:t>FnScene</a:t>
            </a:r>
            <a:r>
              <a:rPr lang="en-US" altLang="zh-TW" sz="2000" dirty="0" smtClean="0">
                <a:solidFill>
                  <a:srgbClr val="FFFF00"/>
                </a:solidFill>
                <a:latin typeface="+mn-lt"/>
              </a:rPr>
              <a:t>::</a:t>
            </a:r>
            <a:r>
              <a:rPr lang="en-US" altLang="zh-TW" sz="2000" dirty="0" err="1" smtClean="0">
                <a:solidFill>
                  <a:srgbClr val="FFFF00"/>
                </a:solidFill>
                <a:latin typeface="+mn-lt"/>
              </a:rPr>
              <a:t>SetCurrentRenderGroup</a:t>
            </a:r>
            <a:r>
              <a:rPr lang="en-US" altLang="zh-TW" sz="2000" dirty="0" smtClean="0">
                <a:solidFill>
                  <a:srgbClr val="FFFF00"/>
                </a:solidFill>
                <a:latin typeface="+mn-lt"/>
              </a:rPr>
              <a:t>() </a:t>
            </a:r>
            <a:r>
              <a:rPr lang="en-US" altLang="zh-TW" sz="2000" dirty="0" smtClean="0">
                <a:latin typeface="+mn-lt"/>
              </a:rPr>
              <a:t>to assign the ID.</a:t>
            </a:r>
            <a:endParaRPr lang="en-US" altLang="zh-TW" sz="2000" dirty="0">
              <a:latin typeface="+mn-lt"/>
            </a:endParaRPr>
          </a:p>
        </p:txBody>
      </p:sp>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Scenes (2)</a:t>
            </a:r>
            <a:endParaRPr lang="en-US" altLang="zh-TW"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252608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7504" y="620688"/>
            <a:ext cx="8856984" cy="6048672"/>
          </a:xfrm>
        </p:spPr>
        <p:txBody>
          <a:bodyPr>
            <a:normAutofit/>
          </a:bodyPr>
          <a:lstStyle/>
          <a:p>
            <a:r>
              <a:rPr lang="en-US" altLang="zh-TW" sz="2000" dirty="0" err="1" smtClean="0">
                <a:latin typeface="+mn-lt"/>
              </a:rPr>
              <a:t>Chuan</a:t>
            </a:r>
            <a:r>
              <a:rPr lang="en-US" altLang="zh-TW" sz="2000" dirty="0" smtClean="0">
                <a:latin typeface="+mn-lt"/>
              </a:rPr>
              <a:t>-Chang Wang. (</a:t>
            </a:r>
            <a:r>
              <a:rPr lang="zh-TW" altLang="en-US" sz="2000" dirty="0" smtClean="0">
                <a:latin typeface="+mn-lt"/>
              </a:rPr>
              <a:t>王銓彰</a:t>
            </a:r>
            <a:r>
              <a:rPr lang="en-US" altLang="zh-TW" sz="2000" dirty="0" smtClean="0">
                <a:latin typeface="+mn-lt"/>
              </a:rPr>
              <a:t>, Kevin)</a:t>
            </a:r>
          </a:p>
          <a:p>
            <a:r>
              <a:rPr lang="en-US" altLang="zh-TW" sz="2000" dirty="0" err="1" smtClean="0">
                <a:latin typeface="+mn-lt"/>
              </a:rPr>
              <a:t>BlackSmith</a:t>
            </a:r>
            <a:r>
              <a:rPr lang="en-US" altLang="zh-TW" sz="2000" dirty="0" smtClean="0">
                <a:latin typeface="+mn-lt"/>
              </a:rPr>
              <a:t> Technology (</a:t>
            </a:r>
            <a:r>
              <a:rPr lang="zh-TW" altLang="en-US" sz="2000" dirty="0" smtClean="0">
                <a:latin typeface="+mn-lt"/>
              </a:rPr>
              <a:t>墨匠科技</a:t>
            </a:r>
            <a:r>
              <a:rPr lang="en-US" altLang="zh-TW" sz="2000" dirty="0" smtClean="0">
                <a:latin typeface="+mn-lt"/>
              </a:rPr>
              <a:t>)</a:t>
            </a:r>
          </a:p>
          <a:p>
            <a:r>
              <a:rPr lang="zh-TW" altLang="en-US" sz="2000" dirty="0" smtClean="0">
                <a:latin typeface="+mn-lt"/>
              </a:rPr>
              <a:t>壹傳媒動畫多媒體實驗室；</a:t>
            </a:r>
            <a:r>
              <a:rPr lang="zh-TW" altLang="en-US" sz="2000" dirty="0">
                <a:latin typeface="+mn-lt"/>
              </a:rPr>
              <a:t>昱泉</a:t>
            </a:r>
            <a:r>
              <a:rPr lang="zh-TW" altLang="en-US" sz="2000" dirty="0" smtClean="0">
                <a:latin typeface="+mn-lt"/>
              </a:rPr>
              <a:t>國際；西基電腦動畫；數位內容學院；國家高速電腦與網路中心；台大土木系</a:t>
            </a:r>
            <a:endParaRPr lang="en-US" altLang="zh-TW" sz="2000" dirty="0" smtClean="0">
              <a:latin typeface="+mn-lt"/>
            </a:endParaRPr>
          </a:p>
          <a:p>
            <a:endParaRPr lang="en-US" altLang="zh-TW" sz="2000" dirty="0">
              <a:latin typeface="+mn-lt"/>
            </a:endParaRPr>
          </a:p>
          <a:p>
            <a:r>
              <a:rPr lang="en-US" altLang="zh-TW" sz="2000" dirty="0" smtClean="0">
                <a:latin typeface="+mn-lt"/>
              </a:rPr>
              <a:t>Game Engine Training (2)</a:t>
            </a:r>
          </a:p>
          <a:p>
            <a:r>
              <a:rPr lang="en-US" altLang="zh-TW" sz="2000" dirty="0" smtClean="0">
                <a:latin typeface="+mn-lt"/>
              </a:rPr>
              <a:t>Game System Analysis </a:t>
            </a:r>
          </a:p>
          <a:p>
            <a:r>
              <a:rPr lang="en-US" altLang="zh-TW" sz="2000" dirty="0" smtClean="0">
                <a:latin typeface="+mn-lt"/>
              </a:rPr>
              <a:t>Terrain &amp; Game Control</a:t>
            </a:r>
          </a:p>
          <a:p>
            <a:r>
              <a:rPr lang="en-US" altLang="zh-TW" sz="2000" dirty="0" smtClean="0">
                <a:latin typeface="+mn-lt"/>
              </a:rPr>
              <a:t>Character Motion</a:t>
            </a:r>
          </a:p>
          <a:p>
            <a:r>
              <a:rPr lang="en-US" altLang="zh-TW" sz="2000" dirty="0" smtClean="0">
                <a:latin typeface="+mn-lt"/>
              </a:rPr>
              <a:t>Scene Management</a:t>
            </a:r>
          </a:p>
          <a:p>
            <a:r>
              <a:rPr lang="en-US" altLang="zh-TW" sz="2000" dirty="0" smtClean="0">
                <a:latin typeface="+mn-lt"/>
              </a:rPr>
              <a:t>Game Physics</a:t>
            </a:r>
          </a:p>
          <a:p>
            <a:r>
              <a:rPr lang="en-US" altLang="zh-TW" sz="2000" dirty="0" smtClean="0">
                <a:latin typeface="+mn-lt"/>
              </a:rPr>
              <a:t>Game FXs (2)</a:t>
            </a:r>
          </a:p>
          <a:p>
            <a:pPr marL="0" indent="0">
              <a:buNone/>
            </a:pPr>
            <a:endParaRPr lang="en-US" altLang="zh-TW" sz="2000" dirty="0" smtClean="0">
              <a:latin typeface="+mn-lt"/>
            </a:endParaRPr>
          </a:p>
          <a:p>
            <a:endParaRPr lang="en-US" altLang="zh-TW" sz="2000" dirty="0" smtClean="0">
              <a:latin typeface="+mn-lt"/>
            </a:endParaRPr>
          </a:p>
        </p:txBody>
      </p:sp>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Introduction Before Doing Anything</a:t>
            </a:r>
            <a:endParaRPr lang="en-US" altLang="zh-TW"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878151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7504" y="692696"/>
            <a:ext cx="8856984" cy="5904656"/>
          </a:xfrm>
        </p:spPr>
        <p:txBody>
          <a:bodyPr>
            <a:normAutofit/>
          </a:bodyPr>
          <a:lstStyle/>
          <a:p>
            <a:r>
              <a:rPr lang="en-US" altLang="zh-TW" sz="2000" dirty="0" smtClean="0">
                <a:latin typeface="+mn-lt"/>
              </a:rPr>
              <a:t>After success to create a scene, Fly2 will return a </a:t>
            </a:r>
            <a:r>
              <a:rPr lang="en-US" altLang="zh-TW" sz="2000" dirty="0" err="1" smtClean="0">
                <a:solidFill>
                  <a:srgbClr val="FFFF00"/>
                </a:solidFill>
                <a:latin typeface="+mn-lt"/>
              </a:rPr>
              <a:t>SCENEid</a:t>
            </a:r>
            <a:r>
              <a:rPr lang="en-US" altLang="zh-TW" sz="2000" dirty="0" smtClean="0">
                <a:solidFill>
                  <a:srgbClr val="FFFF00"/>
                </a:solidFill>
                <a:latin typeface="+mn-lt"/>
              </a:rPr>
              <a:t> </a:t>
            </a:r>
            <a:r>
              <a:rPr lang="en-US" altLang="zh-TW" sz="2000" dirty="0" smtClean="0">
                <a:latin typeface="+mn-lt"/>
              </a:rPr>
              <a:t>to the game.</a:t>
            </a:r>
          </a:p>
          <a:p>
            <a:r>
              <a:rPr lang="en-US" altLang="zh-TW" sz="2000" dirty="0" smtClean="0">
                <a:latin typeface="+mn-lt"/>
              </a:rPr>
              <a:t>Then you can use </a:t>
            </a:r>
            <a:r>
              <a:rPr lang="en-US" altLang="zh-TW" sz="2000" dirty="0" err="1" smtClean="0">
                <a:solidFill>
                  <a:srgbClr val="FFFF00"/>
                </a:solidFill>
                <a:latin typeface="+mn-lt"/>
              </a:rPr>
              <a:t>FnScene</a:t>
            </a:r>
            <a:r>
              <a:rPr lang="en-US" altLang="zh-TW" sz="2000" dirty="0" smtClean="0">
                <a:solidFill>
                  <a:srgbClr val="FFFF00"/>
                </a:solidFill>
                <a:latin typeface="+mn-lt"/>
              </a:rPr>
              <a:t>() </a:t>
            </a:r>
            <a:r>
              <a:rPr lang="en-US" altLang="zh-TW" sz="2000" dirty="0" smtClean="0">
                <a:latin typeface="+mn-lt"/>
              </a:rPr>
              <a:t>function class to access the scene.</a:t>
            </a:r>
          </a:p>
          <a:p>
            <a:r>
              <a:rPr lang="en-US" altLang="zh-TW" sz="2000" dirty="0" smtClean="0">
                <a:latin typeface="+mn-lt"/>
              </a:rPr>
              <a:t>Fly2 can create multiple scenes but only one scene rendered simultaneously.</a:t>
            </a:r>
          </a:p>
          <a:p>
            <a:r>
              <a:rPr lang="en-US" altLang="zh-TW" sz="2000" dirty="0" smtClean="0">
                <a:latin typeface="+mn-lt"/>
              </a:rPr>
              <a:t>Use the scene to create all 3D objects used in the game.</a:t>
            </a:r>
          </a:p>
          <a:p>
            <a:pPr lvl="1"/>
            <a:r>
              <a:rPr lang="en-US" altLang="zh-TW" sz="2000" dirty="0" err="1" smtClean="0">
                <a:solidFill>
                  <a:srgbClr val="FFFF00"/>
                </a:solidFill>
                <a:latin typeface="+mn-lt"/>
              </a:rPr>
              <a:t>FnScene</a:t>
            </a:r>
            <a:r>
              <a:rPr lang="en-US" altLang="zh-TW" sz="2000" dirty="0" smtClean="0">
                <a:solidFill>
                  <a:srgbClr val="FFFF00"/>
                </a:solidFill>
                <a:latin typeface="+mn-lt"/>
              </a:rPr>
              <a:t>::</a:t>
            </a:r>
            <a:r>
              <a:rPr lang="en-US" altLang="zh-TW" sz="2000" dirty="0" err="1" smtClean="0">
                <a:solidFill>
                  <a:srgbClr val="FFFF00"/>
                </a:solidFill>
                <a:latin typeface="+mn-lt"/>
              </a:rPr>
              <a:t>CreateObject</a:t>
            </a:r>
            <a:r>
              <a:rPr lang="en-US" altLang="zh-TW" sz="2000" dirty="0" smtClean="0">
                <a:solidFill>
                  <a:srgbClr val="FFFF00"/>
                </a:solidFill>
                <a:latin typeface="+mn-lt"/>
              </a:rPr>
              <a:t>(DWORD type, </a:t>
            </a:r>
            <a:r>
              <a:rPr lang="en-US" altLang="zh-TW" sz="2000" dirty="0" err="1" smtClean="0">
                <a:solidFill>
                  <a:srgbClr val="FFFF00"/>
                </a:solidFill>
                <a:latin typeface="+mn-lt"/>
              </a:rPr>
              <a:t>int</a:t>
            </a:r>
            <a:r>
              <a:rPr lang="en-US" altLang="zh-TW" sz="2000" dirty="0" smtClean="0">
                <a:solidFill>
                  <a:srgbClr val="FFFF00"/>
                </a:solidFill>
                <a:latin typeface="+mn-lt"/>
              </a:rPr>
              <a:t> </a:t>
            </a:r>
            <a:r>
              <a:rPr lang="en-US" altLang="zh-TW" sz="2000" dirty="0" err="1" smtClean="0">
                <a:solidFill>
                  <a:srgbClr val="FFFF00"/>
                </a:solidFill>
                <a:latin typeface="+mn-lt"/>
              </a:rPr>
              <a:t>renderGroupID</a:t>
            </a:r>
            <a:r>
              <a:rPr lang="en-US" altLang="zh-TW" sz="2000" dirty="0" smtClean="0">
                <a:solidFill>
                  <a:srgbClr val="FFFF00"/>
                </a:solidFill>
                <a:latin typeface="+mn-lt"/>
              </a:rPr>
              <a:t> = NONE)</a:t>
            </a:r>
          </a:p>
          <a:p>
            <a:pPr lvl="1"/>
            <a:r>
              <a:rPr lang="en-US" altLang="zh-TW" sz="2000" dirty="0" smtClean="0">
                <a:solidFill>
                  <a:srgbClr val="FFFF00"/>
                </a:solidFill>
                <a:latin typeface="+mn-lt"/>
              </a:rPr>
              <a:t>DWORD type </a:t>
            </a:r>
            <a:r>
              <a:rPr lang="en-US" altLang="zh-TW" sz="2000" dirty="0" smtClean="0">
                <a:latin typeface="+mn-lt"/>
              </a:rPr>
              <a:t>can be </a:t>
            </a:r>
            <a:r>
              <a:rPr lang="en-US" altLang="zh-TW" sz="2000" dirty="0" smtClean="0">
                <a:solidFill>
                  <a:srgbClr val="FFFF00"/>
                </a:solidFill>
                <a:latin typeface="+mn-lt"/>
              </a:rPr>
              <a:t>OBJECT, CAMERA, LIGHT, AUDIO, FORCE, SPRITE</a:t>
            </a:r>
          </a:p>
          <a:p>
            <a:pPr lvl="1"/>
            <a:r>
              <a:rPr lang="en-US" altLang="zh-TW" sz="2000" dirty="0" smtClean="0">
                <a:solidFill>
                  <a:srgbClr val="FFFF00"/>
                </a:solidFill>
                <a:latin typeface="+mn-lt"/>
              </a:rPr>
              <a:t>NONE </a:t>
            </a:r>
            <a:r>
              <a:rPr lang="en-US" altLang="zh-TW" sz="2000" dirty="0" smtClean="0">
                <a:latin typeface="+mn-lt"/>
              </a:rPr>
              <a:t>means no specified which rendering group</a:t>
            </a:r>
          </a:p>
          <a:p>
            <a:r>
              <a:rPr lang="en-US" altLang="zh-TW" sz="2000" dirty="0" smtClean="0">
                <a:latin typeface="+mn-lt"/>
              </a:rPr>
              <a:t>Fly2 uses </a:t>
            </a:r>
            <a:r>
              <a:rPr lang="en-US" altLang="zh-TW" sz="2000" dirty="0" smtClean="0">
                <a:solidFill>
                  <a:srgbClr val="FFFF00"/>
                </a:solidFill>
                <a:latin typeface="+mn-lt"/>
              </a:rPr>
              <a:t>z-up</a:t>
            </a:r>
            <a:r>
              <a:rPr lang="en-US" altLang="zh-TW" sz="2000" dirty="0" smtClean="0">
                <a:latin typeface="+mn-lt"/>
              </a:rPr>
              <a:t> as default upward direction. (you can change it)</a:t>
            </a:r>
          </a:p>
          <a:p>
            <a:r>
              <a:rPr lang="en-US" altLang="zh-TW" sz="2000" dirty="0" smtClean="0">
                <a:latin typeface="+mn-lt"/>
              </a:rPr>
              <a:t>Fly2 has the file formats to save the scene in ASCII (.</a:t>
            </a:r>
            <a:r>
              <a:rPr lang="en-US" altLang="zh-TW" sz="2000" dirty="0" err="1" smtClean="0">
                <a:latin typeface="+mn-lt"/>
              </a:rPr>
              <a:t>cwn</a:t>
            </a:r>
            <a:r>
              <a:rPr lang="en-US" altLang="zh-TW" sz="2000" dirty="0" smtClean="0">
                <a:latin typeface="+mn-lt"/>
              </a:rPr>
              <a:t>) and in binary (.cw4)</a:t>
            </a:r>
          </a:p>
          <a:p>
            <a:r>
              <a:rPr lang="en-US" altLang="zh-TW" sz="2000" dirty="0" smtClean="0">
                <a:latin typeface="+mn-lt"/>
              </a:rPr>
              <a:t>A scene can create rooms for collision calculation, dynamics simulation, and space partition. It will be discussed in later chapters.</a:t>
            </a:r>
          </a:p>
          <a:p>
            <a:r>
              <a:rPr lang="en-US" altLang="zh-TW" sz="2000" dirty="0" smtClean="0">
                <a:latin typeface="+mn-lt"/>
              </a:rPr>
              <a:t>A scene can create the particle system and game FX system which will be discussed in the game FX chapter.</a:t>
            </a:r>
          </a:p>
          <a:p>
            <a:r>
              <a:rPr lang="en-US" altLang="zh-TW" sz="2000" dirty="0" smtClean="0">
                <a:latin typeface="+mn-lt"/>
              </a:rPr>
              <a:t>A scene can create characters by loading from the character files. This will be discussed in the character chapter.</a:t>
            </a:r>
            <a:endParaRPr lang="en-US" altLang="zh-TW" sz="2000" dirty="0">
              <a:latin typeface="+mn-lt"/>
            </a:endParaRPr>
          </a:p>
        </p:txBody>
      </p:sp>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Scenes (3)</a:t>
            </a:r>
            <a:endParaRPr lang="en-US" altLang="zh-TW"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128731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7504" y="692696"/>
            <a:ext cx="8856984" cy="5904656"/>
          </a:xfrm>
        </p:spPr>
        <p:txBody>
          <a:bodyPr>
            <a:normAutofit/>
          </a:bodyPr>
          <a:lstStyle/>
          <a:p>
            <a:r>
              <a:rPr lang="en-US" altLang="zh-TW" sz="2000" dirty="0" smtClean="0">
                <a:latin typeface="+mn-lt"/>
              </a:rPr>
              <a:t>The real-time 3D rendering is using double-buffering technique to make the 3D rendering in smooth visually on graphics hardware.</a:t>
            </a:r>
          </a:p>
          <a:p>
            <a:r>
              <a:rPr lang="en-US" altLang="zh-TW" sz="2000" dirty="0" smtClean="0">
                <a:latin typeface="+mn-lt"/>
              </a:rPr>
              <a:t>There are two frame buffers :</a:t>
            </a:r>
          </a:p>
          <a:p>
            <a:pPr lvl="1"/>
            <a:r>
              <a:rPr lang="en-US" altLang="zh-TW" sz="2000" dirty="0" smtClean="0">
                <a:latin typeface="+mn-lt"/>
              </a:rPr>
              <a:t>Front buffer for displaying on screen</a:t>
            </a:r>
          </a:p>
          <a:p>
            <a:pPr lvl="1"/>
            <a:r>
              <a:rPr lang="en-US" altLang="zh-TW" sz="2000" dirty="0" smtClean="0">
                <a:latin typeface="+mn-lt"/>
              </a:rPr>
              <a:t>Back buffer for rendering</a:t>
            </a:r>
          </a:p>
          <a:p>
            <a:r>
              <a:rPr lang="en-US" altLang="zh-TW" sz="2000" dirty="0" smtClean="0">
                <a:latin typeface="+mn-lt"/>
              </a:rPr>
              <a:t>Switch them when all renderings are finished</a:t>
            </a:r>
          </a:p>
          <a:p>
            <a:pPr lvl="1"/>
            <a:r>
              <a:rPr lang="en-US" altLang="zh-TW" sz="2000" dirty="0" smtClean="0">
                <a:latin typeface="+mn-lt"/>
              </a:rPr>
              <a:t>We call this process, the swap-buffer!</a:t>
            </a:r>
          </a:p>
          <a:p>
            <a:r>
              <a:rPr lang="en-US" altLang="zh-TW" sz="2000" dirty="0" smtClean="0">
                <a:latin typeface="+mn-lt"/>
              </a:rPr>
              <a:t>On Fly2, just simply call </a:t>
            </a:r>
            <a:r>
              <a:rPr lang="en-US" altLang="zh-TW" sz="2000" dirty="0" err="1" smtClean="0">
                <a:solidFill>
                  <a:srgbClr val="FFFF00"/>
                </a:solidFill>
                <a:latin typeface="+mn-lt"/>
              </a:rPr>
              <a:t>FySwapBuffers</a:t>
            </a:r>
            <a:r>
              <a:rPr lang="en-US" altLang="zh-TW" sz="2000" dirty="0" smtClean="0">
                <a:solidFill>
                  <a:srgbClr val="FFFF00"/>
                </a:solidFill>
                <a:latin typeface="+mn-lt"/>
              </a:rPr>
              <a:t>() </a:t>
            </a:r>
            <a:r>
              <a:rPr lang="en-US" altLang="zh-TW" sz="2000" dirty="0" smtClean="0">
                <a:latin typeface="+mn-lt"/>
              </a:rPr>
              <a:t>to do it.</a:t>
            </a:r>
            <a:endParaRPr lang="en-US" altLang="zh-TW" sz="2000" dirty="0">
              <a:latin typeface="+mn-lt"/>
            </a:endParaRPr>
          </a:p>
        </p:txBody>
      </p:sp>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Double Buffering</a:t>
            </a:r>
            <a:endParaRPr lang="en-US" altLang="zh-TW"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592012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7504" y="692696"/>
            <a:ext cx="8856984" cy="5904656"/>
          </a:xfrm>
        </p:spPr>
        <p:txBody>
          <a:bodyPr>
            <a:normAutofit lnSpcReduction="10000"/>
          </a:bodyPr>
          <a:lstStyle/>
          <a:p>
            <a:r>
              <a:rPr lang="en-US" altLang="zh-TW" sz="2000" dirty="0" smtClean="0">
                <a:latin typeface="+mn-lt"/>
              </a:rPr>
              <a:t>Fly2 supports global paths for searching 3D models, textures, audio, </a:t>
            </a:r>
            <a:r>
              <a:rPr lang="en-US" altLang="zh-TW" sz="2000" dirty="0" err="1" smtClean="0">
                <a:latin typeface="+mn-lt"/>
              </a:rPr>
              <a:t>shaders</a:t>
            </a:r>
            <a:r>
              <a:rPr lang="en-US" altLang="zh-TW" sz="2000" dirty="0" smtClean="0">
                <a:latin typeface="+mn-lt"/>
              </a:rPr>
              <a:t>, characters, game FXs and so on.</a:t>
            </a:r>
          </a:p>
          <a:p>
            <a:r>
              <a:rPr lang="en-US" altLang="zh-TW" sz="2000" dirty="0" smtClean="0">
                <a:latin typeface="+mn-lt"/>
              </a:rPr>
              <a:t>Fly2 will search a common global path, named extra data path, and then search the defined associated path.</a:t>
            </a:r>
          </a:p>
          <a:p>
            <a:pPr lvl="1"/>
            <a:r>
              <a:rPr lang="en-US" altLang="zh-TW" sz="2000" dirty="0" smtClean="0">
                <a:latin typeface="+mn-lt"/>
              </a:rPr>
              <a:t>To set/get the extra data path use :</a:t>
            </a:r>
          </a:p>
          <a:p>
            <a:pPr lvl="2"/>
            <a:r>
              <a:rPr lang="en-US" altLang="zh-TW" sz="2000" dirty="0">
                <a:solidFill>
                  <a:srgbClr val="FFFF00"/>
                </a:solidFill>
                <a:latin typeface="+mn-lt"/>
              </a:rPr>
              <a:t>v</a:t>
            </a:r>
            <a:r>
              <a:rPr lang="en-US" altLang="zh-TW" sz="2000" dirty="0" smtClean="0">
                <a:solidFill>
                  <a:srgbClr val="FFFF00"/>
                </a:solidFill>
                <a:latin typeface="+mn-lt"/>
              </a:rPr>
              <a:t>oid </a:t>
            </a:r>
            <a:r>
              <a:rPr lang="en-US" altLang="zh-TW" sz="2000" dirty="0" err="1" smtClean="0">
                <a:solidFill>
                  <a:srgbClr val="FFFF00"/>
                </a:solidFill>
                <a:latin typeface="+mn-lt"/>
              </a:rPr>
              <a:t>FySetDataPath</a:t>
            </a:r>
            <a:r>
              <a:rPr lang="en-US" altLang="zh-TW" sz="2000" dirty="0" smtClean="0">
                <a:solidFill>
                  <a:srgbClr val="FFFF00"/>
                </a:solidFill>
                <a:latin typeface="+mn-lt"/>
              </a:rPr>
              <a:t>(char *path);</a:t>
            </a:r>
          </a:p>
          <a:p>
            <a:pPr lvl="2"/>
            <a:r>
              <a:rPr lang="en-US" altLang="zh-TW" sz="2000" dirty="0" smtClean="0">
                <a:solidFill>
                  <a:srgbClr val="FFFF00"/>
                </a:solidFill>
                <a:latin typeface="+mn-lt"/>
              </a:rPr>
              <a:t>char *</a:t>
            </a:r>
            <a:r>
              <a:rPr lang="en-US" altLang="zh-TW" sz="2000" dirty="0" err="1" smtClean="0">
                <a:solidFill>
                  <a:srgbClr val="FFFF00"/>
                </a:solidFill>
                <a:latin typeface="+mn-lt"/>
              </a:rPr>
              <a:t>FyGetDataPath</a:t>
            </a:r>
            <a:r>
              <a:rPr lang="en-US" altLang="zh-TW" sz="2000" dirty="0" smtClean="0">
                <a:solidFill>
                  <a:srgbClr val="FFFF00"/>
                </a:solidFill>
                <a:latin typeface="+mn-lt"/>
              </a:rPr>
              <a:t>(void);</a:t>
            </a:r>
          </a:p>
          <a:p>
            <a:r>
              <a:rPr lang="en-US" altLang="zh-TW" sz="2000" dirty="0" smtClean="0">
                <a:latin typeface="+mn-lt"/>
              </a:rPr>
              <a:t>Fly2 searches binary file format before search the ASCII format.</a:t>
            </a:r>
          </a:p>
          <a:p>
            <a:r>
              <a:rPr lang="en-US" altLang="zh-TW" sz="2000" dirty="0" smtClean="0">
                <a:latin typeface="+mn-lt"/>
              </a:rPr>
              <a:t>To set the path :</a:t>
            </a:r>
          </a:p>
          <a:p>
            <a:pPr lvl="1"/>
            <a:r>
              <a:rPr lang="en-US" altLang="zh-TW" sz="2000" dirty="0" smtClean="0">
                <a:latin typeface="+mn-lt"/>
              </a:rPr>
              <a:t>For 3D models : </a:t>
            </a:r>
            <a:r>
              <a:rPr lang="en-US" altLang="zh-TW" sz="2000" dirty="0" smtClean="0">
                <a:solidFill>
                  <a:srgbClr val="FFFF00"/>
                </a:solidFill>
                <a:latin typeface="+mn-lt"/>
              </a:rPr>
              <a:t>void </a:t>
            </a:r>
            <a:r>
              <a:rPr lang="en-US" altLang="zh-TW" sz="2000" dirty="0" err="1" smtClean="0">
                <a:solidFill>
                  <a:srgbClr val="FFFF00"/>
                </a:solidFill>
                <a:latin typeface="+mn-lt"/>
              </a:rPr>
              <a:t>FySetModelPath</a:t>
            </a:r>
            <a:r>
              <a:rPr lang="en-US" altLang="zh-TW" sz="2000" dirty="0" smtClean="0">
                <a:solidFill>
                  <a:srgbClr val="FFFF00"/>
                </a:solidFill>
                <a:latin typeface="+mn-lt"/>
              </a:rPr>
              <a:t>(char *path);</a:t>
            </a:r>
          </a:p>
          <a:p>
            <a:pPr lvl="1"/>
            <a:r>
              <a:rPr lang="en-US" altLang="zh-TW" sz="2000" dirty="0" smtClean="0">
                <a:latin typeface="+mn-lt"/>
              </a:rPr>
              <a:t>For audio files : </a:t>
            </a:r>
            <a:r>
              <a:rPr lang="en-US" altLang="zh-TW" sz="2000" dirty="0">
                <a:solidFill>
                  <a:srgbClr val="FFFF00"/>
                </a:solidFill>
                <a:latin typeface="+mn-lt"/>
              </a:rPr>
              <a:t>void </a:t>
            </a:r>
            <a:r>
              <a:rPr lang="en-US" altLang="zh-TW" sz="2000" dirty="0" err="1" smtClean="0">
                <a:solidFill>
                  <a:srgbClr val="FFFF00"/>
                </a:solidFill>
                <a:latin typeface="+mn-lt"/>
              </a:rPr>
              <a:t>FySetAudioPath</a:t>
            </a:r>
            <a:r>
              <a:rPr lang="en-US" altLang="zh-TW" sz="2000" dirty="0" smtClean="0">
                <a:solidFill>
                  <a:srgbClr val="FFFF00"/>
                </a:solidFill>
                <a:latin typeface="+mn-lt"/>
              </a:rPr>
              <a:t>(char </a:t>
            </a:r>
            <a:r>
              <a:rPr lang="en-US" altLang="zh-TW" sz="2000" dirty="0">
                <a:solidFill>
                  <a:srgbClr val="FFFF00"/>
                </a:solidFill>
                <a:latin typeface="+mn-lt"/>
              </a:rPr>
              <a:t>*path</a:t>
            </a:r>
            <a:r>
              <a:rPr lang="en-US" altLang="zh-TW" sz="2000" dirty="0" smtClean="0">
                <a:solidFill>
                  <a:srgbClr val="FFFF00"/>
                </a:solidFill>
                <a:latin typeface="+mn-lt"/>
              </a:rPr>
              <a:t>);</a:t>
            </a:r>
          </a:p>
          <a:p>
            <a:pPr lvl="1"/>
            <a:r>
              <a:rPr lang="en-US" altLang="zh-TW" sz="2000" dirty="0" smtClean="0">
                <a:latin typeface="+mn-lt"/>
              </a:rPr>
              <a:t>For scene files : </a:t>
            </a:r>
            <a:r>
              <a:rPr lang="en-US" altLang="zh-TW" sz="2000" dirty="0">
                <a:solidFill>
                  <a:srgbClr val="FFFF00"/>
                </a:solidFill>
                <a:latin typeface="+mn-lt"/>
              </a:rPr>
              <a:t>void </a:t>
            </a:r>
            <a:r>
              <a:rPr lang="en-US" altLang="zh-TW" sz="2000" dirty="0" err="1" smtClean="0">
                <a:solidFill>
                  <a:srgbClr val="FFFF00"/>
                </a:solidFill>
                <a:latin typeface="+mn-lt"/>
              </a:rPr>
              <a:t>FySetScenePath</a:t>
            </a:r>
            <a:r>
              <a:rPr lang="en-US" altLang="zh-TW" sz="2000" dirty="0" smtClean="0">
                <a:solidFill>
                  <a:srgbClr val="FFFF00"/>
                </a:solidFill>
                <a:latin typeface="+mn-lt"/>
              </a:rPr>
              <a:t>(char </a:t>
            </a:r>
            <a:r>
              <a:rPr lang="en-US" altLang="zh-TW" sz="2000" dirty="0">
                <a:solidFill>
                  <a:srgbClr val="FFFF00"/>
                </a:solidFill>
                <a:latin typeface="+mn-lt"/>
              </a:rPr>
              <a:t>*path</a:t>
            </a:r>
            <a:r>
              <a:rPr lang="en-US" altLang="zh-TW" sz="2000" dirty="0" smtClean="0">
                <a:solidFill>
                  <a:srgbClr val="FFFF00"/>
                </a:solidFill>
                <a:latin typeface="+mn-lt"/>
              </a:rPr>
              <a:t>);</a:t>
            </a:r>
          </a:p>
          <a:p>
            <a:pPr lvl="1"/>
            <a:r>
              <a:rPr lang="en-US" altLang="zh-TW" sz="2000" dirty="0" smtClean="0">
                <a:latin typeface="+mn-lt"/>
              </a:rPr>
              <a:t>For textures : </a:t>
            </a:r>
            <a:r>
              <a:rPr lang="en-US" altLang="zh-TW" sz="2000" dirty="0">
                <a:solidFill>
                  <a:srgbClr val="FFFF00"/>
                </a:solidFill>
                <a:latin typeface="+mn-lt"/>
              </a:rPr>
              <a:t>void </a:t>
            </a:r>
            <a:r>
              <a:rPr lang="en-US" altLang="zh-TW" sz="2000" dirty="0" err="1" smtClean="0">
                <a:solidFill>
                  <a:srgbClr val="FFFF00"/>
                </a:solidFill>
                <a:latin typeface="+mn-lt"/>
              </a:rPr>
              <a:t>FySetTexturePath</a:t>
            </a:r>
            <a:r>
              <a:rPr lang="en-US" altLang="zh-TW" sz="2000" dirty="0" smtClean="0">
                <a:solidFill>
                  <a:srgbClr val="FFFF00"/>
                </a:solidFill>
                <a:latin typeface="+mn-lt"/>
              </a:rPr>
              <a:t>(char </a:t>
            </a:r>
            <a:r>
              <a:rPr lang="en-US" altLang="zh-TW" sz="2000" dirty="0">
                <a:solidFill>
                  <a:srgbClr val="FFFF00"/>
                </a:solidFill>
                <a:latin typeface="+mn-lt"/>
              </a:rPr>
              <a:t>*path</a:t>
            </a:r>
            <a:r>
              <a:rPr lang="en-US" altLang="zh-TW" sz="2000" dirty="0" smtClean="0">
                <a:solidFill>
                  <a:srgbClr val="FFFF00"/>
                </a:solidFill>
                <a:latin typeface="+mn-lt"/>
              </a:rPr>
              <a:t>);</a:t>
            </a:r>
          </a:p>
          <a:p>
            <a:pPr lvl="1"/>
            <a:r>
              <a:rPr lang="en-US" altLang="zh-TW" sz="2000" dirty="0">
                <a:latin typeface="+mn-lt"/>
              </a:rPr>
              <a:t>For </a:t>
            </a:r>
            <a:r>
              <a:rPr lang="en-US" altLang="zh-TW" sz="2000" dirty="0" err="1" smtClean="0">
                <a:latin typeface="+mn-lt"/>
              </a:rPr>
              <a:t>shaders</a:t>
            </a:r>
            <a:r>
              <a:rPr lang="en-US" altLang="zh-TW" sz="2000" dirty="0" smtClean="0">
                <a:latin typeface="+mn-lt"/>
              </a:rPr>
              <a:t>: </a:t>
            </a:r>
            <a:r>
              <a:rPr lang="en-US" altLang="zh-TW" sz="2000" dirty="0">
                <a:solidFill>
                  <a:srgbClr val="FFFF00"/>
                </a:solidFill>
                <a:latin typeface="+mn-lt"/>
              </a:rPr>
              <a:t>void </a:t>
            </a:r>
            <a:r>
              <a:rPr lang="en-US" altLang="zh-TW" sz="2000" dirty="0" err="1" smtClean="0">
                <a:solidFill>
                  <a:srgbClr val="FFFF00"/>
                </a:solidFill>
                <a:latin typeface="+mn-lt"/>
              </a:rPr>
              <a:t>FySetShaderPath</a:t>
            </a:r>
            <a:r>
              <a:rPr lang="en-US" altLang="zh-TW" sz="2000" dirty="0" smtClean="0">
                <a:solidFill>
                  <a:srgbClr val="FFFF00"/>
                </a:solidFill>
                <a:latin typeface="+mn-lt"/>
              </a:rPr>
              <a:t>(char </a:t>
            </a:r>
            <a:r>
              <a:rPr lang="en-US" altLang="zh-TW" sz="2000" dirty="0">
                <a:solidFill>
                  <a:srgbClr val="FFFF00"/>
                </a:solidFill>
                <a:latin typeface="+mn-lt"/>
              </a:rPr>
              <a:t>*path</a:t>
            </a:r>
            <a:r>
              <a:rPr lang="en-US" altLang="zh-TW" sz="2000" dirty="0" smtClean="0">
                <a:solidFill>
                  <a:srgbClr val="FFFF00"/>
                </a:solidFill>
                <a:latin typeface="+mn-lt"/>
              </a:rPr>
              <a:t>);</a:t>
            </a:r>
          </a:p>
          <a:p>
            <a:pPr lvl="1"/>
            <a:r>
              <a:rPr lang="en-US" altLang="zh-TW" sz="2000" dirty="0" smtClean="0">
                <a:latin typeface="+mn-lt"/>
              </a:rPr>
              <a:t>For system </a:t>
            </a:r>
            <a:r>
              <a:rPr lang="en-US" altLang="zh-TW" sz="2000" dirty="0" err="1" smtClean="0">
                <a:latin typeface="+mn-lt"/>
              </a:rPr>
              <a:t>shaders</a:t>
            </a:r>
            <a:r>
              <a:rPr lang="en-US" altLang="zh-TW" sz="2000" dirty="0" smtClean="0">
                <a:latin typeface="+mn-lt"/>
              </a:rPr>
              <a:t>: </a:t>
            </a:r>
            <a:r>
              <a:rPr lang="en-US" altLang="zh-TW" sz="2000" dirty="0" smtClean="0">
                <a:solidFill>
                  <a:srgbClr val="FFFF00"/>
                </a:solidFill>
                <a:latin typeface="+mn-lt"/>
              </a:rPr>
              <a:t>void </a:t>
            </a:r>
            <a:r>
              <a:rPr lang="en-US" altLang="zh-TW" sz="2000" dirty="0" err="1" smtClean="0">
                <a:solidFill>
                  <a:srgbClr val="FFFF00"/>
                </a:solidFill>
                <a:latin typeface="+mn-lt"/>
              </a:rPr>
              <a:t>FySetSystemShaderPath</a:t>
            </a:r>
            <a:r>
              <a:rPr lang="en-US" altLang="zh-TW" sz="2000" dirty="0" smtClean="0">
                <a:solidFill>
                  <a:srgbClr val="FFFF00"/>
                </a:solidFill>
                <a:latin typeface="+mn-lt"/>
              </a:rPr>
              <a:t>(*path);</a:t>
            </a:r>
            <a:endParaRPr lang="en-US" altLang="zh-TW" sz="2000" dirty="0">
              <a:solidFill>
                <a:srgbClr val="FFFF00"/>
              </a:solidFill>
              <a:latin typeface="+mn-lt"/>
            </a:endParaRPr>
          </a:p>
          <a:p>
            <a:pPr lvl="1"/>
            <a:r>
              <a:rPr lang="en-US" altLang="zh-TW" sz="2000" dirty="0">
                <a:latin typeface="+mn-lt"/>
              </a:rPr>
              <a:t>For </a:t>
            </a:r>
            <a:r>
              <a:rPr lang="en-US" altLang="zh-TW" sz="2000" dirty="0" smtClean="0">
                <a:latin typeface="+mn-lt"/>
              </a:rPr>
              <a:t>characters: </a:t>
            </a:r>
            <a:r>
              <a:rPr lang="en-US" altLang="zh-TW" sz="2000" dirty="0">
                <a:solidFill>
                  <a:srgbClr val="FFFF00"/>
                </a:solidFill>
                <a:latin typeface="+mn-lt"/>
              </a:rPr>
              <a:t>void </a:t>
            </a:r>
            <a:r>
              <a:rPr lang="en-US" altLang="zh-TW" sz="2000" dirty="0" err="1" smtClean="0">
                <a:solidFill>
                  <a:srgbClr val="FFFF00"/>
                </a:solidFill>
                <a:latin typeface="+mn-lt"/>
              </a:rPr>
              <a:t>FySetCharacterPath</a:t>
            </a:r>
            <a:r>
              <a:rPr lang="en-US" altLang="zh-TW" sz="2000" dirty="0" smtClean="0">
                <a:solidFill>
                  <a:srgbClr val="FFFF00"/>
                </a:solidFill>
                <a:latin typeface="+mn-lt"/>
              </a:rPr>
              <a:t>(char </a:t>
            </a:r>
            <a:r>
              <a:rPr lang="en-US" altLang="zh-TW" sz="2000" dirty="0">
                <a:solidFill>
                  <a:srgbClr val="FFFF00"/>
                </a:solidFill>
                <a:latin typeface="+mn-lt"/>
              </a:rPr>
              <a:t>*path);</a:t>
            </a:r>
          </a:p>
          <a:p>
            <a:pPr lvl="1"/>
            <a:r>
              <a:rPr lang="en-US" altLang="zh-TW" sz="2000" dirty="0">
                <a:latin typeface="+mn-lt"/>
              </a:rPr>
              <a:t>For </a:t>
            </a:r>
            <a:r>
              <a:rPr lang="en-US" altLang="zh-TW" sz="2000" dirty="0" smtClean="0">
                <a:latin typeface="+mn-lt"/>
              </a:rPr>
              <a:t>game FXs: </a:t>
            </a:r>
            <a:r>
              <a:rPr lang="en-US" altLang="zh-TW" sz="2000" dirty="0">
                <a:solidFill>
                  <a:srgbClr val="FFFF00"/>
                </a:solidFill>
                <a:latin typeface="+mn-lt"/>
              </a:rPr>
              <a:t>void </a:t>
            </a:r>
            <a:r>
              <a:rPr lang="en-US" altLang="zh-TW" sz="2000" dirty="0" err="1" smtClean="0">
                <a:solidFill>
                  <a:srgbClr val="FFFF00"/>
                </a:solidFill>
                <a:latin typeface="+mn-lt"/>
              </a:rPr>
              <a:t>FySetGameFXPath</a:t>
            </a:r>
            <a:r>
              <a:rPr lang="en-US" altLang="zh-TW" sz="2000" dirty="0" smtClean="0">
                <a:solidFill>
                  <a:srgbClr val="FFFF00"/>
                </a:solidFill>
                <a:latin typeface="+mn-lt"/>
              </a:rPr>
              <a:t>(char </a:t>
            </a:r>
            <a:r>
              <a:rPr lang="en-US" altLang="zh-TW" sz="2000" dirty="0">
                <a:solidFill>
                  <a:srgbClr val="FFFF00"/>
                </a:solidFill>
                <a:latin typeface="+mn-lt"/>
              </a:rPr>
              <a:t>*path</a:t>
            </a:r>
            <a:r>
              <a:rPr lang="en-US" altLang="zh-TW" sz="2000" dirty="0" smtClean="0">
                <a:solidFill>
                  <a:srgbClr val="FFFF00"/>
                </a:solidFill>
                <a:latin typeface="+mn-lt"/>
              </a:rPr>
              <a:t>);</a:t>
            </a:r>
            <a:endParaRPr lang="en-US" altLang="zh-TW" sz="2000" dirty="0">
              <a:solidFill>
                <a:srgbClr val="FFFF00"/>
              </a:solidFill>
              <a:latin typeface="+mn-lt"/>
            </a:endParaRPr>
          </a:p>
          <a:p>
            <a:pPr lvl="1"/>
            <a:endParaRPr lang="en-US" altLang="zh-TW" sz="2000" dirty="0">
              <a:latin typeface="+mn-lt"/>
            </a:endParaRPr>
          </a:p>
          <a:p>
            <a:pPr lvl="1"/>
            <a:endParaRPr lang="en-US" altLang="zh-TW" sz="2000" dirty="0">
              <a:latin typeface="+mn-lt"/>
            </a:endParaRPr>
          </a:p>
          <a:p>
            <a:pPr lvl="1"/>
            <a:endParaRPr lang="en-US" altLang="zh-TW" sz="2000" dirty="0">
              <a:latin typeface="+mn-lt"/>
            </a:endParaRPr>
          </a:p>
        </p:txBody>
      </p:sp>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Searching Paths for Loading Data</a:t>
            </a:r>
            <a:endParaRPr lang="en-US" altLang="zh-TW"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691535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7504" y="692696"/>
            <a:ext cx="8856984" cy="5904656"/>
          </a:xfrm>
        </p:spPr>
        <p:txBody>
          <a:bodyPr>
            <a:normAutofit/>
          </a:bodyPr>
          <a:lstStyle/>
          <a:p>
            <a:r>
              <a:rPr lang="en-US" altLang="zh-TW" sz="2000" dirty="0" smtClean="0">
                <a:latin typeface="+mn-lt"/>
              </a:rPr>
              <a:t>Fly2 objects are major 3D data used in games.</a:t>
            </a:r>
          </a:p>
          <a:p>
            <a:r>
              <a:rPr lang="en-US" altLang="zh-TW" sz="2000" dirty="0" smtClean="0">
                <a:latin typeface="+mn-lt"/>
              </a:rPr>
              <a:t>An object has the following features :</a:t>
            </a:r>
          </a:p>
          <a:p>
            <a:pPr lvl="1"/>
            <a:r>
              <a:rPr lang="en-US" altLang="zh-TW" sz="2000" dirty="0" smtClean="0">
                <a:latin typeface="+mn-lt"/>
              </a:rPr>
              <a:t>With geometric data</a:t>
            </a:r>
          </a:p>
          <a:p>
            <a:pPr lvl="1"/>
            <a:r>
              <a:rPr lang="en-US" altLang="zh-TW" sz="2000" dirty="0" smtClean="0">
                <a:latin typeface="+mn-lt"/>
              </a:rPr>
              <a:t>Keep an hierarchical relationship with the objects</a:t>
            </a:r>
          </a:p>
          <a:p>
            <a:pPr lvl="2"/>
            <a:r>
              <a:rPr lang="en-US" altLang="zh-TW" sz="2000" dirty="0" smtClean="0">
                <a:latin typeface="+mn-lt"/>
              </a:rPr>
              <a:t>Fly2 Scene Tree</a:t>
            </a:r>
          </a:p>
          <a:p>
            <a:pPr lvl="1"/>
            <a:r>
              <a:rPr lang="en-US" altLang="zh-TW" sz="2000" dirty="0" smtClean="0">
                <a:latin typeface="+mn-lt"/>
              </a:rPr>
              <a:t>Can be transformed (translation, scaling, and rotation)</a:t>
            </a:r>
          </a:p>
          <a:p>
            <a:pPr lvl="1"/>
            <a:r>
              <a:rPr lang="en-US" altLang="zh-TW" sz="2000" dirty="0" smtClean="0">
                <a:latin typeface="+mn-lt"/>
              </a:rPr>
              <a:t>Can be cloned</a:t>
            </a:r>
          </a:p>
          <a:p>
            <a:pPr lvl="1"/>
            <a:r>
              <a:rPr lang="en-US" altLang="zh-TW" sz="2000" dirty="0" smtClean="0">
                <a:latin typeface="+mn-lt"/>
              </a:rPr>
              <a:t>With animation data</a:t>
            </a:r>
          </a:p>
          <a:p>
            <a:pPr lvl="1"/>
            <a:r>
              <a:rPr lang="en-US" altLang="zh-TW" sz="2000" dirty="0" smtClean="0">
                <a:latin typeface="+mn-lt"/>
              </a:rPr>
              <a:t>Skin deformation (with skin weights on vertices)</a:t>
            </a:r>
          </a:p>
          <a:p>
            <a:pPr lvl="1"/>
            <a:r>
              <a:rPr lang="en-US" altLang="zh-TW" sz="2000" dirty="0">
                <a:latin typeface="+mn-lt"/>
              </a:rPr>
              <a:t>V</a:t>
            </a:r>
            <a:r>
              <a:rPr lang="en-US" altLang="zh-TW" sz="2000" dirty="0" smtClean="0">
                <a:latin typeface="+mn-lt"/>
              </a:rPr>
              <a:t>isibility culling (viewing check)</a:t>
            </a:r>
          </a:p>
          <a:p>
            <a:pPr lvl="1"/>
            <a:r>
              <a:rPr lang="en-US" altLang="zh-TW" sz="2000" dirty="0" smtClean="0">
                <a:latin typeface="+mn-lt"/>
              </a:rPr>
              <a:t>Multiple materials</a:t>
            </a:r>
          </a:p>
          <a:p>
            <a:pPr lvl="1"/>
            <a:r>
              <a:rPr lang="en-US" altLang="zh-TW" sz="2000" dirty="0" smtClean="0">
                <a:latin typeface="+mn-lt"/>
              </a:rPr>
              <a:t>Level-of-detail</a:t>
            </a:r>
          </a:p>
          <a:p>
            <a:pPr lvl="1"/>
            <a:r>
              <a:rPr lang="en-US" altLang="zh-TW" sz="2000" dirty="0" smtClean="0">
                <a:latin typeface="+mn-lt"/>
              </a:rPr>
              <a:t>Temporarily show and hide</a:t>
            </a:r>
          </a:p>
          <a:p>
            <a:pPr lvl="1"/>
            <a:r>
              <a:rPr lang="en-US" altLang="zh-TW" sz="2000" dirty="0" smtClean="0">
                <a:latin typeface="+mn-lt"/>
              </a:rPr>
              <a:t>Movement control</a:t>
            </a:r>
            <a:r>
              <a:rPr lang="en-US" altLang="zh-TW" sz="2000" dirty="0">
                <a:latin typeface="+mn-lt"/>
              </a:rPr>
              <a:t> </a:t>
            </a:r>
            <a:r>
              <a:rPr lang="en-US" altLang="zh-TW" sz="2000" dirty="0" smtClean="0">
                <a:latin typeface="+mn-lt"/>
              </a:rPr>
              <a:t>on terrains</a:t>
            </a:r>
          </a:p>
          <a:p>
            <a:pPr lvl="1"/>
            <a:r>
              <a:rPr lang="en-US" altLang="zh-TW" sz="2000" dirty="0" smtClean="0">
                <a:latin typeface="+mn-lt"/>
              </a:rPr>
              <a:t>Can be modified in-game</a:t>
            </a:r>
          </a:p>
        </p:txBody>
      </p:sp>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Introduction to Fly2 Objects</a:t>
            </a:r>
            <a:endParaRPr lang="en-US" altLang="zh-TW"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998529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7504" y="692696"/>
            <a:ext cx="8856984" cy="5904656"/>
          </a:xfrm>
        </p:spPr>
        <p:txBody>
          <a:bodyPr>
            <a:normAutofit/>
          </a:bodyPr>
          <a:lstStyle/>
          <a:p>
            <a:r>
              <a:rPr lang="en-US" altLang="zh-TW" sz="2000" dirty="0" smtClean="0">
                <a:latin typeface="+mn-lt"/>
              </a:rPr>
              <a:t>Fly2 uses </a:t>
            </a:r>
            <a:r>
              <a:rPr lang="en-US" altLang="zh-TW" sz="2000" dirty="0" smtClean="0">
                <a:solidFill>
                  <a:srgbClr val="FFC000"/>
                </a:solidFill>
                <a:latin typeface="+mn-lt"/>
              </a:rPr>
              <a:t>right-handed</a:t>
            </a:r>
            <a:r>
              <a:rPr lang="en-US" altLang="zh-TW" sz="2000" dirty="0" smtClean="0">
                <a:latin typeface="+mn-lt"/>
              </a:rPr>
              <a:t> coordinate space</a:t>
            </a:r>
          </a:p>
          <a:p>
            <a:r>
              <a:rPr lang="en-US" altLang="zh-TW" sz="2000" dirty="0" smtClean="0">
                <a:solidFill>
                  <a:srgbClr val="FFC000"/>
                </a:solidFill>
                <a:latin typeface="+mn-lt"/>
              </a:rPr>
              <a:t>Z </a:t>
            </a:r>
            <a:r>
              <a:rPr lang="en-US" altLang="zh-TW" sz="2000" dirty="0" smtClean="0">
                <a:latin typeface="+mn-lt"/>
              </a:rPr>
              <a:t>axis is the </a:t>
            </a:r>
            <a:r>
              <a:rPr lang="en-US" altLang="zh-TW" sz="2000" dirty="0" smtClean="0">
                <a:solidFill>
                  <a:srgbClr val="FFC000"/>
                </a:solidFill>
                <a:latin typeface="+mn-lt"/>
              </a:rPr>
              <a:t>up</a:t>
            </a:r>
            <a:r>
              <a:rPr lang="en-US" altLang="zh-TW" sz="2000" dirty="0" smtClean="0">
                <a:latin typeface="+mn-lt"/>
              </a:rPr>
              <a:t> direction in default.</a:t>
            </a:r>
          </a:p>
          <a:p>
            <a:r>
              <a:rPr lang="en-US" altLang="zh-TW" sz="2000" dirty="0" smtClean="0">
                <a:latin typeface="+mn-lt"/>
              </a:rPr>
              <a:t>Coordinate system</a:t>
            </a:r>
          </a:p>
          <a:p>
            <a:pPr lvl="1"/>
            <a:r>
              <a:rPr lang="en-US" altLang="zh-TW" sz="2000" dirty="0" smtClean="0">
                <a:latin typeface="+mn-lt"/>
              </a:rPr>
              <a:t>Local space (model space)</a:t>
            </a:r>
          </a:p>
          <a:p>
            <a:pPr lvl="2"/>
            <a:r>
              <a:rPr lang="en-US" altLang="zh-TW" sz="2000" dirty="0" smtClean="0">
                <a:latin typeface="+mn-lt"/>
              </a:rPr>
              <a:t>All geometric data are in local space.</a:t>
            </a:r>
          </a:p>
          <a:p>
            <a:pPr lvl="1"/>
            <a:r>
              <a:rPr lang="en-US" altLang="zh-TW" sz="2000" dirty="0" smtClean="0">
                <a:latin typeface="+mn-lt"/>
              </a:rPr>
              <a:t>Global space</a:t>
            </a:r>
          </a:p>
          <a:p>
            <a:pPr lvl="2"/>
            <a:r>
              <a:rPr lang="en-US" altLang="zh-TW" sz="2000" dirty="0" smtClean="0">
                <a:latin typeface="+mn-lt"/>
              </a:rPr>
              <a:t>The parent object’s  local space.</a:t>
            </a:r>
          </a:p>
          <a:p>
            <a:pPr lvl="1"/>
            <a:r>
              <a:rPr lang="en-US" altLang="zh-TW" sz="2000" dirty="0" smtClean="0">
                <a:latin typeface="+mn-lt"/>
              </a:rPr>
              <a:t>World space</a:t>
            </a:r>
          </a:p>
          <a:p>
            <a:pPr lvl="2"/>
            <a:r>
              <a:rPr lang="en-US" altLang="zh-TW" sz="2000" dirty="0" smtClean="0">
                <a:latin typeface="+mn-lt"/>
              </a:rPr>
              <a:t>The unique coordinate system used in game.</a:t>
            </a:r>
          </a:p>
          <a:p>
            <a:pPr lvl="1"/>
            <a:r>
              <a:rPr lang="en-US" altLang="zh-TW" sz="2000" dirty="0" smtClean="0">
                <a:latin typeface="+mn-lt"/>
              </a:rPr>
              <a:t>View space (eye space)</a:t>
            </a:r>
          </a:p>
          <a:p>
            <a:pPr lvl="2"/>
            <a:r>
              <a:rPr lang="en-US" altLang="zh-TW" sz="2000" dirty="0" smtClean="0">
                <a:latin typeface="+mn-lt"/>
              </a:rPr>
              <a:t>The camera’s local space</a:t>
            </a:r>
          </a:p>
          <a:p>
            <a:pPr lvl="1"/>
            <a:r>
              <a:rPr lang="en-US" altLang="zh-TW" sz="2000" dirty="0" smtClean="0">
                <a:latin typeface="+mn-lt"/>
              </a:rPr>
              <a:t>Screen space</a:t>
            </a:r>
          </a:p>
          <a:p>
            <a:pPr lvl="2"/>
            <a:r>
              <a:rPr lang="en-US" altLang="zh-TW" sz="2000" dirty="0" smtClean="0">
                <a:latin typeface="+mn-lt"/>
              </a:rPr>
              <a:t>Physical screen space = viewport (left-handed)</a:t>
            </a:r>
          </a:p>
          <a:p>
            <a:pPr lvl="2"/>
            <a:r>
              <a:rPr lang="en-US" altLang="zh-TW" sz="2000" dirty="0" smtClean="0">
                <a:latin typeface="+mn-lt"/>
              </a:rPr>
              <a:t>Logical screen space = camera projection space</a:t>
            </a:r>
          </a:p>
        </p:txBody>
      </p:sp>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Fly2 Coordinate system</a:t>
            </a:r>
            <a:endParaRPr lang="en-US" altLang="zh-TW" sz="2800" b="1" dirty="0">
              <a:effectLst>
                <a:outerShdw blurRad="38100" dist="38100" dir="2700000" algn="tl">
                  <a:srgbClr val="000000">
                    <a:alpha val="43137"/>
                  </a:srgbClr>
                </a:outerShdw>
              </a:effectLst>
            </a:endParaRPr>
          </a:p>
        </p:txBody>
      </p:sp>
      <p:grpSp>
        <p:nvGrpSpPr>
          <p:cNvPr id="4" name="Group 4"/>
          <p:cNvGrpSpPr>
            <a:grpSpLocks/>
          </p:cNvGrpSpPr>
          <p:nvPr/>
        </p:nvGrpSpPr>
        <p:grpSpPr bwMode="auto">
          <a:xfrm>
            <a:off x="6516474" y="890587"/>
            <a:ext cx="2047875" cy="2109788"/>
            <a:chOff x="2006" y="751"/>
            <a:chExt cx="1388" cy="1454"/>
          </a:xfrm>
        </p:grpSpPr>
        <p:sp>
          <p:nvSpPr>
            <p:cNvPr id="6" name="Line 5"/>
            <p:cNvSpPr>
              <a:spLocks noChangeShapeType="1"/>
            </p:cNvSpPr>
            <p:nvPr/>
          </p:nvSpPr>
          <p:spPr bwMode="auto">
            <a:xfrm flipV="1">
              <a:off x="2245" y="799"/>
              <a:ext cx="91" cy="953"/>
            </a:xfrm>
            <a:prstGeom prst="line">
              <a:avLst/>
            </a:prstGeom>
            <a:noFill/>
            <a:ln w="25400" cap="sq">
              <a:solidFill>
                <a:srgbClr val="0000FF"/>
              </a:solidFill>
              <a:round/>
              <a:headEnd type="none" w="sm" len="lg"/>
              <a:tailEnd type="triangle" w="med" len="lg"/>
            </a:ln>
            <a:extLst>
              <a:ext uri="{909E8E84-426E-40DD-AFC4-6F175D3DCCD1}">
                <a14:hiddenFill xmlns:a14="http://schemas.microsoft.com/office/drawing/2010/main">
                  <a:noFill/>
                </a14:hiddenFill>
              </a:ext>
            </a:extLst>
          </p:spPr>
          <p:txBody>
            <a:bodyPr wrap="none"/>
            <a:lstStyle/>
            <a:p>
              <a:endParaRPr lang="zh-TW" altLang="en-US"/>
            </a:p>
          </p:txBody>
        </p:sp>
        <p:sp>
          <p:nvSpPr>
            <p:cNvPr id="7" name="Line 6"/>
            <p:cNvSpPr>
              <a:spLocks noChangeShapeType="1"/>
            </p:cNvSpPr>
            <p:nvPr/>
          </p:nvSpPr>
          <p:spPr bwMode="auto">
            <a:xfrm flipV="1">
              <a:off x="2245" y="1298"/>
              <a:ext cx="862" cy="454"/>
            </a:xfrm>
            <a:prstGeom prst="line">
              <a:avLst/>
            </a:prstGeom>
            <a:noFill/>
            <a:ln w="25400" cap="sq">
              <a:solidFill>
                <a:srgbClr val="00FF00"/>
              </a:solidFill>
              <a:round/>
              <a:headEnd type="none" w="sm" len="lg"/>
              <a:tailEnd type="triangle" w="med" len="lg"/>
            </a:ln>
            <a:extLst>
              <a:ext uri="{909E8E84-426E-40DD-AFC4-6F175D3DCCD1}">
                <a14:hiddenFill xmlns:a14="http://schemas.microsoft.com/office/drawing/2010/main">
                  <a:noFill/>
                </a14:hiddenFill>
              </a:ext>
            </a:extLst>
          </p:spPr>
          <p:txBody>
            <a:bodyPr wrap="none"/>
            <a:lstStyle/>
            <a:p>
              <a:endParaRPr lang="zh-TW" altLang="en-US"/>
            </a:p>
          </p:txBody>
        </p:sp>
        <p:sp>
          <p:nvSpPr>
            <p:cNvPr id="8" name="Line 7"/>
            <p:cNvSpPr>
              <a:spLocks noChangeShapeType="1"/>
            </p:cNvSpPr>
            <p:nvPr/>
          </p:nvSpPr>
          <p:spPr bwMode="auto">
            <a:xfrm>
              <a:off x="2245" y="1752"/>
              <a:ext cx="953" cy="317"/>
            </a:xfrm>
            <a:prstGeom prst="line">
              <a:avLst/>
            </a:prstGeom>
            <a:noFill/>
            <a:ln w="25400" cap="sq">
              <a:solidFill>
                <a:srgbClr val="FF0000"/>
              </a:solidFill>
              <a:round/>
              <a:headEnd type="none" w="sm" len="lg"/>
              <a:tailEnd type="triangle" w="med" len="lg"/>
            </a:ln>
            <a:extLst>
              <a:ext uri="{909E8E84-426E-40DD-AFC4-6F175D3DCCD1}">
                <a14:hiddenFill xmlns:a14="http://schemas.microsoft.com/office/drawing/2010/main">
                  <a:noFill/>
                </a14:hiddenFill>
              </a:ext>
            </a:extLst>
          </p:spPr>
          <p:txBody>
            <a:bodyPr wrap="none"/>
            <a:lstStyle/>
            <a:p>
              <a:endParaRPr lang="zh-TW" altLang="en-US"/>
            </a:p>
          </p:txBody>
        </p:sp>
        <p:sp>
          <p:nvSpPr>
            <p:cNvPr id="9" name="Text Box 8"/>
            <p:cNvSpPr txBox="1">
              <a:spLocks noChangeArrowheads="1"/>
            </p:cNvSpPr>
            <p:nvPr/>
          </p:nvSpPr>
          <p:spPr bwMode="auto">
            <a:xfrm>
              <a:off x="3198" y="1955"/>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type="none" w="sm" len="lg"/>
                  <a:tailEnd type="none" w="sm" len="lg"/>
                </a14:hiddenLine>
              </a:ext>
            </a:extLst>
          </p:spPr>
          <p:txBody>
            <a:bodyPr wrap="none">
              <a:spAutoFit/>
            </a:bodyPr>
            <a:lstStyle>
              <a:lvl1pPr eaLnBrk="0" hangingPunct="0">
                <a:defRPr kumimoji="1" sz="2000">
                  <a:solidFill>
                    <a:schemeClr val="tx1"/>
                  </a:solidFill>
                  <a:latin typeface="Trebuchet MS" pitchFamily="34" charset="0"/>
                  <a:ea typeface="新細明體" charset="-120"/>
                </a:defRPr>
              </a:lvl1pPr>
              <a:lvl2pPr marL="742950" indent="-285750" eaLnBrk="0" hangingPunct="0">
                <a:defRPr kumimoji="1" sz="2000">
                  <a:solidFill>
                    <a:schemeClr val="tx1"/>
                  </a:solidFill>
                  <a:latin typeface="Trebuchet MS" pitchFamily="34" charset="0"/>
                  <a:ea typeface="新細明體" charset="-120"/>
                </a:defRPr>
              </a:lvl2pPr>
              <a:lvl3pPr marL="1143000" indent="-228600" eaLnBrk="0" hangingPunct="0">
                <a:defRPr kumimoji="1" sz="2000">
                  <a:solidFill>
                    <a:schemeClr val="tx1"/>
                  </a:solidFill>
                  <a:latin typeface="Trebuchet MS" pitchFamily="34" charset="0"/>
                  <a:ea typeface="新細明體" charset="-120"/>
                </a:defRPr>
              </a:lvl3pPr>
              <a:lvl4pPr marL="1600200" indent="-228600" eaLnBrk="0" hangingPunct="0">
                <a:defRPr kumimoji="1" sz="2000">
                  <a:solidFill>
                    <a:schemeClr val="tx1"/>
                  </a:solidFill>
                  <a:latin typeface="Trebuchet MS" pitchFamily="34" charset="0"/>
                  <a:ea typeface="新細明體" charset="-120"/>
                </a:defRPr>
              </a:lvl4pPr>
              <a:lvl5pPr marL="2057400" indent="-228600" eaLnBrk="0" hangingPunct="0">
                <a:defRPr kumimoji="1" sz="2000">
                  <a:solidFill>
                    <a:schemeClr val="tx1"/>
                  </a:solidFill>
                  <a:latin typeface="Trebuchet MS" pitchFamily="34" charset="0"/>
                  <a:ea typeface="新細明體" charset="-120"/>
                </a:defRPr>
              </a:lvl5pPr>
              <a:lvl6pPr marL="2514600" indent="-228600" eaLnBrk="0" fontAlgn="base" hangingPunct="0">
                <a:spcBef>
                  <a:spcPct val="0"/>
                </a:spcBef>
                <a:spcAft>
                  <a:spcPct val="0"/>
                </a:spcAft>
                <a:defRPr kumimoji="1" sz="2000">
                  <a:solidFill>
                    <a:schemeClr val="tx1"/>
                  </a:solidFill>
                  <a:latin typeface="Trebuchet MS" pitchFamily="34" charset="0"/>
                  <a:ea typeface="新細明體" charset="-120"/>
                </a:defRPr>
              </a:lvl6pPr>
              <a:lvl7pPr marL="2971800" indent="-228600" eaLnBrk="0" fontAlgn="base" hangingPunct="0">
                <a:spcBef>
                  <a:spcPct val="0"/>
                </a:spcBef>
                <a:spcAft>
                  <a:spcPct val="0"/>
                </a:spcAft>
                <a:defRPr kumimoji="1" sz="2000">
                  <a:solidFill>
                    <a:schemeClr val="tx1"/>
                  </a:solidFill>
                  <a:latin typeface="Trebuchet MS" pitchFamily="34" charset="0"/>
                  <a:ea typeface="新細明體" charset="-120"/>
                </a:defRPr>
              </a:lvl7pPr>
              <a:lvl8pPr marL="3429000" indent="-228600" eaLnBrk="0" fontAlgn="base" hangingPunct="0">
                <a:spcBef>
                  <a:spcPct val="0"/>
                </a:spcBef>
                <a:spcAft>
                  <a:spcPct val="0"/>
                </a:spcAft>
                <a:defRPr kumimoji="1" sz="2000">
                  <a:solidFill>
                    <a:schemeClr val="tx1"/>
                  </a:solidFill>
                  <a:latin typeface="Trebuchet MS" pitchFamily="34" charset="0"/>
                  <a:ea typeface="新細明體" charset="-120"/>
                </a:defRPr>
              </a:lvl8pPr>
              <a:lvl9pPr marL="3886200" indent="-228600" eaLnBrk="0" fontAlgn="base" hangingPunct="0">
                <a:spcBef>
                  <a:spcPct val="0"/>
                </a:spcBef>
                <a:spcAft>
                  <a:spcPct val="0"/>
                </a:spcAft>
                <a:defRPr kumimoji="1" sz="2000">
                  <a:solidFill>
                    <a:schemeClr val="tx1"/>
                  </a:solidFill>
                  <a:latin typeface="Trebuchet MS" pitchFamily="34" charset="0"/>
                  <a:ea typeface="新細明體" charset="-120"/>
                </a:defRPr>
              </a:lvl9pPr>
            </a:lstStyle>
            <a:p>
              <a:pPr eaLnBrk="1" hangingPunct="1"/>
              <a:r>
                <a:rPr lang="en-US" altLang="zh-TW">
                  <a:solidFill>
                    <a:srgbClr val="FF3300"/>
                  </a:solidFill>
                </a:rPr>
                <a:t>x</a:t>
              </a:r>
            </a:p>
          </p:txBody>
        </p:sp>
        <p:sp>
          <p:nvSpPr>
            <p:cNvPr id="10" name="Text Box 9"/>
            <p:cNvSpPr txBox="1">
              <a:spLocks noChangeArrowheads="1"/>
            </p:cNvSpPr>
            <p:nvPr/>
          </p:nvSpPr>
          <p:spPr bwMode="auto">
            <a:xfrm>
              <a:off x="3140" y="1069"/>
              <a:ext cx="1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type="none" w="sm" len="lg"/>
                  <a:tailEnd type="none" w="sm" len="lg"/>
                </a14:hiddenLine>
              </a:ext>
            </a:extLst>
          </p:spPr>
          <p:txBody>
            <a:bodyPr wrap="none">
              <a:spAutoFit/>
            </a:bodyPr>
            <a:lstStyle>
              <a:lvl1pPr eaLnBrk="0" hangingPunct="0">
                <a:defRPr kumimoji="1" sz="2000">
                  <a:solidFill>
                    <a:schemeClr val="tx1"/>
                  </a:solidFill>
                  <a:latin typeface="Trebuchet MS" pitchFamily="34" charset="0"/>
                  <a:ea typeface="新細明體" charset="-120"/>
                </a:defRPr>
              </a:lvl1pPr>
              <a:lvl2pPr marL="742950" indent="-285750" eaLnBrk="0" hangingPunct="0">
                <a:defRPr kumimoji="1" sz="2000">
                  <a:solidFill>
                    <a:schemeClr val="tx1"/>
                  </a:solidFill>
                  <a:latin typeface="Trebuchet MS" pitchFamily="34" charset="0"/>
                  <a:ea typeface="新細明體" charset="-120"/>
                </a:defRPr>
              </a:lvl2pPr>
              <a:lvl3pPr marL="1143000" indent="-228600" eaLnBrk="0" hangingPunct="0">
                <a:defRPr kumimoji="1" sz="2000">
                  <a:solidFill>
                    <a:schemeClr val="tx1"/>
                  </a:solidFill>
                  <a:latin typeface="Trebuchet MS" pitchFamily="34" charset="0"/>
                  <a:ea typeface="新細明體" charset="-120"/>
                </a:defRPr>
              </a:lvl3pPr>
              <a:lvl4pPr marL="1600200" indent="-228600" eaLnBrk="0" hangingPunct="0">
                <a:defRPr kumimoji="1" sz="2000">
                  <a:solidFill>
                    <a:schemeClr val="tx1"/>
                  </a:solidFill>
                  <a:latin typeface="Trebuchet MS" pitchFamily="34" charset="0"/>
                  <a:ea typeface="新細明體" charset="-120"/>
                </a:defRPr>
              </a:lvl4pPr>
              <a:lvl5pPr marL="2057400" indent="-228600" eaLnBrk="0" hangingPunct="0">
                <a:defRPr kumimoji="1" sz="2000">
                  <a:solidFill>
                    <a:schemeClr val="tx1"/>
                  </a:solidFill>
                  <a:latin typeface="Trebuchet MS" pitchFamily="34" charset="0"/>
                  <a:ea typeface="新細明體" charset="-120"/>
                </a:defRPr>
              </a:lvl5pPr>
              <a:lvl6pPr marL="2514600" indent="-228600" eaLnBrk="0" fontAlgn="base" hangingPunct="0">
                <a:spcBef>
                  <a:spcPct val="0"/>
                </a:spcBef>
                <a:spcAft>
                  <a:spcPct val="0"/>
                </a:spcAft>
                <a:defRPr kumimoji="1" sz="2000">
                  <a:solidFill>
                    <a:schemeClr val="tx1"/>
                  </a:solidFill>
                  <a:latin typeface="Trebuchet MS" pitchFamily="34" charset="0"/>
                  <a:ea typeface="新細明體" charset="-120"/>
                </a:defRPr>
              </a:lvl6pPr>
              <a:lvl7pPr marL="2971800" indent="-228600" eaLnBrk="0" fontAlgn="base" hangingPunct="0">
                <a:spcBef>
                  <a:spcPct val="0"/>
                </a:spcBef>
                <a:spcAft>
                  <a:spcPct val="0"/>
                </a:spcAft>
                <a:defRPr kumimoji="1" sz="2000">
                  <a:solidFill>
                    <a:schemeClr val="tx1"/>
                  </a:solidFill>
                  <a:latin typeface="Trebuchet MS" pitchFamily="34" charset="0"/>
                  <a:ea typeface="新細明體" charset="-120"/>
                </a:defRPr>
              </a:lvl7pPr>
              <a:lvl8pPr marL="3429000" indent="-228600" eaLnBrk="0" fontAlgn="base" hangingPunct="0">
                <a:spcBef>
                  <a:spcPct val="0"/>
                </a:spcBef>
                <a:spcAft>
                  <a:spcPct val="0"/>
                </a:spcAft>
                <a:defRPr kumimoji="1" sz="2000">
                  <a:solidFill>
                    <a:schemeClr val="tx1"/>
                  </a:solidFill>
                  <a:latin typeface="Trebuchet MS" pitchFamily="34" charset="0"/>
                  <a:ea typeface="新細明體" charset="-120"/>
                </a:defRPr>
              </a:lvl8pPr>
              <a:lvl9pPr marL="3886200" indent="-228600" eaLnBrk="0" fontAlgn="base" hangingPunct="0">
                <a:spcBef>
                  <a:spcPct val="0"/>
                </a:spcBef>
                <a:spcAft>
                  <a:spcPct val="0"/>
                </a:spcAft>
                <a:defRPr kumimoji="1" sz="2000">
                  <a:solidFill>
                    <a:schemeClr val="tx1"/>
                  </a:solidFill>
                  <a:latin typeface="Trebuchet MS" pitchFamily="34" charset="0"/>
                  <a:ea typeface="新細明體" charset="-120"/>
                </a:defRPr>
              </a:lvl9pPr>
            </a:lstStyle>
            <a:p>
              <a:pPr eaLnBrk="1" hangingPunct="1"/>
              <a:r>
                <a:rPr lang="en-US" altLang="zh-TW">
                  <a:solidFill>
                    <a:srgbClr val="00FF00"/>
                  </a:solidFill>
                </a:rPr>
                <a:t>y</a:t>
              </a:r>
            </a:p>
          </p:txBody>
        </p:sp>
        <p:sp>
          <p:nvSpPr>
            <p:cNvPr id="11" name="Text Box 10"/>
            <p:cNvSpPr txBox="1">
              <a:spLocks noChangeArrowheads="1"/>
            </p:cNvSpPr>
            <p:nvPr/>
          </p:nvSpPr>
          <p:spPr bwMode="auto">
            <a:xfrm>
              <a:off x="2006" y="751"/>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type="none" w="sm" len="lg"/>
                  <a:tailEnd type="none" w="sm" len="lg"/>
                </a14:hiddenLine>
              </a:ext>
            </a:extLst>
          </p:spPr>
          <p:txBody>
            <a:bodyPr wrap="none">
              <a:spAutoFit/>
            </a:bodyPr>
            <a:lstStyle>
              <a:lvl1pPr eaLnBrk="0" hangingPunct="0">
                <a:defRPr kumimoji="1" sz="2000">
                  <a:solidFill>
                    <a:schemeClr val="tx1"/>
                  </a:solidFill>
                  <a:latin typeface="Trebuchet MS" pitchFamily="34" charset="0"/>
                  <a:ea typeface="新細明體" charset="-120"/>
                </a:defRPr>
              </a:lvl1pPr>
              <a:lvl2pPr marL="742950" indent="-285750" eaLnBrk="0" hangingPunct="0">
                <a:defRPr kumimoji="1" sz="2000">
                  <a:solidFill>
                    <a:schemeClr val="tx1"/>
                  </a:solidFill>
                  <a:latin typeface="Trebuchet MS" pitchFamily="34" charset="0"/>
                  <a:ea typeface="新細明體" charset="-120"/>
                </a:defRPr>
              </a:lvl2pPr>
              <a:lvl3pPr marL="1143000" indent="-228600" eaLnBrk="0" hangingPunct="0">
                <a:defRPr kumimoji="1" sz="2000">
                  <a:solidFill>
                    <a:schemeClr val="tx1"/>
                  </a:solidFill>
                  <a:latin typeface="Trebuchet MS" pitchFamily="34" charset="0"/>
                  <a:ea typeface="新細明體" charset="-120"/>
                </a:defRPr>
              </a:lvl3pPr>
              <a:lvl4pPr marL="1600200" indent="-228600" eaLnBrk="0" hangingPunct="0">
                <a:defRPr kumimoji="1" sz="2000">
                  <a:solidFill>
                    <a:schemeClr val="tx1"/>
                  </a:solidFill>
                  <a:latin typeface="Trebuchet MS" pitchFamily="34" charset="0"/>
                  <a:ea typeface="新細明體" charset="-120"/>
                </a:defRPr>
              </a:lvl4pPr>
              <a:lvl5pPr marL="2057400" indent="-228600" eaLnBrk="0" hangingPunct="0">
                <a:defRPr kumimoji="1" sz="2000">
                  <a:solidFill>
                    <a:schemeClr val="tx1"/>
                  </a:solidFill>
                  <a:latin typeface="Trebuchet MS" pitchFamily="34" charset="0"/>
                  <a:ea typeface="新細明體" charset="-120"/>
                </a:defRPr>
              </a:lvl5pPr>
              <a:lvl6pPr marL="2514600" indent="-228600" eaLnBrk="0" fontAlgn="base" hangingPunct="0">
                <a:spcBef>
                  <a:spcPct val="0"/>
                </a:spcBef>
                <a:spcAft>
                  <a:spcPct val="0"/>
                </a:spcAft>
                <a:defRPr kumimoji="1" sz="2000">
                  <a:solidFill>
                    <a:schemeClr val="tx1"/>
                  </a:solidFill>
                  <a:latin typeface="Trebuchet MS" pitchFamily="34" charset="0"/>
                  <a:ea typeface="新細明體" charset="-120"/>
                </a:defRPr>
              </a:lvl6pPr>
              <a:lvl7pPr marL="2971800" indent="-228600" eaLnBrk="0" fontAlgn="base" hangingPunct="0">
                <a:spcBef>
                  <a:spcPct val="0"/>
                </a:spcBef>
                <a:spcAft>
                  <a:spcPct val="0"/>
                </a:spcAft>
                <a:defRPr kumimoji="1" sz="2000">
                  <a:solidFill>
                    <a:schemeClr val="tx1"/>
                  </a:solidFill>
                  <a:latin typeface="Trebuchet MS" pitchFamily="34" charset="0"/>
                  <a:ea typeface="新細明體" charset="-120"/>
                </a:defRPr>
              </a:lvl7pPr>
              <a:lvl8pPr marL="3429000" indent="-228600" eaLnBrk="0" fontAlgn="base" hangingPunct="0">
                <a:spcBef>
                  <a:spcPct val="0"/>
                </a:spcBef>
                <a:spcAft>
                  <a:spcPct val="0"/>
                </a:spcAft>
                <a:defRPr kumimoji="1" sz="2000">
                  <a:solidFill>
                    <a:schemeClr val="tx1"/>
                  </a:solidFill>
                  <a:latin typeface="Trebuchet MS" pitchFamily="34" charset="0"/>
                  <a:ea typeface="新細明體" charset="-120"/>
                </a:defRPr>
              </a:lvl8pPr>
              <a:lvl9pPr marL="3886200" indent="-228600" eaLnBrk="0" fontAlgn="base" hangingPunct="0">
                <a:spcBef>
                  <a:spcPct val="0"/>
                </a:spcBef>
                <a:spcAft>
                  <a:spcPct val="0"/>
                </a:spcAft>
                <a:defRPr kumimoji="1" sz="2000">
                  <a:solidFill>
                    <a:schemeClr val="tx1"/>
                  </a:solidFill>
                  <a:latin typeface="Trebuchet MS" pitchFamily="34" charset="0"/>
                  <a:ea typeface="新細明體" charset="-120"/>
                </a:defRPr>
              </a:lvl9pPr>
            </a:lstStyle>
            <a:p>
              <a:pPr eaLnBrk="1" hangingPunct="1"/>
              <a:r>
                <a:rPr lang="en-US" altLang="zh-TW">
                  <a:solidFill>
                    <a:srgbClr val="0000FF"/>
                  </a:solidFill>
                </a:rPr>
                <a:t>z</a:t>
              </a:r>
            </a:p>
          </p:txBody>
        </p:sp>
      </p:grpSp>
    </p:spTree>
    <p:extLst>
      <p:ext uri="{BB962C8B-B14F-4D97-AF65-F5344CB8AC3E}">
        <p14:creationId xmlns:p14="http://schemas.microsoft.com/office/powerpoint/2010/main" val="37627685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7504" y="692696"/>
            <a:ext cx="8856984" cy="3528392"/>
          </a:xfrm>
        </p:spPr>
        <p:txBody>
          <a:bodyPr>
            <a:normAutofit/>
          </a:bodyPr>
          <a:lstStyle/>
          <a:p>
            <a:r>
              <a:rPr lang="en-US" altLang="zh-TW" sz="2000" dirty="0" smtClean="0">
                <a:latin typeface="+mn-lt"/>
              </a:rPr>
              <a:t>There are three affine transformations used in Fly2 to control object’s movement in 3D space.</a:t>
            </a:r>
          </a:p>
          <a:p>
            <a:pPr lvl="1"/>
            <a:r>
              <a:rPr lang="en-US" altLang="zh-TW" sz="2000" dirty="0" smtClean="0">
                <a:latin typeface="+mn-lt"/>
              </a:rPr>
              <a:t>Translation</a:t>
            </a:r>
          </a:p>
          <a:p>
            <a:pPr lvl="1"/>
            <a:r>
              <a:rPr lang="en-US" altLang="zh-TW" sz="2000" dirty="0" smtClean="0">
                <a:latin typeface="+mn-lt"/>
              </a:rPr>
              <a:t>Rotation</a:t>
            </a:r>
          </a:p>
          <a:p>
            <a:pPr lvl="1"/>
            <a:r>
              <a:rPr lang="en-US" altLang="zh-TW" sz="2000" dirty="0" smtClean="0">
                <a:latin typeface="+mn-lt"/>
              </a:rPr>
              <a:t>Scale</a:t>
            </a:r>
          </a:p>
          <a:p>
            <a:r>
              <a:rPr lang="en-US" altLang="zh-TW" sz="2000" dirty="0" smtClean="0">
                <a:latin typeface="+mn-lt"/>
              </a:rPr>
              <a:t>The transformation in Fly2 is in matrix form.</a:t>
            </a:r>
          </a:p>
          <a:p>
            <a:r>
              <a:rPr lang="en-US" altLang="zh-TW" sz="2000" dirty="0" smtClean="0">
                <a:latin typeface="+mn-lt"/>
              </a:rPr>
              <a:t>Every object in Fly2 keeps one 4x3 matrix to save its transformation in its parent’s space.</a:t>
            </a:r>
          </a:p>
          <a:p>
            <a:r>
              <a:rPr lang="en-US" altLang="zh-TW" sz="2000" dirty="0" smtClean="0">
                <a:latin typeface="+mn-lt"/>
              </a:rPr>
              <a:t>In Fly2 documents, we call this type of matrix, M12, an 12-element transformation matrix.</a:t>
            </a:r>
          </a:p>
        </p:txBody>
      </p:sp>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Fly2 Transformations</a:t>
            </a:r>
            <a:endParaRPr lang="en-US" altLang="zh-TW" sz="2800" b="1" dirty="0">
              <a:effectLst>
                <a:outerShdw blurRad="38100" dist="38100" dir="2700000" algn="tl">
                  <a:srgbClr val="000000">
                    <a:alpha val="43137"/>
                  </a:srgbClr>
                </a:outerShdw>
              </a:effectLst>
            </a:endParaRPr>
          </a:p>
        </p:txBody>
      </p:sp>
      <p:grpSp>
        <p:nvGrpSpPr>
          <p:cNvPr id="12" name="Group 4"/>
          <p:cNvGrpSpPr>
            <a:grpSpLocks/>
          </p:cNvGrpSpPr>
          <p:nvPr/>
        </p:nvGrpSpPr>
        <p:grpSpPr bwMode="auto">
          <a:xfrm>
            <a:off x="2986236" y="4355813"/>
            <a:ext cx="1785159" cy="1163963"/>
            <a:chOff x="2641" y="3168"/>
            <a:chExt cx="1421" cy="960"/>
          </a:xfrm>
        </p:grpSpPr>
        <p:sp>
          <p:nvSpPr>
            <p:cNvPr id="13" name="Text Box 5"/>
            <p:cNvSpPr txBox="1">
              <a:spLocks noChangeArrowheads="1"/>
            </p:cNvSpPr>
            <p:nvPr/>
          </p:nvSpPr>
          <p:spPr bwMode="auto">
            <a:xfrm>
              <a:off x="2667" y="3174"/>
              <a:ext cx="1204" cy="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000">
                  <a:solidFill>
                    <a:schemeClr val="tx1"/>
                  </a:solidFill>
                  <a:latin typeface="Trebuchet MS" pitchFamily="34" charset="0"/>
                  <a:ea typeface="新細明體" charset="-120"/>
                </a:defRPr>
              </a:lvl1pPr>
              <a:lvl2pPr marL="742950" indent="-285750" eaLnBrk="0" hangingPunct="0">
                <a:defRPr kumimoji="1" sz="2000">
                  <a:solidFill>
                    <a:schemeClr val="tx1"/>
                  </a:solidFill>
                  <a:latin typeface="Trebuchet MS" pitchFamily="34" charset="0"/>
                  <a:ea typeface="新細明體" charset="-120"/>
                </a:defRPr>
              </a:lvl2pPr>
              <a:lvl3pPr marL="1143000" indent="-228600" eaLnBrk="0" hangingPunct="0">
                <a:defRPr kumimoji="1" sz="2000">
                  <a:solidFill>
                    <a:schemeClr val="tx1"/>
                  </a:solidFill>
                  <a:latin typeface="Trebuchet MS" pitchFamily="34" charset="0"/>
                  <a:ea typeface="新細明體" charset="-120"/>
                </a:defRPr>
              </a:lvl3pPr>
              <a:lvl4pPr marL="1600200" indent="-228600" eaLnBrk="0" hangingPunct="0">
                <a:defRPr kumimoji="1" sz="2000">
                  <a:solidFill>
                    <a:schemeClr val="tx1"/>
                  </a:solidFill>
                  <a:latin typeface="Trebuchet MS" pitchFamily="34" charset="0"/>
                  <a:ea typeface="新細明體" charset="-120"/>
                </a:defRPr>
              </a:lvl4pPr>
              <a:lvl5pPr marL="2057400" indent="-228600" eaLnBrk="0" hangingPunct="0">
                <a:defRPr kumimoji="1" sz="2000">
                  <a:solidFill>
                    <a:schemeClr val="tx1"/>
                  </a:solidFill>
                  <a:latin typeface="Trebuchet MS" pitchFamily="34" charset="0"/>
                  <a:ea typeface="新細明體" charset="-120"/>
                </a:defRPr>
              </a:lvl5pPr>
              <a:lvl6pPr marL="2514600" indent="-228600" eaLnBrk="0" fontAlgn="base" hangingPunct="0">
                <a:spcBef>
                  <a:spcPct val="0"/>
                </a:spcBef>
                <a:spcAft>
                  <a:spcPct val="0"/>
                </a:spcAft>
                <a:defRPr kumimoji="1" sz="2000">
                  <a:solidFill>
                    <a:schemeClr val="tx1"/>
                  </a:solidFill>
                  <a:latin typeface="Trebuchet MS" pitchFamily="34" charset="0"/>
                  <a:ea typeface="新細明體" charset="-120"/>
                </a:defRPr>
              </a:lvl6pPr>
              <a:lvl7pPr marL="2971800" indent="-228600" eaLnBrk="0" fontAlgn="base" hangingPunct="0">
                <a:spcBef>
                  <a:spcPct val="0"/>
                </a:spcBef>
                <a:spcAft>
                  <a:spcPct val="0"/>
                </a:spcAft>
                <a:defRPr kumimoji="1" sz="2000">
                  <a:solidFill>
                    <a:schemeClr val="tx1"/>
                  </a:solidFill>
                  <a:latin typeface="Trebuchet MS" pitchFamily="34" charset="0"/>
                  <a:ea typeface="新細明體" charset="-120"/>
                </a:defRPr>
              </a:lvl7pPr>
              <a:lvl8pPr marL="3429000" indent="-228600" eaLnBrk="0" fontAlgn="base" hangingPunct="0">
                <a:spcBef>
                  <a:spcPct val="0"/>
                </a:spcBef>
                <a:spcAft>
                  <a:spcPct val="0"/>
                </a:spcAft>
                <a:defRPr kumimoji="1" sz="2000">
                  <a:solidFill>
                    <a:schemeClr val="tx1"/>
                  </a:solidFill>
                  <a:latin typeface="Trebuchet MS" pitchFamily="34" charset="0"/>
                  <a:ea typeface="新細明體" charset="-120"/>
                </a:defRPr>
              </a:lvl8pPr>
              <a:lvl9pPr marL="3886200" indent="-228600" eaLnBrk="0" fontAlgn="base" hangingPunct="0">
                <a:spcBef>
                  <a:spcPct val="0"/>
                </a:spcBef>
                <a:spcAft>
                  <a:spcPct val="0"/>
                </a:spcAft>
                <a:defRPr kumimoji="1" sz="2000">
                  <a:solidFill>
                    <a:schemeClr val="tx1"/>
                  </a:solidFill>
                  <a:latin typeface="Trebuchet MS" pitchFamily="34" charset="0"/>
                  <a:ea typeface="新細明體" charset="-120"/>
                </a:defRPr>
              </a:lvl9pPr>
            </a:lstStyle>
            <a:p>
              <a:pPr eaLnBrk="1" hangingPunct="1"/>
              <a:r>
                <a:rPr lang="en-US" altLang="zh-TW" sz="1800" b="1">
                  <a:latin typeface="Courier New" pitchFamily="49" charset="0"/>
                </a:rPr>
                <a:t>a</a:t>
              </a:r>
              <a:r>
                <a:rPr lang="en-US" altLang="zh-TW" sz="1800" b="1" baseline="-25000">
                  <a:latin typeface="Courier New" pitchFamily="49" charset="0"/>
                </a:rPr>
                <a:t>0 </a:t>
              </a:r>
              <a:r>
                <a:rPr lang="en-US" altLang="zh-TW" sz="1800" b="1">
                  <a:latin typeface="Courier New" pitchFamily="49" charset="0"/>
                </a:rPr>
                <a:t> a</a:t>
              </a:r>
              <a:r>
                <a:rPr lang="en-US" altLang="zh-TW" sz="1800" b="1" baseline="-25000">
                  <a:latin typeface="Courier New" pitchFamily="49" charset="0"/>
                </a:rPr>
                <a:t>1 </a:t>
              </a:r>
              <a:r>
                <a:rPr lang="en-US" altLang="zh-TW" sz="1800" b="1">
                  <a:latin typeface="Courier New" pitchFamily="49" charset="0"/>
                </a:rPr>
                <a:t> a</a:t>
              </a:r>
              <a:r>
                <a:rPr lang="en-US" altLang="zh-TW" sz="1800" b="1" baseline="-25000">
                  <a:latin typeface="Courier New" pitchFamily="49" charset="0"/>
                </a:rPr>
                <a:t>2 </a:t>
              </a:r>
              <a:r>
                <a:rPr lang="en-US" altLang="zh-TW" sz="1800" b="1">
                  <a:latin typeface="Courier New" pitchFamily="49" charset="0"/>
                </a:rPr>
                <a:t> 0</a:t>
              </a:r>
            </a:p>
            <a:p>
              <a:pPr eaLnBrk="1" hangingPunct="1"/>
              <a:r>
                <a:rPr lang="en-US" altLang="zh-TW" sz="1800" b="1">
                  <a:latin typeface="Courier New" pitchFamily="49" charset="0"/>
                </a:rPr>
                <a:t>a</a:t>
              </a:r>
              <a:r>
                <a:rPr lang="en-US" altLang="zh-TW" sz="1800" b="1" baseline="-25000">
                  <a:latin typeface="Courier New" pitchFamily="49" charset="0"/>
                </a:rPr>
                <a:t>3 </a:t>
              </a:r>
              <a:r>
                <a:rPr lang="en-US" altLang="zh-TW" sz="1800" b="1">
                  <a:latin typeface="Courier New" pitchFamily="49" charset="0"/>
                </a:rPr>
                <a:t> a</a:t>
              </a:r>
              <a:r>
                <a:rPr lang="en-US" altLang="zh-TW" sz="1800" b="1" baseline="-25000">
                  <a:latin typeface="Courier New" pitchFamily="49" charset="0"/>
                </a:rPr>
                <a:t>4 </a:t>
              </a:r>
              <a:r>
                <a:rPr lang="en-US" altLang="zh-TW" sz="1800" b="1">
                  <a:latin typeface="Courier New" pitchFamily="49" charset="0"/>
                </a:rPr>
                <a:t> a</a:t>
              </a:r>
              <a:r>
                <a:rPr lang="en-US" altLang="zh-TW" sz="1800" b="1" baseline="-25000">
                  <a:latin typeface="Courier New" pitchFamily="49" charset="0"/>
                </a:rPr>
                <a:t>5 </a:t>
              </a:r>
              <a:r>
                <a:rPr lang="en-US" altLang="zh-TW" sz="1800" b="1">
                  <a:latin typeface="Courier New" pitchFamily="49" charset="0"/>
                </a:rPr>
                <a:t> 0</a:t>
              </a:r>
            </a:p>
            <a:p>
              <a:pPr eaLnBrk="1" hangingPunct="1"/>
              <a:r>
                <a:rPr lang="en-US" altLang="zh-TW" sz="1800" b="1">
                  <a:latin typeface="Courier New" pitchFamily="49" charset="0"/>
                </a:rPr>
                <a:t>a</a:t>
              </a:r>
              <a:r>
                <a:rPr lang="en-US" altLang="zh-TW" sz="1800" b="1" baseline="-25000">
                  <a:latin typeface="Courier New" pitchFamily="49" charset="0"/>
                </a:rPr>
                <a:t>6 </a:t>
              </a:r>
              <a:r>
                <a:rPr lang="en-US" altLang="zh-TW" sz="1800" b="1">
                  <a:latin typeface="Courier New" pitchFamily="49" charset="0"/>
                </a:rPr>
                <a:t> a</a:t>
              </a:r>
              <a:r>
                <a:rPr lang="en-US" altLang="zh-TW" sz="1800" b="1" baseline="-25000">
                  <a:latin typeface="Courier New" pitchFamily="49" charset="0"/>
                </a:rPr>
                <a:t>7 </a:t>
              </a:r>
              <a:r>
                <a:rPr lang="en-US" altLang="zh-TW" sz="1800" b="1">
                  <a:latin typeface="Courier New" pitchFamily="49" charset="0"/>
                </a:rPr>
                <a:t> a</a:t>
              </a:r>
              <a:r>
                <a:rPr lang="en-US" altLang="zh-TW" sz="1800" b="1" baseline="-25000">
                  <a:latin typeface="Courier New" pitchFamily="49" charset="0"/>
                </a:rPr>
                <a:t>8 </a:t>
              </a:r>
              <a:r>
                <a:rPr lang="en-US" altLang="zh-TW" sz="1800" b="1">
                  <a:latin typeface="Courier New" pitchFamily="49" charset="0"/>
                </a:rPr>
                <a:t> 0</a:t>
              </a:r>
            </a:p>
            <a:p>
              <a:pPr eaLnBrk="1" hangingPunct="1"/>
              <a:r>
                <a:rPr lang="en-US" altLang="zh-TW" sz="1800" b="1">
                  <a:latin typeface="Courier New" pitchFamily="49" charset="0"/>
                </a:rPr>
                <a:t>a</a:t>
              </a:r>
              <a:r>
                <a:rPr lang="en-US" altLang="zh-TW" sz="1800" b="1" baseline="-25000">
                  <a:latin typeface="Courier New" pitchFamily="49" charset="0"/>
                </a:rPr>
                <a:t>9 </a:t>
              </a:r>
              <a:r>
                <a:rPr lang="en-US" altLang="zh-TW" sz="1800" b="1">
                  <a:latin typeface="Courier New" pitchFamily="49" charset="0"/>
                </a:rPr>
                <a:t> a</a:t>
              </a:r>
              <a:r>
                <a:rPr lang="en-US" altLang="zh-TW" sz="1800" b="1" baseline="-25000">
                  <a:latin typeface="Courier New" pitchFamily="49" charset="0"/>
                </a:rPr>
                <a:t>10</a:t>
              </a:r>
              <a:r>
                <a:rPr lang="en-US" altLang="zh-TW" sz="1800" b="1">
                  <a:latin typeface="Courier New" pitchFamily="49" charset="0"/>
                </a:rPr>
                <a:t> a</a:t>
              </a:r>
              <a:r>
                <a:rPr lang="en-US" altLang="zh-TW" sz="1800" b="1" baseline="-25000">
                  <a:latin typeface="Courier New" pitchFamily="49" charset="0"/>
                </a:rPr>
                <a:t>11</a:t>
              </a:r>
              <a:r>
                <a:rPr lang="en-US" altLang="zh-TW" sz="1800" b="1">
                  <a:latin typeface="Courier New" pitchFamily="49" charset="0"/>
                </a:rPr>
                <a:t> 1</a:t>
              </a:r>
            </a:p>
          </p:txBody>
        </p:sp>
        <p:sp>
          <p:nvSpPr>
            <p:cNvPr id="14" name="Line 6"/>
            <p:cNvSpPr>
              <a:spLocks noChangeShapeType="1"/>
            </p:cNvSpPr>
            <p:nvPr/>
          </p:nvSpPr>
          <p:spPr bwMode="auto">
            <a:xfrm>
              <a:off x="2641" y="3168"/>
              <a:ext cx="0" cy="96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b="1"/>
            </a:p>
          </p:txBody>
        </p:sp>
        <p:sp>
          <p:nvSpPr>
            <p:cNvPr id="15" name="Line 7"/>
            <p:cNvSpPr>
              <a:spLocks noChangeShapeType="1"/>
            </p:cNvSpPr>
            <p:nvPr/>
          </p:nvSpPr>
          <p:spPr bwMode="auto">
            <a:xfrm>
              <a:off x="4062" y="3168"/>
              <a:ext cx="0" cy="96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b="1"/>
            </a:p>
          </p:txBody>
        </p:sp>
        <p:sp>
          <p:nvSpPr>
            <p:cNvPr id="16" name="Line 8"/>
            <p:cNvSpPr>
              <a:spLocks noChangeShapeType="1"/>
            </p:cNvSpPr>
            <p:nvPr/>
          </p:nvSpPr>
          <p:spPr bwMode="auto">
            <a:xfrm>
              <a:off x="2641" y="3168"/>
              <a:ext cx="4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b="1"/>
            </a:p>
          </p:txBody>
        </p:sp>
        <p:sp>
          <p:nvSpPr>
            <p:cNvPr id="17" name="Line 9"/>
            <p:cNvSpPr>
              <a:spLocks noChangeShapeType="1"/>
            </p:cNvSpPr>
            <p:nvPr/>
          </p:nvSpPr>
          <p:spPr bwMode="auto">
            <a:xfrm>
              <a:off x="2641" y="4128"/>
              <a:ext cx="4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b="1"/>
            </a:p>
          </p:txBody>
        </p:sp>
        <p:sp>
          <p:nvSpPr>
            <p:cNvPr id="18" name="Line 10"/>
            <p:cNvSpPr>
              <a:spLocks noChangeShapeType="1"/>
            </p:cNvSpPr>
            <p:nvPr/>
          </p:nvSpPr>
          <p:spPr bwMode="auto">
            <a:xfrm>
              <a:off x="4014" y="3168"/>
              <a:ext cx="4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b="1"/>
            </a:p>
          </p:txBody>
        </p:sp>
        <p:sp>
          <p:nvSpPr>
            <p:cNvPr id="19" name="Line 11"/>
            <p:cNvSpPr>
              <a:spLocks noChangeShapeType="1"/>
            </p:cNvSpPr>
            <p:nvPr/>
          </p:nvSpPr>
          <p:spPr bwMode="auto">
            <a:xfrm>
              <a:off x="4014" y="4128"/>
              <a:ext cx="4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b="1"/>
            </a:p>
          </p:txBody>
        </p:sp>
      </p:grpSp>
      <p:sp>
        <p:nvSpPr>
          <p:cNvPr id="2" name="矩形 1"/>
          <p:cNvSpPr/>
          <p:nvPr/>
        </p:nvSpPr>
        <p:spPr>
          <a:xfrm>
            <a:off x="3062437" y="4365336"/>
            <a:ext cx="1365547" cy="11991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4932040" y="5217810"/>
            <a:ext cx="829339" cy="369332"/>
          </a:xfrm>
          <a:prstGeom prst="rect">
            <a:avLst/>
          </a:prstGeom>
          <a:noFill/>
        </p:spPr>
        <p:txBody>
          <a:bodyPr wrap="square" rtlCol="0">
            <a:spAutoFit/>
          </a:bodyPr>
          <a:lstStyle/>
          <a:p>
            <a:r>
              <a:rPr lang="en-US" altLang="zh-TW" dirty="0" smtClean="0">
                <a:solidFill>
                  <a:srgbClr val="FF3399"/>
                </a:solidFill>
              </a:rPr>
              <a:t>4x3</a:t>
            </a:r>
            <a:endParaRPr lang="zh-TW" altLang="en-US" dirty="0">
              <a:solidFill>
                <a:srgbClr val="FF3399"/>
              </a:solidFill>
            </a:endParaRPr>
          </a:p>
        </p:txBody>
      </p:sp>
      <p:sp>
        <p:nvSpPr>
          <p:cNvPr id="21" name="內容版面配置區 2"/>
          <p:cNvSpPr txBox="1">
            <a:spLocks/>
          </p:cNvSpPr>
          <p:nvPr/>
        </p:nvSpPr>
        <p:spPr>
          <a:xfrm>
            <a:off x="107504" y="5800651"/>
            <a:ext cx="8856984" cy="10127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Fly2 use the following matrix multiplication rule :</a:t>
            </a:r>
          </a:p>
          <a:p>
            <a:pPr lvl="1"/>
            <a:r>
              <a:rPr lang="en-US" altLang="zh-TW" sz="2000" dirty="0" smtClean="0">
                <a:latin typeface="+mn-lt"/>
              </a:rPr>
              <a:t>v’ = v </a:t>
            </a:r>
            <a:r>
              <a:rPr lang="en-US" altLang="zh-TW" sz="2000" i="1" dirty="0" smtClean="0">
                <a:latin typeface="+mn-lt"/>
              </a:rPr>
              <a:t>M</a:t>
            </a:r>
            <a:r>
              <a:rPr lang="en-US" altLang="zh-TW" sz="2000" i="1" baseline="-25000" dirty="0" smtClean="0">
                <a:latin typeface="+mn-lt"/>
              </a:rPr>
              <a:t>0</a:t>
            </a:r>
            <a:r>
              <a:rPr lang="en-US" altLang="zh-TW" sz="2000" i="1" dirty="0" smtClean="0">
                <a:latin typeface="+mn-lt"/>
              </a:rPr>
              <a:t> M</a:t>
            </a:r>
            <a:r>
              <a:rPr lang="en-US" altLang="zh-TW" sz="2000" i="1" baseline="-25000" dirty="0" smtClean="0">
                <a:latin typeface="+mn-lt"/>
              </a:rPr>
              <a:t>1</a:t>
            </a:r>
            <a:r>
              <a:rPr lang="en-US" altLang="zh-TW" sz="2000" i="1" dirty="0" smtClean="0">
                <a:latin typeface="+mn-lt"/>
              </a:rPr>
              <a:t> </a:t>
            </a:r>
            <a:r>
              <a:rPr lang="en-US" altLang="zh-TW" sz="2000" dirty="0" smtClean="0">
                <a:latin typeface="+mn-lt"/>
              </a:rPr>
              <a:t>… </a:t>
            </a:r>
          </a:p>
        </p:txBody>
      </p:sp>
    </p:spTree>
    <p:extLst>
      <p:ext uri="{BB962C8B-B14F-4D97-AF65-F5344CB8AC3E}">
        <p14:creationId xmlns:p14="http://schemas.microsoft.com/office/powerpoint/2010/main" val="30871602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7504" y="692696"/>
            <a:ext cx="8856984" cy="576064"/>
          </a:xfrm>
        </p:spPr>
        <p:txBody>
          <a:bodyPr>
            <a:normAutofit/>
          </a:bodyPr>
          <a:lstStyle/>
          <a:p>
            <a:r>
              <a:rPr lang="en-US" altLang="zh-TW" sz="2000" dirty="0" smtClean="0">
                <a:latin typeface="+mn-lt"/>
              </a:rPr>
              <a:t>The translation matrix</a:t>
            </a:r>
          </a:p>
        </p:txBody>
      </p:sp>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Translation</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2276872"/>
            <a:ext cx="8856984" cy="43924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err="1" smtClean="0">
                <a:solidFill>
                  <a:srgbClr val="FFFF00"/>
                </a:solidFill>
                <a:latin typeface="+mn-lt"/>
              </a:rPr>
              <a:t>FnObject</a:t>
            </a:r>
            <a:r>
              <a:rPr lang="en-US" altLang="zh-TW" sz="2000" dirty="0" smtClean="0">
                <a:solidFill>
                  <a:srgbClr val="FFFF00"/>
                </a:solidFill>
                <a:latin typeface="+mn-lt"/>
              </a:rPr>
              <a:t>::Translate(x, y, z, op, </a:t>
            </a:r>
            <a:r>
              <a:rPr lang="en-US" altLang="zh-TW" sz="2000" dirty="0" err="1" smtClean="0">
                <a:solidFill>
                  <a:srgbClr val="FFFF00"/>
                </a:solidFill>
                <a:latin typeface="+mn-lt"/>
              </a:rPr>
              <a:t>beLocalOnly</a:t>
            </a:r>
            <a:r>
              <a:rPr lang="en-US" altLang="zh-TW" sz="2000" dirty="0" smtClean="0">
                <a:solidFill>
                  <a:srgbClr val="FFFF00"/>
                </a:solidFill>
                <a:latin typeface="+mn-lt"/>
              </a:rPr>
              <a:t> = FALSE)</a:t>
            </a:r>
          </a:p>
          <a:p>
            <a:pPr lvl="1"/>
            <a:r>
              <a:rPr lang="en-US" altLang="zh-TW" sz="2000" dirty="0" smtClean="0">
                <a:latin typeface="+mn-lt"/>
              </a:rPr>
              <a:t>Translation vector </a:t>
            </a:r>
            <a:r>
              <a:rPr lang="en-US" altLang="zh-TW" sz="2000" dirty="0" smtClean="0">
                <a:solidFill>
                  <a:srgbClr val="FFFF00"/>
                </a:solidFill>
                <a:latin typeface="+mn-lt"/>
              </a:rPr>
              <a:t>(float x, float y, float z)</a:t>
            </a:r>
          </a:p>
          <a:p>
            <a:pPr lvl="1"/>
            <a:r>
              <a:rPr lang="en-US" altLang="zh-TW" sz="2000" dirty="0" smtClean="0">
                <a:solidFill>
                  <a:srgbClr val="FFFF00"/>
                </a:solidFill>
                <a:latin typeface="+mn-lt"/>
              </a:rPr>
              <a:t>DWORD op </a:t>
            </a:r>
            <a:r>
              <a:rPr lang="en-US" altLang="zh-TW" sz="2000" dirty="0" smtClean="0">
                <a:latin typeface="+mn-lt"/>
              </a:rPr>
              <a:t>is the matrix multiplication operator</a:t>
            </a:r>
          </a:p>
          <a:p>
            <a:pPr lvl="2"/>
            <a:r>
              <a:rPr lang="en-US" altLang="zh-TW" sz="2000" dirty="0">
                <a:solidFill>
                  <a:srgbClr val="FFFF00"/>
                </a:solidFill>
                <a:latin typeface="+mn-lt"/>
              </a:rPr>
              <a:t>o</a:t>
            </a:r>
            <a:r>
              <a:rPr lang="en-US" altLang="zh-TW" sz="2000" dirty="0" smtClean="0">
                <a:solidFill>
                  <a:srgbClr val="FFFF00"/>
                </a:solidFill>
                <a:latin typeface="+mn-lt"/>
              </a:rPr>
              <a:t>p</a:t>
            </a:r>
            <a:r>
              <a:rPr lang="en-US" altLang="zh-TW" sz="2000" dirty="0" smtClean="0">
                <a:latin typeface="+mn-lt"/>
              </a:rPr>
              <a:t> = </a:t>
            </a:r>
            <a:r>
              <a:rPr lang="en-US" altLang="zh-TW" sz="2000" dirty="0" smtClean="0">
                <a:solidFill>
                  <a:srgbClr val="FFFF00"/>
                </a:solidFill>
                <a:latin typeface="+mn-lt"/>
              </a:rPr>
              <a:t>REPLACE</a:t>
            </a:r>
          </a:p>
          <a:p>
            <a:pPr lvl="3"/>
            <a:r>
              <a:rPr lang="en-US" altLang="zh-TW" sz="2000" dirty="0" smtClean="0">
                <a:latin typeface="+mn-lt"/>
              </a:rPr>
              <a:t>Use the translation matrix to replace the current matrix of the object</a:t>
            </a:r>
          </a:p>
          <a:p>
            <a:pPr lvl="2"/>
            <a:r>
              <a:rPr lang="en-US" altLang="zh-TW" sz="2000" dirty="0">
                <a:solidFill>
                  <a:srgbClr val="FFFF00"/>
                </a:solidFill>
                <a:latin typeface="+mn-lt"/>
              </a:rPr>
              <a:t>o</a:t>
            </a:r>
            <a:r>
              <a:rPr lang="en-US" altLang="zh-TW" sz="2000" dirty="0" smtClean="0">
                <a:solidFill>
                  <a:srgbClr val="FFFF00"/>
                </a:solidFill>
                <a:latin typeface="+mn-lt"/>
              </a:rPr>
              <a:t>p</a:t>
            </a:r>
            <a:r>
              <a:rPr lang="en-US" altLang="zh-TW" sz="2000" dirty="0" smtClean="0">
                <a:latin typeface="+mn-lt"/>
              </a:rPr>
              <a:t> = </a:t>
            </a:r>
            <a:r>
              <a:rPr lang="en-US" altLang="zh-TW" sz="2000" dirty="0" smtClean="0">
                <a:solidFill>
                  <a:srgbClr val="FFFF00"/>
                </a:solidFill>
                <a:latin typeface="+mn-lt"/>
              </a:rPr>
              <a:t>LOCAL</a:t>
            </a:r>
          </a:p>
          <a:p>
            <a:pPr lvl="3"/>
            <a:r>
              <a:rPr lang="en-US" altLang="zh-TW" sz="2000" dirty="0" smtClean="0">
                <a:latin typeface="+mn-lt"/>
              </a:rPr>
              <a:t>The translation is in local space.</a:t>
            </a:r>
          </a:p>
          <a:p>
            <a:pPr lvl="2"/>
            <a:r>
              <a:rPr lang="en-US" altLang="zh-TW" sz="2000" dirty="0">
                <a:solidFill>
                  <a:srgbClr val="FFFF00"/>
                </a:solidFill>
                <a:latin typeface="+mn-lt"/>
              </a:rPr>
              <a:t>o</a:t>
            </a:r>
            <a:r>
              <a:rPr lang="en-US" altLang="zh-TW" sz="2000" dirty="0" smtClean="0">
                <a:solidFill>
                  <a:srgbClr val="FFFF00"/>
                </a:solidFill>
                <a:latin typeface="+mn-lt"/>
              </a:rPr>
              <a:t>p</a:t>
            </a:r>
            <a:r>
              <a:rPr lang="en-US" altLang="zh-TW" sz="2000" dirty="0" smtClean="0">
                <a:latin typeface="+mn-lt"/>
              </a:rPr>
              <a:t> = </a:t>
            </a:r>
            <a:r>
              <a:rPr lang="en-US" altLang="zh-TW" sz="2000" dirty="0" smtClean="0">
                <a:solidFill>
                  <a:srgbClr val="FFFF00"/>
                </a:solidFill>
                <a:latin typeface="+mn-lt"/>
              </a:rPr>
              <a:t>GLOBAL</a:t>
            </a:r>
          </a:p>
          <a:p>
            <a:pPr lvl="3"/>
            <a:r>
              <a:rPr lang="en-US" altLang="zh-TW" sz="2000" dirty="0" smtClean="0">
                <a:latin typeface="+mn-lt"/>
              </a:rPr>
              <a:t>The translation is in global space.</a:t>
            </a:r>
          </a:p>
          <a:p>
            <a:pPr lvl="1"/>
            <a:r>
              <a:rPr lang="en-US" altLang="zh-TW" sz="2000" dirty="0" smtClean="0">
                <a:solidFill>
                  <a:srgbClr val="FFFF00"/>
                </a:solidFill>
                <a:latin typeface="+mn-lt"/>
              </a:rPr>
              <a:t>BOOL4 </a:t>
            </a:r>
            <a:r>
              <a:rPr lang="en-US" altLang="zh-TW" sz="2000" dirty="0" err="1" smtClean="0">
                <a:solidFill>
                  <a:srgbClr val="FFFF00"/>
                </a:solidFill>
                <a:latin typeface="+mn-lt"/>
              </a:rPr>
              <a:t>beLocalOnly</a:t>
            </a:r>
            <a:r>
              <a:rPr lang="en-US" altLang="zh-TW" sz="2000" dirty="0" smtClean="0">
                <a:solidFill>
                  <a:srgbClr val="FFFF00"/>
                </a:solidFill>
                <a:latin typeface="+mn-lt"/>
              </a:rPr>
              <a:t> = TRUE </a:t>
            </a:r>
            <a:r>
              <a:rPr lang="en-US" altLang="zh-TW" sz="2000" dirty="0" smtClean="0">
                <a:latin typeface="+mn-lt"/>
              </a:rPr>
              <a:t>means the matrix will not influence the object’s child objects.</a:t>
            </a:r>
          </a:p>
        </p:txBody>
      </p:sp>
      <p:grpSp>
        <p:nvGrpSpPr>
          <p:cNvPr id="22" name="Group 4"/>
          <p:cNvGrpSpPr>
            <a:grpSpLocks/>
          </p:cNvGrpSpPr>
          <p:nvPr/>
        </p:nvGrpSpPr>
        <p:grpSpPr bwMode="auto">
          <a:xfrm>
            <a:off x="3938971" y="836712"/>
            <a:ext cx="1506268" cy="1207612"/>
            <a:chOff x="2641" y="3168"/>
            <a:chExt cx="1199" cy="996"/>
          </a:xfrm>
        </p:grpSpPr>
        <p:sp>
          <p:nvSpPr>
            <p:cNvPr id="23" name="Text Box 5"/>
            <p:cNvSpPr txBox="1">
              <a:spLocks noChangeArrowheads="1"/>
            </p:cNvSpPr>
            <p:nvPr/>
          </p:nvSpPr>
          <p:spPr bwMode="auto">
            <a:xfrm>
              <a:off x="2667" y="3174"/>
              <a:ext cx="1173" cy="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000">
                  <a:solidFill>
                    <a:schemeClr val="tx1"/>
                  </a:solidFill>
                  <a:latin typeface="Trebuchet MS" pitchFamily="34" charset="0"/>
                  <a:ea typeface="新細明體" charset="-120"/>
                </a:defRPr>
              </a:lvl1pPr>
              <a:lvl2pPr marL="742950" indent="-285750" eaLnBrk="0" hangingPunct="0">
                <a:defRPr kumimoji="1" sz="2000">
                  <a:solidFill>
                    <a:schemeClr val="tx1"/>
                  </a:solidFill>
                  <a:latin typeface="Trebuchet MS" pitchFamily="34" charset="0"/>
                  <a:ea typeface="新細明體" charset="-120"/>
                </a:defRPr>
              </a:lvl2pPr>
              <a:lvl3pPr marL="1143000" indent="-228600" eaLnBrk="0" hangingPunct="0">
                <a:defRPr kumimoji="1" sz="2000">
                  <a:solidFill>
                    <a:schemeClr val="tx1"/>
                  </a:solidFill>
                  <a:latin typeface="Trebuchet MS" pitchFamily="34" charset="0"/>
                  <a:ea typeface="新細明體" charset="-120"/>
                </a:defRPr>
              </a:lvl3pPr>
              <a:lvl4pPr marL="1600200" indent="-228600" eaLnBrk="0" hangingPunct="0">
                <a:defRPr kumimoji="1" sz="2000">
                  <a:solidFill>
                    <a:schemeClr val="tx1"/>
                  </a:solidFill>
                  <a:latin typeface="Trebuchet MS" pitchFamily="34" charset="0"/>
                  <a:ea typeface="新細明體" charset="-120"/>
                </a:defRPr>
              </a:lvl4pPr>
              <a:lvl5pPr marL="2057400" indent="-228600" eaLnBrk="0" hangingPunct="0">
                <a:defRPr kumimoji="1" sz="2000">
                  <a:solidFill>
                    <a:schemeClr val="tx1"/>
                  </a:solidFill>
                  <a:latin typeface="Trebuchet MS" pitchFamily="34" charset="0"/>
                  <a:ea typeface="新細明體" charset="-120"/>
                </a:defRPr>
              </a:lvl5pPr>
              <a:lvl6pPr marL="2514600" indent="-228600" eaLnBrk="0" fontAlgn="base" hangingPunct="0">
                <a:spcBef>
                  <a:spcPct val="0"/>
                </a:spcBef>
                <a:spcAft>
                  <a:spcPct val="0"/>
                </a:spcAft>
                <a:defRPr kumimoji="1" sz="2000">
                  <a:solidFill>
                    <a:schemeClr val="tx1"/>
                  </a:solidFill>
                  <a:latin typeface="Trebuchet MS" pitchFamily="34" charset="0"/>
                  <a:ea typeface="新細明體" charset="-120"/>
                </a:defRPr>
              </a:lvl6pPr>
              <a:lvl7pPr marL="2971800" indent="-228600" eaLnBrk="0" fontAlgn="base" hangingPunct="0">
                <a:spcBef>
                  <a:spcPct val="0"/>
                </a:spcBef>
                <a:spcAft>
                  <a:spcPct val="0"/>
                </a:spcAft>
                <a:defRPr kumimoji="1" sz="2000">
                  <a:solidFill>
                    <a:schemeClr val="tx1"/>
                  </a:solidFill>
                  <a:latin typeface="Trebuchet MS" pitchFamily="34" charset="0"/>
                  <a:ea typeface="新細明體" charset="-120"/>
                </a:defRPr>
              </a:lvl7pPr>
              <a:lvl8pPr marL="3429000" indent="-228600" eaLnBrk="0" fontAlgn="base" hangingPunct="0">
                <a:spcBef>
                  <a:spcPct val="0"/>
                </a:spcBef>
                <a:spcAft>
                  <a:spcPct val="0"/>
                </a:spcAft>
                <a:defRPr kumimoji="1" sz="2000">
                  <a:solidFill>
                    <a:schemeClr val="tx1"/>
                  </a:solidFill>
                  <a:latin typeface="Trebuchet MS" pitchFamily="34" charset="0"/>
                  <a:ea typeface="新細明體" charset="-120"/>
                </a:defRPr>
              </a:lvl8pPr>
              <a:lvl9pPr marL="3886200" indent="-228600" eaLnBrk="0" fontAlgn="base" hangingPunct="0">
                <a:spcBef>
                  <a:spcPct val="0"/>
                </a:spcBef>
                <a:spcAft>
                  <a:spcPct val="0"/>
                </a:spcAft>
                <a:defRPr kumimoji="1" sz="2000">
                  <a:solidFill>
                    <a:schemeClr val="tx1"/>
                  </a:solidFill>
                  <a:latin typeface="Trebuchet MS" pitchFamily="34" charset="0"/>
                  <a:ea typeface="新細明體" charset="-120"/>
                </a:defRPr>
              </a:lvl9pPr>
            </a:lstStyle>
            <a:p>
              <a:pPr eaLnBrk="1" hangingPunct="1"/>
              <a:r>
                <a:rPr lang="en-US" altLang="zh-TW" sz="1800" b="1" dirty="0" smtClean="0">
                  <a:latin typeface="Courier New" pitchFamily="49" charset="0"/>
                  <a:cs typeface="Courier New" pitchFamily="49" charset="0"/>
                </a:rPr>
                <a:t>1</a:t>
              </a:r>
              <a:r>
                <a:rPr lang="en-US" altLang="zh-TW" sz="1800" b="1" baseline="-25000" dirty="0" smtClean="0">
                  <a:latin typeface="Courier New" pitchFamily="49" charset="0"/>
                  <a:cs typeface="Courier New" pitchFamily="49" charset="0"/>
                </a:rPr>
                <a:t> </a:t>
              </a:r>
              <a:r>
                <a:rPr lang="en-US" altLang="zh-TW" sz="1800" b="1" dirty="0" smtClean="0">
                  <a:latin typeface="Courier New" pitchFamily="49" charset="0"/>
                  <a:cs typeface="Courier New" pitchFamily="49" charset="0"/>
                </a:rPr>
                <a:t> 0</a:t>
              </a:r>
              <a:r>
                <a:rPr lang="en-US" altLang="zh-TW" sz="1800" b="1" baseline="-25000" dirty="0" smtClean="0">
                  <a:latin typeface="Courier New" pitchFamily="49" charset="0"/>
                  <a:cs typeface="Courier New" pitchFamily="49" charset="0"/>
                </a:rPr>
                <a:t> </a:t>
              </a:r>
              <a:r>
                <a:rPr lang="en-US" altLang="zh-TW" sz="1800" b="1" dirty="0" smtClean="0">
                  <a:latin typeface="Courier New" pitchFamily="49" charset="0"/>
                  <a:cs typeface="Courier New" pitchFamily="49" charset="0"/>
                </a:rPr>
                <a:t> 0</a:t>
              </a:r>
              <a:r>
                <a:rPr lang="en-US" altLang="zh-TW" sz="1800" b="1" baseline="-25000" dirty="0" smtClean="0">
                  <a:latin typeface="Courier New" pitchFamily="49" charset="0"/>
                  <a:cs typeface="Courier New" pitchFamily="49" charset="0"/>
                </a:rPr>
                <a:t> </a:t>
              </a:r>
              <a:r>
                <a:rPr lang="en-US" altLang="zh-TW" sz="1800" b="1" dirty="0" smtClean="0">
                  <a:latin typeface="Courier New" pitchFamily="49" charset="0"/>
                  <a:cs typeface="Courier New" pitchFamily="49" charset="0"/>
                </a:rPr>
                <a:t> </a:t>
              </a:r>
              <a:r>
                <a:rPr lang="en-US" altLang="zh-TW" sz="1800" b="1" dirty="0">
                  <a:latin typeface="Courier New" pitchFamily="49" charset="0"/>
                  <a:cs typeface="Courier New" pitchFamily="49" charset="0"/>
                </a:rPr>
                <a:t>0</a:t>
              </a:r>
            </a:p>
            <a:p>
              <a:pPr eaLnBrk="1" hangingPunct="1"/>
              <a:r>
                <a:rPr lang="en-US" altLang="zh-TW" sz="1800" b="1" dirty="0" smtClean="0">
                  <a:latin typeface="Courier New" pitchFamily="49" charset="0"/>
                  <a:cs typeface="Courier New" pitchFamily="49" charset="0"/>
                </a:rPr>
                <a:t>0</a:t>
              </a:r>
              <a:r>
                <a:rPr lang="en-US" altLang="zh-TW" sz="1800" b="1" baseline="-25000" dirty="0" smtClean="0">
                  <a:latin typeface="Courier New" pitchFamily="49" charset="0"/>
                  <a:cs typeface="Courier New" pitchFamily="49" charset="0"/>
                </a:rPr>
                <a:t> </a:t>
              </a:r>
              <a:r>
                <a:rPr lang="en-US" altLang="zh-TW" sz="1800" b="1" dirty="0" smtClean="0">
                  <a:latin typeface="Courier New" pitchFamily="49" charset="0"/>
                  <a:cs typeface="Courier New" pitchFamily="49" charset="0"/>
                </a:rPr>
                <a:t> 1</a:t>
              </a:r>
              <a:r>
                <a:rPr lang="en-US" altLang="zh-TW" sz="1800" b="1" baseline="-25000" dirty="0" smtClean="0">
                  <a:latin typeface="Courier New" pitchFamily="49" charset="0"/>
                  <a:cs typeface="Courier New" pitchFamily="49" charset="0"/>
                </a:rPr>
                <a:t> </a:t>
              </a:r>
              <a:r>
                <a:rPr lang="en-US" altLang="zh-TW" sz="1800" b="1" dirty="0" smtClean="0">
                  <a:latin typeface="Courier New" pitchFamily="49" charset="0"/>
                  <a:cs typeface="Courier New" pitchFamily="49" charset="0"/>
                </a:rPr>
                <a:t> 0</a:t>
              </a:r>
              <a:r>
                <a:rPr lang="en-US" altLang="zh-TW" sz="1800" b="1" baseline="-25000" dirty="0" smtClean="0">
                  <a:latin typeface="Courier New" pitchFamily="49" charset="0"/>
                  <a:cs typeface="Courier New" pitchFamily="49" charset="0"/>
                </a:rPr>
                <a:t> </a:t>
              </a:r>
              <a:r>
                <a:rPr lang="en-US" altLang="zh-TW" sz="1800" b="1" dirty="0" smtClean="0">
                  <a:latin typeface="Courier New" pitchFamily="49" charset="0"/>
                  <a:cs typeface="Courier New" pitchFamily="49" charset="0"/>
                </a:rPr>
                <a:t> </a:t>
              </a:r>
              <a:r>
                <a:rPr lang="en-US" altLang="zh-TW" sz="1800" b="1" dirty="0">
                  <a:latin typeface="Courier New" pitchFamily="49" charset="0"/>
                  <a:cs typeface="Courier New" pitchFamily="49" charset="0"/>
                </a:rPr>
                <a:t>0</a:t>
              </a:r>
            </a:p>
            <a:p>
              <a:pPr eaLnBrk="1" hangingPunct="1"/>
              <a:r>
                <a:rPr lang="en-US" altLang="zh-TW" sz="1800" b="1" dirty="0" smtClean="0">
                  <a:latin typeface="Courier New" pitchFamily="49" charset="0"/>
                  <a:cs typeface="Courier New" pitchFamily="49" charset="0"/>
                </a:rPr>
                <a:t>0</a:t>
              </a:r>
              <a:r>
                <a:rPr lang="en-US" altLang="zh-TW" sz="1800" b="1" baseline="-25000" dirty="0" smtClean="0">
                  <a:latin typeface="Courier New" pitchFamily="49" charset="0"/>
                  <a:cs typeface="Courier New" pitchFamily="49" charset="0"/>
                </a:rPr>
                <a:t> </a:t>
              </a:r>
              <a:r>
                <a:rPr lang="en-US" altLang="zh-TW" sz="1800" b="1" dirty="0" smtClean="0">
                  <a:latin typeface="Courier New" pitchFamily="49" charset="0"/>
                  <a:cs typeface="Courier New" pitchFamily="49" charset="0"/>
                </a:rPr>
                <a:t> 0</a:t>
              </a:r>
              <a:r>
                <a:rPr lang="en-US" altLang="zh-TW" sz="1800" b="1" baseline="-25000" dirty="0" smtClean="0">
                  <a:latin typeface="Courier New" pitchFamily="49" charset="0"/>
                  <a:cs typeface="Courier New" pitchFamily="49" charset="0"/>
                </a:rPr>
                <a:t> </a:t>
              </a:r>
              <a:r>
                <a:rPr lang="en-US" altLang="zh-TW" sz="1800" b="1" dirty="0" smtClean="0">
                  <a:latin typeface="Courier New" pitchFamily="49" charset="0"/>
                  <a:cs typeface="Courier New" pitchFamily="49" charset="0"/>
                </a:rPr>
                <a:t> 1</a:t>
              </a:r>
              <a:r>
                <a:rPr lang="en-US" altLang="zh-TW" sz="1800" b="1" baseline="-25000" dirty="0" smtClean="0">
                  <a:latin typeface="Courier New" pitchFamily="49" charset="0"/>
                  <a:cs typeface="Courier New" pitchFamily="49" charset="0"/>
                </a:rPr>
                <a:t> </a:t>
              </a:r>
              <a:r>
                <a:rPr lang="en-US" altLang="zh-TW" sz="1800" b="1" dirty="0" smtClean="0">
                  <a:latin typeface="Courier New" pitchFamily="49" charset="0"/>
                  <a:cs typeface="Courier New" pitchFamily="49" charset="0"/>
                </a:rPr>
                <a:t> </a:t>
              </a:r>
              <a:r>
                <a:rPr lang="en-US" altLang="zh-TW" sz="1800" b="1" dirty="0">
                  <a:latin typeface="Courier New" pitchFamily="49" charset="0"/>
                  <a:cs typeface="Courier New" pitchFamily="49" charset="0"/>
                </a:rPr>
                <a:t>0</a:t>
              </a:r>
            </a:p>
            <a:p>
              <a:pPr eaLnBrk="1" hangingPunct="1"/>
              <a:r>
                <a:rPr lang="en-US" altLang="zh-TW" sz="1800" b="1" dirty="0">
                  <a:latin typeface="Courier New" pitchFamily="49" charset="0"/>
                  <a:cs typeface="Courier New" pitchFamily="49" charset="0"/>
                </a:rPr>
                <a:t>x</a:t>
              </a:r>
              <a:r>
                <a:rPr lang="en-US" altLang="zh-TW" sz="1800" b="1" dirty="0" smtClean="0">
                  <a:latin typeface="Courier New" pitchFamily="49" charset="0"/>
                  <a:cs typeface="Courier New" pitchFamily="49" charset="0"/>
                </a:rPr>
                <a:t>  y </a:t>
              </a:r>
              <a:r>
                <a:rPr lang="en-US" altLang="zh-TW" sz="800" b="1" dirty="0" smtClean="0">
                  <a:latin typeface="Courier New" pitchFamily="49" charset="0"/>
                  <a:cs typeface="Courier New" pitchFamily="49" charset="0"/>
                </a:rPr>
                <a:t> </a:t>
              </a:r>
              <a:r>
                <a:rPr lang="en-US" altLang="zh-TW" sz="1800" b="1" dirty="0" smtClean="0">
                  <a:latin typeface="Courier New" pitchFamily="49" charset="0"/>
                  <a:cs typeface="Courier New" pitchFamily="49" charset="0"/>
                </a:rPr>
                <a:t>z  1</a:t>
              </a:r>
              <a:endParaRPr lang="en-US" altLang="zh-TW" sz="1800" b="1" dirty="0">
                <a:latin typeface="Courier New" pitchFamily="49" charset="0"/>
                <a:cs typeface="Courier New" pitchFamily="49" charset="0"/>
              </a:endParaRPr>
            </a:p>
          </p:txBody>
        </p:sp>
        <p:sp>
          <p:nvSpPr>
            <p:cNvPr id="24" name="Line 6"/>
            <p:cNvSpPr>
              <a:spLocks noChangeShapeType="1"/>
            </p:cNvSpPr>
            <p:nvPr/>
          </p:nvSpPr>
          <p:spPr bwMode="auto">
            <a:xfrm>
              <a:off x="2641" y="3168"/>
              <a:ext cx="0" cy="96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b="1">
                <a:latin typeface="Courier New" pitchFamily="49" charset="0"/>
                <a:cs typeface="Courier New" pitchFamily="49" charset="0"/>
              </a:endParaRPr>
            </a:p>
          </p:txBody>
        </p:sp>
        <p:sp>
          <p:nvSpPr>
            <p:cNvPr id="25" name="Line 7"/>
            <p:cNvSpPr>
              <a:spLocks noChangeShapeType="1"/>
            </p:cNvSpPr>
            <p:nvPr/>
          </p:nvSpPr>
          <p:spPr bwMode="auto">
            <a:xfrm>
              <a:off x="3833" y="3168"/>
              <a:ext cx="0" cy="96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b="1">
                <a:latin typeface="Courier New" pitchFamily="49" charset="0"/>
                <a:cs typeface="Courier New" pitchFamily="49" charset="0"/>
              </a:endParaRPr>
            </a:p>
          </p:txBody>
        </p:sp>
        <p:sp>
          <p:nvSpPr>
            <p:cNvPr id="26" name="Line 8"/>
            <p:cNvSpPr>
              <a:spLocks noChangeShapeType="1"/>
            </p:cNvSpPr>
            <p:nvPr/>
          </p:nvSpPr>
          <p:spPr bwMode="auto">
            <a:xfrm>
              <a:off x="2641" y="3168"/>
              <a:ext cx="4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b="1">
                <a:latin typeface="Courier New" pitchFamily="49" charset="0"/>
                <a:cs typeface="Courier New" pitchFamily="49" charset="0"/>
              </a:endParaRPr>
            </a:p>
          </p:txBody>
        </p:sp>
        <p:sp>
          <p:nvSpPr>
            <p:cNvPr id="27" name="Line 9"/>
            <p:cNvSpPr>
              <a:spLocks noChangeShapeType="1"/>
            </p:cNvSpPr>
            <p:nvPr/>
          </p:nvSpPr>
          <p:spPr bwMode="auto">
            <a:xfrm>
              <a:off x="2641" y="4128"/>
              <a:ext cx="4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b="1">
                <a:latin typeface="Courier New" pitchFamily="49" charset="0"/>
                <a:cs typeface="Courier New" pitchFamily="49" charset="0"/>
              </a:endParaRPr>
            </a:p>
          </p:txBody>
        </p:sp>
        <p:sp>
          <p:nvSpPr>
            <p:cNvPr id="28" name="Line 10"/>
            <p:cNvSpPr>
              <a:spLocks noChangeShapeType="1"/>
            </p:cNvSpPr>
            <p:nvPr/>
          </p:nvSpPr>
          <p:spPr bwMode="auto">
            <a:xfrm>
              <a:off x="3775" y="3168"/>
              <a:ext cx="4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b="1">
                <a:latin typeface="Courier New" pitchFamily="49" charset="0"/>
                <a:cs typeface="Courier New" pitchFamily="49" charset="0"/>
              </a:endParaRPr>
            </a:p>
          </p:txBody>
        </p:sp>
        <p:sp>
          <p:nvSpPr>
            <p:cNvPr id="29" name="Line 11"/>
            <p:cNvSpPr>
              <a:spLocks noChangeShapeType="1"/>
            </p:cNvSpPr>
            <p:nvPr/>
          </p:nvSpPr>
          <p:spPr bwMode="auto">
            <a:xfrm>
              <a:off x="3775" y="4128"/>
              <a:ext cx="4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b="1">
                <a:latin typeface="Courier New" pitchFamily="49" charset="0"/>
                <a:cs typeface="Courier New" pitchFamily="49" charset="0"/>
              </a:endParaRPr>
            </a:p>
          </p:txBody>
        </p:sp>
      </p:grpSp>
    </p:spTree>
    <p:extLst>
      <p:ext uri="{BB962C8B-B14F-4D97-AF65-F5344CB8AC3E}">
        <p14:creationId xmlns:p14="http://schemas.microsoft.com/office/powerpoint/2010/main" val="39934649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Rotation with X, Y, or Z Axis</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540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err="1" smtClean="0">
                <a:solidFill>
                  <a:srgbClr val="FFFF00"/>
                </a:solidFill>
                <a:latin typeface="+mn-lt"/>
              </a:rPr>
              <a:t>FnObject</a:t>
            </a:r>
            <a:r>
              <a:rPr lang="en-US" altLang="zh-TW" sz="2000" dirty="0" smtClean="0">
                <a:solidFill>
                  <a:srgbClr val="FFFF00"/>
                </a:solidFill>
                <a:latin typeface="+mn-lt"/>
              </a:rPr>
              <a:t>::Rotate(axis, angle, op, </a:t>
            </a:r>
            <a:r>
              <a:rPr lang="en-US" altLang="zh-TW" sz="2000" dirty="0" err="1" smtClean="0">
                <a:solidFill>
                  <a:srgbClr val="FFFF00"/>
                </a:solidFill>
                <a:latin typeface="+mn-lt"/>
              </a:rPr>
              <a:t>beLocalOnly</a:t>
            </a:r>
            <a:r>
              <a:rPr lang="en-US" altLang="zh-TW" sz="2000" dirty="0" smtClean="0">
                <a:solidFill>
                  <a:srgbClr val="FFFF00"/>
                </a:solidFill>
                <a:latin typeface="+mn-lt"/>
              </a:rPr>
              <a:t> = FALSE)</a:t>
            </a:r>
          </a:p>
          <a:p>
            <a:pPr lvl="1"/>
            <a:r>
              <a:rPr lang="en-US" altLang="zh-TW" sz="2000" dirty="0" smtClean="0">
                <a:solidFill>
                  <a:srgbClr val="FFFF00"/>
                </a:solidFill>
                <a:latin typeface="+mn-lt"/>
              </a:rPr>
              <a:t>DWORD axis </a:t>
            </a:r>
            <a:r>
              <a:rPr lang="en-US" altLang="zh-TW" sz="2000" dirty="0" smtClean="0">
                <a:latin typeface="+mn-lt"/>
              </a:rPr>
              <a:t>is the axis ID of rotation</a:t>
            </a:r>
          </a:p>
          <a:p>
            <a:pPr lvl="2"/>
            <a:r>
              <a:rPr lang="en-US" altLang="zh-TW" sz="2000" dirty="0">
                <a:solidFill>
                  <a:srgbClr val="FFFF00"/>
                </a:solidFill>
                <a:latin typeface="+mn-lt"/>
              </a:rPr>
              <a:t>a</a:t>
            </a:r>
            <a:r>
              <a:rPr lang="en-US" altLang="zh-TW" sz="2000" dirty="0" smtClean="0">
                <a:solidFill>
                  <a:srgbClr val="FFFF00"/>
                </a:solidFill>
                <a:latin typeface="+mn-lt"/>
              </a:rPr>
              <a:t>xis </a:t>
            </a:r>
            <a:r>
              <a:rPr lang="en-US" altLang="zh-TW" sz="2000" dirty="0" smtClean="0">
                <a:latin typeface="+mn-lt"/>
              </a:rPr>
              <a:t>=</a:t>
            </a:r>
            <a:r>
              <a:rPr lang="en-US" altLang="zh-TW" sz="2000" dirty="0" smtClean="0">
                <a:solidFill>
                  <a:srgbClr val="FFFF00"/>
                </a:solidFill>
                <a:latin typeface="+mn-lt"/>
              </a:rPr>
              <a:t> X_AXIS, Y_AXIS, </a:t>
            </a:r>
            <a:r>
              <a:rPr lang="en-US" altLang="zh-TW" sz="2000" dirty="0" smtClean="0">
                <a:latin typeface="+mn-lt"/>
              </a:rPr>
              <a:t>or</a:t>
            </a:r>
            <a:r>
              <a:rPr lang="en-US" altLang="zh-TW" sz="2000" dirty="0" smtClean="0">
                <a:solidFill>
                  <a:srgbClr val="FFFF00"/>
                </a:solidFill>
                <a:latin typeface="+mn-lt"/>
              </a:rPr>
              <a:t> Z_AXIS</a:t>
            </a:r>
          </a:p>
          <a:p>
            <a:pPr lvl="1"/>
            <a:r>
              <a:rPr lang="en-US" altLang="zh-TW" sz="2000" dirty="0">
                <a:solidFill>
                  <a:srgbClr val="FFFF00"/>
                </a:solidFill>
                <a:latin typeface="+mn-lt"/>
              </a:rPr>
              <a:t>f</a:t>
            </a:r>
            <a:r>
              <a:rPr lang="en-US" altLang="zh-TW" sz="2000" dirty="0" smtClean="0">
                <a:solidFill>
                  <a:srgbClr val="FFFF00"/>
                </a:solidFill>
                <a:latin typeface="+mn-lt"/>
              </a:rPr>
              <a:t>loat angle</a:t>
            </a:r>
            <a:r>
              <a:rPr lang="en-US" altLang="zh-TW" sz="2000" dirty="0" smtClean="0">
                <a:latin typeface="+mn-lt"/>
              </a:rPr>
              <a:t> is the rotation angle in degree unit</a:t>
            </a:r>
          </a:p>
          <a:p>
            <a:pPr lvl="2"/>
            <a:r>
              <a:rPr lang="en-US" altLang="zh-TW" sz="2000" dirty="0" smtClean="0">
                <a:latin typeface="+mn-lt"/>
              </a:rPr>
              <a:t>Fly2 uses degree unit in all rotations.</a:t>
            </a:r>
          </a:p>
          <a:p>
            <a:pPr lvl="1"/>
            <a:r>
              <a:rPr lang="en-US" altLang="zh-TW" sz="2000" dirty="0" smtClean="0">
                <a:solidFill>
                  <a:srgbClr val="FFFF00"/>
                </a:solidFill>
                <a:latin typeface="+mn-lt"/>
              </a:rPr>
              <a:t>DWORD op </a:t>
            </a:r>
            <a:r>
              <a:rPr lang="en-US" altLang="zh-TW" sz="2000" dirty="0" smtClean="0">
                <a:latin typeface="+mn-lt"/>
              </a:rPr>
              <a:t>is the matrix multiplication operator</a:t>
            </a:r>
          </a:p>
          <a:p>
            <a:pPr lvl="2"/>
            <a:r>
              <a:rPr lang="en-US" altLang="zh-TW" sz="2000" dirty="0">
                <a:solidFill>
                  <a:srgbClr val="FFFF00"/>
                </a:solidFill>
                <a:latin typeface="+mn-lt"/>
              </a:rPr>
              <a:t>o</a:t>
            </a:r>
            <a:r>
              <a:rPr lang="en-US" altLang="zh-TW" sz="2000" dirty="0" smtClean="0">
                <a:solidFill>
                  <a:srgbClr val="FFFF00"/>
                </a:solidFill>
                <a:latin typeface="+mn-lt"/>
              </a:rPr>
              <a:t>p</a:t>
            </a:r>
            <a:r>
              <a:rPr lang="en-US" altLang="zh-TW" sz="2000" dirty="0" smtClean="0">
                <a:latin typeface="+mn-lt"/>
              </a:rPr>
              <a:t> = </a:t>
            </a:r>
            <a:r>
              <a:rPr lang="en-US" altLang="zh-TW" sz="2000" dirty="0" smtClean="0">
                <a:solidFill>
                  <a:srgbClr val="FFFF00"/>
                </a:solidFill>
                <a:latin typeface="+mn-lt"/>
              </a:rPr>
              <a:t>REPLACE</a:t>
            </a:r>
          </a:p>
          <a:p>
            <a:pPr lvl="3"/>
            <a:r>
              <a:rPr lang="en-US" altLang="zh-TW" sz="2000" dirty="0" smtClean="0">
                <a:latin typeface="+mn-lt"/>
              </a:rPr>
              <a:t>Use the rotation matrix to replace the current matrix of the object</a:t>
            </a:r>
          </a:p>
          <a:p>
            <a:pPr lvl="2"/>
            <a:r>
              <a:rPr lang="en-US" altLang="zh-TW" sz="2000" dirty="0">
                <a:solidFill>
                  <a:srgbClr val="FFFF00"/>
                </a:solidFill>
                <a:latin typeface="+mn-lt"/>
              </a:rPr>
              <a:t>o</a:t>
            </a:r>
            <a:r>
              <a:rPr lang="en-US" altLang="zh-TW" sz="2000" dirty="0" smtClean="0">
                <a:solidFill>
                  <a:srgbClr val="FFFF00"/>
                </a:solidFill>
                <a:latin typeface="+mn-lt"/>
              </a:rPr>
              <a:t>p</a:t>
            </a:r>
            <a:r>
              <a:rPr lang="en-US" altLang="zh-TW" sz="2000" dirty="0" smtClean="0">
                <a:latin typeface="+mn-lt"/>
              </a:rPr>
              <a:t> = </a:t>
            </a:r>
            <a:r>
              <a:rPr lang="en-US" altLang="zh-TW" sz="2000" dirty="0" smtClean="0">
                <a:solidFill>
                  <a:srgbClr val="FFFF00"/>
                </a:solidFill>
                <a:latin typeface="+mn-lt"/>
              </a:rPr>
              <a:t>LOCAL</a:t>
            </a:r>
          </a:p>
          <a:p>
            <a:pPr lvl="3"/>
            <a:r>
              <a:rPr lang="en-US" altLang="zh-TW" sz="2000" dirty="0" smtClean="0">
                <a:latin typeface="+mn-lt"/>
              </a:rPr>
              <a:t>The rotation is in local space.</a:t>
            </a:r>
          </a:p>
          <a:p>
            <a:pPr lvl="2"/>
            <a:r>
              <a:rPr lang="en-US" altLang="zh-TW" sz="2000" dirty="0">
                <a:solidFill>
                  <a:srgbClr val="FFFF00"/>
                </a:solidFill>
                <a:latin typeface="+mn-lt"/>
              </a:rPr>
              <a:t>o</a:t>
            </a:r>
            <a:r>
              <a:rPr lang="en-US" altLang="zh-TW" sz="2000" dirty="0" smtClean="0">
                <a:solidFill>
                  <a:srgbClr val="FFFF00"/>
                </a:solidFill>
                <a:latin typeface="+mn-lt"/>
              </a:rPr>
              <a:t>p</a:t>
            </a:r>
            <a:r>
              <a:rPr lang="en-US" altLang="zh-TW" sz="2000" dirty="0" smtClean="0">
                <a:latin typeface="+mn-lt"/>
              </a:rPr>
              <a:t> = </a:t>
            </a:r>
            <a:r>
              <a:rPr lang="en-US" altLang="zh-TW" sz="2000" dirty="0" smtClean="0">
                <a:solidFill>
                  <a:srgbClr val="FFFF00"/>
                </a:solidFill>
                <a:latin typeface="+mn-lt"/>
              </a:rPr>
              <a:t>GLOBAL</a:t>
            </a:r>
          </a:p>
          <a:p>
            <a:pPr lvl="3"/>
            <a:r>
              <a:rPr lang="en-US" altLang="zh-TW" sz="2000" dirty="0" smtClean="0">
                <a:latin typeface="+mn-lt"/>
              </a:rPr>
              <a:t>The rotation is in global space.</a:t>
            </a:r>
          </a:p>
          <a:p>
            <a:pPr lvl="1"/>
            <a:r>
              <a:rPr lang="en-US" altLang="zh-TW" sz="2000" dirty="0">
                <a:solidFill>
                  <a:srgbClr val="FFFF00"/>
                </a:solidFill>
                <a:latin typeface="+mn-lt"/>
              </a:rPr>
              <a:t>BOOL4 </a:t>
            </a:r>
            <a:r>
              <a:rPr lang="en-US" altLang="zh-TW" sz="2000" dirty="0" err="1">
                <a:solidFill>
                  <a:srgbClr val="FFFF00"/>
                </a:solidFill>
                <a:latin typeface="+mn-lt"/>
              </a:rPr>
              <a:t>beLocalOnly</a:t>
            </a:r>
            <a:r>
              <a:rPr lang="en-US" altLang="zh-TW" sz="2000" dirty="0">
                <a:solidFill>
                  <a:srgbClr val="FFFF00"/>
                </a:solidFill>
                <a:latin typeface="+mn-lt"/>
              </a:rPr>
              <a:t> = TRUE </a:t>
            </a:r>
            <a:r>
              <a:rPr lang="en-US" altLang="zh-TW" sz="2000" dirty="0">
                <a:latin typeface="+mn-lt"/>
              </a:rPr>
              <a:t>means the matrix will not influence its child objects.</a:t>
            </a:r>
          </a:p>
          <a:p>
            <a:pPr lvl="1"/>
            <a:endParaRPr lang="en-US" altLang="zh-TW" sz="2000" dirty="0" smtClean="0">
              <a:latin typeface="+mn-lt"/>
            </a:endParaRPr>
          </a:p>
        </p:txBody>
      </p:sp>
    </p:spTree>
    <p:extLst>
      <p:ext uri="{BB962C8B-B14F-4D97-AF65-F5344CB8AC3E}">
        <p14:creationId xmlns:p14="http://schemas.microsoft.com/office/powerpoint/2010/main" val="1674437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Rotation with Quaternion</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540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err="1" smtClean="0">
                <a:solidFill>
                  <a:srgbClr val="FFFF00"/>
                </a:solidFill>
                <a:latin typeface="+mn-lt"/>
              </a:rPr>
              <a:t>FnObject</a:t>
            </a:r>
            <a:r>
              <a:rPr lang="en-US" altLang="zh-TW" sz="2000" dirty="0" smtClean="0">
                <a:solidFill>
                  <a:srgbClr val="FFFF00"/>
                </a:solidFill>
                <a:latin typeface="+mn-lt"/>
              </a:rPr>
              <a:t>::Quaternion(w, x, y, z, op, </a:t>
            </a:r>
            <a:r>
              <a:rPr lang="en-US" altLang="zh-TW" sz="2000" dirty="0" err="1" smtClean="0">
                <a:solidFill>
                  <a:srgbClr val="FFFF00"/>
                </a:solidFill>
                <a:latin typeface="+mn-lt"/>
              </a:rPr>
              <a:t>beLocalOnly</a:t>
            </a:r>
            <a:r>
              <a:rPr lang="en-US" altLang="zh-TW" sz="2000" dirty="0" smtClean="0">
                <a:solidFill>
                  <a:srgbClr val="FFFF00"/>
                </a:solidFill>
                <a:latin typeface="+mn-lt"/>
              </a:rPr>
              <a:t> = FALSE)</a:t>
            </a:r>
          </a:p>
          <a:p>
            <a:pPr lvl="1"/>
            <a:r>
              <a:rPr lang="en-US" altLang="zh-TW" sz="2000" dirty="0" smtClean="0">
                <a:latin typeface="+mn-lt"/>
              </a:rPr>
              <a:t>Fly2 can use a quaternion to perform the rotation with an arbitrary axis.</a:t>
            </a:r>
          </a:p>
          <a:p>
            <a:pPr lvl="1"/>
            <a:r>
              <a:rPr lang="en-US" altLang="zh-TW" sz="2000" dirty="0" smtClean="0">
                <a:solidFill>
                  <a:srgbClr val="FFFF00"/>
                </a:solidFill>
                <a:latin typeface="+mn-lt"/>
              </a:rPr>
              <a:t>float w </a:t>
            </a:r>
            <a:r>
              <a:rPr lang="en-US" altLang="zh-TW" sz="2000" dirty="0" smtClean="0">
                <a:latin typeface="+mn-lt"/>
              </a:rPr>
              <a:t>is the scalar part of the quaternion vector.</a:t>
            </a:r>
          </a:p>
          <a:p>
            <a:pPr lvl="1"/>
            <a:r>
              <a:rPr lang="en-US" altLang="zh-TW" sz="2000" dirty="0" smtClean="0">
                <a:solidFill>
                  <a:srgbClr val="FFFF00"/>
                </a:solidFill>
                <a:latin typeface="+mn-lt"/>
              </a:rPr>
              <a:t>(float x, float y, float z) </a:t>
            </a:r>
            <a:r>
              <a:rPr lang="en-US" altLang="zh-TW" sz="2000" dirty="0" smtClean="0">
                <a:latin typeface="+mn-lt"/>
              </a:rPr>
              <a:t>is the vector part of the quaternion vector.</a:t>
            </a:r>
          </a:p>
          <a:p>
            <a:pPr lvl="1"/>
            <a:r>
              <a:rPr lang="en-US" altLang="zh-TW" sz="2000" dirty="0" smtClean="0">
                <a:solidFill>
                  <a:srgbClr val="FFFF00"/>
                </a:solidFill>
                <a:latin typeface="+mn-lt"/>
              </a:rPr>
              <a:t>DWORD op </a:t>
            </a:r>
            <a:r>
              <a:rPr lang="en-US" altLang="zh-TW" sz="2000" dirty="0" smtClean="0">
                <a:latin typeface="+mn-lt"/>
              </a:rPr>
              <a:t>is the matrix multiplication operator</a:t>
            </a:r>
          </a:p>
          <a:p>
            <a:pPr lvl="2"/>
            <a:r>
              <a:rPr lang="en-US" altLang="zh-TW" sz="2000" dirty="0">
                <a:solidFill>
                  <a:srgbClr val="FFFF00"/>
                </a:solidFill>
                <a:latin typeface="+mn-lt"/>
              </a:rPr>
              <a:t>o</a:t>
            </a:r>
            <a:r>
              <a:rPr lang="en-US" altLang="zh-TW" sz="2000" dirty="0" smtClean="0">
                <a:solidFill>
                  <a:srgbClr val="FFFF00"/>
                </a:solidFill>
                <a:latin typeface="+mn-lt"/>
              </a:rPr>
              <a:t>p</a:t>
            </a:r>
            <a:r>
              <a:rPr lang="en-US" altLang="zh-TW" sz="2000" dirty="0" smtClean="0">
                <a:latin typeface="+mn-lt"/>
              </a:rPr>
              <a:t> = </a:t>
            </a:r>
            <a:r>
              <a:rPr lang="en-US" altLang="zh-TW" sz="2000" dirty="0" smtClean="0">
                <a:solidFill>
                  <a:srgbClr val="FFFF00"/>
                </a:solidFill>
                <a:latin typeface="+mn-lt"/>
              </a:rPr>
              <a:t>REPLACE</a:t>
            </a:r>
          </a:p>
          <a:p>
            <a:pPr lvl="3"/>
            <a:r>
              <a:rPr lang="en-US" altLang="zh-TW" sz="2000" dirty="0" smtClean="0">
                <a:latin typeface="+mn-lt"/>
              </a:rPr>
              <a:t>Use the rotation matrix to replace the current matrix of the object</a:t>
            </a:r>
          </a:p>
          <a:p>
            <a:pPr lvl="2"/>
            <a:r>
              <a:rPr lang="en-US" altLang="zh-TW" sz="2000" dirty="0">
                <a:solidFill>
                  <a:srgbClr val="FFFF00"/>
                </a:solidFill>
                <a:latin typeface="+mn-lt"/>
              </a:rPr>
              <a:t>o</a:t>
            </a:r>
            <a:r>
              <a:rPr lang="en-US" altLang="zh-TW" sz="2000" dirty="0" smtClean="0">
                <a:solidFill>
                  <a:srgbClr val="FFFF00"/>
                </a:solidFill>
                <a:latin typeface="+mn-lt"/>
              </a:rPr>
              <a:t>p</a:t>
            </a:r>
            <a:r>
              <a:rPr lang="en-US" altLang="zh-TW" sz="2000" dirty="0" smtClean="0">
                <a:latin typeface="+mn-lt"/>
              </a:rPr>
              <a:t> = </a:t>
            </a:r>
            <a:r>
              <a:rPr lang="en-US" altLang="zh-TW" sz="2000" dirty="0" smtClean="0">
                <a:solidFill>
                  <a:srgbClr val="FFFF00"/>
                </a:solidFill>
                <a:latin typeface="+mn-lt"/>
              </a:rPr>
              <a:t>LOCAL</a:t>
            </a:r>
          </a:p>
          <a:p>
            <a:pPr lvl="3"/>
            <a:r>
              <a:rPr lang="en-US" altLang="zh-TW" sz="2000" dirty="0" smtClean="0">
                <a:latin typeface="+mn-lt"/>
              </a:rPr>
              <a:t>The rotation is in local space.</a:t>
            </a:r>
          </a:p>
          <a:p>
            <a:pPr lvl="2"/>
            <a:r>
              <a:rPr lang="en-US" altLang="zh-TW" sz="2000" dirty="0">
                <a:solidFill>
                  <a:srgbClr val="FFFF00"/>
                </a:solidFill>
                <a:latin typeface="+mn-lt"/>
              </a:rPr>
              <a:t>o</a:t>
            </a:r>
            <a:r>
              <a:rPr lang="en-US" altLang="zh-TW" sz="2000" dirty="0" smtClean="0">
                <a:solidFill>
                  <a:srgbClr val="FFFF00"/>
                </a:solidFill>
                <a:latin typeface="+mn-lt"/>
              </a:rPr>
              <a:t>p</a:t>
            </a:r>
            <a:r>
              <a:rPr lang="en-US" altLang="zh-TW" sz="2000" dirty="0" smtClean="0">
                <a:latin typeface="+mn-lt"/>
              </a:rPr>
              <a:t> = </a:t>
            </a:r>
            <a:r>
              <a:rPr lang="en-US" altLang="zh-TW" sz="2000" dirty="0" smtClean="0">
                <a:solidFill>
                  <a:srgbClr val="FFFF00"/>
                </a:solidFill>
                <a:latin typeface="+mn-lt"/>
              </a:rPr>
              <a:t>GLOBAL</a:t>
            </a:r>
          </a:p>
          <a:p>
            <a:pPr lvl="3"/>
            <a:r>
              <a:rPr lang="en-US" altLang="zh-TW" sz="2000" dirty="0" smtClean="0">
                <a:latin typeface="+mn-lt"/>
              </a:rPr>
              <a:t>The rotation is in global space.</a:t>
            </a:r>
          </a:p>
          <a:p>
            <a:pPr lvl="1"/>
            <a:r>
              <a:rPr lang="en-US" altLang="zh-TW" sz="2000" dirty="0">
                <a:solidFill>
                  <a:srgbClr val="FFFF00"/>
                </a:solidFill>
                <a:latin typeface="+mn-lt"/>
              </a:rPr>
              <a:t>BOOL4 </a:t>
            </a:r>
            <a:r>
              <a:rPr lang="en-US" altLang="zh-TW" sz="2000" dirty="0" err="1">
                <a:solidFill>
                  <a:srgbClr val="FFFF00"/>
                </a:solidFill>
                <a:latin typeface="+mn-lt"/>
              </a:rPr>
              <a:t>beLocalOnly</a:t>
            </a:r>
            <a:r>
              <a:rPr lang="en-US" altLang="zh-TW" sz="2000" dirty="0">
                <a:solidFill>
                  <a:srgbClr val="FFFF00"/>
                </a:solidFill>
                <a:latin typeface="+mn-lt"/>
              </a:rPr>
              <a:t> = TRUE </a:t>
            </a:r>
            <a:r>
              <a:rPr lang="en-US" altLang="zh-TW" sz="2000" dirty="0">
                <a:latin typeface="+mn-lt"/>
              </a:rPr>
              <a:t>means the matrix will not influence its child objects.</a:t>
            </a:r>
          </a:p>
          <a:p>
            <a:pPr lvl="1"/>
            <a:endParaRPr lang="en-US" altLang="zh-TW" sz="2000" dirty="0" smtClean="0">
              <a:latin typeface="+mn-lt"/>
            </a:endParaRPr>
          </a:p>
        </p:txBody>
      </p:sp>
    </p:spTree>
    <p:extLst>
      <p:ext uri="{BB962C8B-B14F-4D97-AF65-F5344CB8AC3E}">
        <p14:creationId xmlns:p14="http://schemas.microsoft.com/office/powerpoint/2010/main" val="7174262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Linear Scale</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49685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err="1" smtClean="0">
                <a:solidFill>
                  <a:srgbClr val="FFFF00"/>
                </a:solidFill>
                <a:latin typeface="+mn-lt"/>
              </a:rPr>
              <a:t>FnObject</a:t>
            </a:r>
            <a:r>
              <a:rPr lang="en-US" altLang="zh-TW" sz="2000" dirty="0" smtClean="0">
                <a:solidFill>
                  <a:srgbClr val="FFFF00"/>
                </a:solidFill>
                <a:latin typeface="+mn-lt"/>
              </a:rPr>
              <a:t>::Scale(</a:t>
            </a:r>
            <a:r>
              <a:rPr lang="en-US" altLang="zh-TW" sz="2000" dirty="0" err="1" smtClean="0">
                <a:solidFill>
                  <a:srgbClr val="FFFF00"/>
                </a:solidFill>
                <a:latin typeface="+mn-lt"/>
              </a:rPr>
              <a:t>sx</a:t>
            </a:r>
            <a:r>
              <a:rPr lang="en-US" altLang="zh-TW" sz="2000" dirty="0" smtClean="0">
                <a:solidFill>
                  <a:srgbClr val="FFFF00"/>
                </a:solidFill>
                <a:latin typeface="+mn-lt"/>
              </a:rPr>
              <a:t>, </a:t>
            </a:r>
            <a:r>
              <a:rPr lang="en-US" altLang="zh-TW" sz="2000" dirty="0" err="1" smtClean="0">
                <a:solidFill>
                  <a:srgbClr val="FFFF00"/>
                </a:solidFill>
                <a:latin typeface="+mn-lt"/>
              </a:rPr>
              <a:t>sy</a:t>
            </a:r>
            <a:r>
              <a:rPr lang="en-US" altLang="zh-TW" sz="2000" dirty="0" smtClean="0">
                <a:solidFill>
                  <a:srgbClr val="FFFF00"/>
                </a:solidFill>
                <a:latin typeface="+mn-lt"/>
              </a:rPr>
              <a:t>, </a:t>
            </a:r>
            <a:r>
              <a:rPr lang="en-US" altLang="zh-TW" sz="2000" dirty="0" err="1" smtClean="0">
                <a:solidFill>
                  <a:srgbClr val="FFFF00"/>
                </a:solidFill>
                <a:latin typeface="+mn-lt"/>
              </a:rPr>
              <a:t>sz</a:t>
            </a:r>
            <a:r>
              <a:rPr lang="en-US" altLang="zh-TW" sz="2000" dirty="0" smtClean="0">
                <a:solidFill>
                  <a:srgbClr val="FFFF00"/>
                </a:solidFill>
                <a:latin typeface="+mn-lt"/>
              </a:rPr>
              <a:t>, op, </a:t>
            </a:r>
            <a:r>
              <a:rPr lang="en-US" altLang="zh-TW" sz="2000" dirty="0" err="1" smtClean="0">
                <a:solidFill>
                  <a:srgbClr val="FFFF00"/>
                </a:solidFill>
                <a:latin typeface="+mn-lt"/>
              </a:rPr>
              <a:t>beLocalOnly</a:t>
            </a:r>
            <a:r>
              <a:rPr lang="en-US" altLang="zh-TW" sz="2000" dirty="0" smtClean="0">
                <a:solidFill>
                  <a:srgbClr val="FFFF00"/>
                </a:solidFill>
                <a:latin typeface="+mn-lt"/>
              </a:rPr>
              <a:t> = FALSE)</a:t>
            </a:r>
          </a:p>
          <a:p>
            <a:pPr lvl="1"/>
            <a:r>
              <a:rPr lang="en-US" altLang="zh-TW" sz="2000" dirty="0" smtClean="0">
                <a:solidFill>
                  <a:srgbClr val="FFFF00"/>
                </a:solidFill>
                <a:latin typeface="+mn-lt"/>
              </a:rPr>
              <a:t>(float </a:t>
            </a:r>
            <a:r>
              <a:rPr lang="en-US" altLang="zh-TW" sz="2000" dirty="0" err="1" smtClean="0">
                <a:solidFill>
                  <a:srgbClr val="FFFF00"/>
                </a:solidFill>
                <a:latin typeface="+mn-lt"/>
              </a:rPr>
              <a:t>sx</a:t>
            </a:r>
            <a:r>
              <a:rPr lang="en-US" altLang="zh-TW" sz="2000" dirty="0" smtClean="0">
                <a:solidFill>
                  <a:srgbClr val="FFFF00"/>
                </a:solidFill>
                <a:latin typeface="+mn-lt"/>
              </a:rPr>
              <a:t>, float </a:t>
            </a:r>
            <a:r>
              <a:rPr lang="en-US" altLang="zh-TW" sz="2000" dirty="0" err="1" smtClean="0">
                <a:solidFill>
                  <a:srgbClr val="FFFF00"/>
                </a:solidFill>
                <a:latin typeface="+mn-lt"/>
              </a:rPr>
              <a:t>sy</a:t>
            </a:r>
            <a:r>
              <a:rPr lang="en-US" altLang="zh-TW" sz="2000" dirty="0" smtClean="0">
                <a:solidFill>
                  <a:srgbClr val="FFFF00"/>
                </a:solidFill>
                <a:latin typeface="+mn-lt"/>
              </a:rPr>
              <a:t>, float </a:t>
            </a:r>
            <a:r>
              <a:rPr lang="en-US" altLang="zh-TW" sz="2000" dirty="0" err="1" smtClean="0">
                <a:solidFill>
                  <a:srgbClr val="FFFF00"/>
                </a:solidFill>
                <a:latin typeface="+mn-lt"/>
              </a:rPr>
              <a:t>sz</a:t>
            </a:r>
            <a:r>
              <a:rPr lang="en-US" altLang="zh-TW" sz="2000" dirty="0" smtClean="0">
                <a:solidFill>
                  <a:srgbClr val="FFFF00"/>
                </a:solidFill>
                <a:latin typeface="+mn-lt"/>
              </a:rPr>
              <a:t>)</a:t>
            </a:r>
            <a:r>
              <a:rPr lang="en-US" altLang="zh-TW" sz="2000" dirty="0" smtClean="0">
                <a:latin typeface="+mn-lt"/>
              </a:rPr>
              <a:t> is the scale factor in x, y, z axes.</a:t>
            </a:r>
          </a:p>
          <a:p>
            <a:pPr lvl="1"/>
            <a:r>
              <a:rPr lang="en-US" altLang="zh-TW" sz="2000" dirty="0" smtClean="0">
                <a:solidFill>
                  <a:srgbClr val="FFFF00"/>
                </a:solidFill>
                <a:latin typeface="+mn-lt"/>
              </a:rPr>
              <a:t>DWORD op </a:t>
            </a:r>
            <a:r>
              <a:rPr lang="en-US" altLang="zh-TW" sz="2000" dirty="0" smtClean="0">
                <a:latin typeface="+mn-lt"/>
              </a:rPr>
              <a:t>is the matrix multiplication operator</a:t>
            </a:r>
          </a:p>
          <a:p>
            <a:pPr lvl="2"/>
            <a:r>
              <a:rPr lang="en-US" altLang="zh-TW" sz="2000" dirty="0">
                <a:solidFill>
                  <a:srgbClr val="FFFF00"/>
                </a:solidFill>
                <a:latin typeface="+mn-lt"/>
              </a:rPr>
              <a:t>o</a:t>
            </a:r>
            <a:r>
              <a:rPr lang="en-US" altLang="zh-TW" sz="2000" dirty="0" smtClean="0">
                <a:solidFill>
                  <a:srgbClr val="FFFF00"/>
                </a:solidFill>
                <a:latin typeface="+mn-lt"/>
              </a:rPr>
              <a:t>p</a:t>
            </a:r>
            <a:r>
              <a:rPr lang="en-US" altLang="zh-TW" sz="2000" dirty="0" smtClean="0">
                <a:latin typeface="+mn-lt"/>
              </a:rPr>
              <a:t> = </a:t>
            </a:r>
            <a:r>
              <a:rPr lang="en-US" altLang="zh-TW" sz="2000" dirty="0" smtClean="0">
                <a:solidFill>
                  <a:srgbClr val="FFFF00"/>
                </a:solidFill>
                <a:latin typeface="+mn-lt"/>
              </a:rPr>
              <a:t>REPLACE</a:t>
            </a:r>
          </a:p>
          <a:p>
            <a:pPr lvl="3"/>
            <a:r>
              <a:rPr lang="en-US" altLang="zh-TW" sz="2000" dirty="0" smtClean="0">
                <a:latin typeface="+mn-lt"/>
              </a:rPr>
              <a:t>Use the scaling matrix to replace the current matrix of the object</a:t>
            </a:r>
          </a:p>
          <a:p>
            <a:pPr lvl="2"/>
            <a:r>
              <a:rPr lang="en-US" altLang="zh-TW" sz="2000" dirty="0">
                <a:solidFill>
                  <a:srgbClr val="FFFF00"/>
                </a:solidFill>
                <a:latin typeface="+mn-lt"/>
              </a:rPr>
              <a:t>o</a:t>
            </a:r>
            <a:r>
              <a:rPr lang="en-US" altLang="zh-TW" sz="2000" dirty="0" smtClean="0">
                <a:solidFill>
                  <a:srgbClr val="FFFF00"/>
                </a:solidFill>
                <a:latin typeface="+mn-lt"/>
              </a:rPr>
              <a:t>p</a:t>
            </a:r>
            <a:r>
              <a:rPr lang="en-US" altLang="zh-TW" sz="2000" dirty="0" smtClean="0">
                <a:latin typeface="+mn-lt"/>
              </a:rPr>
              <a:t> = </a:t>
            </a:r>
            <a:r>
              <a:rPr lang="en-US" altLang="zh-TW" sz="2000" dirty="0" smtClean="0">
                <a:solidFill>
                  <a:srgbClr val="FFFF00"/>
                </a:solidFill>
                <a:latin typeface="+mn-lt"/>
              </a:rPr>
              <a:t>LOCAL</a:t>
            </a:r>
          </a:p>
          <a:p>
            <a:pPr lvl="3"/>
            <a:r>
              <a:rPr lang="en-US" altLang="zh-TW" sz="2000" dirty="0" smtClean="0">
                <a:latin typeface="+mn-lt"/>
              </a:rPr>
              <a:t>The rotation is in local space.</a:t>
            </a:r>
          </a:p>
          <a:p>
            <a:pPr lvl="2"/>
            <a:r>
              <a:rPr lang="en-US" altLang="zh-TW" sz="2000" dirty="0">
                <a:solidFill>
                  <a:srgbClr val="FFFF00"/>
                </a:solidFill>
                <a:latin typeface="+mn-lt"/>
              </a:rPr>
              <a:t>o</a:t>
            </a:r>
            <a:r>
              <a:rPr lang="en-US" altLang="zh-TW" sz="2000" dirty="0" smtClean="0">
                <a:solidFill>
                  <a:srgbClr val="FFFF00"/>
                </a:solidFill>
                <a:latin typeface="+mn-lt"/>
              </a:rPr>
              <a:t>p</a:t>
            </a:r>
            <a:r>
              <a:rPr lang="en-US" altLang="zh-TW" sz="2000" dirty="0" smtClean="0">
                <a:latin typeface="+mn-lt"/>
              </a:rPr>
              <a:t> = </a:t>
            </a:r>
            <a:r>
              <a:rPr lang="en-US" altLang="zh-TW" sz="2000" dirty="0" smtClean="0">
                <a:solidFill>
                  <a:srgbClr val="FFFF00"/>
                </a:solidFill>
                <a:latin typeface="+mn-lt"/>
              </a:rPr>
              <a:t>GLOBAL</a:t>
            </a:r>
          </a:p>
          <a:p>
            <a:pPr lvl="3"/>
            <a:r>
              <a:rPr lang="en-US" altLang="zh-TW" sz="2000" dirty="0" smtClean="0">
                <a:latin typeface="+mn-lt"/>
              </a:rPr>
              <a:t>The rotation is in global space.</a:t>
            </a:r>
          </a:p>
          <a:p>
            <a:pPr lvl="1"/>
            <a:r>
              <a:rPr lang="en-US" altLang="zh-TW" sz="2000" dirty="0">
                <a:solidFill>
                  <a:srgbClr val="FFFF00"/>
                </a:solidFill>
                <a:latin typeface="+mn-lt"/>
              </a:rPr>
              <a:t>BOOL4 </a:t>
            </a:r>
            <a:r>
              <a:rPr lang="en-US" altLang="zh-TW" sz="2000" dirty="0" err="1">
                <a:solidFill>
                  <a:srgbClr val="FFFF00"/>
                </a:solidFill>
                <a:latin typeface="+mn-lt"/>
              </a:rPr>
              <a:t>beLocalOnly</a:t>
            </a:r>
            <a:r>
              <a:rPr lang="en-US" altLang="zh-TW" sz="2000" dirty="0">
                <a:solidFill>
                  <a:srgbClr val="FFFF00"/>
                </a:solidFill>
                <a:latin typeface="+mn-lt"/>
              </a:rPr>
              <a:t> = TRUE </a:t>
            </a:r>
            <a:r>
              <a:rPr lang="en-US" altLang="zh-TW" sz="2000" dirty="0">
                <a:latin typeface="+mn-lt"/>
              </a:rPr>
              <a:t>means the matrix will not influence its child objects</a:t>
            </a:r>
            <a:r>
              <a:rPr lang="en-US" altLang="zh-TW" sz="2000" dirty="0" smtClean="0">
                <a:latin typeface="+mn-lt"/>
              </a:rPr>
              <a:t>.</a:t>
            </a:r>
            <a:endParaRPr lang="en-US" altLang="zh-TW" sz="2000" dirty="0">
              <a:latin typeface="+mn-lt"/>
            </a:endParaRPr>
          </a:p>
        </p:txBody>
      </p:sp>
    </p:spTree>
    <p:extLst>
      <p:ext uri="{BB962C8B-B14F-4D97-AF65-F5344CB8AC3E}">
        <p14:creationId xmlns:p14="http://schemas.microsoft.com/office/powerpoint/2010/main" val="4125684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7504" y="620688"/>
            <a:ext cx="8856984" cy="6048672"/>
          </a:xfrm>
        </p:spPr>
        <p:txBody>
          <a:bodyPr>
            <a:normAutofit/>
          </a:bodyPr>
          <a:lstStyle/>
          <a:p>
            <a:r>
              <a:rPr lang="en-US" altLang="zh-TW" sz="2000" dirty="0" smtClean="0">
                <a:latin typeface="+mn-lt"/>
              </a:rPr>
              <a:t>Development Environment :</a:t>
            </a:r>
          </a:p>
          <a:p>
            <a:pPr lvl="1"/>
            <a:r>
              <a:rPr lang="en-US" altLang="zh-TW" sz="2000" dirty="0" smtClean="0">
                <a:latin typeface="+mn-lt"/>
              </a:rPr>
              <a:t>Use Visual Studio 2010 &amp; C/C++</a:t>
            </a:r>
          </a:p>
          <a:p>
            <a:pPr lvl="1"/>
            <a:r>
              <a:rPr lang="en-US" altLang="zh-TW" sz="2000" dirty="0" smtClean="0">
                <a:latin typeface="+mn-lt"/>
              </a:rPr>
              <a:t>Create a “Win32 Application” project</a:t>
            </a:r>
          </a:p>
          <a:p>
            <a:pPr lvl="1"/>
            <a:r>
              <a:rPr lang="en-US" altLang="zh-TW" sz="2000" dirty="0" smtClean="0">
                <a:latin typeface="+mn-lt"/>
              </a:rPr>
              <a:t>Install APIs</a:t>
            </a:r>
          </a:p>
          <a:p>
            <a:pPr lvl="2"/>
            <a:r>
              <a:rPr lang="en-US" altLang="zh-TW" sz="2000" dirty="0" smtClean="0">
                <a:latin typeface="+mn-lt"/>
              </a:rPr>
              <a:t>Win32 + DirectX 9.0c</a:t>
            </a:r>
          </a:p>
          <a:p>
            <a:pPr lvl="3"/>
            <a:r>
              <a:rPr lang="en-US" altLang="zh-TW" sz="2000" dirty="0" smtClean="0">
                <a:latin typeface="+mn-lt"/>
              </a:rPr>
              <a:t>DirectX 9.0c SDK</a:t>
            </a:r>
          </a:p>
          <a:p>
            <a:pPr lvl="3"/>
            <a:r>
              <a:rPr lang="en-US" altLang="zh-TW" sz="2000" dirty="0" err="1" smtClean="0">
                <a:latin typeface="+mn-lt"/>
              </a:rPr>
              <a:t>OpenAL</a:t>
            </a:r>
            <a:r>
              <a:rPr lang="en-US" altLang="zh-TW" sz="2000" dirty="0" smtClean="0">
                <a:latin typeface="+mn-lt"/>
              </a:rPr>
              <a:t> 1.1 SDK</a:t>
            </a:r>
          </a:p>
        </p:txBody>
      </p:sp>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Development Environment</a:t>
            </a:r>
            <a:endParaRPr lang="en-US" altLang="zh-TW"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159821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Apply a Transformation Matrix Directly to Fly2 Object</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49685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We can apply a transformation directly to an object.</a:t>
            </a:r>
          </a:p>
          <a:p>
            <a:r>
              <a:rPr lang="en-US" altLang="zh-TW" sz="2000" dirty="0" smtClean="0">
                <a:latin typeface="+mn-lt"/>
              </a:rPr>
              <a:t>The matrix is a M12 matrix.</a:t>
            </a:r>
          </a:p>
          <a:p>
            <a:r>
              <a:rPr lang="en-US" altLang="zh-TW" sz="2000" dirty="0" err="1" smtClean="0">
                <a:solidFill>
                  <a:srgbClr val="FFFF00"/>
                </a:solidFill>
                <a:latin typeface="+mn-lt"/>
              </a:rPr>
              <a:t>FnObject</a:t>
            </a:r>
            <a:r>
              <a:rPr lang="en-US" altLang="zh-TW" sz="2000" dirty="0" smtClean="0">
                <a:solidFill>
                  <a:srgbClr val="FFFF00"/>
                </a:solidFill>
                <a:latin typeface="+mn-lt"/>
              </a:rPr>
              <a:t>::</a:t>
            </a:r>
            <a:r>
              <a:rPr lang="en-US" altLang="zh-TW" sz="2000" dirty="0" err="1" smtClean="0">
                <a:solidFill>
                  <a:srgbClr val="FFFF00"/>
                </a:solidFill>
                <a:latin typeface="+mn-lt"/>
              </a:rPr>
              <a:t>SetMatrix</a:t>
            </a:r>
            <a:r>
              <a:rPr lang="en-US" altLang="zh-TW" sz="2000" dirty="0" smtClean="0">
                <a:solidFill>
                  <a:srgbClr val="FFFF00"/>
                </a:solidFill>
                <a:latin typeface="+mn-lt"/>
              </a:rPr>
              <a:t>(M12, op, </a:t>
            </a:r>
            <a:r>
              <a:rPr lang="en-US" altLang="zh-TW" sz="2000" dirty="0" err="1" smtClean="0">
                <a:solidFill>
                  <a:srgbClr val="FFFF00"/>
                </a:solidFill>
                <a:latin typeface="+mn-lt"/>
              </a:rPr>
              <a:t>beLocalOnly</a:t>
            </a:r>
            <a:r>
              <a:rPr lang="en-US" altLang="zh-TW" sz="2000" dirty="0" smtClean="0">
                <a:solidFill>
                  <a:srgbClr val="FFFF00"/>
                </a:solidFill>
                <a:latin typeface="+mn-lt"/>
              </a:rPr>
              <a:t> = FALSE)</a:t>
            </a:r>
          </a:p>
          <a:p>
            <a:pPr lvl="1"/>
            <a:r>
              <a:rPr lang="en-US" altLang="zh-TW" sz="2000" dirty="0">
                <a:solidFill>
                  <a:srgbClr val="FFFF00"/>
                </a:solidFill>
                <a:latin typeface="+mn-lt"/>
              </a:rPr>
              <a:t>f</a:t>
            </a:r>
            <a:r>
              <a:rPr lang="en-US" altLang="zh-TW" sz="2000" dirty="0" smtClean="0">
                <a:solidFill>
                  <a:srgbClr val="FFFF00"/>
                </a:solidFill>
                <a:latin typeface="+mn-lt"/>
              </a:rPr>
              <a:t>loat *M12</a:t>
            </a:r>
            <a:r>
              <a:rPr lang="en-US" altLang="zh-TW" sz="2000" dirty="0" smtClean="0">
                <a:latin typeface="+mn-lt"/>
              </a:rPr>
              <a:t> is the 12-element floating-point array</a:t>
            </a:r>
          </a:p>
          <a:p>
            <a:pPr lvl="1"/>
            <a:r>
              <a:rPr lang="en-US" altLang="zh-TW" sz="2000" dirty="0" smtClean="0">
                <a:solidFill>
                  <a:srgbClr val="FFFF00"/>
                </a:solidFill>
                <a:latin typeface="+mn-lt"/>
              </a:rPr>
              <a:t>DWORD op </a:t>
            </a:r>
            <a:r>
              <a:rPr lang="en-US" altLang="zh-TW" sz="2000" dirty="0" smtClean="0">
                <a:latin typeface="+mn-lt"/>
              </a:rPr>
              <a:t>is the matrix multiplication operator</a:t>
            </a:r>
          </a:p>
          <a:p>
            <a:pPr lvl="2"/>
            <a:r>
              <a:rPr lang="en-US" altLang="zh-TW" sz="2000" dirty="0">
                <a:solidFill>
                  <a:srgbClr val="FFFF00"/>
                </a:solidFill>
                <a:latin typeface="+mn-lt"/>
              </a:rPr>
              <a:t>o</a:t>
            </a:r>
            <a:r>
              <a:rPr lang="en-US" altLang="zh-TW" sz="2000" dirty="0" smtClean="0">
                <a:solidFill>
                  <a:srgbClr val="FFFF00"/>
                </a:solidFill>
                <a:latin typeface="+mn-lt"/>
              </a:rPr>
              <a:t>p</a:t>
            </a:r>
            <a:r>
              <a:rPr lang="en-US" altLang="zh-TW" sz="2000" dirty="0" smtClean="0">
                <a:latin typeface="+mn-lt"/>
              </a:rPr>
              <a:t> = </a:t>
            </a:r>
            <a:r>
              <a:rPr lang="en-US" altLang="zh-TW" sz="2000" dirty="0" smtClean="0">
                <a:solidFill>
                  <a:srgbClr val="FFFF00"/>
                </a:solidFill>
                <a:latin typeface="+mn-lt"/>
              </a:rPr>
              <a:t>REPLACE</a:t>
            </a:r>
          </a:p>
          <a:p>
            <a:pPr lvl="3"/>
            <a:r>
              <a:rPr lang="en-US" altLang="zh-TW" sz="2000" dirty="0" smtClean="0">
                <a:latin typeface="+mn-lt"/>
              </a:rPr>
              <a:t>Use the matrix to replace the current matrix of the object</a:t>
            </a:r>
          </a:p>
          <a:p>
            <a:pPr lvl="2"/>
            <a:r>
              <a:rPr lang="en-US" altLang="zh-TW" sz="2000" dirty="0">
                <a:solidFill>
                  <a:srgbClr val="FFFF00"/>
                </a:solidFill>
                <a:latin typeface="+mn-lt"/>
              </a:rPr>
              <a:t>o</a:t>
            </a:r>
            <a:r>
              <a:rPr lang="en-US" altLang="zh-TW" sz="2000" dirty="0" smtClean="0">
                <a:solidFill>
                  <a:srgbClr val="FFFF00"/>
                </a:solidFill>
                <a:latin typeface="+mn-lt"/>
              </a:rPr>
              <a:t>p</a:t>
            </a:r>
            <a:r>
              <a:rPr lang="en-US" altLang="zh-TW" sz="2000" dirty="0" smtClean="0">
                <a:latin typeface="+mn-lt"/>
              </a:rPr>
              <a:t> = </a:t>
            </a:r>
            <a:r>
              <a:rPr lang="en-US" altLang="zh-TW" sz="2000" dirty="0" smtClean="0">
                <a:solidFill>
                  <a:srgbClr val="FFFF00"/>
                </a:solidFill>
                <a:latin typeface="+mn-lt"/>
              </a:rPr>
              <a:t>LOCAL</a:t>
            </a:r>
          </a:p>
          <a:p>
            <a:pPr lvl="3"/>
            <a:r>
              <a:rPr lang="en-US" altLang="zh-TW" sz="2000" dirty="0" smtClean="0">
                <a:latin typeface="+mn-lt"/>
              </a:rPr>
              <a:t>The rotation is in local space.</a:t>
            </a:r>
          </a:p>
          <a:p>
            <a:pPr lvl="2"/>
            <a:r>
              <a:rPr lang="en-US" altLang="zh-TW" sz="2000" dirty="0">
                <a:solidFill>
                  <a:srgbClr val="FFFF00"/>
                </a:solidFill>
                <a:latin typeface="+mn-lt"/>
              </a:rPr>
              <a:t>o</a:t>
            </a:r>
            <a:r>
              <a:rPr lang="en-US" altLang="zh-TW" sz="2000" dirty="0" smtClean="0">
                <a:solidFill>
                  <a:srgbClr val="FFFF00"/>
                </a:solidFill>
                <a:latin typeface="+mn-lt"/>
              </a:rPr>
              <a:t>p</a:t>
            </a:r>
            <a:r>
              <a:rPr lang="en-US" altLang="zh-TW" sz="2000" dirty="0" smtClean="0">
                <a:latin typeface="+mn-lt"/>
              </a:rPr>
              <a:t> = </a:t>
            </a:r>
            <a:r>
              <a:rPr lang="en-US" altLang="zh-TW" sz="2000" dirty="0" smtClean="0">
                <a:solidFill>
                  <a:srgbClr val="FFFF00"/>
                </a:solidFill>
                <a:latin typeface="+mn-lt"/>
              </a:rPr>
              <a:t>GLOBAL</a:t>
            </a:r>
          </a:p>
          <a:p>
            <a:pPr lvl="3"/>
            <a:r>
              <a:rPr lang="en-US" altLang="zh-TW" sz="2000" dirty="0" smtClean="0">
                <a:latin typeface="+mn-lt"/>
              </a:rPr>
              <a:t>The rotation is in global space.</a:t>
            </a:r>
          </a:p>
          <a:p>
            <a:pPr lvl="1"/>
            <a:r>
              <a:rPr lang="en-US" altLang="zh-TW" sz="2000" dirty="0">
                <a:solidFill>
                  <a:srgbClr val="FFFF00"/>
                </a:solidFill>
                <a:latin typeface="+mn-lt"/>
              </a:rPr>
              <a:t>BOOL4 </a:t>
            </a:r>
            <a:r>
              <a:rPr lang="en-US" altLang="zh-TW" sz="2000" dirty="0" err="1">
                <a:solidFill>
                  <a:srgbClr val="FFFF00"/>
                </a:solidFill>
                <a:latin typeface="+mn-lt"/>
              </a:rPr>
              <a:t>beLocalOnly</a:t>
            </a:r>
            <a:r>
              <a:rPr lang="en-US" altLang="zh-TW" sz="2000" dirty="0">
                <a:solidFill>
                  <a:srgbClr val="FFFF00"/>
                </a:solidFill>
                <a:latin typeface="+mn-lt"/>
              </a:rPr>
              <a:t> = TRUE </a:t>
            </a:r>
            <a:r>
              <a:rPr lang="en-US" altLang="zh-TW" sz="2000" dirty="0">
                <a:latin typeface="+mn-lt"/>
              </a:rPr>
              <a:t>means the matrix will not influence its child objects</a:t>
            </a:r>
            <a:r>
              <a:rPr lang="en-US" altLang="zh-TW" sz="2000" dirty="0" smtClean="0">
                <a:latin typeface="+mn-lt"/>
              </a:rPr>
              <a:t>.</a:t>
            </a:r>
            <a:endParaRPr lang="en-US" altLang="zh-TW" sz="2000" dirty="0">
              <a:latin typeface="+mn-lt"/>
            </a:endParaRPr>
          </a:p>
        </p:txBody>
      </p:sp>
    </p:spTree>
    <p:extLst>
      <p:ext uri="{BB962C8B-B14F-4D97-AF65-F5344CB8AC3E}">
        <p14:creationId xmlns:p14="http://schemas.microsoft.com/office/powerpoint/2010/main" val="28459800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Get the Transformation Matrix from Fly2 Object</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5976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We can get the transformation matrix from an object.</a:t>
            </a:r>
          </a:p>
          <a:p>
            <a:r>
              <a:rPr lang="en-US" altLang="zh-TW" sz="2000" dirty="0" err="1" smtClean="0">
                <a:solidFill>
                  <a:srgbClr val="FFFF00"/>
                </a:solidFill>
                <a:latin typeface="+mn-lt"/>
              </a:rPr>
              <a:t>FnObject</a:t>
            </a:r>
            <a:r>
              <a:rPr lang="en-US" altLang="zh-TW" sz="2000" dirty="0" smtClean="0">
                <a:solidFill>
                  <a:srgbClr val="FFFF00"/>
                </a:solidFill>
                <a:latin typeface="+mn-lt"/>
              </a:rPr>
              <a:t>::</a:t>
            </a:r>
            <a:r>
              <a:rPr lang="en-US" altLang="zh-TW" sz="2000" dirty="0" err="1" smtClean="0">
                <a:solidFill>
                  <a:srgbClr val="FFFF00"/>
                </a:solidFill>
                <a:latin typeface="+mn-lt"/>
              </a:rPr>
              <a:t>GetMatrix</a:t>
            </a:r>
            <a:r>
              <a:rPr lang="en-US" altLang="zh-TW" sz="2000" dirty="0" smtClean="0">
                <a:solidFill>
                  <a:srgbClr val="FFFF00"/>
                </a:solidFill>
                <a:latin typeface="+mn-lt"/>
              </a:rPr>
              <a:t>(M, </a:t>
            </a:r>
            <a:r>
              <a:rPr lang="en-US" altLang="zh-TW" sz="2000" dirty="0" err="1" smtClean="0">
                <a:solidFill>
                  <a:srgbClr val="FFFF00"/>
                </a:solidFill>
                <a:latin typeface="+mn-lt"/>
              </a:rPr>
              <a:t>beGlobal</a:t>
            </a:r>
            <a:r>
              <a:rPr lang="en-US" altLang="zh-TW" sz="2000" dirty="0" smtClean="0">
                <a:solidFill>
                  <a:srgbClr val="FFFF00"/>
                </a:solidFill>
                <a:latin typeface="+mn-lt"/>
              </a:rPr>
              <a:t> = FALSE, </a:t>
            </a:r>
            <a:r>
              <a:rPr lang="en-US" altLang="zh-TW" sz="2000" dirty="0" err="1" smtClean="0">
                <a:solidFill>
                  <a:srgbClr val="FFFF00"/>
                </a:solidFill>
                <a:latin typeface="+mn-lt"/>
              </a:rPr>
              <a:t>beWithObjectLocal</a:t>
            </a:r>
            <a:r>
              <a:rPr lang="en-US" altLang="zh-TW" sz="2000" dirty="0" smtClean="0">
                <a:solidFill>
                  <a:srgbClr val="FFFF00"/>
                </a:solidFill>
                <a:latin typeface="+mn-lt"/>
              </a:rPr>
              <a:t> = FALSE)</a:t>
            </a:r>
          </a:p>
          <a:p>
            <a:pPr lvl="1"/>
            <a:r>
              <a:rPr lang="en-US" altLang="zh-TW" sz="2000" dirty="0">
                <a:solidFill>
                  <a:srgbClr val="FFFF00"/>
                </a:solidFill>
                <a:latin typeface="+mn-lt"/>
              </a:rPr>
              <a:t>f</a:t>
            </a:r>
            <a:r>
              <a:rPr lang="en-US" altLang="zh-TW" sz="2000" dirty="0" smtClean="0">
                <a:solidFill>
                  <a:srgbClr val="FFFF00"/>
                </a:solidFill>
                <a:latin typeface="+mn-lt"/>
              </a:rPr>
              <a:t>loat *M</a:t>
            </a:r>
            <a:r>
              <a:rPr lang="en-US" altLang="zh-TW" sz="2000" dirty="0" smtClean="0">
                <a:latin typeface="+mn-lt"/>
              </a:rPr>
              <a:t> is the 12-element or 16-element floating-point array.</a:t>
            </a:r>
          </a:p>
          <a:p>
            <a:pPr lvl="2"/>
            <a:r>
              <a:rPr lang="en-US" altLang="zh-TW" sz="2000" dirty="0" smtClean="0">
                <a:latin typeface="+mn-lt"/>
              </a:rPr>
              <a:t>If </a:t>
            </a:r>
            <a:r>
              <a:rPr lang="en-US" altLang="zh-TW" sz="2000" dirty="0" err="1" smtClean="0">
                <a:solidFill>
                  <a:srgbClr val="FFFF00"/>
                </a:solidFill>
                <a:latin typeface="+mn-lt"/>
              </a:rPr>
              <a:t>beGlobal</a:t>
            </a:r>
            <a:r>
              <a:rPr lang="en-US" altLang="zh-TW" sz="2000" dirty="0" smtClean="0">
                <a:latin typeface="+mn-lt"/>
              </a:rPr>
              <a:t> = </a:t>
            </a:r>
            <a:r>
              <a:rPr lang="en-US" altLang="zh-TW" sz="2000" dirty="0" smtClean="0">
                <a:solidFill>
                  <a:srgbClr val="FFFF00"/>
                </a:solidFill>
                <a:latin typeface="+mn-lt"/>
              </a:rPr>
              <a:t>TRUE</a:t>
            </a:r>
            <a:r>
              <a:rPr lang="en-US" altLang="zh-TW" sz="2000" dirty="0" smtClean="0">
                <a:latin typeface="+mn-lt"/>
              </a:rPr>
              <a:t>, M is the 16-element world matrix of the object.</a:t>
            </a:r>
          </a:p>
          <a:p>
            <a:pPr lvl="2"/>
            <a:r>
              <a:rPr lang="en-US" altLang="zh-TW" sz="2000" dirty="0" smtClean="0">
                <a:latin typeface="+mn-lt"/>
              </a:rPr>
              <a:t>If </a:t>
            </a:r>
            <a:r>
              <a:rPr lang="en-US" altLang="zh-TW" sz="2000" dirty="0" err="1" smtClean="0">
                <a:solidFill>
                  <a:srgbClr val="FFFF00"/>
                </a:solidFill>
                <a:latin typeface="+mn-lt"/>
              </a:rPr>
              <a:t>beGlobal</a:t>
            </a:r>
            <a:r>
              <a:rPr lang="en-US" altLang="zh-TW" sz="2000" dirty="0" smtClean="0">
                <a:solidFill>
                  <a:srgbClr val="FFFF00"/>
                </a:solidFill>
                <a:latin typeface="+mn-lt"/>
              </a:rPr>
              <a:t> </a:t>
            </a:r>
            <a:r>
              <a:rPr lang="en-US" altLang="zh-TW" sz="2000" dirty="0" smtClean="0">
                <a:latin typeface="+mn-lt"/>
              </a:rPr>
              <a:t>= </a:t>
            </a:r>
            <a:r>
              <a:rPr lang="en-US" altLang="zh-TW" sz="2000" dirty="0" smtClean="0">
                <a:solidFill>
                  <a:srgbClr val="FFFF00"/>
                </a:solidFill>
                <a:latin typeface="+mn-lt"/>
              </a:rPr>
              <a:t>FALSE</a:t>
            </a:r>
            <a:r>
              <a:rPr lang="en-US" altLang="zh-TW" sz="2000" dirty="0" smtClean="0">
                <a:latin typeface="+mn-lt"/>
              </a:rPr>
              <a:t>, M is the 12-element local matrix of the object.</a:t>
            </a:r>
          </a:p>
          <a:p>
            <a:pPr lvl="2"/>
            <a:r>
              <a:rPr lang="en-US" altLang="zh-TW" sz="2000" dirty="0" smtClean="0">
                <a:latin typeface="+mn-lt"/>
              </a:rPr>
              <a:t>The game programmer must prepare the matrix before calling this function.</a:t>
            </a:r>
          </a:p>
          <a:p>
            <a:pPr lvl="1"/>
            <a:r>
              <a:rPr lang="en-US" altLang="zh-TW" sz="2000" dirty="0" smtClean="0">
                <a:solidFill>
                  <a:srgbClr val="FFFF00"/>
                </a:solidFill>
                <a:latin typeface="+mn-lt"/>
              </a:rPr>
              <a:t>BOOL4 </a:t>
            </a:r>
            <a:r>
              <a:rPr lang="en-US" altLang="zh-TW" sz="2000" dirty="0" err="1" smtClean="0">
                <a:solidFill>
                  <a:srgbClr val="FFFF00"/>
                </a:solidFill>
                <a:latin typeface="+mn-lt"/>
              </a:rPr>
              <a:t>beGlobal</a:t>
            </a:r>
            <a:r>
              <a:rPr lang="en-US" altLang="zh-TW" sz="2000" dirty="0" smtClean="0">
                <a:solidFill>
                  <a:srgbClr val="FFFF00"/>
                </a:solidFill>
                <a:latin typeface="+mn-lt"/>
              </a:rPr>
              <a:t> </a:t>
            </a:r>
            <a:r>
              <a:rPr lang="en-US" altLang="zh-TW" sz="2000" dirty="0" smtClean="0">
                <a:latin typeface="+mn-lt"/>
              </a:rPr>
              <a:t>= </a:t>
            </a:r>
            <a:r>
              <a:rPr lang="en-US" altLang="zh-TW" sz="2000" dirty="0" smtClean="0">
                <a:solidFill>
                  <a:srgbClr val="FFFF00"/>
                </a:solidFill>
                <a:latin typeface="+mn-lt"/>
              </a:rPr>
              <a:t>TRUE</a:t>
            </a:r>
            <a:r>
              <a:rPr lang="en-US" altLang="zh-TW" sz="2000" dirty="0" smtClean="0">
                <a:latin typeface="+mn-lt"/>
              </a:rPr>
              <a:t> mean the returned matrix is a world matrix, </a:t>
            </a:r>
            <a:r>
              <a:rPr lang="en-US" altLang="zh-TW" sz="2000" dirty="0">
                <a:latin typeface="+mn-lt"/>
              </a:rPr>
              <a:t>o</a:t>
            </a:r>
            <a:r>
              <a:rPr lang="en-US" altLang="zh-TW" sz="2000" dirty="0" smtClean="0">
                <a:latin typeface="+mn-lt"/>
              </a:rPr>
              <a:t>therwise it is a local matrix.</a:t>
            </a:r>
          </a:p>
          <a:p>
            <a:pPr lvl="1"/>
            <a:r>
              <a:rPr lang="en-US" altLang="zh-TW" sz="2000" dirty="0" smtClean="0">
                <a:solidFill>
                  <a:srgbClr val="FFFF00"/>
                </a:solidFill>
                <a:latin typeface="+mn-lt"/>
              </a:rPr>
              <a:t>BOOL4 </a:t>
            </a:r>
            <a:r>
              <a:rPr lang="en-US" altLang="zh-TW" sz="2000" dirty="0" err="1">
                <a:solidFill>
                  <a:srgbClr val="FFFF00"/>
                </a:solidFill>
                <a:latin typeface="+mn-lt"/>
              </a:rPr>
              <a:t>beWithObjectLocal</a:t>
            </a:r>
            <a:r>
              <a:rPr lang="en-US" altLang="zh-TW" sz="2000" dirty="0">
                <a:solidFill>
                  <a:srgbClr val="FFFF00"/>
                </a:solidFill>
                <a:latin typeface="+mn-lt"/>
              </a:rPr>
              <a:t> </a:t>
            </a:r>
            <a:r>
              <a:rPr lang="en-US" altLang="zh-TW" sz="2000" dirty="0" smtClean="0">
                <a:solidFill>
                  <a:srgbClr val="FFFF00"/>
                </a:solidFill>
                <a:latin typeface="+mn-lt"/>
              </a:rPr>
              <a:t> </a:t>
            </a:r>
            <a:r>
              <a:rPr lang="en-US" altLang="zh-TW" sz="2000" dirty="0" smtClean="0">
                <a:latin typeface="+mn-lt"/>
              </a:rPr>
              <a:t>=</a:t>
            </a:r>
            <a:r>
              <a:rPr lang="en-US" altLang="zh-TW" sz="2000" dirty="0" smtClean="0">
                <a:solidFill>
                  <a:srgbClr val="FFFF00"/>
                </a:solidFill>
                <a:latin typeface="+mn-lt"/>
              </a:rPr>
              <a:t> TRUE </a:t>
            </a:r>
            <a:r>
              <a:rPr lang="en-US" altLang="zh-TW" sz="2000" dirty="0" smtClean="0">
                <a:latin typeface="+mn-lt"/>
              </a:rPr>
              <a:t>means the returned matrix will multiply the private local matrix which affects the object only.</a:t>
            </a:r>
            <a:endParaRPr lang="en-US" altLang="zh-TW" sz="2000" dirty="0">
              <a:latin typeface="+mn-lt"/>
            </a:endParaRPr>
          </a:p>
        </p:txBody>
      </p:sp>
    </p:spTree>
    <p:extLst>
      <p:ext uri="{BB962C8B-B14F-4D97-AF65-F5344CB8AC3E}">
        <p14:creationId xmlns:p14="http://schemas.microsoft.com/office/powerpoint/2010/main" val="28694274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Fly2 Scene Tree</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5976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Each scene in Fly2 is a scene tree.</a:t>
            </a:r>
          </a:p>
          <a:p>
            <a:r>
              <a:rPr lang="en-US" altLang="zh-TW" sz="2000" dirty="0" smtClean="0">
                <a:latin typeface="+mn-lt"/>
              </a:rPr>
              <a:t>Use </a:t>
            </a:r>
            <a:r>
              <a:rPr lang="en-US" altLang="zh-TW" sz="2000" dirty="0" err="1" smtClean="0">
                <a:solidFill>
                  <a:srgbClr val="FFFF00"/>
                </a:solidFill>
                <a:latin typeface="+mn-lt"/>
              </a:rPr>
              <a:t>FnObject</a:t>
            </a:r>
            <a:r>
              <a:rPr lang="en-US" altLang="zh-TW" sz="2000" dirty="0" smtClean="0">
                <a:solidFill>
                  <a:srgbClr val="FFFF00"/>
                </a:solidFill>
                <a:latin typeface="+mn-lt"/>
              </a:rPr>
              <a:t>::</a:t>
            </a:r>
            <a:r>
              <a:rPr lang="en-US" altLang="zh-TW" sz="2000" dirty="0" err="1" smtClean="0">
                <a:solidFill>
                  <a:srgbClr val="FFFF00"/>
                </a:solidFill>
                <a:latin typeface="+mn-lt"/>
              </a:rPr>
              <a:t>SetParent</a:t>
            </a:r>
            <a:r>
              <a:rPr lang="en-US" altLang="zh-TW" sz="2000" dirty="0" smtClean="0">
                <a:solidFill>
                  <a:srgbClr val="FFFF00"/>
                </a:solidFill>
                <a:latin typeface="+mn-lt"/>
              </a:rPr>
              <a:t>(</a:t>
            </a:r>
            <a:r>
              <a:rPr lang="en-US" altLang="zh-TW" sz="2000" dirty="0" err="1" smtClean="0">
                <a:solidFill>
                  <a:srgbClr val="FFFF00"/>
                </a:solidFill>
                <a:latin typeface="+mn-lt"/>
              </a:rPr>
              <a:t>OBJECTid</a:t>
            </a:r>
            <a:r>
              <a:rPr lang="en-US" altLang="zh-TW" sz="2000" dirty="0" smtClean="0">
                <a:solidFill>
                  <a:srgbClr val="FFFF00"/>
                </a:solidFill>
                <a:latin typeface="+mn-lt"/>
              </a:rPr>
              <a:t> </a:t>
            </a:r>
            <a:r>
              <a:rPr lang="en-US" altLang="zh-TW" sz="2000" dirty="0" err="1" smtClean="0">
                <a:solidFill>
                  <a:srgbClr val="FFFF00"/>
                </a:solidFill>
                <a:latin typeface="+mn-lt"/>
              </a:rPr>
              <a:t>pID</a:t>
            </a:r>
            <a:r>
              <a:rPr lang="en-US" altLang="zh-TW" sz="2000" dirty="0" smtClean="0">
                <a:solidFill>
                  <a:srgbClr val="FFFF00"/>
                </a:solidFill>
                <a:latin typeface="+mn-lt"/>
              </a:rPr>
              <a:t>) </a:t>
            </a:r>
            <a:r>
              <a:rPr lang="en-US" altLang="zh-TW" sz="2000" dirty="0" smtClean="0">
                <a:latin typeface="+mn-lt"/>
              </a:rPr>
              <a:t>function to control the scene tree.</a:t>
            </a:r>
          </a:p>
          <a:p>
            <a:pPr lvl="1"/>
            <a:r>
              <a:rPr lang="en-US" altLang="zh-TW" sz="2000" dirty="0" err="1" smtClean="0">
                <a:solidFill>
                  <a:srgbClr val="FFFF00"/>
                </a:solidFill>
                <a:latin typeface="+mn-lt"/>
              </a:rPr>
              <a:t>OBJECTid</a:t>
            </a:r>
            <a:r>
              <a:rPr lang="en-US" altLang="zh-TW" sz="2000" dirty="0" smtClean="0">
                <a:solidFill>
                  <a:srgbClr val="FFFF00"/>
                </a:solidFill>
                <a:latin typeface="+mn-lt"/>
              </a:rPr>
              <a:t> </a:t>
            </a:r>
            <a:r>
              <a:rPr lang="en-US" altLang="zh-TW" sz="2000" dirty="0" err="1" smtClean="0">
                <a:solidFill>
                  <a:srgbClr val="FFFF00"/>
                </a:solidFill>
                <a:latin typeface="+mn-lt"/>
              </a:rPr>
              <a:t>pID</a:t>
            </a:r>
            <a:r>
              <a:rPr lang="en-US" altLang="zh-TW" sz="2000" dirty="0" smtClean="0">
                <a:solidFill>
                  <a:srgbClr val="FFFF00"/>
                </a:solidFill>
                <a:latin typeface="+mn-lt"/>
              </a:rPr>
              <a:t> </a:t>
            </a:r>
            <a:r>
              <a:rPr lang="en-US" altLang="zh-TW" sz="2000" dirty="0" smtClean="0">
                <a:latin typeface="+mn-lt"/>
              </a:rPr>
              <a:t>is the object ID of the parent object.</a:t>
            </a:r>
          </a:p>
          <a:p>
            <a:r>
              <a:rPr lang="en-US" altLang="zh-TW" sz="2000" dirty="0" smtClean="0">
                <a:latin typeface="+mn-lt"/>
              </a:rPr>
              <a:t>Use </a:t>
            </a:r>
            <a:r>
              <a:rPr lang="en-US" altLang="zh-TW" sz="2000" dirty="0" err="1" smtClean="0">
                <a:solidFill>
                  <a:srgbClr val="FFFF00"/>
                </a:solidFill>
                <a:latin typeface="+mn-lt"/>
              </a:rPr>
              <a:t>OBJECTid</a:t>
            </a:r>
            <a:r>
              <a:rPr lang="en-US" altLang="zh-TW" sz="2000" dirty="0" smtClean="0">
                <a:solidFill>
                  <a:srgbClr val="FFFF00"/>
                </a:solidFill>
                <a:latin typeface="+mn-lt"/>
              </a:rPr>
              <a:t> </a:t>
            </a:r>
            <a:r>
              <a:rPr lang="en-US" altLang="zh-TW" sz="2000" dirty="0" err="1" smtClean="0">
                <a:solidFill>
                  <a:srgbClr val="FFFF00"/>
                </a:solidFill>
                <a:latin typeface="+mn-lt"/>
              </a:rPr>
              <a:t>FnObject</a:t>
            </a:r>
            <a:r>
              <a:rPr lang="en-US" altLang="zh-TW" sz="2000" dirty="0" smtClean="0">
                <a:solidFill>
                  <a:srgbClr val="FFFF00"/>
                </a:solidFill>
                <a:latin typeface="+mn-lt"/>
              </a:rPr>
              <a:t>::</a:t>
            </a:r>
            <a:r>
              <a:rPr lang="en-US" altLang="zh-TW" sz="2000" dirty="0" err="1" smtClean="0">
                <a:solidFill>
                  <a:srgbClr val="FFFF00"/>
                </a:solidFill>
                <a:latin typeface="+mn-lt"/>
              </a:rPr>
              <a:t>GetParent</a:t>
            </a:r>
            <a:r>
              <a:rPr lang="en-US" altLang="zh-TW" sz="2000" dirty="0" smtClean="0">
                <a:solidFill>
                  <a:srgbClr val="FFFF00"/>
                </a:solidFill>
                <a:latin typeface="+mn-lt"/>
              </a:rPr>
              <a:t>() </a:t>
            </a:r>
            <a:r>
              <a:rPr lang="en-US" altLang="zh-TW" sz="2000" dirty="0" smtClean="0">
                <a:latin typeface="+mn-lt"/>
              </a:rPr>
              <a:t>to know the parent object.</a:t>
            </a:r>
          </a:p>
          <a:p>
            <a:pPr lvl="1"/>
            <a:r>
              <a:rPr lang="en-US" altLang="zh-TW" sz="2000" dirty="0" smtClean="0">
                <a:latin typeface="+mn-lt"/>
              </a:rPr>
              <a:t>The function will return the parent’s object ID.</a:t>
            </a:r>
          </a:p>
          <a:p>
            <a:r>
              <a:rPr lang="en-US" altLang="zh-TW" sz="2000" dirty="0" smtClean="0">
                <a:latin typeface="+mn-lt"/>
              </a:rPr>
              <a:t>An object has its host scene which creates the object.</a:t>
            </a:r>
          </a:p>
          <a:p>
            <a:r>
              <a:rPr lang="en-US" altLang="zh-TW" sz="2000" dirty="0" smtClean="0">
                <a:latin typeface="+mn-lt"/>
              </a:rPr>
              <a:t>But you can change the host scene in the game.</a:t>
            </a:r>
          </a:p>
          <a:p>
            <a:pPr lvl="1"/>
            <a:r>
              <a:rPr lang="en-US" altLang="zh-TW" sz="2000" dirty="0" smtClean="0">
                <a:latin typeface="+mn-lt"/>
              </a:rPr>
              <a:t>Use </a:t>
            </a:r>
            <a:r>
              <a:rPr lang="en-US" altLang="zh-TW" sz="2000" dirty="0" err="1" smtClean="0">
                <a:solidFill>
                  <a:srgbClr val="FFFF00"/>
                </a:solidFill>
                <a:latin typeface="+mn-lt"/>
              </a:rPr>
              <a:t>FnObject</a:t>
            </a:r>
            <a:r>
              <a:rPr lang="en-US" altLang="zh-TW" sz="2000" dirty="0" smtClean="0">
                <a:solidFill>
                  <a:srgbClr val="FFFF00"/>
                </a:solidFill>
                <a:latin typeface="+mn-lt"/>
              </a:rPr>
              <a:t>::</a:t>
            </a:r>
            <a:r>
              <a:rPr lang="en-US" altLang="zh-TW" sz="2000" dirty="0" err="1" smtClean="0">
                <a:solidFill>
                  <a:srgbClr val="FFFF00"/>
                </a:solidFill>
                <a:latin typeface="+mn-lt"/>
              </a:rPr>
              <a:t>ChangeScene</a:t>
            </a:r>
            <a:r>
              <a:rPr lang="en-US" altLang="zh-TW" sz="2000" dirty="0" smtClean="0">
                <a:solidFill>
                  <a:srgbClr val="FFFF00"/>
                </a:solidFill>
                <a:latin typeface="+mn-lt"/>
              </a:rPr>
              <a:t>(</a:t>
            </a:r>
            <a:r>
              <a:rPr lang="en-US" altLang="zh-TW" sz="2000" dirty="0" err="1" smtClean="0">
                <a:solidFill>
                  <a:srgbClr val="FFFF00"/>
                </a:solidFill>
                <a:latin typeface="+mn-lt"/>
              </a:rPr>
              <a:t>SCENEid</a:t>
            </a:r>
            <a:r>
              <a:rPr lang="en-US" altLang="zh-TW" sz="2000" dirty="0" smtClean="0">
                <a:solidFill>
                  <a:srgbClr val="FFFF00"/>
                </a:solidFill>
                <a:latin typeface="+mn-lt"/>
              </a:rPr>
              <a:t> </a:t>
            </a:r>
            <a:r>
              <a:rPr lang="en-US" altLang="zh-TW" sz="2000" dirty="0" err="1" smtClean="0">
                <a:solidFill>
                  <a:srgbClr val="FFFF00"/>
                </a:solidFill>
                <a:latin typeface="+mn-lt"/>
              </a:rPr>
              <a:t>newSceneID</a:t>
            </a:r>
            <a:r>
              <a:rPr lang="en-US" altLang="zh-TW" sz="2000" dirty="0" smtClean="0">
                <a:solidFill>
                  <a:srgbClr val="FFFF00"/>
                </a:solidFill>
                <a:latin typeface="+mn-lt"/>
              </a:rPr>
              <a:t>);</a:t>
            </a:r>
          </a:p>
          <a:p>
            <a:pPr lvl="1"/>
            <a:r>
              <a:rPr lang="en-US" altLang="zh-TW" sz="2000" dirty="0" err="1" smtClean="0">
                <a:solidFill>
                  <a:srgbClr val="FFFF00"/>
                </a:solidFill>
                <a:latin typeface="+mn-lt"/>
              </a:rPr>
              <a:t>SCENEid</a:t>
            </a:r>
            <a:r>
              <a:rPr lang="en-US" altLang="zh-TW" sz="2000" dirty="0" smtClean="0">
                <a:solidFill>
                  <a:srgbClr val="FFFF00"/>
                </a:solidFill>
                <a:latin typeface="+mn-lt"/>
              </a:rPr>
              <a:t> </a:t>
            </a:r>
            <a:r>
              <a:rPr lang="en-US" altLang="zh-TW" sz="2000" dirty="0" err="1" smtClean="0">
                <a:solidFill>
                  <a:srgbClr val="FFFF00"/>
                </a:solidFill>
                <a:latin typeface="+mn-lt"/>
              </a:rPr>
              <a:t>newSceneID</a:t>
            </a:r>
            <a:r>
              <a:rPr lang="en-US" altLang="zh-TW" sz="2000" dirty="0" smtClean="0">
                <a:solidFill>
                  <a:srgbClr val="FFFF00"/>
                </a:solidFill>
                <a:latin typeface="+mn-lt"/>
              </a:rPr>
              <a:t> </a:t>
            </a:r>
            <a:r>
              <a:rPr lang="en-US" altLang="zh-TW" sz="2000" dirty="0" smtClean="0">
                <a:latin typeface="+mn-lt"/>
              </a:rPr>
              <a:t>is new host scene’s ID.</a:t>
            </a:r>
          </a:p>
          <a:p>
            <a:endParaRPr lang="en-US" altLang="zh-TW" sz="2000" dirty="0">
              <a:latin typeface="+mn-lt"/>
            </a:endParaRPr>
          </a:p>
        </p:txBody>
      </p:sp>
      <p:grpSp>
        <p:nvGrpSpPr>
          <p:cNvPr id="4" name="Group 4"/>
          <p:cNvGrpSpPr>
            <a:grpSpLocks/>
          </p:cNvGrpSpPr>
          <p:nvPr/>
        </p:nvGrpSpPr>
        <p:grpSpPr bwMode="auto">
          <a:xfrm>
            <a:off x="7380312" y="3474690"/>
            <a:ext cx="673100" cy="2114550"/>
            <a:chOff x="2608" y="2234"/>
            <a:chExt cx="424" cy="1332"/>
          </a:xfrm>
        </p:grpSpPr>
        <p:sp>
          <p:nvSpPr>
            <p:cNvPr id="6" name="Oval 5"/>
            <p:cNvSpPr>
              <a:spLocks noChangeArrowheads="1"/>
            </p:cNvSpPr>
            <p:nvPr/>
          </p:nvSpPr>
          <p:spPr bwMode="auto">
            <a:xfrm>
              <a:off x="2608" y="3206"/>
              <a:ext cx="384" cy="360"/>
            </a:xfrm>
            <a:prstGeom prst="ellipse">
              <a:avLst/>
            </a:prstGeom>
            <a:solidFill>
              <a:schemeClr val="accent1"/>
            </a:solidFill>
            <a:ln w="12700" cap="sq">
              <a:solidFill>
                <a:schemeClr val="tx1"/>
              </a:solidFill>
              <a:round/>
              <a:headEnd type="none" w="sm" len="sm"/>
              <a:tailEnd type="none" w="sm" len="sm"/>
            </a:ln>
          </p:spPr>
          <p:txBody>
            <a:bodyPr wrap="none" anchor="ctr"/>
            <a:lstStyle/>
            <a:p>
              <a:pPr algn="ctr"/>
              <a:r>
                <a:rPr kumimoji="0" lang="en-US" altLang="zh-TW" sz="1800"/>
                <a:t>nID</a:t>
              </a:r>
            </a:p>
          </p:txBody>
        </p:sp>
        <p:sp>
          <p:nvSpPr>
            <p:cNvPr id="7" name="Oval 6"/>
            <p:cNvSpPr>
              <a:spLocks noChangeArrowheads="1"/>
            </p:cNvSpPr>
            <p:nvPr/>
          </p:nvSpPr>
          <p:spPr bwMode="auto">
            <a:xfrm>
              <a:off x="2648" y="2542"/>
              <a:ext cx="384" cy="360"/>
            </a:xfrm>
            <a:prstGeom prst="ellipse">
              <a:avLst/>
            </a:prstGeom>
            <a:solidFill>
              <a:schemeClr val="accent1"/>
            </a:solidFill>
            <a:ln w="12700" cap="sq">
              <a:solidFill>
                <a:schemeClr val="tx1"/>
              </a:solidFill>
              <a:round/>
              <a:headEnd type="none" w="sm" len="sm"/>
              <a:tailEnd type="none" w="sm" len="sm"/>
            </a:ln>
          </p:spPr>
          <p:txBody>
            <a:bodyPr wrap="none" anchor="ctr"/>
            <a:lstStyle/>
            <a:p>
              <a:pPr algn="ctr"/>
              <a:r>
                <a:rPr kumimoji="0" lang="en-US" altLang="zh-TW" sz="1800"/>
                <a:t>pID</a:t>
              </a:r>
            </a:p>
          </p:txBody>
        </p:sp>
        <p:sp>
          <p:nvSpPr>
            <p:cNvPr id="8" name="Line 7"/>
            <p:cNvSpPr>
              <a:spLocks noChangeShapeType="1"/>
            </p:cNvSpPr>
            <p:nvPr/>
          </p:nvSpPr>
          <p:spPr bwMode="auto">
            <a:xfrm flipV="1">
              <a:off x="2808" y="2902"/>
              <a:ext cx="24" cy="300"/>
            </a:xfrm>
            <a:prstGeom prst="line">
              <a:avLst/>
            </a:prstGeom>
            <a:noFill/>
            <a:ln w="12700" cap="sq">
              <a:solidFill>
                <a:schemeClr val="tx1"/>
              </a:solidFill>
              <a:round/>
              <a:headEnd type="none" w="sm" len="sm"/>
              <a:tailEnd type="triangle" w="sm" len="lg"/>
            </a:ln>
            <a:extLst>
              <a:ext uri="{909E8E84-426E-40DD-AFC4-6F175D3DCCD1}">
                <a14:hiddenFill xmlns:a14="http://schemas.microsoft.com/office/drawing/2010/main">
                  <a:noFill/>
                </a14:hiddenFill>
              </a:ext>
            </a:extLst>
          </p:spPr>
          <p:txBody>
            <a:bodyPr wrap="none"/>
            <a:lstStyle/>
            <a:p>
              <a:endParaRPr lang="zh-TW" altLang="en-US"/>
            </a:p>
          </p:txBody>
        </p:sp>
        <p:sp>
          <p:nvSpPr>
            <p:cNvPr id="9" name="Line 8"/>
            <p:cNvSpPr>
              <a:spLocks noChangeShapeType="1"/>
            </p:cNvSpPr>
            <p:nvPr/>
          </p:nvSpPr>
          <p:spPr bwMode="auto">
            <a:xfrm flipV="1">
              <a:off x="2848" y="2234"/>
              <a:ext cx="24" cy="300"/>
            </a:xfrm>
            <a:prstGeom prst="line">
              <a:avLst/>
            </a:prstGeom>
            <a:noFill/>
            <a:ln w="12700" cap="sq">
              <a:solidFill>
                <a:schemeClr val="tx1"/>
              </a:solidFill>
              <a:round/>
              <a:headEnd type="none" w="sm" len="sm"/>
              <a:tailEnd type="triangle" w="sm" len="lg"/>
            </a:ln>
            <a:extLst>
              <a:ext uri="{909E8E84-426E-40DD-AFC4-6F175D3DCCD1}">
                <a14:hiddenFill xmlns:a14="http://schemas.microsoft.com/office/drawing/2010/main">
                  <a:noFill/>
                </a14:hiddenFill>
              </a:ext>
            </a:extLst>
          </p:spPr>
          <p:txBody>
            <a:bodyPr wrap="none"/>
            <a:lstStyle/>
            <a:p>
              <a:endParaRPr lang="zh-TW" altLang="en-US"/>
            </a:p>
          </p:txBody>
        </p:sp>
      </p:grpSp>
    </p:spTree>
    <p:extLst>
      <p:ext uri="{BB962C8B-B14F-4D97-AF65-F5344CB8AC3E}">
        <p14:creationId xmlns:p14="http://schemas.microsoft.com/office/powerpoint/2010/main" val="17868471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Object Cloning (1)</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5976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You can clone an object.</a:t>
            </a:r>
          </a:p>
          <a:p>
            <a:r>
              <a:rPr lang="en-US" altLang="zh-TW" sz="2000" dirty="0" smtClean="0">
                <a:latin typeface="+mn-lt"/>
              </a:rPr>
              <a:t>Use </a:t>
            </a:r>
            <a:r>
              <a:rPr lang="en-US" altLang="zh-TW" sz="2000" dirty="0" err="1" smtClean="0">
                <a:solidFill>
                  <a:srgbClr val="FFFF00"/>
                </a:solidFill>
                <a:latin typeface="+mn-lt"/>
              </a:rPr>
              <a:t>FnObject</a:t>
            </a:r>
            <a:r>
              <a:rPr lang="en-US" altLang="zh-TW" sz="2000" dirty="0" smtClean="0">
                <a:solidFill>
                  <a:srgbClr val="FFFF00"/>
                </a:solidFill>
                <a:latin typeface="+mn-lt"/>
              </a:rPr>
              <a:t>::Clone() </a:t>
            </a:r>
            <a:r>
              <a:rPr lang="en-US" altLang="zh-TW" sz="2000" dirty="0" smtClean="0">
                <a:latin typeface="+mn-lt"/>
              </a:rPr>
              <a:t>to clone an object</a:t>
            </a:r>
          </a:p>
          <a:p>
            <a:r>
              <a:rPr lang="en-US" altLang="zh-TW" sz="2000" dirty="0" smtClean="0">
                <a:latin typeface="+mn-lt"/>
              </a:rPr>
              <a:t>The cloned object should look the same as the original one but can be accessed independently.</a:t>
            </a:r>
          </a:p>
          <a:p>
            <a:r>
              <a:rPr lang="en-US" altLang="zh-TW" sz="2000" dirty="0" smtClean="0">
                <a:latin typeface="+mn-lt"/>
              </a:rPr>
              <a:t>In default, the cloned object shares the geometric data, materials, textures, and motion data with its host object.</a:t>
            </a:r>
          </a:p>
          <a:p>
            <a:endParaRPr lang="en-US" altLang="zh-TW" sz="2000" dirty="0">
              <a:latin typeface="+mn-lt"/>
            </a:endParaRPr>
          </a:p>
          <a:p>
            <a:endParaRPr lang="en-US" altLang="zh-TW" sz="2000" dirty="0" smtClean="0">
              <a:latin typeface="+mn-lt"/>
            </a:endParaRPr>
          </a:p>
          <a:p>
            <a:endParaRPr lang="en-US" altLang="zh-TW" sz="2000" dirty="0">
              <a:latin typeface="+mn-lt"/>
            </a:endParaRPr>
          </a:p>
          <a:p>
            <a:endParaRPr lang="en-US" altLang="zh-TW" sz="2000" dirty="0" smtClean="0">
              <a:latin typeface="+mn-lt"/>
            </a:endParaRPr>
          </a:p>
          <a:p>
            <a:endParaRPr lang="en-US" altLang="zh-TW" sz="2000" dirty="0">
              <a:latin typeface="+mn-lt"/>
            </a:endParaRPr>
          </a:p>
          <a:p>
            <a:endParaRPr lang="en-US" altLang="zh-TW" sz="2000" dirty="0" smtClean="0">
              <a:latin typeface="+mn-lt"/>
            </a:endParaRPr>
          </a:p>
          <a:p>
            <a:pPr marL="0" indent="0">
              <a:buNone/>
            </a:pPr>
            <a:endParaRPr lang="en-US" altLang="zh-TW" sz="2000" dirty="0" smtClean="0">
              <a:latin typeface="+mn-lt"/>
            </a:endParaRPr>
          </a:p>
          <a:p>
            <a:r>
              <a:rPr lang="en-US" altLang="zh-TW" sz="2000" dirty="0" err="1" smtClean="0">
                <a:solidFill>
                  <a:srgbClr val="FFFF00"/>
                </a:solidFill>
                <a:latin typeface="+mn-lt"/>
              </a:rPr>
              <a:t>OBJECTid</a:t>
            </a:r>
            <a:r>
              <a:rPr lang="en-US" altLang="zh-TW" sz="2000" dirty="0" smtClean="0">
                <a:solidFill>
                  <a:srgbClr val="FFFF00"/>
                </a:solidFill>
                <a:latin typeface="+mn-lt"/>
              </a:rPr>
              <a:t> </a:t>
            </a:r>
            <a:r>
              <a:rPr lang="en-US" altLang="zh-TW" sz="2000" dirty="0" err="1" smtClean="0">
                <a:solidFill>
                  <a:srgbClr val="FFFF00"/>
                </a:solidFill>
                <a:latin typeface="+mn-lt"/>
              </a:rPr>
              <a:t>FnObject</a:t>
            </a:r>
            <a:r>
              <a:rPr lang="en-US" altLang="zh-TW" sz="2000" dirty="0" smtClean="0">
                <a:solidFill>
                  <a:srgbClr val="FFFF00"/>
                </a:solidFill>
                <a:latin typeface="+mn-lt"/>
              </a:rPr>
              <a:t>::Clone(</a:t>
            </a:r>
            <a:r>
              <a:rPr lang="en-US" altLang="zh-TW" sz="2000" dirty="0" err="1" smtClean="0">
                <a:solidFill>
                  <a:srgbClr val="FFFF00"/>
                </a:solidFill>
                <a:latin typeface="+mn-lt"/>
              </a:rPr>
              <a:t>beGeoCopy</a:t>
            </a:r>
            <a:r>
              <a:rPr lang="en-US" altLang="zh-TW" sz="2000" dirty="0" smtClean="0">
                <a:solidFill>
                  <a:srgbClr val="FFFF00"/>
                </a:solidFill>
                <a:latin typeface="+mn-lt"/>
              </a:rPr>
              <a:t> = FALSE, </a:t>
            </a:r>
          </a:p>
          <a:p>
            <a:pPr marL="0" indent="0">
              <a:buNone/>
            </a:pPr>
            <a:r>
              <a:rPr lang="en-US" altLang="zh-TW" sz="2000" dirty="0">
                <a:solidFill>
                  <a:srgbClr val="FFFF00"/>
                </a:solidFill>
                <a:latin typeface="+mn-lt"/>
              </a:rPr>
              <a:t>	</a:t>
            </a:r>
            <a:r>
              <a:rPr lang="en-US" altLang="zh-TW" sz="2000" dirty="0" smtClean="0">
                <a:solidFill>
                  <a:srgbClr val="FFFF00"/>
                </a:solidFill>
                <a:latin typeface="+mn-lt"/>
              </a:rPr>
              <a:t>		        </a:t>
            </a:r>
            <a:r>
              <a:rPr lang="en-US" altLang="zh-TW" sz="2000" dirty="0" err="1" smtClean="0">
                <a:solidFill>
                  <a:srgbClr val="FFFF00"/>
                </a:solidFill>
                <a:latin typeface="+mn-lt"/>
              </a:rPr>
              <a:t>beMatCopy</a:t>
            </a:r>
            <a:r>
              <a:rPr lang="en-US" altLang="zh-TW" sz="2000" dirty="0" smtClean="0">
                <a:solidFill>
                  <a:srgbClr val="FFFF00"/>
                </a:solidFill>
                <a:latin typeface="+mn-lt"/>
              </a:rPr>
              <a:t> = FALSE, </a:t>
            </a:r>
            <a:r>
              <a:rPr lang="en-US" altLang="zh-TW" sz="2000" dirty="0" err="1" smtClean="0">
                <a:solidFill>
                  <a:srgbClr val="FFFF00"/>
                </a:solidFill>
                <a:latin typeface="+mn-lt"/>
              </a:rPr>
              <a:t>beTexCopy</a:t>
            </a:r>
            <a:r>
              <a:rPr lang="en-US" altLang="zh-TW" sz="2000" dirty="0" smtClean="0">
                <a:solidFill>
                  <a:srgbClr val="FFFF00"/>
                </a:solidFill>
                <a:latin typeface="+mn-lt"/>
              </a:rPr>
              <a:t> = FALSE);</a:t>
            </a:r>
          </a:p>
          <a:p>
            <a:pPr lvl="1"/>
            <a:r>
              <a:rPr lang="en-US" altLang="zh-TW" sz="2000" dirty="0" smtClean="0">
                <a:latin typeface="+mn-lt"/>
              </a:rPr>
              <a:t>The function will return the cloned object’s ID.</a:t>
            </a:r>
          </a:p>
          <a:p>
            <a:endParaRPr lang="en-US" altLang="zh-TW" sz="2000" dirty="0" smtClean="0">
              <a:latin typeface="+mn-lt"/>
            </a:endParaRPr>
          </a:p>
          <a:p>
            <a:endParaRPr lang="en-US" altLang="zh-TW" sz="2000" dirty="0">
              <a:latin typeface="+mn-lt"/>
            </a:endParaRPr>
          </a:p>
        </p:txBody>
      </p:sp>
      <p:grpSp>
        <p:nvGrpSpPr>
          <p:cNvPr id="10" name="Group 4"/>
          <p:cNvGrpSpPr>
            <a:grpSpLocks/>
          </p:cNvGrpSpPr>
          <p:nvPr/>
        </p:nvGrpSpPr>
        <p:grpSpPr bwMode="auto">
          <a:xfrm>
            <a:off x="5534211" y="3029247"/>
            <a:ext cx="2447131" cy="1839913"/>
            <a:chOff x="1838" y="1523"/>
            <a:chExt cx="1995" cy="1408"/>
          </a:xfrm>
        </p:grpSpPr>
        <p:sp>
          <p:nvSpPr>
            <p:cNvPr id="11" name="Oval 5"/>
            <p:cNvSpPr>
              <a:spLocks noChangeArrowheads="1"/>
            </p:cNvSpPr>
            <p:nvPr/>
          </p:nvSpPr>
          <p:spPr bwMode="auto">
            <a:xfrm>
              <a:off x="1838" y="1571"/>
              <a:ext cx="517" cy="484"/>
            </a:xfrm>
            <a:prstGeom prst="ellipse">
              <a:avLst/>
            </a:prstGeom>
            <a:solidFill>
              <a:schemeClr val="accent1"/>
            </a:solidFill>
            <a:ln w="12700" cap="sq">
              <a:solidFill>
                <a:schemeClr val="tx1"/>
              </a:solidFill>
              <a:round/>
              <a:headEnd type="none" w="sm" len="sm"/>
              <a:tailEnd type="none" w="sm" len="sm"/>
            </a:ln>
          </p:spPr>
          <p:txBody>
            <a:bodyPr wrap="none" anchor="ctr"/>
            <a:lstStyle/>
            <a:p>
              <a:pPr algn="ctr"/>
              <a:r>
                <a:rPr kumimoji="0" lang="en-US" altLang="zh-TW" sz="1600" b="1"/>
                <a:t>nID</a:t>
              </a:r>
            </a:p>
          </p:txBody>
        </p:sp>
        <p:sp>
          <p:nvSpPr>
            <p:cNvPr id="12" name="Oval 6"/>
            <p:cNvSpPr>
              <a:spLocks noChangeArrowheads="1"/>
            </p:cNvSpPr>
            <p:nvPr/>
          </p:nvSpPr>
          <p:spPr bwMode="auto">
            <a:xfrm>
              <a:off x="3135" y="1571"/>
              <a:ext cx="517" cy="484"/>
            </a:xfrm>
            <a:prstGeom prst="ellipse">
              <a:avLst/>
            </a:prstGeom>
            <a:solidFill>
              <a:schemeClr val="accent1"/>
            </a:solidFill>
            <a:ln w="12700" cap="sq">
              <a:solidFill>
                <a:schemeClr val="tx1"/>
              </a:solidFill>
              <a:round/>
              <a:headEnd type="none" w="sm" len="sm"/>
              <a:tailEnd type="none" w="sm" len="sm"/>
            </a:ln>
          </p:spPr>
          <p:txBody>
            <a:bodyPr wrap="none" anchor="ctr"/>
            <a:lstStyle/>
            <a:p>
              <a:pPr algn="ctr"/>
              <a:r>
                <a:rPr kumimoji="0" lang="en-US" altLang="zh-TW" sz="1600" b="1"/>
                <a:t>nID1</a:t>
              </a:r>
            </a:p>
          </p:txBody>
        </p:sp>
        <p:sp>
          <p:nvSpPr>
            <p:cNvPr id="13" name="Oval 7"/>
            <p:cNvSpPr>
              <a:spLocks noChangeArrowheads="1"/>
            </p:cNvSpPr>
            <p:nvPr/>
          </p:nvSpPr>
          <p:spPr bwMode="auto">
            <a:xfrm>
              <a:off x="1838" y="2523"/>
              <a:ext cx="907" cy="408"/>
            </a:xfrm>
            <a:prstGeom prst="ellipse">
              <a:avLst/>
            </a:prstGeom>
            <a:solidFill>
              <a:srgbClr val="FF6600"/>
            </a:solidFill>
            <a:ln w="25400" cap="sq">
              <a:solidFill>
                <a:schemeClr val="tx1"/>
              </a:solidFill>
              <a:round/>
              <a:headEnd type="none" w="sm" len="lg"/>
              <a:tailEnd type="none" w="sm" len="lg"/>
            </a:ln>
          </p:spPr>
          <p:txBody>
            <a:bodyPr wrap="none" anchor="ctr"/>
            <a:lstStyle/>
            <a:p>
              <a:pPr algn="ctr"/>
              <a:r>
                <a:rPr lang="en-US" altLang="zh-TW" sz="1600"/>
                <a:t>geometry</a:t>
              </a:r>
            </a:p>
          </p:txBody>
        </p:sp>
        <p:sp>
          <p:nvSpPr>
            <p:cNvPr id="14" name="Oval 8"/>
            <p:cNvSpPr>
              <a:spLocks noChangeArrowheads="1"/>
            </p:cNvSpPr>
            <p:nvPr/>
          </p:nvSpPr>
          <p:spPr bwMode="auto">
            <a:xfrm>
              <a:off x="2926" y="2478"/>
              <a:ext cx="907" cy="408"/>
            </a:xfrm>
            <a:prstGeom prst="ellipse">
              <a:avLst/>
            </a:prstGeom>
            <a:solidFill>
              <a:srgbClr val="FF0000"/>
            </a:solidFill>
            <a:ln w="25400" cap="sq">
              <a:solidFill>
                <a:schemeClr val="tx1"/>
              </a:solidFill>
              <a:round/>
              <a:headEnd type="none" w="sm" len="lg"/>
              <a:tailEnd type="none" w="sm" len="lg"/>
            </a:ln>
          </p:spPr>
          <p:txBody>
            <a:bodyPr wrap="none" anchor="ctr"/>
            <a:lstStyle/>
            <a:p>
              <a:pPr algn="ctr"/>
              <a:r>
                <a:rPr lang="en-US" altLang="zh-TW" sz="1600"/>
                <a:t>motion</a:t>
              </a:r>
            </a:p>
          </p:txBody>
        </p:sp>
        <p:sp>
          <p:nvSpPr>
            <p:cNvPr id="15" name="Line 9"/>
            <p:cNvSpPr>
              <a:spLocks noChangeShapeType="1"/>
            </p:cNvSpPr>
            <p:nvPr/>
          </p:nvSpPr>
          <p:spPr bwMode="auto">
            <a:xfrm>
              <a:off x="2427" y="1798"/>
              <a:ext cx="635" cy="0"/>
            </a:xfrm>
            <a:prstGeom prst="line">
              <a:avLst/>
            </a:prstGeom>
            <a:noFill/>
            <a:ln w="25400" cap="sq">
              <a:solidFill>
                <a:schemeClr val="tx1"/>
              </a:solidFill>
              <a:round/>
              <a:headEnd type="none" w="sm" len="lg"/>
              <a:tailEnd type="stealth" w="sm" len="lg"/>
            </a:ln>
            <a:extLst>
              <a:ext uri="{909E8E84-426E-40DD-AFC4-6F175D3DCCD1}">
                <a14:hiddenFill xmlns:a14="http://schemas.microsoft.com/office/drawing/2010/main">
                  <a:noFill/>
                </a14:hiddenFill>
              </a:ext>
            </a:extLst>
          </p:spPr>
          <p:txBody>
            <a:bodyPr wrap="none"/>
            <a:lstStyle/>
            <a:p>
              <a:endParaRPr lang="zh-TW" altLang="en-US" sz="1600"/>
            </a:p>
          </p:txBody>
        </p:sp>
        <p:sp>
          <p:nvSpPr>
            <p:cNvPr id="16" name="Text Box 10"/>
            <p:cNvSpPr txBox="1">
              <a:spLocks noChangeArrowheads="1"/>
            </p:cNvSpPr>
            <p:nvPr/>
          </p:nvSpPr>
          <p:spPr bwMode="auto">
            <a:xfrm>
              <a:off x="2382" y="1523"/>
              <a:ext cx="625"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type="none" w="sm" len="lg"/>
                  <a:tailEnd type="none" w="sm" len="lg"/>
                </a14:hiddenLine>
              </a:ext>
            </a:extLst>
          </p:spPr>
          <p:txBody>
            <a:bodyPr wrap="none">
              <a:spAutoFit/>
            </a:bodyPr>
            <a:lstStyle>
              <a:lvl1pPr eaLnBrk="0" hangingPunct="0">
                <a:defRPr kumimoji="1" sz="2000">
                  <a:solidFill>
                    <a:schemeClr val="tx1"/>
                  </a:solidFill>
                  <a:latin typeface="Trebuchet MS" pitchFamily="34" charset="0"/>
                  <a:ea typeface="新細明體" charset="-120"/>
                </a:defRPr>
              </a:lvl1pPr>
              <a:lvl2pPr marL="742950" indent="-285750" eaLnBrk="0" hangingPunct="0">
                <a:defRPr kumimoji="1" sz="2000">
                  <a:solidFill>
                    <a:schemeClr val="tx1"/>
                  </a:solidFill>
                  <a:latin typeface="Trebuchet MS" pitchFamily="34" charset="0"/>
                  <a:ea typeface="新細明體" charset="-120"/>
                </a:defRPr>
              </a:lvl2pPr>
              <a:lvl3pPr marL="1143000" indent="-228600" eaLnBrk="0" hangingPunct="0">
                <a:defRPr kumimoji="1" sz="2000">
                  <a:solidFill>
                    <a:schemeClr val="tx1"/>
                  </a:solidFill>
                  <a:latin typeface="Trebuchet MS" pitchFamily="34" charset="0"/>
                  <a:ea typeface="新細明體" charset="-120"/>
                </a:defRPr>
              </a:lvl3pPr>
              <a:lvl4pPr marL="1600200" indent="-228600" eaLnBrk="0" hangingPunct="0">
                <a:defRPr kumimoji="1" sz="2000">
                  <a:solidFill>
                    <a:schemeClr val="tx1"/>
                  </a:solidFill>
                  <a:latin typeface="Trebuchet MS" pitchFamily="34" charset="0"/>
                  <a:ea typeface="新細明體" charset="-120"/>
                </a:defRPr>
              </a:lvl4pPr>
              <a:lvl5pPr marL="2057400" indent="-228600" eaLnBrk="0" hangingPunct="0">
                <a:defRPr kumimoji="1" sz="2000">
                  <a:solidFill>
                    <a:schemeClr val="tx1"/>
                  </a:solidFill>
                  <a:latin typeface="Trebuchet MS" pitchFamily="34" charset="0"/>
                  <a:ea typeface="新細明體" charset="-120"/>
                </a:defRPr>
              </a:lvl5pPr>
              <a:lvl6pPr marL="2514600" indent="-228600" eaLnBrk="0" fontAlgn="base" hangingPunct="0">
                <a:spcBef>
                  <a:spcPct val="0"/>
                </a:spcBef>
                <a:spcAft>
                  <a:spcPct val="0"/>
                </a:spcAft>
                <a:defRPr kumimoji="1" sz="2000">
                  <a:solidFill>
                    <a:schemeClr val="tx1"/>
                  </a:solidFill>
                  <a:latin typeface="Trebuchet MS" pitchFamily="34" charset="0"/>
                  <a:ea typeface="新細明體" charset="-120"/>
                </a:defRPr>
              </a:lvl6pPr>
              <a:lvl7pPr marL="2971800" indent="-228600" eaLnBrk="0" fontAlgn="base" hangingPunct="0">
                <a:spcBef>
                  <a:spcPct val="0"/>
                </a:spcBef>
                <a:spcAft>
                  <a:spcPct val="0"/>
                </a:spcAft>
                <a:defRPr kumimoji="1" sz="2000">
                  <a:solidFill>
                    <a:schemeClr val="tx1"/>
                  </a:solidFill>
                  <a:latin typeface="Trebuchet MS" pitchFamily="34" charset="0"/>
                  <a:ea typeface="新細明體" charset="-120"/>
                </a:defRPr>
              </a:lvl7pPr>
              <a:lvl8pPr marL="3429000" indent="-228600" eaLnBrk="0" fontAlgn="base" hangingPunct="0">
                <a:spcBef>
                  <a:spcPct val="0"/>
                </a:spcBef>
                <a:spcAft>
                  <a:spcPct val="0"/>
                </a:spcAft>
                <a:defRPr kumimoji="1" sz="2000">
                  <a:solidFill>
                    <a:schemeClr val="tx1"/>
                  </a:solidFill>
                  <a:latin typeface="Trebuchet MS" pitchFamily="34" charset="0"/>
                  <a:ea typeface="新細明體" charset="-120"/>
                </a:defRPr>
              </a:lvl8pPr>
              <a:lvl9pPr marL="3886200" indent="-228600" eaLnBrk="0" fontAlgn="base" hangingPunct="0">
                <a:spcBef>
                  <a:spcPct val="0"/>
                </a:spcBef>
                <a:spcAft>
                  <a:spcPct val="0"/>
                </a:spcAft>
                <a:defRPr kumimoji="1" sz="2000">
                  <a:solidFill>
                    <a:schemeClr val="tx1"/>
                  </a:solidFill>
                  <a:latin typeface="Trebuchet MS" pitchFamily="34" charset="0"/>
                  <a:ea typeface="新細明體" charset="-120"/>
                </a:defRPr>
              </a:lvl9pPr>
            </a:lstStyle>
            <a:p>
              <a:pPr eaLnBrk="1" hangingPunct="1"/>
              <a:r>
                <a:rPr lang="en-US" altLang="zh-TW" sz="1600" dirty="0" smtClean="0"/>
                <a:t>Clone </a:t>
              </a:r>
              <a:endParaRPr lang="en-US" altLang="zh-TW" sz="1600" dirty="0"/>
            </a:p>
          </p:txBody>
        </p:sp>
        <p:sp>
          <p:nvSpPr>
            <p:cNvPr id="17" name="Line 11"/>
            <p:cNvSpPr>
              <a:spLocks noChangeShapeType="1"/>
            </p:cNvSpPr>
            <p:nvPr/>
          </p:nvSpPr>
          <p:spPr bwMode="auto">
            <a:xfrm>
              <a:off x="2110" y="1979"/>
              <a:ext cx="136" cy="544"/>
            </a:xfrm>
            <a:prstGeom prst="line">
              <a:avLst/>
            </a:prstGeom>
            <a:noFill/>
            <a:ln w="25400" cap="sq">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wrap="none"/>
            <a:lstStyle/>
            <a:p>
              <a:endParaRPr lang="zh-TW" altLang="en-US" sz="1600"/>
            </a:p>
          </p:txBody>
        </p:sp>
        <p:sp>
          <p:nvSpPr>
            <p:cNvPr id="18" name="Line 12"/>
            <p:cNvSpPr>
              <a:spLocks noChangeShapeType="1"/>
            </p:cNvSpPr>
            <p:nvPr/>
          </p:nvSpPr>
          <p:spPr bwMode="auto">
            <a:xfrm flipH="1">
              <a:off x="2337" y="1979"/>
              <a:ext cx="1043" cy="544"/>
            </a:xfrm>
            <a:prstGeom prst="line">
              <a:avLst/>
            </a:prstGeom>
            <a:noFill/>
            <a:ln w="25400" cap="sq">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wrap="none"/>
            <a:lstStyle/>
            <a:p>
              <a:endParaRPr lang="zh-TW" altLang="en-US" sz="1600"/>
            </a:p>
          </p:txBody>
        </p:sp>
        <p:sp>
          <p:nvSpPr>
            <p:cNvPr id="19" name="Line 13"/>
            <p:cNvSpPr>
              <a:spLocks noChangeShapeType="1"/>
            </p:cNvSpPr>
            <p:nvPr/>
          </p:nvSpPr>
          <p:spPr bwMode="auto">
            <a:xfrm>
              <a:off x="2246" y="1934"/>
              <a:ext cx="907" cy="589"/>
            </a:xfrm>
            <a:prstGeom prst="line">
              <a:avLst/>
            </a:prstGeom>
            <a:noFill/>
            <a:ln w="25400">
              <a:solidFill>
                <a:schemeClr val="tx1"/>
              </a:solidFill>
              <a:prstDash val="sysDot"/>
              <a:round/>
              <a:headEnd type="oval" w="lg" len="lg"/>
              <a:tailEnd type="triangle" w="lg" len="lg"/>
            </a:ln>
            <a:extLst>
              <a:ext uri="{909E8E84-426E-40DD-AFC4-6F175D3DCCD1}">
                <a14:hiddenFill xmlns:a14="http://schemas.microsoft.com/office/drawing/2010/main">
                  <a:noFill/>
                </a14:hiddenFill>
              </a:ext>
            </a:extLst>
          </p:spPr>
          <p:txBody>
            <a:bodyPr wrap="none"/>
            <a:lstStyle/>
            <a:p>
              <a:endParaRPr lang="zh-TW" altLang="en-US" sz="1600"/>
            </a:p>
          </p:txBody>
        </p:sp>
        <p:sp>
          <p:nvSpPr>
            <p:cNvPr id="20" name="Line 14"/>
            <p:cNvSpPr>
              <a:spLocks noChangeShapeType="1"/>
            </p:cNvSpPr>
            <p:nvPr/>
          </p:nvSpPr>
          <p:spPr bwMode="auto">
            <a:xfrm flipH="1">
              <a:off x="3289" y="1979"/>
              <a:ext cx="182" cy="499"/>
            </a:xfrm>
            <a:prstGeom prst="line">
              <a:avLst/>
            </a:prstGeom>
            <a:noFill/>
            <a:ln w="25400">
              <a:solidFill>
                <a:schemeClr val="tx1"/>
              </a:solidFill>
              <a:prstDash val="sysDot"/>
              <a:round/>
              <a:headEnd type="oval" w="lg" len="lg"/>
              <a:tailEnd type="triangle" w="lg" len="lg"/>
            </a:ln>
            <a:extLst>
              <a:ext uri="{909E8E84-426E-40DD-AFC4-6F175D3DCCD1}">
                <a14:hiddenFill xmlns:a14="http://schemas.microsoft.com/office/drawing/2010/main">
                  <a:noFill/>
                </a14:hiddenFill>
              </a:ext>
            </a:extLst>
          </p:spPr>
          <p:txBody>
            <a:bodyPr wrap="none"/>
            <a:lstStyle/>
            <a:p>
              <a:endParaRPr lang="zh-TW" altLang="en-US" sz="1600"/>
            </a:p>
          </p:txBody>
        </p:sp>
      </p:grpSp>
    </p:spTree>
    <p:extLst>
      <p:ext uri="{BB962C8B-B14F-4D97-AF65-F5344CB8AC3E}">
        <p14:creationId xmlns:p14="http://schemas.microsoft.com/office/powerpoint/2010/main" val="28616284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Object Cloning (2)</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5976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altLang="zh-TW" sz="2000" dirty="0" smtClean="0">
                <a:latin typeface="+mn-lt"/>
              </a:rPr>
              <a:t>There are three flags to specify the cloning :</a:t>
            </a:r>
          </a:p>
          <a:p>
            <a:pPr lvl="2"/>
            <a:r>
              <a:rPr lang="en-US" altLang="zh-TW" sz="2000" dirty="0" smtClean="0">
                <a:solidFill>
                  <a:srgbClr val="FFFF00"/>
                </a:solidFill>
                <a:latin typeface="+mn-lt"/>
              </a:rPr>
              <a:t>BOOL4 </a:t>
            </a:r>
            <a:r>
              <a:rPr lang="en-US" altLang="zh-TW" sz="2000" dirty="0" err="1" smtClean="0">
                <a:solidFill>
                  <a:srgbClr val="FFFF00"/>
                </a:solidFill>
                <a:latin typeface="+mn-lt"/>
              </a:rPr>
              <a:t>beGeoCopy</a:t>
            </a:r>
            <a:r>
              <a:rPr lang="en-US" altLang="zh-TW" sz="2000" dirty="0" smtClean="0">
                <a:solidFill>
                  <a:srgbClr val="FFFF00"/>
                </a:solidFill>
                <a:latin typeface="+mn-lt"/>
              </a:rPr>
              <a:t> </a:t>
            </a:r>
            <a:r>
              <a:rPr lang="en-US" altLang="zh-TW" sz="2000" dirty="0" smtClean="0">
                <a:latin typeface="+mn-lt"/>
              </a:rPr>
              <a:t>is </a:t>
            </a:r>
            <a:r>
              <a:rPr lang="en-US" altLang="zh-TW" sz="2000" dirty="0" smtClean="0">
                <a:solidFill>
                  <a:srgbClr val="FFFF00"/>
                </a:solidFill>
                <a:latin typeface="+mn-lt"/>
              </a:rPr>
              <a:t>TRUE</a:t>
            </a:r>
            <a:r>
              <a:rPr lang="en-US" altLang="zh-TW" sz="2000" dirty="0" smtClean="0">
                <a:latin typeface="+mn-lt"/>
              </a:rPr>
              <a:t> to duplicate the geometric data when cloning (not sharing). Then you can modify the geometric data individually. The default is </a:t>
            </a:r>
            <a:r>
              <a:rPr lang="en-US" altLang="zh-TW" sz="2000" dirty="0" smtClean="0">
                <a:solidFill>
                  <a:srgbClr val="FFFF00"/>
                </a:solidFill>
                <a:latin typeface="+mn-lt"/>
              </a:rPr>
              <a:t>FALSE</a:t>
            </a:r>
            <a:r>
              <a:rPr lang="en-US" altLang="zh-TW" sz="2000" dirty="0" smtClean="0">
                <a:latin typeface="+mn-lt"/>
              </a:rPr>
              <a:t>.</a:t>
            </a:r>
          </a:p>
          <a:p>
            <a:pPr lvl="2"/>
            <a:r>
              <a:rPr lang="en-US" altLang="zh-TW" sz="2000" dirty="0">
                <a:solidFill>
                  <a:srgbClr val="FFFF00"/>
                </a:solidFill>
                <a:latin typeface="+mn-lt"/>
              </a:rPr>
              <a:t>BOOL4 </a:t>
            </a:r>
            <a:r>
              <a:rPr lang="en-US" altLang="zh-TW" sz="2000" dirty="0" err="1" smtClean="0">
                <a:solidFill>
                  <a:srgbClr val="FFFF00"/>
                </a:solidFill>
                <a:latin typeface="+mn-lt"/>
              </a:rPr>
              <a:t>beMatCopy</a:t>
            </a:r>
            <a:r>
              <a:rPr lang="en-US" altLang="zh-TW" sz="2000" dirty="0" smtClean="0">
                <a:solidFill>
                  <a:srgbClr val="FFFF00"/>
                </a:solidFill>
                <a:latin typeface="+mn-lt"/>
              </a:rPr>
              <a:t> </a:t>
            </a:r>
            <a:r>
              <a:rPr lang="en-US" altLang="zh-TW" sz="2000" dirty="0">
                <a:latin typeface="+mn-lt"/>
              </a:rPr>
              <a:t>is </a:t>
            </a:r>
            <a:r>
              <a:rPr lang="en-US" altLang="zh-TW" sz="2000" dirty="0">
                <a:solidFill>
                  <a:srgbClr val="FFFF00"/>
                </a:solidFill>
                <a:latin typeface="+mn-lt"/>
              </a:rPr>
              <a:t>TRUE</a:t>
            </a:r>
            <a:r>
              <a:rPr lang="en-US" altLang="zh-TW" sz="2000" dirty="0">
                <a:latin typeface="+mn-lt"/>
              </a:rPr>
              <a:t> to duplicate the </a:t>
            </a:r>
            <a:r>
              <a:rPr lang="en-US" altLang="zh-TW" sz="2000" dirty="0" smtClean="0">
                <a:latin typeface="+mn-lt"/>
              </a:rPr>
              <a:t>material data </a:t>
            </a:r>
            <a:r>
              <a:rPr lang="en-US" altLang="zh-TW" sz="2000" dirty="0">
                <a:latin typeface="+mn-lt"/>
              </a:rPr>
              <a:t>when cloning (not sharing). Then you can modify the </a:t>
            </a:r>
            <a:r>
              <a:rPr lang="en-US" altLang="zh-TW" sz="2000" dirty="0" smtClean="0">
                <a:latin typeface="+mn-lt"/>
              </a:rPr>
              <a:t>material data </a:t>
            </a:r>
            <a:r>
              <a:rPr lang="en-US" altLang="zh-TW" sz="2000" dirty="0">
                <a:latin typeface="+mn-lt"/>
              </a:rPr>
              <a:t>individually. The default is </a:t>
            </a:r>
            <a:r>
              <a:rPr lang="en-US" altLang="zh-TW" sz="2000" dirty="0">
                <a:solidFill>
                  <a:srgbClr val="FFFF00"/>
                </a:solidFill>
                <a:latin typeface="+mn-lt"/>
              </a:rPr>
              <a:t>FALSE</a:t>
            </a:r>
            <a:r>
              <a:rPr lang="en-US" altLang="zh-TW" sz="2000" dirty="0" smtClean="0">
                <a:latin typeface="+mn-lt"/>
              </a:rPr>
              <a:t>.</a:t>
            </a:r>
          </a:p>
          <a:p>
            <a:pPr lvl="2"/>
            <a:r>
              <a:rPr lang="en-US" altLang="zh-TW" sz="2000" dirty="0">
                <a:solidFill>
                  <a:srgbClr val="FFFF00"/>
                </a:solidFill>
                <a:latin typeface="+mn-lt"/>
              </a:rPr>
              <a:t>BOOL4 </a:t>
            </a:r>
            <a:r>
              <a:rPr lang="en-US" altLang="zh-TW" sz="2000" dirty="0" err="1" smtClean="0">
                <a:solidFill>
                  <a:srgbClr val="FFFF00"/>
                </a:solidFill>
                <a:latin typeface="+mn-lt"/>
              </a:rPr>
              <a:t>beTexCopy</a:t>
            </a:r>
            <a:r>
              <a:rPr lang="en-US" altLang="zh-TW" sz="2000" dirty="0" smtClean="0">
                <a:solidFill>
                  <a:srgbClr val="FFFF00"/>
                </a:solidFill>
                <a:latin typeface="+mn-lt"/>
              </a:rPr>
              <a:t> </a:t>
            </a:r>
            <a:r>
              <a:rPr lang="en-US" altLang="zh-TW" sz="2000" dirty="0">
                <a:latin typeface="+mn-lt"/>
              </a:rPr>
              <a:t>is </a:t>
            </a:r>
            <a:r>
              <a:rPr lang="en-US" altLang="zh-TW" sz="2000" dirty="0">
                <a:solidFill>
                  <a:srgbClr val="FFFF00"/>
                </a:solidFill>
                <a:latin typeface="+mn-lt"/>
              </a:rPr>
              <a:t>TRUE</a:t>
            </a:r>
            <a:r>
              <a:rPr lang="en-US" altLang="zh-TW" sz="2000" dirty="0">
                <a:latin typeface="+mn-lt"/>
              </a:rPr>
              <a:t> to duplicate the </a:t>
            </a:r>
            <a:r>
              <a:rPr lang="en-US" altLang="zh-TW" sz="2000" dirty="0" smtClean="0">
                <a:latin typeface="+mn-lt"/>
              </a:rPr>
              <a:t>texture data </a:t>
            </a:r>
            <a:r>
              <a:rPr lang="en-US" altLang="zh-TW" sz="2000" dirty="0">
                <a:latin typeface="+mn-lt"/>
              </a:rPr>
              <a:t>when cloning (not sharing). Then you can modify the </a:t>
            </a:r>
            <a:r>
              <a:rPr lang="en-US" altLang="zh-TW" sz="2000" dirty="0" smtClean="0">
                <a:latin typeface="+mn-lt"/>
              </a:rPr>
              <a:t>texture data </a:t>
            </a:r>
            <a:r>
              <a:rPr lang="en-US" altLang="zh-TW" sz="2000" dirty="0">
                <a:latin typeface="+mn-lt"/>
              </a:rPr>
              <a:t>individually. The default is </a:t>
            </a:r>
            <a:r>
              <a:rPr lang="en-US" altLang="zh-TW" sz="2000" dirty="0">
                <a:solidFill>
                  <a:srgbClr val="FFFF00"/>
                </a:solidFill>
                <a:latin typeface="+mn-lt"/>
              </a:rPr>
              <a:t>FALSE</a:t>
            </a:r>
            <a:r>
              <a:rPr lang="en-US" altLang="zh-TW" sz="2000" dirty="0" smtClean="0">
                <a:latin typeface="+mn-lt"/>
              </a:rPr>
              <a:t>.</a:t>
            </a:r>
          </a:p>
          <a:p>
            <a:endParaRPr lang="en-US" altLang="zh-TW" sz="2000" dirty="0" smtClean="0">
              <a:latin typeface="+mn-lt"/>
            </a:endParaRPr>
          </a:p>
          <a:p>
            <a:endParaRPr lang="en-US" altLang="zh-TW" sz="2000" dirty="0">
              <a:latin typeface="+mn-lt"/>
            </a:endParaRPr>
          </a:p>
        </p:txBody>
      </p:sp>
    </p:spTree>
    <p:extLst>
      <p:ext uri="{BB962C8B-B14F-4D97-AF65-F5344CB8AC3E}">
        <p14:creationId xmlns:p14="http://schemas.microsoft.com/office/powerpoint/2010/main" val="4799581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Object with Motion Data</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5976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The motion data are the animation data prepared by the graphic artists using 3D animation tool.</a:t>
            </a:r>
          </a:p>
          <a:p>
            <a:r>
              <a:rPr lang="en-US" altLang="zh-TW" sz="2000" dirty="0" smtClean="0">
                <a:latin typeface="+mn-lt"/>
              </a:rPr>
              <a:t>The motion data are saved in object’s file in CW3 (.cw3, ASCII format) or CW4 (.cw4, binary format).</a:t>
            </a:r>
          </a:p>
          <a:p>
            <a:r>
              <a:rPr lang="en-US" altLang="zh-TW" sz="2000" dirty="0" smtClean="0">
                <a:latin typeface="+mn-lt"/>
              </a:rPr>
              <a:t>In object cloning, motion data are shared by cloned objects.</a:t>
            </a:r>
          </a:p>
          <a:p>
            <a:r>
              <a:rPr lang="en-US" altLang="zh-TW" sz="2000" dirty="0" smtClean="0">
                <a:latin typeface="+mn-lt"/>
              </a:rPr>
              <a:t>You can play the motion data in-game.</a:t>
            </a:r>
          </a:p>
          <a:p>
            <a:pPr lvl="1"/>
            <a:r>
              <a:rPr lang="en-US" altLang="zh-TW" sz="2000" dirty="0" smtClean="0">
                <a:latin typeface="+mn-lt"/>
              </a:rPr>
              <a:t>“Play motion data” means convert motion data to transformation matrix and apply to the object run-timely.</a:t>
            </a:r>
          </a:p>
          <a:p>
            <a:pPr lvl="1"/>
            <a:r>
              <a:rPr lang="en-US" altLang="zh-TW" sz="2000" dirty="0" smtClean="0">
                <a:latin typeface="+mn-lt"/>
              </a:rPr>
              <a:t>Besides motion, Fly2 can have the other types of “animation” :</a:t>
            </a:r>
          </a:p>
          <a:p>
            <a:pPr lvl="2"/>
            <a:r>
              <a:rPr lang="en-US" altLang="zh-TW" sz="2000" dirty="0" smtClean="0">
                <a:solidFill>
                  <a:srgbClr val="FFC000"/>
                </a:solidFill>
                <a:latin typeface="+mn-lt"/>
              </a:rPr>
              <a:t>Vertex animation</a:t>
            </a:r>
          </a:p>
          <a:p>
            <a:r>
              <a:rPr lang="en-US" altLang="zh-TW" sz="2000" dirty="0" smtClean="0">
                <a:latin typeface="+mn-lt"/>
              </a:rPr>
              <a:t>Fly2 has a simple scheme to play object motion.</a:t>
            </a:r>
          </a:p>
          <a:p>
            <a:pPr lvl="1"/>
            <a:r>
              <a:rPr lang="en-US" altLang="zh-TW" sz="2000" dirty="0" smtClean="0">
                <a:solidFill>
                  <a:srgbClr val="FFC000"/>
                </a:solidFill>
                <a:latin typeface="+mn-lt"/>
              </a:rPr>
              <a:t>If you need a more complicated solution to control the motion playing, export the object in character format and load the object as a character in Fly2. For more details, please reference the character chapter.</a:t>
            </a:r>
          </a:p>
          <a:p>
            <a:r>
              <a:rPr lang="en-US" altLang="zh-TW" sz="2000" dirty="0" smtClean="0">
                <a:latin typeface="+mn-lt"/>
              </a:rPr>
              <a:t>The basic unit for playing motion is “frame”.</a:t>
            </a:r>
          </a:p>
          <a:p>
            <a:pPr lvl="1"/>
            <a:r>
              <a:rPr lang="en-US" altLang="zh-TW" sz="2000" dirty="0" smtClean="0">
                <a:solidFill>
                  <a:srgbClr val="FFC000"/>
                </a:solidFill>
                <a:latin typeface="+mn-lt"/>
              </a:rPr>
              <a:t>Basically we use 30 frames per second for the game. This means 30 frames = one second. The artists are following 30 fps to prepare the motion data.</a:t>
            </a:r>
          </a:p>
        </p:txBody>
      </p:sp>
    </p:spTree>
    <p:extLst>
      <p:ext uri="{BB962C8B-B14F-4D97-AF65-F5344CB8AC3E}">
        <p14:creationId xmlns:p14="http://schemas.microsoft.com/office/powerpoint/2010/main" val="20310880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Play Object’s Motion</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5976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Use </a:t>
            </a:r>
            <a:r>
              <a:rPr lang="en-US" altLang="zh-TW" sz="2000" dirty="0" smtClean="0">
                <a:solidFill>
                  <a:srgbClr val="FFFF00"/>
                </a:solidFill>
                <a:latin typeface="+mn-lt"/>
              </a:rPr>
              <a:t>BOOL4 </a:t>
            </a:r>
            <a:r>
              <a:rPr lang="en-US" altLang="zh-TW" sz="2000" dirty="0" err="1" smtClean="0">
                <a:solidFill>
                  <a:srgbClr val="FFFF00"/>
                </a:solidFill>
                <a:latin typeface="+mn-lt"/>
              </a:rPr>
              <a:t>FnObject</a:t>
            </a:r>
            <a:r>
              <a:rPr lang="en-US" altLang="zh-TW" sz="2000" dirty="0" smtClean="0">
                <a:solidFill>
                  <a:srgbClr val="FFFF00"/>
                </a:solidFill>
                <a:latin typeface="+mn-lt"/>
              </a:rPr>
              <a:t>::</a:t>
            </a:r>
            <a:r>
              <a:rPr lang="en-US" altLang="zh-TW" sz="2000" dirty="0" err="1" smtClean="0">
                <a:solidFill>
                  <a:srgbClr val="FFFF00"/>
                </a:solidFill>
                <a:latin typeface="+mn-lt"/>
              </a:rPr>
              <a:t>PlayFrame</a:t>
            </a:r>
            <a:r>
              <a:rPr lang="en-US" altLang="zh-TW" sz="2000" dirty="0" smtClean="0">
                <a:solidFill>
                  <a:srgbClr val="FFFF00"/>
                </a:solidFill>
                <a:latin typeface="+mn-lt"/>
              </a:rPr>
              <a:t>(float frame, float *M12 = NULL)</a:t>
            </a:r>
            <a:r>
              <a:rPr lang="en-US" altLang="zh-TW" sz="2000" dirty="0">
                <a:solidFill>
                  <a:srgbClr val="FFFF00"/>
                </a:solidFill>
                <a:latin typeface="+mn-lt"/>
              </a:rPr>
              <a:t> </a:t>
            </a:r>
            <a:r>
              <a:rPr lang="en-US" altLang="zh-TW" sz="2000" dirty="0" smtClean="0">
                <a:latin typeface="+mn-lt"/>
              </a:rPr>
              <a:t>to play object’s motion</a:t>
            </a:r>
          </a:p>
          <a:p>
            <a:pPr lvl="1"/>
            <a:r>
              <a:rPr lang="en-US" altLang="zh-TW" sz="2000" dirty="0" smtClean="0">
                <a:latin typeface="+mn-lt"/>
              </a:rPr>
              <a:t>This function will return the playing result. </a:t>
            </a:r>
            <a:endParaRPr lang="en-US" altLang="zh-TW" sz="2000" dirty="0">
              <a:latin typeface="+mn-lt"/>
            </a:endParaRPr>
          </a:p>
          <a:p>
            <a:pPr lvl="2"/>
            <a:r>
              <a:rPr lang="en-US" altLang="zh-TW" sz="2000" dirty="0" smtClean="0">
                <a:solidFill>
                  <a:srgbClr val="FFFF00"/>
                </a:solidFill>
                <a:latin typeface="+mn-lt"/>
              </a:rPr>
              <a:t>TRUE</a:t>
            </a:r>
            <a:r>
              <a:rPr lang="en-US" altLang="zh-TW" sz="2000" dirty="0" smtClean="0">
                <a:latin typeface="+mn-lt"/>
              </a:rPr>
              <a:t> for success to play the frame. </a:t>
            </a:r>
            <a:r>
              <a:rPr lang="en-US" altLang="zh-TW" sz="2000" dirty="0" smtClean="0">
                <a:solidFill>
                  <a:srgbClr val="FFFF00"/>
                </a:solidFill>
                <a:latin typeface="+mn-lt"/>
              </a:rPr>
              <a:t>FALSE</a:t>
            </a:r>
            <a:r>
              <a:rPr lang="en-US" altLang="zh-TW" sz="2000" dirty="0" smtClean="0">
                <a:latin typeface="+mn-lt"/>
              </a:rPr>
              <a:t> for failed to play it.</a:t>
            </a:r>
          </a:p>
          <a:p>
            <a:pPr lvl="1"/>
            <a:r>
              <a:rPr lang="en-US" altLang="zh-TW" sz="2000" dirty="0">
                <a:solidFill>
                  <a:srgbClr val="FFC000"/>
                </a:solidFill>
                <a:latin typeface="+mn-lt"/>
              </a:rPr>
              <a:t>f</a:t>
            </a:r>
            <a:r>
              <a:rPr lang="en-US" altLang="zh-TW" sz="2000" dirty="0" smtClean="0">
                <a:solidFill>
                  <a:srgbClr val="FFC000"/>
                </a:solidFill>
                <a:latin typeface="+mn-lt"/>
              </a:rPr>
              <a:t>loat</a:t>
            </a:r>
            <a:r>
              <a:rPr lang="en-US" altLang="zh-TW" sz="2000" dirty="0" smtClean="0">
                <a:solidFill>
                  <a:srgbClr val="FFFF00"/>
                </a:solidFill>
                <a:latin typeface="+mn-lt"/>
              </a:rPr>
              <a:t> frame </a:t>
            </a:r>
            <a:r>
              <a:rPr lang="en-US" altLang="zh-TW" sz="2000" dirty="0" smtClean="0">
                <a:latin typeface="+mn-lt"/>
              </a:rPr>
              <a:t>is the frame that needs to play. If </a:t>
            </a:r>
            <a:r>
              <a:rPr lang="en-US" altLang="zh-TW" sz="2000" dirty="0" smtClean="0">
                <a:solidFill>
                  <a:srgbClr val="FFFF00"/>
                </a:solidFill>
                <a:latin typeface="+mn-lt"/>
              </a:rPr>
              <a:t>frame</a:t>
            </a:r>
            <a:r>
              <a:rPr lang="en-US" altLang="zh-TW" sz="2000" dirty="0" smtClean="0">
                <a:latin typeface="+mn-lt"/>
              </a:rPr>
              <a:t> is in between the data of artists prepared. Fly2 will interpolate it.</a:t>
            </a:r>
          </a:p>
          <a:p>
            <a:pPr lvl="1"/>
            <a:r>
              <a:rPr lang="en-US" altLang="zh-TW" sz="2000" dirty="0" smtClean="0">
                <a:latin typeface="+mn-lt"/>
              </a:rPr>
              <a:t>You can apply an </a:t>
            </a:r>
            <a:r>
              <a:rPr lang="en-US" altLang="zh-TW" sz="2000" dirty="0" smtClean="0">
                <a:solidFill>
                  <a:srgbClr val="FFFF00"/>
                </a:solidFill>
                <a:latin typeface="+mn-lt"/>
              </a:rPr>
              <a:t>M12</a:t>
            </a:r>
            <a:r>
              <a:rPr lang="en-US" altLang="zh-TW" sz="2000" dirty="0" smtClean="0">
                <a:latin typeface="+mn-lt"/>
              </a:rPr>
              <a:t> matrix to get the transformation matrix of the motion data to be played if you give the matrix. The default is </a:t>
            </a:r>
            <a:r>
              <a:rPr lang="en-US" altLang="zh-TW" sz="2000" dirty="0" smtClean="0">
                <a:solidFill>
                  <a:srgbClr val="FFFF00"/>
                </a:solidFill>
                <a:latin typeface="+mn-lt"/>
              </a:rPr>
              <a:t>NULL</a:t>
            </a:r>
            <a:r>
              <a:rPr lang="en-US" altLang="zh-TW" sz="2000" dirty="0" smtClean="0">
                <a:latin typeface="+mn-lt"/>
              </a:rPr>
              <a:t> for the matrix. This mean the motion data will apply to the object directly.</a:t>
            </a:r>
          </a:p>
          <a:p>
            <a:r>
              <a:rPr lang="en-US" altLang="zh-TW" sz="2000" dirty="0" smtClean="0">
                <a:latin typeface="+mn-lt"/>
              </a:rPr>
              <a:t>After the playing, Fly2 will keep on tracking the playing by save the frame as the current frame. You can retrieve it in the game by :</a:t>
            </a:r>
          </a:p>
          <a:p>
            <a:pPr lvl="1"/>
            <a:r>
              <a:rPr lang="en-US" altLang="zh-TW" sz="2000" dirty="0">
                <a:solidFill>
                  <a:srgbClr val="FFFF00"/>
                </a:solidFill>
                <a:latin typeface="+mn-lt"/>
              </a:rPr>
              <a:t>f</a:t>
            </a:r>
            <a:r>
              <a:rPr lang="en-US" altLang="zh-TW" sz="2000" dirty="0" smtClean="0">
                <a:solidFill>
                  <a:srgbClr val="FFFF00"/>
                </a:solidFill>
                <a:latin typeface="+mn-lt"/>
              </a:rPr>
              <a:t>loat </a:t>
            </a:r>
            <a:r>
              <a:rPr lang="en-US" altLang="zh-TW" sz="2000" dirty="0" err="1" smtClean="0">
                <a:solidFill>
                  <a:srgbClr val="FFFF00"/>
                </a:solidFill>
                <a:latin typeface="+mn-lt"/>
              </a:rPr>
              <a:t>FnObject</a:t>
            </a:r>
            <a:r>
              <a:rPr lang="en-US" altLang="zh-TW" sz="2000" dirty="0" smtClean="0">
                <a:solidFill>
                  <a:srgbClr val="FFFF00"/>
                </a:solidFill>
                <a:latin typeface="+mn-lt"/>
              </a:rPr>
              <a:t>::</a:t>
            </a:r>
            <a:r>
              <a:rPr lang="en-US" altLang="zh-TW" sz="2000" dirty="0" err="1" smtClean="0">
                <a:solidFill>
                  <a:srgbClr val="FFFF00"/>
                </a:solidFill>
                <a:latin typeface="+mn-lt"/>
              </a:rPr>
              <a:t>GetCurrentFrame</a:t>
            </a:r>
            <a:r>
              <a:rPr lang="en-US" altLang="zh-TW" sz="2000" dirty="0" smtClean="0">
                <a:solidFill>
                  <a:srgbClr val="FFFF00"/>
                </a:solidFill>
                <a:latin typeface="+mn-lt"/>
              </a:rPr>
              <a:t>();</a:t>
            </a:r>
          </a:p>
        </p:txBody>
      </p:sp>
    </p:spTree>
    <p:extLst>
      <p:ext uri="{BB962C8B-B14F-4D97-AF65-F5344CB8AC3E}">
        <p14:creationId xmlns:p14="http://schemas.microsoft.com/office/powerpoint/2010/main" val="35723200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Object with Vertex Animation</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612068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Fly2 can assign multiple vertex dataset for one model.</a:t>
            </a:r>
            <a:endParaRPr lang="en-US" altLang="zh-TW" sz="2000" dirty="0">
              <a:solidFill>
                <a:srgbClr val="FFFF00"/>
              </a:solidFill>
              <a:latin typeface="+mn-lt"/>
            </a:endParaRPr>
          </a:p>
          <a:p>
            <a:r>
              <a:rPr lang="en-US" altLang="zh-TW" sz="2000" dirty="0" smtClean="0">
                <a:latin typeface="+mn-lt"/>
              </a:rPr>
              <a:t>Use this technique to achieve complicated animation data that can be prepared by the artists but can not be performing in-game.</a:t>
            </a:r>
            <a:endParaRPr lang="en-US" altLang="zh-TW" sz="2000" dirty="0">
              <a:latin typeface="+mn-lt"/>
            </a:endParaRPr>
          </a:p>
          <a:p>
            <a:r>
              <a:rPr lang="en-US" altLang="zh-TW" sz="2000" dirty="0" smtClean="0">
                <a:latin typeface="+mn-lt"/>
              </a:rPr>
              <a:t>To query if the object has multiple vertex dataset :</a:t>
            </a:r>
          </a:p>
          <a:p>
            <a:pPr lvl="1"/>
            <a:r>
              <a:rPr lang="en-US" altLang="zh-TW" sz="2000" dirty="0" smtClean="0">
                <a:solidFill>
                  <a:srgbClr val="FFFF00"/>
                </a:solidFill>
                <a:latin typeface="+mn-lt"/>
              </a:rPr>
              <a:t>BOOL4 </a:t>
            </a:r>
            <a:r>
              <a:rPr lang="en-US" altLang="zh-TW" sz="2000" dirty="0" err="1" smtClean="0">
                <a:solidFill>
                  <a:srgbClr val="FFFF00"/>
                </a:solidFill>
                <a:latin typeface="+mn-lt"/>
              </a:rPr>
              <a:t>FnObject</a:t>
            </a:r>
            <a:r>
              <a:rPr lang="en-US" altLang="zh-TW" sz="2000" dirty="0" smtClean="0">
                <a:solidFill>
                  <a:srgbClr val="FFFF00"/>
                </a:solidFill>
                <a:latin typeface="+mn-lt"/>
              </a:rPr>
              <a:t>::</a:t>
            </a:r>
            <a:r>
              <a:rPr lang="en-US" altLang="zh-TW" sz="2000" dirty="0" err="1" smtClean="0">
                <a:solidFill>
                  <a:srgbClr val="FFFF00"/>
                </a:solidFill>
                <a:latin typeface="+mn-lt"/>
              </a:rPr>
              <a:t>CheckVertexAnimation</a:t>
            </a:r>
            <a:r>
              <a:rPr lang="en-US" altLang="zh-TW" sz="2000" dirty="0" smtClean="0">
                <a:solidFill>
                  <a:srgbClr val="FFFF00"/>
                </a:solidFill>
                <a:latin typeface="+mn-lt"/>
              </a:rPr>
              <a:t>();</a:t>
            </a:r>
          </a:p>
          <a:p>
            <a:r>
              <a:rPr lang="en-US" altLang="zh-TW" sz="2000" dirty="0" smtClean="0">
                <a:latin typeface="+mn-lt"/>
              </a:rPr>
              <a:t>If the object has the multiple vertex dataset, use the following function to play the animation.</a:t>
            </a:r>
          </a:p>
          <a:p>
            <a:pPr lvl="1"/>
            <a:r>
              <a:rPr lang="en-US" altLang="zh-TW" sz="2000" dirty="0" smtClean="0">
                <a:solidFill>
                  <a:srgbClr val="FFFF00"/>
                </a:solidFill>
                <a:latin typeface="+mn-lt"/>
              </a:rPr>
              <a:t>BOOL4 </a:t>
            </a:r>
            <a:r>
              <a:rPr lang="en-US" altLang="zh-TW" sz="2000" dirty="0" err="1" smtClean="0">
                <a:solidFill>
                  <a:srgbClr val="FFFF00"/>
                </a:solidFill>
                <a:latin typeface="+mn-lt"/>
              </a:rPr>
              <a:t>FnObject</a:t>
            </a:r>
            <a:r>
              <a:rPr lang="en-US" altLang="zh-TW" sz="2000" dirty="0" smtClean="0">
                <a:solidFill>
                  <a:srgbClr val="FFFF00"/>
                </a:solidFill>
                <a:latin typeface="+mn-lt"/>
              </a:rPr>
              <a:t>::</a:t>
            </a:r>
            <a:r>
              <a:rPr lang="en-US" altLang="zh-TW" sz="2000" dirty="0" err="1" smtClean="0">
                <a:solidFill>
                  <a:srgbClr val="FFFF00"/>
                </a:solidFill>
                <a:latin typeface="+mn-lt"/>
              </a:rPr>
              <a:t>NextVertexArray</a:t>
            </a:r>
            <a:r>
              <a:rPr lang="en-US" altLang="zh-TW" sz="2000" dirty="0" smtClean="0">
                <a:solidFill>
                  <a:srgbClr val="FFFF00"/>
                </a:solidFill>
                <a:latin typeface="+mn-lt"/>
              </a:rPr>
              <a:t>(</a:t>
            </a:r>
            <a:r>
              <a:rPr lang="en-US" altLang="zh-TW" sz="2000" dirty="0" err="1" smtClean="0">
                <a:solidFill>
                  <a:srgbClr val="FFFF00"/>
                </a:solidFill>
                <a:latin typeface="+mn-lt"/>
              </a:rPr>
              <a:t>int</a:t>
            </a:r>
            <a:r>
              <a:rPr lang="en-US" altLang="zh-TW" sz="2000" dirty="0" smtClean="0">
                <a:solidFill>
                  <a:srgbClr val="FFFF00"/>
                </a:solidFill>
                <a:latin typeface="+mn-lt"/>
              </a:rPr>
              <a:t> </a:t>
            </a:r>
            <a:r>
              <a:rPr lang="en-US" altLang="zh-TW" sz="2000" dirty="0" err="1" smtClean="0">
                <a:solidFill>
                  <a:srgbClr val="FFFF00"/>
                </a:solidFill>
                <a:latin typeface="+mn-lt"/>
              </a:rPr>
              <a:t>skipFrame</a:t>
            </a:r>
            <a:r>
              <a:rPr lang="en-US" altLang="zh-TW" sz="2000" dirty="0" smtClean="0">
                <a:solidFill>
                  <a:srgbClr val="FFFF00"/>
                </a:solidFill>
                <a:latin typeface="+mn-lt"/>
              </a:rPr>
              <a:t>, DWORD </a:t>
            </a:r>
            <a:r>
              <a:rPr lang="en-US" altLang="zh-TW" sz="2000" dirty="0" err="1" smtClean="0">
                <a:solidFill>
                  <a:srgbClr val="FFFF00"/>
                </a:solidFill>
                <a:latin typeface="+mn-lt"/>
              </a:rPr>
              <a:t>playMode</a:t>
            </a:r>
            <a:r>
              <a:rPr lang="en-US" altLang="zh-TW" sz="2000" dirty="0" smtClean="0">
                <a:solidFill>
                  <a:srgbClr val="FFFF00"/>
                </a:solidFill>
                <a:latin typeface="+mn-lt"/>
              </a:rPr>
              <a:t>);</a:t>
            </a:r>
          </a:p>
          <a:p>
            <a:pPr lvl="1"/>
            <a:r>
              <a:rPr lang="en-US" altLang="zh-TW" sz="2000" dirty="0" smtClean="0">
                <a:latin typeface="+mn-lt"/>
              </a:rPr>
              <a:t>This function will return </a:t>
            </a:r>
            <a:r>
              <a:rPr lang="en-US" altLang="zh-TW" sz="2000" dirty="0" smtClean="0">
                <a:solidFill>
                  <a:srgbClr val="FFFF00"/>
                </a:solidFill>
                <a:latin typeface="+mn-lt"/>
              </a:rPr>
              <a:t>TRUE</a:t>
            </a:r>
            <a:r>
              <a:rPr lang="en-US" altLang="zh-TW" sz="2000" dirty="0" smtClean="0">
                <a:latin typeface="+mn-lt"/>
              </a:rPr>
              <a:t> if playing is successful.</a:t>
            </a:r>
            <a:r>
              <a:rPr lang="en-US" altLang="zh-TW" sz="2000" dirty="0">
                <a:latin typeface="+mn-lt"/>
              </a:rPr>
              <a:t> </a:t>
            </a:r>
            <a:r>
              <a:rPr lang="en-US" altLang="zh-TW" sz="2000" dirty="0" smtClean="0">
                <a:solidFill>
                  <a:srgbClr val="FFFF00"/>
                </a:solidFill>
                <a:latin typeface="+mn-lt"/>
              </a:rPr>
              <a:t>FALSE</a:t>
            </a:r>
            <a:r>
              <a:rPr lang="en-US" altLang="zh-TW" sz="2000" dirty="0" smtClean="0">
                <a:latin typeface="+mn-lt"/>
              </a:rPr>
              <a:t> means failed to play. Most of failure is playing to the end.</a:t>
            </a:r>
            <a:endParaRPr lang="en-US" altLang="zh-TW" sz="2000" dirty="0">
              <a:latin typeface="+mn-lt"/>
            </a:endParaRPr>
          </a:p>
          <a:p>
            <a:pPr lvl="1"/>
            <a:r>
              <a:rPr lang="en-US" altLang="zh-TW" sz="2000" dirty="0" err="1">
                <a:solidFill>
                  <a:srgbClr val="FFFF00"/>
                </a:solidFill>
                <a:latin typeface="+mn-lt"/>
              </a:rPr>
              <a:t>i</a:t>
            </a:r>
            <a:r>
              <a:rPr lang="en-US" altLang="zh-TW" sz="2000" dirty="0" err="1" smtClean="0">
                <a:solidFill>
                  <a:srgbClr val="FFFF00"/>
                </a:solidFill>
                <a:latin typeface="+mn-lt"/>
              </a:rPr>
              <a:t>nt</a:t>
            </a:r>
            <a:r>
              <a:rPr lang="en-US" altLang="zh-TW" sz="2000" dirty="0" smtClean="0">
                <a:solidFill>
                  <a:srgbClr val="FFFF00"/>
                </a:solidFill>
                <a:latin typeface="+mn-lt"/>
              </a:rPr>
              <a:t> </a:t>
            </a:r>
            <a:r>
              <a:rPr lang="en-US" altLang="zh-TW" sz="2000" dirty="0" err="1" smtClean="0">
                <a:solidFill>
                  <a:srgbClr val="FFFF00"/>
                </a:solidFill>
                <a:latin typeface="+mn-lt"/>
              </a:rPr>
              <a:t>skipFrame</a:t>
            </a:r>
            <a:r>
              <a:rPr lang="en-US" altLang="zh-TW" sz="2000" dirty="0" smtClean="0">
                <a:solidFill>
                  <a:srgbClr val="FFFF00"/>
                </a:solidFill>
                <a:latin typeface="+mn-lt"/>
              </a:rPr>
              <a:t> </a:t>
            </a:r>
            <a:r>
              <a:rPr lang="en-US" altLang="zh-TW" sz="2000" dirty="0" smtClean="0">
                <a:latin typeface="+mn-lt"/>
              </a:rPr>
              <a:t>is the frame count for this playing to progress. This number should be a positive number. But if you set </a:t>
            </a:r>
            <a:r>
              <a:rPr lang="en-US" altLang="zh-TW" sz="2000" dirty="0" err="1" smtClean="0">
                <a:solidFill>
                  <a:srgbClr val="FFFF00"/>
                </a:solidFill>
                <a:latin typeface="+mn-lt"/>
              </a:rPr>
              <a:t>skipFrame</a:t>
            </a:r>
            <a:r>
              <a:rPr lang="en-US" altLang="zh-TW" sz="2000" dirty="0" smtClean="0">
                <a:solidFill>
                  <a:srgbClr val="FFFF00"/>
                </a:solidFill>
                <a:latin typeface="+mn-lt"/>
              </a:rPr>
              <a:t> = 0</a:t>
            </a:r>
            <a:r>
              <a:rPr lang="en-US" altLang="zh-TW" sz="2000" dirty="0" smtClean="0">
                <a:latin typeface="+mn-lt"/>
              </a:rPr>
              <a:t>, Fly2 will reset the playing from the first frame. Vertex animation can not be interpolated.</a:t>
            </a:r>
          </a:p>
          <a:p>
            <a:pPr lvl="1"/>
            <a:r>
              <a:rPr lang="en-US" altLang="zh-TW" sz="2000" dirty="0" smtClean="0">
                <a:solidFill>
                  <a:srgbClr val="FFFF00"/>
                </a:solidFill>
                <a:latin typeface="+mn-lt"/>
              </a:rPr>
              <a:t>DWORD </a:t>
            </a:r>
            <a:r>
              <a:rPr lang="en-US" altLang="zh-TW" sz="2000" dirty="0" err="1" smtClean="0">
                <a:solidFill>
                  <a:srgbClr val="FFFF00"/>
                </a:solidFill>
                <a:latin typeface="+mn-lt"/>
              </a:rPr>
              <a:t>playMode</a:t>
            </a:r>
            <a:r>
              <a:rPr lang="en-US" altLang="zh-TW" sz="2000" dirty="0" smtClean="0">
                <a:solidFill>
                  <a:srgbClr val="FFFF00"/>
                </a:solidFill>
                <a:latin typeface="+mn-lt"/>
              </a:rPr>
              <a:t> </a:t>
            </a:r>
            <a:r>
              <a:rPr lang="en-US" altLang="zh-TW" sz="2000" dirty="0" smtClean="0">
                <a:latin typeface="+mn-lt"/>
              </a:rPr>
              <a:t>is the playing mode.</a:t>
            </a:r>
          </a:p>
          <a:p>
            <a:pPr lvl="2"/>
            <a:r>
              <a:rPr lang="en-US" altLang="zh-TW" sz="2000" dirty="0" err="1" smtClean="0">
                <a:solidFill>
                  <a:srgbClr val="FFFF00"/>
                </a:solidFill>
                <a:latin typeface="+mn-lt"/>
              </a:rPr>
              <a:t>playMode</a:t>
            </a:r>
            <a:r>
              <a:rPr lang="en-US" altLang="zh-TW" sz="2000" dirty="0" smtClean="0">
                <a:solidFill>
                  <a:srgbClr val="FFFF00"/>
                </a:solidFill>
                <a:latin typeface="+mn-lt"/>
              </a:rPr>
              <a:t> = LOOP </a:t>
            </a:r>
            <a:r>
              <a:rPr lang="en-US" altLang="zh-TW" sz="2000" dirty="0" smtClean="0">
                <a:latin typeface="+mn-lt"/>
              </a:rPr>
              <a:t>means the playing will loop again if the playing to the end.</a:t>
            </a:r>
          </a:p>
          <a:p>
            <a:pPr lvl="2"/>
            <a:r>
              <a:rPr lang="en-US" altLang="zh-TW" sz="2000" dirty="0" err="1" smtClean="0">
                <a:solidFill>
                  <a:srgbClr val="FFFF00"/>
                </a:solidFill>
                <a:latin typeface="+mn-lt"/>
              </a:rPr>
              <a:t>playMode</a:t>
            </a:r>
            <a:r>
              <a:rPr lang="en-US" altLang="zh-TW" sz="2000" dirty="0" smtClean="0">
                <a:solidFill>
                  <a:srgbClr val="FFFF00"/>
                </a:solidFill>
                <a:latin typeface="+mn-lt"/>
              </a:rPr>
              <a:t> = ONCE </a:t>
            </a:r>
            <a:r>
              <a:rPr lang="en-US" altLang="zh-TW" sz="2000" dirty="0" smtClean="0">
                <a:latin typeface="+mn-lt"/>
              </a:rPr>
              <a:t>means the playing will end if playing to the last vertex array.</a:t>
            </a:r>
          </a:p>
        </p:txBody>
      </p:sp>
    </p:spTree>
    <p:extLst>
      <p:ext uri="{BB962C8B-B14F-4D97-AF65-F5344CB8AC3E}">
        <p14:creationId xmlns:p14="http://schemas.microsoft.com/office/powerpoint/2010/main" val="2565257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More Object Functions (1)</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62373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Show/hide the object</a:t>
            </a:r>
          </a:p>
          <a:p>
            <a:pPr lvl="1"/>
            <a:r>
              <a:rPr lang="en-US" altLang="zh-TW" sz="2000" dirty="0">
                <a:solidFill>
                  <a:srgbClr val="FFFF00"/>
                </a:solidFill>
                <a:latin typeface="+mn-lt"/>
              </a:rPr>
              <a:t>v</a:t>
            </a:r>
            <a:r>
              <a:rPr lang="en-US" altLang="zh-TW" sz="2000" dirty="0" smtClean="0">
                <a:solidFill>
                  <a:srgbClr val="FFFF00"/>
                </a:solidFill>
                <a:latin typeface="+mn-lt"/>
              </a:rPr>
              <a:t>oid </a:t>
            </a:r>
            <a:r>
              <a:rPr lang="en-US" altLang="zh-TW" sz="2000" dirty="0" err="1" smtClean="0">
                <a:solidFill>
                  <a:srgbClr val="FFFF00"/>
                </a:solidFill>
                <a:latin typeface="+mn-lt"/>
              </a:rPr>
              <a:t>FnObject</a:t>
            </a:r>
            <a:r>
              <a:rPr lang="en-US" altLang="zh-TW" sz="2000" dirty="0" smtClean="0">
                <a:solidFill>
                  <a:srgbClr val="FFFF00"/>
                </a:solidFill>
                <a:latin typeface="+mn-lt"/>
              </a:rPr>
              <a:t>::Show(BOOL4 </a:t>
            </a:r>
            <a:r>
              <a:rPr lang="en-US" altLang="zh-TW" sz="2000" dirty="0" err="1" smtClean="0">
                <a:solidFill>
                  <a:srgbClr val="FFFF00"/>
                </a:solidFill>
                <a:latin typeface="+mn-lt"/>
              </a:rPr>
              <a:t>beShow</a:t>
            </a:r>
            <a:r>
              <a:rPr lang="en-US" altLang="zh-TW" sz="2000" dirty="0" smtClean="0">
                <a:solidFill>
                  <a:srgbClr val="FFFF00"/>
                </a:solidFill>
                <a:latin typeface="+mn-lt"/>
              </a:rPr>
              <a:t>);</a:t>
            </a:r>
          </a:p>
          <a:p>
            <a:r>
              <a:rPr lang="en-US" altLang="zh-TW" sz="2000" dirty="0" smtClean="0">
                <a:latin typeface="+mn-lt"/>
              </a:rPr>
              <a:t>Set object’s opacity</a:t>
            </a:r>
          </a:p>
          <a:p>
            <a:pPr lvl="1"/>
            <a:r>
              <a:rPr lang="en-US" altLang="zh-TW" sz="2000" dirty="0">
                <a:solidFill>
                  <a:srgbClr val="FFFF00"/>
                </a:solidFill>
                <a:latin typeface="+mn-lt"/>
              </a:rPr>
              <a:t>v</a:t>
            </a:r>
            <a:r>
              <a:rPr lang="en-US" altLang="zh-TW" sz="2000" dirty="0" smtClean="0">
                <a:solidFill>
                  <a:srgbClr val="FFFF00"/>
                </a:solidFill>
                <a:latin typeface="+mn-lt"/>
              </a:rPr>
              <a:t>oid </a:t>
            </a:r>
            <a:r>
              <a:rPr lang="en-US" altLang="zh-TW" sz="2000" dirty="0" err="1" smtClean="0">
                <a:solidFill>
                  <a:srgbClr val="FFFF00"/>
                </a:solidFill>
                <a:latin typeface="+mn-lt"/>
              </a:rPr>
              <a:t>FnObject</a:t>
            </a:r>
            <a:r>
              <a:rPr lang="en-US" altLang="zh-TW" sz="2000" dirty="0" smtClean="0">
                <a:solidFill>
                  <a:srgbClr val="FFFF00"/>
                </a:solidFill>
                <a:latin typeface="+mn-lt"/>
              </a:rPr>
              <a:t>::</a:t>
            </a:r>
            <a:r>
              <a:rPr lang="en-US" altLang="zh-TW" sz="2000" dirty="0" err="1" smtClean="0">
                <a:solidFill>
                  <a:srgbClr val="FFFF00"/>
                </a:solidFill>
                <a:latin typeface="+mn-lt"/>
              </a:rPr>
              <a:t>SetOpacity</a:t>
            </a:r>
            <a:r>
              <a:rPr lang="en-US" altLang="zh-TW" sz="2000" dirty="0" smtClean="0">
                <a:solidFill>
                  <a:srgbClr val="FFFF00"/>
                </a:solidFill>
                <a:latin typeface="+mn-lt"/>
              </a:rPr>
              <a:t>(float o);</a:t>
            </a:r>
          </a:p>
          <a:p>
            <a:pPr lvl="1"/>
            <a:r>
              <a:rPr lang="en-US" altLang="zh-TW" sz="2000" dirty="0" smtClean="0">
                <a:latin typeface="+mn-lt"/>
              </a:rPr>
              <a:t>Fly2 will automatically set alpha blending ON/OFF according to the opacity value.</a:t>
            </a:r>
          </a:p>
          <a:p>
            <a:pPr lvl="1"/>
            <a:r>
              <a:rPr lang="en-US" altLang="zh-TW" sz="2000" dirty="0" smtClean="0">
                <a:latin typeface="+mn-lt"/>
              </a:rPr>
              <a:t>For semi-transparent object, the z-buffer-writing rendering option will be off during the rendering</a:t>
            </a:r>
          </a:p>
          <a:p>
            <a:r>
              <a:rPr lang="en-US" altLang="zh-TW" sz="2000" dirty="0" smtClean="0">
                <a:latin typeface="+mn-lt"/>
              </a:rPr>
              <a:t>Change rendering group</a:t>
            </a:r>
          </a:p>
          <a:p>
            <a:pPr lvl="1"/>
            <a:r>
              <a:rPr lang="en-US" altLang="zh-TW" sz="2000" dirty="0">
                <a:solidFill>
                  <a:srgbClr val="FFFF00"/>
                </a:solidFill>
                <a:latin typeface="+mn-lt"/>
              </a:rPr>
              <a:t>v</a:t>
            </a:r>
            <a:r>
              <a:rPr lang="en-US" altLang="zh-TW" sz="2000" dirty="0" smtClean="0">
                <a:solidFill>
                  <a:srgbClr val="FFFF00"/>
                </a:solidFill>
                <a:latin typeface="+mn-lt"/>
              </a:rPr>
              <a:t>oid </a:t>
            </a:r>
            <a:r>
              <a:rPr lang="en-US" altLang="zh-TW" sz="2000" dirty="0" err="1" smtClean="0">
                <a:solidFill>
                  <a:srgbClr val="FFFF00"/>
                </a:solidFill>
                <a:latin typeface="+mn-lt"/>
              </a:rPr>
              <a:t>FnObject</a:t>
            </a:r>
            <a:r>
              <a:rPr lang="en-US" altLang="zh-TW" sz="2000" dirty="0" smtClean="0">
                <a:solidFill>
                  <a:srgbClr val="FFFF00"/>
                </a:solidFill>
                <a:latin typeface="+mn-lt"/>
              </a:rPr>
              <a:t>::</a:t>
            </a:r>
            <a:r>
              <a:rPr lang="en-US" altLang="zh-TW" sz="2000" dirty="0" err="1" smtClean="0">
                <a:solidFill>
                  <a:srgbClr val="FFFF00"/>
                </a:solidFill>
                <a:latin typeface="+mn-lt"/>
              </a:rPr>
              <a:t>ChangeRenderGroup</a:t>
            </a:r>
            <a:r>
              <a:rPr lang="en-US" altLang="zh-TW" sz="2000" dirty="0" smtClean="0">
                <a:solidFill>
                  <a:srgbClr val="FFFF00"/>
                </a:solidFill>
                <a:latin typeface="+mn-lt"/>
              </a:rPr>
              <a:t>(</a:t>
            </a:r>
            <a:r>
              <a:rPr lang="en-US" altLang="zh-TW" sz="2000" dirty="0" err="1" smtClean="0">
                <a:solidFill>
                  <a:srgbClr val="FFFF00"/>
                </a:solidFill>
                <a:latin typeface="+mn-lt"/>
              </a:rPr>
              <a:t>int</a:t>
            </a:r>
            <a:r>
              <a:rPr lang="en-US" altLang="zh-TW" sz="2000" dirty="0" smtClean="0">
                <a:solidFill>
                  <a:srgbClr val="FFFF00"/>
                </a:solidFill>
                <a:latin typeface="+mn-lt"/>
              </a:rPr>
              <a:t> </a:t>
            </a:r>
            <a:r>
              <a:rPr lang="en-US" altLang="zh-TW" sz="2000" dirty="0" err="1" smtClean="0">
                <a:solidFill>
                  <a:srgbClr val="FFFF00"/>
                </a:solidFill>
                <a:latin typeface="+mn-lt"/>
              </a:rPr>
              <a:t>rg</a:t>
            </a:r>
            <a:r>
              <a:rPr lang="en-US" altLang="zh-TW" sz="2000" dirty="0" smtClean="0">
                <a:solidFill>
                  <a:srgbClr val="FFFF00"/>
                </a:solidFill>
                <a:latin typeface="+mn-lt"/>
              </a:rPr>
              <a:t>);</a:t>
            </a:r>
          </a:p>
          <a:p>
            <a:r>
              <a:rPr lang="en-US" altLang="zh-TW" sz="2000" dirty="0" smtClean="0">
                <a:latin typeface="+mn-lt"/>
              </a:rPr>
              <a:t>Set rendering mode</a:t>
            </a:r>
          </a:p>
          <a:p>
            <a:pPr lvl="1"/>
            <a:r>
              <a:rPr lang="en-US" altLang="zh-TW" sz="2000" dirty="0">
                <a:solidFill>
                  <a:srgbClr val="FFFF00"/>
                </a:solidFill>
                <a:latin typeface="+mn-lt"/>
              </a:rPr>
              <a:t>v</a:t>
            </a:r>
            <a:r>
              <a:rPr lang="en-US" altLang="zh-TW" sz="2000" dirty="0" smtClean="0">
                <a:solidFill>
                  <a:srgbClr val="FFFF00"/>
                </a:solidFill>
                <a:latin typeface="+mn-lt"/>
              </a:rPr>
              <a:t>oid </a:t>
            </a:r>
            <a:r>
              <a:rPr lang="en-US" altLang="zh-TW" sz="2000" dirty="0" err="1" smtClean="0">
                <a:solidFill>
                  <a:srgbClr val="FFFF00"/>
                </a:solidFill>
                <a:latin typeface="+mn-lt"/>
              </a:rPr>
              <a:t>FnObject</a:t>
            </a:r>
            <a:r>
              <a:rPr lang="en-US" altLang="zh-TW" sz="2000" dirty="0" smtClean="0">
                <a:solidFill>
                  <a:srgbClr val="FFFF00"/>
                </a:solidFill>
                <a:latin typeface="+mn-lt"/>
              </a:rPr>
              <a:t>::</a:t>
            </a:r>
            <a:r>
              <a:rPr lang="en-US" altLang="zh-TW" sz="2000" dirty="0" err="1" smtClean="0">
                <a:solidFill>
                  <a:srgbClr val="FFFF00"/>
                </a:solidFill>
                <a:latin typeface="+mn-lt"/>
              </a:rPr>
              <a:t>SetRenderMode</a:t>
            </a:r>
            <a:r>
              <a:rPr lang="en-US" altLang="zh-TW" sz="2000" dirty="0" smtClean="0">
                <a:solidFill>
                  <a:srgbClr val="FFFF00"/>
                </a:solidFill>
                <a:latin typeface="+mn-lt"/>
              </a:rPr>
              <a:t>(DWORD mode);</a:t>
            </a:r>
          </a:p>
          <a:p>
            <a:pPr lvl="1"/>
            <a:r>
              <a:rPr lang="en-US" altLang="zh-TW" sz="2000" dirty="0" smtClean="0">
                <a:solidFill>
                  <a:srgbClr val="FFFF00"/>
                </a:solidFill>
                <a:latin typeface="+mn-lt"/>
              </a:rPr>
              <a:t>DWORD mode </a:t>
            </a:r>
            <a:r>
              <a:rPr lang="en-US" altLang="zh-TW" sz="2000" dirty="0" smtClean="0">
                <a:latin typeface="+mn-lt"/>
              </a:rPr>
              <a:t>can be </a:t>
            </a:r>
            <a:r>
              <a:rPr lang="en-US" altLang="zh-TW" sz="2000" dirty="0" smtClean="0">
                <a:solidFill>
                  <a:srgbClr val="FFFF00"/>
                </a:solidFill>
                <a:latin typeface="+mn-lt"/>
              </a:rPr>
              <a:t>WIREFRAME</a:t>
            </a:r>
            <a:r>
              <a:rPr lang="en-US" altLang="zh-TW" sz="2000" dirty="0" smtClean="0">
                <a:latin typeface="+mn-lt"/>
              </a:rPr>
              <a:t>, </a:t>
            </a:r>
            <a:r>
              <a:rPr lang="en-US" altLang="zh-TW" sz="2000" dirty="0" smtClean="0">
                <a:solidFill>
                  <a:srgbClr val="FFFF00"/>
                </a:solidFill>
                <a:latin typeface="+mn-lt"/>
              </a:rPr>
              <a:t>POINT_CLOUD</a:t>
            </a:r>
            <a:r>
              <a:rPr lang="en-US" altLang="zh-TW" sz="2000" dirty="0" smtClean="0">
                <a:latin typeface="+mn-lt"/>
              </a:rPr>
              <a:t> or </a:t>
            </a:r>
            <a:r>
              <a:rPr lang="en-US" altLang="zh-TW" sz="2000" dirty="0" smtClean="0">
                <a:solidFill>
                  <a:srgbClr val="FFFF00"/>
                </a:solidFill>
                <a:latin typeface="+mn-lt"/>
              </a:rPr>
              <a:t>SOLID</a:t>
            </a:r>
            <a:r>
              <a:rPr lang="en-US" altLang="zh-TW" sz="2000" dirty="0" smtClean="0">
                <a:latin typeface="+mn-lt"/>
              </a:rPr>
              <a:t>.</a:t>
            </a:r>
          </a:p>
          <a:p>
            <a:r>
              <a:rPr lang="en-US" altLang="zh-TW" sz="2000" dirty="0" smtClean="0">
                <a:latin typeface="+mn-lt"/>
              </a:rPr>
              <a:t>Load the model from files</a:t>
            </a:r>
          </a:p>
          <a:p>
            <a:pPr lvl="1"/>
            <a:r>
              <a:rPr lang="en-US" altLang="zh-TW" sz="2000" dirty="0" smtClean="0">
                <a:solidFill>
                  <a:srgbClr val="FFFF00"/>
                </a:solidFill>
                <a:latin typeface="+mn-lt"/>
              </a:rPr>
              <a:t>BOOL4 </a:t>
            </a:r>
            <a:r>
              <a:rPr lang="en-US" altLang="zh-TW" sz="2000" dirty="0" err="1" smtClean="0">
                <a:solidFill>
                  <a:srgbClr val="FFFF00"/>
                </a:solidFill>
                <a:latin typeface="+mn-lt"/>
              </a:rPr>
              <a:t>FnObject</a:t>
            </a:r>
            <a:r>
              <a:rPr lang="en-US" altLang="zh-TW" sz="2000" dirty="0" smtClean="0">
                <a:solidFill>
                  <a:srgbClr val="FFFF00"/>
                </a:solidFill>
                <a:latin typeface="+mn-lt"/>
              </a:rPr>
              <a:t>::Load(char *</a:t>
            </a:r>
            <a:r>
              <a:rPr lang="en-US" altLang="zh-TW" sz="2000" dirty="0" err="1" smtClean="0">
                <a:solidFill>
                  <a:srgbClr val="FFFF00"/>
                </a:solidFill>
                <a:latin typeface="+mn-lt"/>
              </a:rPr>
              <a:t>fileName</a:t>
            </a:r>
            <a:r>
              <a:rPr lang="en-US" altLang="zh-TW" sz="2000" dirty="0" smtClean="0">
                <a:solidFill>
                  <a:srgbClr val="FFFF00"/>
                </a:solidFill>
                <a:latin typeface="+mn-lt"/>
              </a:rPr>
              <a:t>, </a:t>
            </a:r>
            <a:r>
              <a:rPr lang="en-US" altLang="zh-TW" sz="2000" dirty="0" err="1" smtClean="0">
                <a:solidFill>
                  <a:srgbClr val="FFFF00"/>
                </a:solidFill>
                <a:latin typeface="+mn-lt"/>
              </a:rPr>
              <a:t>int</a:t>
            </a:r>
            <a:r>
              <a:rPr lang="en-US" altLang="zh-TW" sz="2000" dirty="0" smtClean="0">
                <a:solidFill>
                  <a:srgbClr val="FFFF00"/>
                </a:solidFill>
                <a:latin typeface="+mn-lt"/>
              </a:rPr>
              <a:t> </a:t>
            </a:r>
            <a:r>
              <a:rPr lang="en-US" altLang="zh-TW" sz="2000" dirty="0" err="1" smtClean="0">
                <a:solidFill>
                  <a:srgbClr val="FFFF00"/>
                </a:solidFill>
                <a:latin typeface="+mn-lt"/>
              </a:rPr>
              <a:t>LOD_level</a:t>
            </a:r>
            <a:r>
              <a:rPr lang="en-US" altLang="zh-TW" sz="2000" dirty="0" smtClean="0">
                <a:solidFill>
                  <a:srgbClr val="FFFF00"/>
                </a:solidFill>
                <a:latin typeface="+mn-lt"/>
              </a:rPr>
              <a:t> = NONE);</a:t>
            </a:r>
          </a:p>
          <a:p>
            <a:pPr lvl="1"/>
            <a:r>
              <a:rPr lang="en-US" altLang="zh-TW" sz="2000" dirty="0" smtClean="0">
                <a:latin typeface="+mn-lt"/>
              </a:rPr>
              <a:t>No file extension is need for the file name, </a:t>
            </a:r>
            <a:r>
              <a:rPr lang="en-US" altLang="zh-TW" sz="2000" dirty="0" err="1" smtClean="0">
                <a:solidFill>
                  <a:srgbClr val="FFFF00"/>
                </a:solidFill>
                <a:latin typeface="+mn-lt"/>
              </a:rPr>
              <a:t>fileName</a:t>
            </a:r>
            <a:r>
              <a:rPr lang="en-US" altLang="zh-TW" sz="2000" dirty="0" smtClean="0">
                <a:latin typeface="+mn-lt"/>
              </a:rPr>
              <a:t>.</a:t>
            </a:r>
          </a:p>
          <a:p>
            <a:pPr lvl="1"/>
            <a:r>
              <a:rPr lang="en-US" altLang="zh-TW" sz="2000" dirty="0" err="1" smtClean="0">
                <a:solidFill>
                  <a:srgbClr val="FFFF00"/>
                </a:solidFill>
                <a:latin typeface="+mn-lt"/>
              </a:rPr>
              <a:t>LOD_level</a:t>
            </a:r>
            <a:r>
              <a:rPr lang="en-US" altLang="zh-TW" sz="2000" dirty="0" smtClean="0">
                <a:solidFill>
                  <a:srgbClr val="FFFF00"/>
                </a:solidFill>
                <a:latin typeface="+mn-lt"/>
              </a:rPr>
              <a:t> </a:t>
            </a:r>
            <a:r>
              <a:rPr lang="en-US" altLang="zh-TW" sz="2000" dirty="0" smtClean="0">
                <a:latin typeface="+mn-lt"/>
              </a:rPr>
              <a:t>is the LOD level assigned to the loaded data</a:t>
            </a:r>
          </a:p>
        </p:txBody>
      </p:sp>
    </p:spTree>
    <p:extLst>
      <p:ext uri="{BB962C8B-B14F-4D97-AF65-F5344CB8AC3E}">
        <p14:creationId xmlns:p14="http://schemas.microsoft.com/office/powerpoint/2010/main" val="6965949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More Object Functions (2)</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61206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Force to set </a:t>
            </a:r>
            <a:r>
              <a:rPr lang="en-US" altLang="zh-TW" sz="2000" dirty="0">
                <a:latin typeface="+mn-lt"/>
              </a:rPr>
              <a:t>alpha </a:t>
            </a:r>
            <a:r>
              <a:rPr lang="en-US" altLang="zh-TW" sz="2000" dirty="0" smtClean="0">
                <a:latin typeface="+mn-lt"/>
              </a:rPr>
              <a:t>blending ON/OFF</a:t>
            </a:r>
            <a:endParaRPr lang="en-US" altLang="zh-TW" sz="2000" dirty="0">
              <a:latin typeface="+mn-lt"/>
            </a:endParaRPr>
          </a:p>
          <a:p>
            <a:pPr lvl="1"/>
            <a:r>
              <a:rPr lang="en-US" altLang="zh-TW" sz="2000" dirty="0">
                <a:solidFill>
                  <a:srgbClr val="FFFF00"/>
                </a:solidFill>
                <a:latin typeface="+mn-lt"/>
              </a:rPr>
              <a:t>void </a:t>
            </a:r>
            <a:r>
              <a:rPr lang="en-US" altLang="zh-TW" sz="2000" dirty="0" err="1">
                <a:solidFill>
                  <a:srgbClr val="FFFF00"/>
                </a:solidFill>
                <a:latin typeface="+mn-lt"/>
              </a:rPr>
              <a:t>FnObject</a:t>
            </a:r>
            <a:r>
              <a:rPr lang="en-US" altLang="zh-TW" sz="2000" dirty="0">
                <a:solidFill>
                  <a:srgbClr val="FFFF00"/>
                </a:solidFill>
                <a:latin typeface="+mn-lt"/>
              </a:rPr>
              <a:t>::</a:t>
            </a:r>
            <a:r>
              <a:rPr lang="en-US" altLang="zh-TW" sz="2000" dirty="0" err="1">
                <a:solidFill>
                  <a:srgbClr val="FFFF00"/>
                </a:solidFill>
                <a:latin typeface="+mn-lt"/>
              </a:rPr>
              <a:t>SetAlphaFlag</a:t>
            </a:r>
            <a:r>
              <a:rPr lang="en-US" altLang="zh-TW" sz="2000" dirty="0">
                <a:solidFill>
                  <a:srgbClr val="FFFF00"/>
                </a:solidFill>
                <a:latin typeface="+mn-lt"/>
              </a:rPr>
              <a:t>(BOOL4 </a:t>
            </a:r>
            <a:r>
              <a:rPr lang="en-US" altLang="zh-TW" sz="2000" dirty="0" err="1">
                <a:solidFill>
                  <a:srgbClr val="FFFF00"/>
                </a:solidFill>
                <a:latin typeface="+mn-lt"/>
              </a:rPr>
              <a:t>beAlpha</a:t>
            </a:r>
            <a:r>
              <a:rPr lang="en-US" altLang="zh-TW" sz="2000" dirty="0">
                <a:solidFill>
                  <a:srgbClr val="FFFF00"/>
                </a:solidFill>
                <a:latin typeface="+mn-lt"/>
              </a:rPr>
              <a:t>, </a:t>
            </a:r>
            <a:endParaRPr lang="en-US" altLang="zh-TW" sz="2000" dirty="0" smtClean="0">
              <a:solidFill>
                <a:srgbClr val="FFFF00"/>
              </a:solidFill>
              <a:latin typeface="+mn-lt"/>
            </a:endParaRPr>
          </a:p>
          <a:p>
            <a:pPr marL="457200" lvl="1" indent="0">
              <a:buNone/>
            </a:pPr>
            <a:r>
              <a:rPr lang="en-US" altLang="zh-TW" sz="2000" dirty="0">
                <a:solidFill>
                  <a:srgbClr val="FFFF00"/>
                </a:solidFill>
                <a:latin typeface="+mn-lt"/>
              </a:rPr>
              <a:t>	</a:t>
            </a:r>
            <a:r>
              <a:rPr lang="en-US" altLang="zh-TW" sz="2000" dirty="0" smtClean="0">
                <a:solidFill>
                  <a:srgbClr val="FFFF00"/>
                </a:solidFill>
                <a:latin typeface="+mn-lt"/>
              </a:rPr>
              <a:t>			    BOOL4 </a:t>
            </a:r>
            <a:r>
              <a:rPr lang="en-US" altLang="zh-TW" sz="2000" dirty="0" err="1" smtClean="0">
                <a:solidFill>
                  <a:srgbClr val="FFFF00"/>
                </a:solidFill>
                <a:latin typeface="+mn-lt"/>
              </a:rPr>
              <a:t>beChangeZBufferWrite</a:t>
            </a:r>
            <a:r>
              <a:rPr lang="en-US" altLang="zh-TW" sz="2000" dirty="0" smtClean="0">
                <a:solidFill>
                  <a:srgbClr val="FFFF00"/>
                </a:solidFill>
                <a:latin typeface="+mn-lt"/>
              </a:rPr>
              <a:t> = TRUE);</a:t>
            </a:r>
            <a:endParaRPr lang="en-US" altLang="zh-TW" sz="2000" dirty="0">
              <a:solidFill>
                <a:srgbClr val="FFFF00"/>
              </a:solidFill>
              <a:latin typeface="+mn-lt"/>
            </a:endParaRPr>
          </a:p>
          <a:p>
            <a:pPr lvl="1"/>
            <a:r>
              <a:rPr lang="en-US" altLang="zh-TW" sz="2000" dirty="0" smtClean="0">
                <a:solidFill>
                  <a:srgbClr val="FFFF00"/>
                </a:solidFill>
                <a:latin typeface="+mn-lt"/>
              </a:rPr>
              <a:t>BOOL4 </a:t>
            </a:r>
            <a:r>
              <a:rPr lang="en-US" altLang="zh-TW" sz="2000" dirty="0" err="1" smtClean="0">
                <a:solidFill>
                  <a:srgbClr val="FFFF00"/>
                </a:solidFill>
                <a:latin typeface="+mn-lt"/>
              </a:rPr>
              <a:t>beAlpha</a:t>
            </a:r>
            <a:r>
              <a:rPr lang="en-US" altLang="zh-TW" sz="2000" dirty="0" smtClean="0">
                <a:solidFill>
                  <a:srgbClr val="FFFF00"/>
                </a:solidFill>
                <a:latin typeface="+mn-lt"/>
              </a:rPr>
              <a:t> </a:t>
            </a:r>
            <a:r>
              <a:rPr lang="en-US" altLang="zh-TW" sz="2000" dirty="0" smtClean="0">
                <a:latin typeface="+mn-lt"/>
              </a:rPr>
              <a:t>= alpha blending ON/OFF</a:t>
            </a:r>
          </a:p>
          <a:p>
            <a:pPr lvl="1"/>
            <a:r>
              <a:rPr lang="en-US" altLang="zh-TW" sz="2000" dirty="0">
                <a:solidFill>
                  <a:srgbClr val="FFFF00"/>
                </a:solidFill>
                <a:latin typeface="+mn-lt"/>
              </a:rPr>
              <a:t>BOOL4 </a:t>
            </a:r>
            <a:r>
              <a:rPr lang="en-US" altLang="zh-TW" sz="2000" dirty="0" err="1" smtClean="0">
                <a:solidFill>
                  <a:srgbClr val="FFFF00"/>
                </a:solidFill>
                <a:latin typeface="+mn-lt"/>
              </a:rPr>
              <a:t>beChangeZBufferWrite</a:t>
            </a:r>
            <a:r>
              <a:rPr lang="en-US" altLang="zh-TW" sz="2000" dirty="0" smtClean="0">
                <a:solidFill>
                  <a:srgbClr val="FFFF00"/>
                </a:solidFill>
                <a:latin typeface="+mn-lt"/>
              </a:rPr>
              <a:t> </a:t>
            </a:r>
            <a:r>
              <a:rPr lang="en-US" altLang="zh-TW" sz="2000" dirty="0" smtClean="0">
                <a:latin typeface="+mn-lt"/>
              </a:rPr>
              <a:t>is used to specify whether we will update z-buffer-write render option when alpha flag is changed. </a:t>
            </a:r>
            <a:r>
              <a:rPr lang="en-US" altLang="zh-TW" sz="2000" dirty="0" smtClean="0">
                <a:solidFill>
                  <a:srgbClr val="FFFF00"/>
                </a:solidFill>
                <a:latin typeface="+mn-lt"/>
              </a:rPr>
              <a:t>TRUE</a:t>
            </a:r>
            <a:r>
              <a:rPr lang="en-US" altLang="zh-TW" sz="2000" dirty="0" smtClean="0">
                <a:latin typeface="+mn-lt"/>
              </a:rPr>
              <a:t> is for changing automatically. Basically when alpha blending is ON, we will turn off the z-buffer-write flag for semi-transparent objects.</a:t>
            </a:r>
            <a:endParaRPr lang="en-US" altLang="zh-TW" sz="2000" dirty="0">
              <a:latin typeface="+mn-lt"/>
            </a:endParaRPr>
          </a:p>
          <a:p>
            <a:r>
              <a:rPr lang="en-US" altLang="zh-TW" sz="2000" dirty="0" smtClean="0">
                <a:latin typeface="+mn-lt"/>
              </a:rPr>
              <a:t>Set rendering options</a:t>
            </a:r>
          </a:p>
          <a:p>
            <a:pPr lvl="1"/>
            <a:r>
              <a:rPr lang="en-US" altLang="zh-TW" sz="2000" dirty="0">
                <a:solidFill>
                  <a:srgbClr val="FFFF00"/>
                </a:solidFill>
                <a:latin typeface="+mn-lt"/>
              </a:rPr>
              <a:t>v</a:t>
            </a:r>
            <a:r>
              <a:rPr lang="en-US" altLang="zh-TW" sz="2000" dirty="0" smtClean="0">
                <a:solidFill>
                  <a:srgbClr val="FFFF00"/>
                </a:solidFill>
                <a:latin typeface="+mn-lt"/>
              </a:rPr>
              <a:t>oid </a:t>
            </a:r>
            <a:r>
              <a:rPr lang="en-US" altLang="zh-TW" sz="2000" dirty="0" err="1" smtClean="0">
                <a:solidFill>
                  <a:srgbClr val="FFFF00"/>
                </a:solidFill>
                <a:latin typeface="+mn-lt"/>
              </a:rPr>
              <a:t>FnObject</a:t>
            </a:r>
            <a:r>
              <a:rPr lang="en-US" altLang="zh-TW" sz="2000" dirty="0" smtClean="0">
                <a:solidFill>
                  <a:srgbClr val="FFFF00"/>
                </a:solidFill>
                <a:latin typeface="+mn-lt"/>
              </a:rPr>
              <a:t>::</a:t>
            </a:r>
            <a:r>
              <a:rPr lang="en-US" altLang="zh-TW" sz="2000" dirty="0" err="1" smtClean="0">
                <a:solidFill>
                  <a:srgbClr val="FFFF00"/>
                </a:solidFill>
                <a:latin typeface="+mn-lt"/>
              </a:rPr>
              <a:t>SetRenderOption</a:t>
            </a:r>
            <a:r>
              <a:rPr lang="en-US" altLang="zh-TW" sz="2000" dirty="0" smtClean="0">
                <a:solidFill>
                  <a:srgbClr val="FFFF00"/>
                </a:solidFill>
                <a:latin typeface="+mn-lt"/>
              </a:rPr>
              <a:t>(DWORD item, DWORD value);</a:t>
            </a:r>
          </a:p>
          <a:p>
            <a:pPr lvl="1"/>
            <a:r>
              <a:rPr lang="en-US" altLang="zh-TW" sz="2000" dirty="0" smtClean="0">
                <a:latin typeface="+mn-lt"/>
              </a:rPr>
              <a:t>Some rendering options can be setup with this function</a:t>
            </a:r>
          </a:p>
          <a:p>
            <a:pPr lvl="1"/>
            <a:r>
              <a:rPr lang="en-US" altLang="zh-TW" sz="2000" dirty="0" smtClean="0">
                <a:latin typeface="+mn-lt"/>
              </a:rPr>
              <a:t>item = </a:t>
            </a:r>
            <a:r>
              <a:rPr lang="en-US" altLang="zh-TW" sz="2000" dirty="0" smtClean="0">
                <a:solidFill>
                  <a:srgbClr val="FFFF00"/>
                </a:solidFill>
                <a:latin typeface="+mn-lt"/>
              </a:rPr>
              <a:t>Z_BUFFER</a:t>
            </a:r>
          </a:p>
          <a:p>
            <a:pPr lvl="2"/>
            <a:r>
              <a:rPr lang="en-US" altLang="zh-TW" sz="2000" dirty="0" smtClean="0">
                <a:latin typeface="+mn-lt"/>
              </a:rPr>
              <a:t>Turn ON/OFF z buffer checking</a:t>
            </a:r>
          </a:p>
          <a:p>
            <a:pPr lvl="1"/>
            <a:r>
              <a:rPr lang="en-US" altLang="zh-TW" sz="2000" dirty="0">
                <a:latin typeface="+mn-lt"/>
              </a:rPr>
              <a:t>i</a:t>
            </a:r>
            <a:r>
              <a:rPr lang="en-US" altLang="zh-TW" sz="2000" dirty="0" smtClean="0">
                <a:latin typeface="+mn-lt"/>
              </a:rPr>
              <a:t>tem =</a:t>
            </a:r>
            <a:r>
              <a:rPr lang="en-US" altLang="zh-TW" sz="2000" dirty="0" smtClean="0">
                <a:solidFill>
                  <a:srgbClr val="FFFF00"/>
                </a:solidFill>
                <a:latin typeface="+mn-lt"/>
              </a:rPr>
              <a:t> Z_BUFFER_WRITE</a:t>
            </a:r>
          </a:p>
          <a:p>
            <a:pPr lvl="2"/>
            <a:r>
              <a:rPr lang="en-US" altLang="zh-TW" sz="2000" dirty="0" smtClean="0">
                <a:latin typeface="+mn-lt"/>
              </a:rPr>
              <a:t>Turn ON/OFF z buffer update when rendering</a:t>
            </a:r>
          </a:p>
          <a:p>
            <a:pPr lvl="2"/>
            <a:endParaRPr lang="en-US" altLang="zh-TW" sz="2000" dirty="0" smtClean="0">
              <a:latin typeface="+mn-lt"/>
            </a:endParaRPr>
          </a:p>
        </p:txBody>
      </p:sp>
    </p:spTree>
    <p:extLst>
      <p:ext uri="{BB962C8B-B14F-4D97-AF65-F5344CB8AC3E}">
        <p14:creationId xmlns:p14="http://schemas.microsoft.com/office/powerpoint/2010/main" val="35311615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7504" y="620688"/>
            <a:ext cx="8856984" cy="6048672"/>
          </a:xfrm>
        </p:spPr>
        <p:txBody>
          <a:bodyPr>
            <a:normAutofit/>
          </a:bodyPr>
          <a:lstStyle/>
          <a:p>
            <a:r>
              <a:rPr lang="en-US" altLang="zh-TW" sz="2000" dirty="0" smtClean="0">
                <a:latin typeface="+mn-lt"/>
              </a:rPr>
              <a:t>Configuration Properties (DirectX 9.0c as example)</a:t>
            </a:r>
          </a:p>
          <a:p>
            <a:pPr lvl="1"/>
            <a:r>
              <a:rPr lang="en-US" altLang="zh-TW" sz="2000" dirty="0" smtClean="0">
                <a:latin typeface="+mn-lt"/>
              </a:rPr>
              <a:t>General</a:t>
            </a:r>
          </a:p>
          <a:p>
            <a:pPr lvl="2"/>
            <a:r>
              <a:rPr lang="en-US" altLang="zh-TW" sz="2000" dirty="0" smtClean="0">
                <a:latin typeface="+mn-lt"/>
              </a:rPr>
              <a:t>Character Set</a:t>
            </a:r>
          </a:p>
          <a:p>
            <a:pPr lvl="3"/>
            <a:r>
              <a:rPr lang="en-US" altLang="zh-TW" sz="2000" dirty="0" smtClean="0">
                <a:latin typeface="+mn-lt"/>
              </a:rPr>
              <a:t>Use Multi-Byte Character Set</a:t>
            </a:r>
          </a:p>
          <a:p>
            <a:pPr lvl="1"/>
            <a:r>
              <a:rPr lang="en-US" altLang="zh-TW" sz="2000" dirty="0" smtClean="0">
                <a:latin typeface="+mn-lt"/>
              </a:rPr>
              <a:t>C/C++</a:t>
            </a:r>
          </a:p>
          <a:p>
            <a:pPr lvl="2"/>
            <a:r>
              <a:rPr lang="en-US" altLang="zh-TW" sz="2000" dirty="0" smtClean="0">
                <a:latin typeface="+mn-lt"/>
              </a:rPr>
              <a:t>General</a:t>
            </a:r>
          </a:p>
          <a:p>
            <a:pPr lvl="3"/>
            <a:r>
              <a:rPr lang="en-US" altLang="zh-TW" sz="2000" dirty="0" smtClean="0">
                <a:latin typeface="+mn-lt"/>
              </a:rPr>
              <a:t>Additional Include Directories</a:t>
            </a:r>
          </a:p>
          <a:p>
            <a:pPr lvl="4"/>
            <a:r>
              <a:rPr lang="en-US" altLang="zh-TW" sz="2000" dirty="0" smtClean="0">
                <a:latin typeface="+mn-lt"/>
              </a:rPr>
              <a:t>Add Fly2 API “Include” folder location</a:t>
            </a:r>
          </a:p>
        </p:txBody>
      </p:sp>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Setup Working Environment (1)</a:t>
            </a:r>
            <a:endParaRPr lang="en-US" altLang="zh-TW"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116723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More Object Functions (3)</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6048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altLang="zh-TW" sz="2000" smtClean="0">
                <a:latin typeface="+mn-lt"/>
              </a:rPr>
              <a:t>item =</a:t>
            </a:r>
            <a:r>
              <a:rPr lang="en-US" altLang="zh-TW" sz="2000" smtClean="0">
                <a:solidFill>
                  <a:srgbClr val="FFFF00"/>
                </a:solidFill>
                <a:latin typeface="+mn-lt"/>
              </a:rPr>
              <a:t> FOG</a:t>
            </a:r>
          </a:p>
          <a:p>
            <a:pPr lvl="2"/>
            <a:r>
              <a:rPr lang="en-US" altLang="zh-TW" sz="2000" smtClean="0">
                <a:latin typeface="+mn-lt"/>
              </a:rPr>
              <a:t>Turn ON/OFF fog (only valid in fixed function rendering pipeline)</a:t>
            </a:r>
          </a:p>
          <a:p>
            <a:pPr lvl="1"/>
            <a:r>
              <a:rPr lang="en-US" altLang="zh-TW" sz="2000" smtClean="0">
                <a:latin typeface="+mn-lt"/>
              </a:rPr>
              <a:t>item </a:t>
            </a:r>
            <a:r>
              <a:rPr lang="en-US" altLang="zh-TW" sz="2000" dirty="0" smtClean="0">
                <a:latin typeface="+mn-lt"/>
              </a:rPr>
              <a:t>= </a:t>
            </a:r>
            <a:r>
              <a:rPr lang="en-US" altLang="zh-TW" sz="2000" dirty="0" smtClean="0">
                <a:solidFill>
                  <a:srgbClr val="FFFF00"/>
                </a:solidFill>
                <a:latin typeface="+mn-lt"/>
              </a:rPr>
              <a:t>SPECULAR</a:t>
            </a:r>
          </a:p>
          <a:p>
            <a:pPr lvl="2"/>
            <a:r>
              <a:rPr lang="en-US" altLang="zh-TW" sz="2000" dirty="0">
                <a:latin typeface="+mn-lt"/>
              </a:rPr>
              <a:t>Turn ON/OFF </a:t>
            </a:r>
            <a:r>
              <a:rPr lang="en-US" altLang="zh-TW" sz="2000" dirty="0" smtClean="0">
                <a:latin typeface="+mn-lt"/>
              </a:rPr>
              <a:t>the specular lighting (only </a:t>
            </a:r>
            <a:r>
              <a:rPr lang="en-US" altLang="zh-TW" sz="2000" dirty="0">
                <a:latin typeface="+mn-lt"/>
              </a:rPr>
              <a:t>valid in fixed function rendering pipeline</a:t>
            </a:r>
            <a:r>
              <a:rPr lang="en-US" altLang="zh-TW" sz="2000" dirty="0" smtClean="0">
                <a:latin typeface="+mn-lt"/>
              </a:rPr>
              <a:t>)</a:t>
            </a:r>
          </a:p>
          <a:p>
            <a:pPr lvl="1"/>
            <a:r>
              <a:rPr lang="en-US" altLang="zh-TW" sz="2000" dirty="0">
                <a:latin typeface="+mn-lt"/>
              </a:rPr>
              <a:t>i</a:t>
            </a:r>
            <a:r>
              <a:rPr lang="en-US" altLang="zh-TW" sz="2000" dirty="0" smtClean="0">
                <a:latin typeface="+mn-lt"/>
              </a:rPr>
              <a:t>tem = </a:t>
            </a:r>
            <a:r>
              <a:rPr lang="en-US" altLang="zh-TW" sz="2000" dirty="0" smtClean="0">
                <a:solidFill>
                  <a:srgbClr val="FFFF00"/>
                </a:solidFill>
                <a:latin typeface="+mn-lt"/>
              </a:rPr>
              <a:t>LIGHTING</a:t>
            </a:r>
          </a:p>
          <a:p>
            <a:pPr lvl="2"/>
            <a:r>
              <a:rPr lang="en-US" altLang="zh-TW" sz="2000" dirty="0">
                <a:latin typeface="+mn-lt"/>
              </a:rPr>
              <a:t>Turn ON/OFF the </a:t>
            </a:r>
            <a:r>
              <a:rPr lang="en-US" altLang="zh-TW" sz="2000" dirty="0" smtClean="0">
                <a:latin typeface="+mn-lt"/>
              </a:rPr>
              <a:t>lighting </a:t>
            </a:r>
            <a:r>
              <a:rPr lang="en-US" altLang="zh-TW" sz="2000" dirty="0">
                <a:latin typeface="+mn-lt"/>
              </a:rPr>
              <a:t>(only valid in fixed function rendering pipeline</a:t>
            </a:r>
            <a:r>
              <a:rPr lang="en-US" altLang="zh-TW" sz="2000" dirty="0" smtClean="0">
                <a:latin typeface="+mn-lt"/>
              </a:rPr>
              <a:t>)</a:t>
            </a:r>
          </a:p>
          <a:p>
            <a:pPr lvl="1"/>
            <a:r>
              <a:rPr lang="en-US" altLang="zh-TW" sz="2000" dirty="0">
                <a:latin typeface="+mn-lt"/>
              </a:rPr>
              <a:t>i</a:t>
            </a:r>
            <a:r>
              <a:rPr lang="en-US" altLang="zh-TW" sz="2000" dirty="0" smtClean="0">
                <a:latin typeface="+mn-lt"/>
              </a:rPr>
              <a:t>tem = </a:t>
            </a:r>
            <a:r>
              <a:rPr lang="en-US" altLang="zh-TW" sz="2000" dirty="0" smtClean="0">
                <a:solidFill>
                  <a:srgbClr val="FFFF00"/>
                </a:solidFill>
                <a:latin typeface="+mn-lt"/>
              </a:rPr>
              <a:t>VIEWING_CHECK</a:t>
            </a:r>
          </a:p>
          <a:p>
            <a:pPr lvl="2"/>
            <a:r>
              <a:rPr lang="en-US" altLang="zh-TW" sz="2000" dirty="0" smtClean="0">
                <a:latin typeface="+mn-lt"/>
              </a:rPr>
              <a:t>Turn ON/OFF the visibility culling flag during the rendering</a:t>
            </a:r>
          </a:p>
          <a:p>
            <a:pPr lvl="1"/>
            <a:r>
              <a:rPr lang="en-US" altLang="zh-TW" sz="2000" dirty="0">
                <a:latin typeface="+mn-lt"/>
              </a:rPr>
              <a:t>i</a:t>
            </a:r>
            <a:r>
              <a:rPr lang="en-US" altLang="zh-TW" sz="2000" dirty="0" smtClean="0">
                <a:latin typeface="+mn-lt"/>
              </a:rPr>
              <a:t>tem = </a:t>
            </a:r>
            <a:r>
              <a:rPr lang="en-US" altLang="zh-TW" sz="2000" dirty="0" smtClean="0">
                <a:solidFill>
                  <a:srgbClr val="FFFF00"/>
                </a:solidFill>
                <a:latin typeface="+mn-lt"/>
              </a:rPr>
              <a:t>SOURCE_BLEND_MODE</a:t>
            </a:r>
          </a:p>
          <a:p>
            <a:pPr lvl="2"/>
            <a:r>
              <a:rPr lang="en-US" altLang="zh-TW" sz="2000" dirty="0">
                <a:latin typeface="+mn-lt"/>
              </a:rPr>
              <a:t>S</a:t>
            </a:r>
            <a:r>
              <a:rPr lang="en-US" altLang="zh-TW" sz="2000" dirty="0" smtClean="0">
                <a:latin typeface="+mn-lt"/>
              </a:rPr>
              <a:t>etup the blending method of front pixels during the alpha blending</a:t>
            </a:r>
          </a:p>
          <a:p>
            <a:pPr lvl="2"/>
            <a:r>
              <a:rPr lang="en-US" altLang="zh-TW" sz="2000" dirty="0" smtClean="0">
                <a:latin typeface="+mn-lt"/>
              </a:rPr>
              <a:t>The value can be </a:t>
            </a:r>
            <a:r>
              <a:rPr lang="en-US" altLang="zh-TW" sz="2000" dirty="0" smtClean="0">
                <a:solidFill>
                  <a:srgbClr val="FFFF00"/>
                </a:solidFill>
                <a:latin typeface="+mn-lt"/>
              </a:rPr>
              <a:t>BLEND_ZERO</a:t>
            </a:r>
            <a:r>
              <a:rPr lang="en-US" altLang="zh-TW" sz="2000" dirty="0" smtClean="0">
                <a:latin typeface="+mn-lt"/>
              </a:rPr>
              <a:t>, </a:t>
            </a:r>
            <a:r>
              <a:rPr lang="en-US" altLang="zh-TW" sz="2000" dirty="0" smtClean="0">
                <a:solidFill>
                  <a:srgbClr val="FFFF00"/>
                </a:solidFill>
                <a:latin typeface="+mn-lt"/>
              </a:rPr>
              <a:t>BLEND_ONE</a:t>
            </a:r>
            <a:r>
              <a:rPr lang="en-US" altLang="zh-TW" sz="2000" dirty="0" smtClean="0">
                <a:latin typeface="+mn-lt"/>
              </a:rPr>
              <a:t>, </a:t>
            </a:r>
            <a:r>
              <a:rPr lang="en-US" altLang="zh-TW" sz="2000" dirty="0" smtClean="0">
                <a:solidFill>
                  <a:srgbClr val="FFFF00"/>
                </a:solidFill>
                <a:latin typeface="+mn-lt"/>
              </a:rPr>
              <a:t>BLEND_SRC_COLOR</a:t>
            </a:r>
            <a:r>
              <a:rPr lang="en-US" altLang="zh-TW" sz="2000" dirty="0" smtClean="0">
                <a:latin typeface="+mn-lt"/>
              </a:rPr>
              <a:t>, </a:t>
            </a:r>
            <a:r>
              <a:rPr lang="en-US" altLang="zh-TW" sz="2000" dirty="0" smtClean="0">
                <a:solidFill>
                  <a:srgbClr val="FFFF00"/>
                </a:solidFill>
                <a:latin typeface="+mn-lt"/>
              </a:rPr>
              <a:t>BLEND_INV_SRC_COLOR</a:t>
            </a:r>
            <a:r>
              <a:rPr lang="en-US" altLang="zh-TW" sz="2000" dirty="0" smtClean="0">
                <a:latin typeface="+mn-lt"/>
              </a:rPr>
              <a:t>, </a:t>
            </a:r>
            <a:r>
              <a:rPr lang="en-US" altLang="zh-TW" sz="2000" dirty="0" smtClean="0">
                <a:solidFill>
                  <a:srgbClr val="FFFF00"/>
                </a:solidFill>
                <a:latin typeface="+mn-lt"/>
              </a:rPr>
              <a:t>BLEND_SRC_ALPHA</a:t>
            </a:r>
            <a:r>
              <a:rPr lang="en-US" altLang="zh-TW" sz="2000" dirty="0" smtClean="0">
                <a:latin typeface="+mn-lt"/>
              </a:rPr>
              <a:t>, </a:t>
            </a:r>
            <a:r>
              <a:rPr lang="en-US" altLang="zh-TW" sz="2000" dirty="0" smtClean="0">
                <a:solidFill>
                  <a:srgbClr val="FFFF00"/>
                </a:solidFill>
                <a:latin typeface="+mn-lt"/>
              </a:rPr>
              <a:t>BLEND_INV_SRC_ALPHA</a:t>
            </a:r>
            <a:r>
              <a:rPr lang="en-US" altLang="zh-TW" sz="2000" dirty="0" smtClean="0">
                <a:latin typeface="+mn-lt"/>
              </a:rPr>
              <a:t>,</a:t>
            </a:r>
            <a:r>
              <a:rPr lang="en-US" altLang="zh-TW" sz="2000" dirty="0" smtClean="0">
                <a:solidFill>
                  <a:srgbClr val="FFFF00"/>
                </a:solidFill>
                <a:latin typeface="+mn-lt"/>
              </a:rPr>
              <a:t> BLEND_DEST_ALPHA</a:t>
            </a:r>
            <a:r>
              <a:rPr lang="en-US" altLang="zh-TW" sz="2000" dirty="0" smtClean="0">
                <a:latin typeface="+mn-lt"/>
              </a:rPr>
              <a:t>, </a:t>
            </a:r>
            <a:r>
              <a:rPr lang="en-US" altLang="zh-TW" sz="2000" dirty="0" smtClean="0">
                <a:solidFill>
                  <a:srgbClr val="FFFF00"/>
                </a:solidFill>
                <a:latin typeface="+mn-lt"/>
              </a:rPr>
              <a:t>BLEND_INV_DEST_ALPHA</a:t>
            </a:r>
            <a:r>
              <a:rPr lang="en-US" altLang="zh-TW" sz="2000" dirty="0" smtClean="0">
                <a:latin typeface="+mn-lt"/>
              </a:rPr>
              <a:t>, </a:t>
            </a:r>
            <a:r>
              <a:rPr lang="en-US" altLang="zh-TW" sz="2000" dirty="0" smtClean="0">
                <a:solidFill>
                  <a:srgbClr val="FFFF00"/>
                </a:solidFill>
                <a:latin typeface="+mn-lt"/>
              </a:rPr>
              <a:t>BLEND_DEST_COLOR</a:t>
            </a:r>
            <a:r>
              <a:rPr lang="en-US" altLang="zh-TW" sz="2000" dirty="0" smtClean="0">
                <a:latin typeface="+mn-lt"/>
              </a:rPr>
              <a:t>, </a:t>
            </a:r>
            <a:r>
              <a:rPr lang="en-US" altLang="zh-TW" sz="2000" dirty="0" smtClean="0">
                <a:solidFill>
                  <a:srgbClr val="FFFF00"/>
                </a:solidFill>
                <a:latin typeface="+mn-lt"/>
              </a:rPr>
              <a:t>BLEND_INV_DEST_COLOR</a:t>
            </a:r>
            <a:r>
              <a:rPr lang="en-US" altLang="zh-TW" sz="2000" dirty="0" smtClean="0">
                <a:latin typeface="+mn-lt"/>
              </a:rPr>
              <a:t>, or </a:t>
            </a:r>
            <a:r>
              <a:rPr lang="en-US" altLang="zh-TW" sz="2000" dirty="0" smtClean="0">
                <a:solidFill>
                  <a:srgbClr val="FFFF00"/>
                </a:solidFill>
                <a:latin typeface="+mn-lt"/>
              </a:rPr>
              <a:t>BLEND_SRC_ALPHA_SAT</a:t>
            </a:r>
            <a:endParaRPr lang="en-US" altLang="zh-TW" sz="2000" dirty="0">
              <a:solidFill>
                <a:srgbClr val="FFFF00"/>
              </a:solidFill>
              <a:latin typeface="+mn-lt"/>
            </a:endParaRPr>
          </a:p>
          <a:p>
            <a:pPr lvl="1"/>
            <a:endParaRPr lang="en-US" altLang="zh-TW" sz="2000" dirty="0">
              <a:latin typeface="+mn-lt"/>
            </a:endParaRPr>
          </a:p>
        </p:txBody>
      </p:sp>
    </p:spTree>
    <p:extLst>
      <p:ext uri="{BB962C8B-B14F-4D97-AF65-F5344CB8AC3E}">
        <p14:creationId xmlns:p14="http://schemas.microsoft.com/office/powerpoint/2010/main" val="41279745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More Object Functions (4)</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6048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altLang="zh-TW" sz="2000" dirty="0">
                <a:latin typeface="+mn-lt"/>
              </a:rPr>
              <a:t>item = </a:t>
            </a:r>
            <a:r>
              <a:rPr lang="en-US" altLang="zh-TW" sz="2000" dirty="0" smtClean="0">
                <a:solidFill>
                  <a:srgbClr val="FFFF00"/>
                </a:solidFill>
                <a:latin typeface="+mn-lt"/>
              </a:rPr>
              <a:t>DESTINATION_BLEND_MODE</a:t>
            </a:r>
            <a:endParaRPr lang="en-US" altLang="zh-TW" sz="2000" dirty="0">
              <a:solidFill>
                <a:srgbClr val="FFFF00"/>
              </a:solidFill>
              <a:latin typeface="+mn-lt"/>
            </a:endParaRPr>
          </a:p>
          <a:p>
            <a:pPr lvl="2"/>
            <a:r>
              <a:rPr lang="en-US" altLang="zh-TW" sz="2000" dirty="0">
                <a:latin typeface="+mn-lt"/>
              </a:rPr>
              <a:t>Setup the blending method of </a:t>
            </a:r>
            <a:r>
              <a:rPr lang="en-US" altLang="zh-TW" sz="2000" dirty="0" err="1" smtClean="0">
                <a:latin typeface="+mn-lt"/>
              </a:rPr>
              <a:t>backbuffer</a:t>
            </a:r>
            <a:r>
              <a:rPr lang="en-US" altLang="zh-TW" sz="2000" dirty="0" smtClean="0">
                <a:latin typeface="+mn-lt"/>
              </a:rPr>
              <a:t> pixels </a:t>
            </a:r>
            <a:r>
              <a:rPr lang="en-US" altLang="zh-TW" sz="2000" dirty="0">
                <a:latin typeface="+mn-lt"/>
              </a:rPr>
              <a:t>during the alpha blending</a:t>
            </a:r>
          </a:p>
          <a:p>
            <a:pPr lvl="2"/>
            <a:r>
              <a:rPr lang="en-US" altLang="zh-TW" sz="2000" dirty="0">
                <a:latin typeface="+mn-lt"/>
              </a:rPr>
              <a:t>The value can be </a:t>
            </a:r>
            <a:r>
              <a:rPr lang="en-US" altLang="zh-TW" sz="2000" dirty="0">
                <a:solidFill>
                  <a:srgbClr val="FFFF00"/>
                </a:solidFill>
                <a:latin typeface="+mn-lt"/>
              </a:rPr>
              <a:t>BLEND_ZERO</a:t>
            </a:r>
            <a:r>
              <a:rPr lang="en-US" altLang="zh-TW" sz="2000" dirty="0">
                <a:latin typeface="+mn-lt"/>
              </a:rPr>
              <a:t>, </a:t>
            </a:r>
            <a:r>
              <a:rPr lang="en-US" altLang="zh-TW" sz="2000" dirty="0">
                <a:solidFill>
                  <a:srgbClr val="FFFF00"/>
                </a:solidFill>
                <a:latin typeface="+mn-lt"/>
              </a:rPr>
              <a:t>BLEND_ONE</a:t>
            </a:r>
            <a:r>
              <a:rPr lang="en-US" altLang="zh-TW" sz="2000" dirty="0">
                <a:latin typeface="+mn-lt"/>
              </a:rPr>
              <a:t>, </a:t>
            </a:r>
            <a:r>
              <a:rPr lang="en-US" altLang="zh-TW" sz="2000" dirty="0">
                <a:solidFill>
                  <a:srgbClr val="FFFF00"/>
                </a:solidFill>
                <a:latin typeface="+mn-lt"/>
              </a:rPr>
              <a:t>BLEND_SRC_COLOR</a:t>
            </a:r>
            <a:r>
              <a:rPr lang="en-US" altLang="zh-TW" sz="2000" dirty="0">
                <a:latin typeface="+mn-lt"/>
              </a:rPr>
              <a:t>, </a:t>
            </a:r>
            <a:r>
              <a:rPr lang="en-US" altLang="zh-TW" sz="2000" dirty="0">
                <a:solidFill>
                  <a:srgbClr val="FFFF00"/>
                </a:solidFill>
                <a:latin typeface="+mn-lt"/>
              </a:rPr>
              <a:t>BLEND_INV_SRC_COLOR</a:t>
            </a:r>
            <a:r>
              <a:rPr lang="en-US" altLang="zh-TW" sz="2000" dirty="0">
                <a:latin typeface="+mn-lt"/>
              </a:rPr>
              <a:t>, </a:t>
            </a:r>
            <a:r>
              <a:rPr lang="en-US" altLang="zh-TW" sz="2000" dirty="0">
                <a:solidFill>
                  <a:srgbClr val="FFFF00"/>
                </a:solidFill>
                <a:latin typeface="+mn-lt"/>
              </a:rPr>
              <a:t>BLEND_SRC_ALPHA</a:t>
            </a:r>
            <a:r>
              <a:rPr lang="en-US" altLang="zh-TW" sz="2000" dirty="0">
                <a:latin typeface="+mn-lt"/>
              </a:rPr>
              <a:t>, </a:t>
            </a:r>
            <a:r>
              <a:rPr lang="en-US" altLang="zh-TW" sz="2000" dirty="0">
                <a:solidFill>
                  <a:srgbClr val="FFFF00"/>
                </a:solidFill>
                <a:latin typeface="+mn-lt"/>
              </a:rPr>
              <a:t>BLEND_INV_SRC_ALPHA</a:t>
            </a:r>
            <a:r>
              <a:rPr lang="en-US" altLang="zh-TW" sz="2000" dirty="0">
                <a:latin typeface="+mn-lt"/>
              </a:rPr>
              <a:t>, </a:t>
            </a:r>
            <a:r>
              <a:rPr lang="en-US" altLang="zh-TW" sz="2000" dirty="0" smtClean="0">
                <a:solidFill>
                  <a:srgbClr val="FFFF00"/>
                </a:solidFill>
                <a:latin typeface="+mn-lt"/>
              </a:rPr>
              <a:t>BLEND_DEST_ALPHA</a:t>
            </a:r>
            <a:r>
              <a:rPr lang="en-US" altLang="zh-TW" sz="2000" dirty="0">
                <a:latin typeface="+mn-lt"/>
              </a:rPr>
              <a:t>, </a:t>
            </a:r>
            <a:r>
              <a:rPr lang="en-US" altLang="zh-TW" sz="2000" dirty="0">
                <a:solidFill>
                  <a:srgbClr val="FFFF00"/>
                </a:solidFill>
                <a:latin typeface="+mn-lt"/>
              </a:rPr>
              <a:t>BLEND_INV_DEST_ALPHA</a:t>
            </a:r>
            <a:r>
              <a:rPr lang="en-US" altLang="zh-TW" sz="2000" dirty="0">
                <a:latin typeface="+mn-lt"/>
              </a:rPr>
              <a:t>, </a:t>
            </a:r>
            <a:r>
              <a:rPr lang="en-US" altLang="zh-TW" sz="2000" dirty="0">
                <a:solidFill>
                  <a:srgbClr val="FFFF00"/>
                </a:solidFill>
                <a:latin typeface="+mn-lt"/>
              </a:rPr>
              <a:t>BLEND_DEST_COLOR</a:t>
            </a:r>
            <a:r>
              <a:rPr lang="en-US" altLang="zh-TW" sz="2000" dirty="0">
                <a:latin typeface="+mn-lt"/>
              </a:rPr>
              <a:t>, </a:t>
            </a:r>
            <a:r>
              <a:rPr lang="en-US" altLang="zh-TW" sz="2000" dirty="0">
                <a:solidFill>
                  <a:srgbClr val="FFFF00"/>
                </a:solidFill>
                <a:latin typeface="+mn-lt"/>
              </a:rPr>
              <a:t>BLEND_INV_DEST_COLOR</a:t>
            </a:r>
            <a:r>
              <a:rPr lang="en-US" altLang="zh-TW" sz="2000" dirty="0">
                <a:latin typeface="+mn-lt"/>
              </a:rPr>
              <a:t>, or </a:t>
            </a:r>
            <a:r>
              <a:rPr lang="en-US" altLang="zh-TW" sz="2000" dirty="0" smtClean="0">
                <a:solidFill>
                  <a:srgbClr val="FFFF00"/>
                </a:solidFill>
                <a:latin typeface="+mn-lt"/>
              </a:rPr>
              <a:t>BLEND_SRC_ALPHA_SAT</a:t>
            </a:r>
          </a:p>
          <a:p>
            <a:pPr lvl="1"/>
            <a:r>
              <a:rPr lang="en-US" altLang="zh-TW" sz="2000" dirty="0">
                <a:latin typeface="+mn-lt"/>
              </a:rPr>
              <a:t>i</a:t>
            </a:r>
            <a:r>
              <a:rPr lang="en-US" altLang="zh-TW" sz="2000" dirty="0" smtClean="0">
                <a:latin typeface="+mn-lt"/>
              </a:rPr>
              <a:t>tem =</a:t>
            </a:r>
            <a:r>
              <a:rPr lang="en-US" altLang="zh-TW" sz="2000" dirty="0" smtClean="0">
                <a:solidFill>
                  <a:srgbClr val="FFFF00"/>
                </a:solidFill>
                <a:latin typeface="+mn-lt"/>
              </a:rPr>
              <a:t> CULLING_MODE</a:t>
            </a:r>
          </a:p>
          <a:p>
            <a:pPr lvl="2"/>
            <a:r>
              <a:rPr lang="en-US" altLang="zh-TW" sz="2000" dirty="0" smtClean="0">
                <a:latin typeface="+mn-lt"/>
              </a:rPr>
              <a:t>Setup the back-face culling mode</a:t>
            </a:r>
          </a:p>
          <a:p>
            <a:pPr lvl="2"/>
            <a:r>
              <a:rPr lang="en-US" altLang="zh-TW" sz="2000" dirty="0" smtClean="0">
                <a:latin typeface="+mn-lt"/>
              </a:rPr>
              <a:t>The value can be</a:t>
            </a:r>
            <a:r>
              <a:rPr lang="en-US" altLang="zh-TW" sz="2000" dirty="0">
                <a:latin typeface="+mn-lt"/>
              </a:rPr>
              <a:t> </a:t>
            </a:r>
            <a:r>
              <a:rPr lang="en-US" altLang="zh-TW" sz="2000" dirty="0" smtClean="0">
                <a:solidFill>
                  <a:srgbClr val="FFFF00"/>
                </a:solidFill>
                <a:latin typeface="+mn-lt"/>
              </a:rPr>
              <a:t>CULL_NONE</a:t>
            </a:r>
            <a:r>
              <a:rPr lang="en-US" altLang="zh-TW" sz="2000" dirty="0" smtClean="0">
                <a:latin typeface="+mn-lt"/>
              </a:rPr>
              <a:t>, </a:t>
            </a:r>
            <a:r>
              <a:rPr lang="en-US" altLang="zh-TW" sz="2000" dirty="0" smtClean="0">
                <a:solidFill>
                  <a:srgbClr val="FFFF00"/>
                </a:solidFill>
                <a:latin typeface="+mn-lt"/>
              </a:rPr>
              <a:t>CULL_CW</a:t>
            </a:r>
            <a:r>
              <a:rPr lang="en-US" altLang="zh-TW" sz="2000" dirty="0" smtClean="0">
                <a:latin typeface="+mn-lt"/>
              </a:rPr>
              <a:t>, or </a:t>
            </a:r>
            <a:r>
              <a:rPr lang="en-US" altLang="zh-TW" sz="2000" dirty="0" smtClean="0">
                <a:solidFill>
                  <a:srgbClr val="FFFF00"/>
                </a:solidFill>
                <a:latin typeface="+mn-lt"/>
              </a:rPr>
              <a:t>CULL_CCW</a:t>
            </a:r>
            <a:endParaRPr lang="en-US" altLang="zh-TW" sz="2000" dirty="0">
              <a:solidFill>
                <a:srgbClr val="FFFF00"/>
              </a:solidFill>
              <a:latin typeface="+mn-lt"/>
            </a:endParaRPr>
          </a:p>
          <a:p>
            <a:r>
              <a:rPr lang="en-US" altLang="zh-TW" sz="2000" dirty="0" smtClean="0">
                <a:latin typeface="+mn-lt"/>
              </a:rPr>
              <a:t>Load the model from files</a:t>
            </a:r>
          </a:p>
          <a:p>
            <a:pPr lvl="1"/>
            <a:r>
              <a:rPr lang="en-US" altLang="zh-TW" sz="2000" dirty="0" smtClean="0">
                <a:solidFill>
                  <a:srgbClr val="FFFF00"/>
                </a:solidFill>
                <a:latin typeface="+mn-lt"/>
              </a:rPr>
              <a:t>BOOL4 </a:t>
            </a:r>
            <a:r>
              <a:rPr lang="en-US" altLang="zh-TW" sz="2000" dirty="0" err="1" smtClean="0">
                <a:solidFill>
                  <a:srgbClr val="FFFF00"/>
                </a:solidFill>
                <a:latin typeface="+mn-lt"/>
              </a:rPr>
              <a:t>FnObject</a:t>
            </a:r>
            <a:r>
              <a:rPr lang="en-US" altLang="zh-TW" sz="2000" dirty="0" smtClean="0">
                <a:solidFill>
                  <a:srgbClr val="FFFF00"/>
                </a:solidFill>
                <a:latin typeface="+mn-lt"/>
              </a:rPr>
              <a:t>::Load(char *</a:t>
            </a:r>
            <a:r>
              <a:rPr lang="en-US" altLang="zh-TW" sz="2000" dirty="0" err="1" smtClean="0">
                <a:solidFill>
                  <a:srgbClr val="FFFF00"/>
                </a:solidFill>
                <a:latin typeface="+mn-lt"/>
              </a:rPr>
              <a:t>fileName</a:t>
            </a:r>
            <a:r>
              <a:rPr lang="en-US" altLang="zh-TW" sz="2000" dirty="0" smtClean="0">
                <a:solidFill>
                  <a:srgbClr val="FFFF00"/>
                </a:solidFill>
                <a:latin typeface="+mn-lt"/>
              </a:rPr>
              <a:t>, </a:t>
            </a:r>
            <a:r>
              <a:rPr lang="en-US" altLang="zh-TW" sz="2000" dirty="0" err="1" smtClean="0">
                <a:solidFill>
                  <a:srgbClr val="FFFF00"/>
                </a:solidFill>
                <a:latin typeface="+mn-lt"/>
              </a:rPr>
              <a:t>int</a:t>
            </a:r>
            <a:r>
              <a:rPr lang="en-US" altLang="zh-TW" sz="2000" dirty="0" smtClean="0">
                <a:solidFill>
                  <a:srgbClr val="FFFF00"/>
                </a:solidFill>
                <a:latin typeface="+mn-lt"/>
              </a:rPr>
              <a:t> </a:t>
            </a:r>
            <a:r>
              <a:rPr lang="en-US" altLang="zh-TW" sz="2000" dirty="0" err="1" smtClean="0">
                <a:solidFill>
                  <a:srgbClr val="FFFF00"/>
                </a:solidFill>
                <a:latin typeface="+mn-lt"/>
              </a:rPr>
              <a:t>LOD_level</a:t>
            </a:r>
            <a:r>
              <a:rPr lang="en-US" altLang="zh-TW" sz="2000" dirty="0" smtClean="0">
                <a:solidFill>
                  <a:srgbClr val="FFFF00"/>
                </a:solidFill>
                <a:latin typeface="+mn-lt"/>
              </a:rPr>
              <a:t> = NONE);</a:t>
            </a:r>
          </a:p>
          <a:p>
            <a:pPr lvl="1"/>
            <a:r>
              <a:rPr lang="en-US" altLang="zh-TW" sz="2000" dirty="0" smtClean="0">
                <a:latin typeface="+mn-lt"/>
              </a:rPr>
              <a:t>No file extension is need for the file name, </a:t>
            </a:r>
            <a:r>
              <a:rPr lang="en-US" altLang="zh-TW" sz="2000" dirty="0" err="1" smtClean="0">
                <a:solidFill>
                  <a:srgbClr val="FFFF00"/>
                </a:solidFill>
                <a:latin typeface="+mn-lt"/>
              </a:rPr>
              <a:t>fileName</a:t>
            </a:r>
            <a:r>
              <a:rPr lang="en-US" altLang="zh-TW" sz="2000" dirty="0" smtClean="0">
                <a:latin typeface="+mn-lt"/>
              </a:rPr>
              <a:t>.</a:t>
            </a:r>
          </a:p>
          <a:p>
            <a:pPr lvl="1"/>
            <a:r>
              <a:rPr lang="en-US" altLang="zh-TW" sz="2000" dirty="0" smtClean="0">
                <a:latin typeface="+mn-lt"/>
              </a:rPr>
              <a:t>Fly2 will search binary file (.cw4) at first and then ASCII file (.cw3) from extra data path to model data path.</a:t>
            </a:r>
          </a:p>
        </p:txBody>
      </p:sp>
    </p:spTree>
    <p:extLst>
      <p:ext uri="{BB962C8B-B14F-4D97-AF65-F5344CB8AC3E}">
        <p14:creationId xmlns:p14="http://schemas.microsoft.com/office/powerpoint/2010/main" val="346414691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More Object Functions (5)</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6048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altLang="zh-TW" sz="2000" dirty="0" err="1" smtClean="0">
                <a:solidFill>
                  <a:srgbClr val="FFFF00"/>
                </a:solidFill>
                <a:latin typeface="+mn-lt"/>
              </a:rPr>
              <a:t>int</a:t>
            </a:r>
            <a:r>
              <a:rPr lang="en-US" altLang="zh-TW" sz="2000" dirty="0" smtClean="0">
                <a:solidFill>
                  <a:srgbClr val="FFFF00"/>
                </a:solidFill>
                <a:latin typeface="+mn-lt"/>
              </a:rPr>
              <a:t> </a:t>
            </a:r>
            <a:r>
              <a:rPr lang="en-US" altLang="zh-TW" sz="2000" dirty="0" err="1" smtClean="0">
                <a:solidFill>
                  <a:srgbClr val="FFFF00"/>
                </a:solidFill>
                <a:latin typeface="+mn-lt"/>
              </a:rPr>
              <a:t>LOD_level</a:t>
            </a:r>
            <a:r>
              <a:rPr lang="en-US" altLang="zh-TW" sz="2000" dirty="0" smtClean="0">
                <a:solidFill>
                  <a:srgbClr val="FFFF00"/>
                </a:solidFill>
                <a:latin typeface="+mn-lt"/>
              </a:rPr>
              <a:t> </a:t>
            </a:r>
            <a:r>
              <a:rPr lang="en-US" altLang="zh-TW" sz="2000" dirty="0" smtClean="0">
                <a:latin typeface="+mn-lt"/>
              </a:rPr>
              <a:t>is the LOD level assigned to the loaded data. The default value is no LOD. LOD technology will be discussed in the later chapter.</a:t>
            </a:r>
          </a:p>
          <a:p>
            <a:pPr lvl="1"/>
            <a:r>
              <a:rPr lang="en-US" altLang="zh-TW" sz="2000" dirty="0" smtClean="0">
                <a:latin typeface="+mn-lt"/>
              </a:rPr>
              <a:t>The loaded data will be appended to the object.</a:t>
            </a:r>
          </a:p>
          <a:p>
            <a:r>
              <a:rPr lang="en-US" altLang="zh-TW" sz="2000" dirty="0" smtClean="0">
                <a:latin typeface="+mn-lt"/>
              </a:rPr>
              <a:t>Save the model to a file</a:t>
            </a:r>
          </a:p>
          <a:p>
            <a:pPr lvl="1"/>
            <a:r>
              <a:rPr lang="en-US" altLang="zh-TW" sz="2000" dirty="0">
                <a:solidFill>
                  <a:srgbClr val="FFFF00"/>
                </a:solidFill>
                <a:latin typeface="+mn-lt"/>
              </a:rPr>
              <a:t>v</a:t>
            </a:r>
            <a:r>
              <a:rPr lang="en-US" altLang="zh-TW" sz="2000" dirty="0" smtClean="0">
                <a:solidFill>
                  <a:srgbClr val="FFFF00"/>
                </a:solidFill>
                <a:latin typeface="+mn-lt"/>
              </a:rPr>
              <a:t>oid </a:t>
            </a:r>
            <a:r>
              <a:rPr lang="en-US" altLang="zh-TW" sz="2000" dirty="0" err="1" smtClean="0">
                <a:solidFill>
                  <a:srgbClr val="FFFF00"/>
                </a:solidFill>
                <a:latin typeface="+mn-lt"/>
              </a:rPr>
              <a:t>FnObject</a:t>
            </a:r>
            <a:r>
              <a:rPr lang="en-US" altLang="zh-TW" sz="2000" dirty="0" smtClean="0">
                <a:solidFill>
                  <a:srgbClr val="FFFF00"/>
                </a:solidFill>
                <a:latin typeface="+mn-lt"/>
              </a:rPr>
              <a:t>::Save(char *</a:t>
            </a:r>
            <a:r>
              <a:rPr lang="en-US" altLang="zh-TW" sz="2000" dirty="0" err="1" smtClean="0">
                <a:solidFill>
                  <a:srgbClr val="FFFF00"/>
                </a:solidFill>
                <a:latin typeface="+mn-lt"/>
              </a:rPr>
              <a:t>fileName</a:t>
            </a:r>
            <a:r>
              <a:rPr lang="en-US" altLang="zh-TW" sz="2000" dirty="0" smtClean="0">
                <a:solidFill>
                  <a:srgbClr val="FFFF00"/>
                </a:solidFill>
                <a:latin typeface="+mn-lt"/>
              </a:rPr>
              <a:t>);</a:t>
            </a:r>
          </a:p>
          <a:p>
            <a:pPr lvl="1"/>
            <a:r>
              <a:rPr lang="en-US" altLang="zh-TW" sz="2000" dirty="0">
                <a:solidFill>
                  <a:srgbClr val="FFFF00"/>
                </a:solidFill>
                <a:latin typeface="+mn-lt"/>
              </a:rPr>
              <a:t>c</a:t>
            </a:r>
            <a:r>
              <a:rPr lang="en-US" altLang="zh-TW" sz="2000" dirty="0" smtClean="0">
                <a:solidFill>
                  <a:srgbClr val="FFFF00"/>
                </a:solidFill>
                <a:latin typeface="+mn-lt"/>
              </a:rPr>
              <a:t>har *</a:t>
            </a:r>
            <a:r>
              <a:rPr lang="en-US" altLang="zh-TW" sz="2000" dirty="0" err="1" smtClean="0">
                <a:solidFill>
                  <a:srgbClr val="FFFF00"/>
                </a:solidFill>
                <a:latin typeface="+mn-lt"/>
              </a:rPr>
              <a:t>fileName</a:t>
            </a:r>
            <a:r>
              <a:rPr lang="en-US" altLang="zh-TW" sz="2000" dirty="0" smtClean="0">
                <a:solidFill>
                  <a:srgbClr val="FFFF00"/>
                </a:solidFill>
                <a:latin typeface="+mn-lt"/>
              </a:rPr>
              <a:t> </a:t>
            </a:r>
            <a:r>
              <a:rPr lang="en-US" altLang="zh-TW" sz="2000" dirty="0" smtClean="0">
                <a:latin typeface="+mn-lt"/>
              </a:rPr>
              <a:t>should specify with file extension (.cw3 or .cw4).</a:t>
            </a:r>
          </a:p>
          <a:p>
            <a:r>
              <a:rPr lang="en-US" altLang="zh-TW" sz="2000" smtClean="0">
                <a:latin typeface="+mn-lt"/>
              </a:rPr>
              <a:t>Another easy way to show/hide the object :</a:t>
            </a:r>
          </a:p>
          <a:p>
            <a:pPr lvl="1"/>
            <a:r>
              <a:rPr lang="en-US" altLang="zh-TW" sz="2000" smtClean="0">
                <a:solidFill>
                  <a:srgbClr val="FFFF00"/>
                </a:solidFill>
                <a:latin typeface="+mn-lt"/>
              </a:rPr>
              <a:t>void FnObject::Twiddle(BOOL4 beON);</a:t>
            </a:r>
          </a:p>
          <a:p>
            <a:pPr lvl="2"/>
            <a:r>
              <a:rPr lang="en-US" altLang="zh-TW" sz="2000" smtClean="0">
                <a:latin typeface="+mn-lt"/>
              </a:rPr>
              <a:t>This function will keep the object in visible list but no rendering in runtime. It’s designed for show/hide the object frequently.</a:t>
            </a:r>
          </a:p>
          <a:p>
            <a:r>
              <a:rPr lang="en-US" altLang="zh-TW" sz="2000" smtClean="0">
                <a:latin typeface="+mn-lt"/>
              </a:rPr>
              <a:t>An object can be dropped to trashcan to discard. The objects in scene trashcan will not be accessed and not be saved when saving the scene. We can say that they are “deleted” but not really removed from memory. You can restore objects from the scene trashcan.</a:t>
            </a:r>
          </a:p>
          <a:p>
            <a:pPr lvl="1"/>
            <a:r>
              <a:rPr lang="en-US" altLang="zh-TW" sz="2000" smtClean="0">
                <a:solidFill>
                  <a:srgbClr val="FFFF00"/>
                </a:solidFill>
                <a:latin typeface="+mn-lt"/>
              </a:rPr>
              <a:t>FnObject::DropToTrashCan(BOOL4 beDrop);</a:t>
            </a:r>
          </a:p>
          <a:p>
            <a:pPr lvl="2"/>
            <a:r>
              <a:rPr lang="en-US" altLang="zh-TW" sz="2000" smtClean="0">
                <a:solidFill>
                  <a:srgbClr val="FFFF00"/>
                </a:solidFill>
                <a:latin typeface="+mn-lt"/>
              </a:rPr>
              <a:t>TRUE</a:t>
            </a:r>
            <a:r>
              <a:rPr lang="en-US" altLang="zh-TW" sz="2000" smtClean="0">
                <a:latin typeface="+mn-lt"/>
              </a:rPr>
              <a:t> for drop to trashcan.</a:t>
            </a:r>
          </a:p>
          <a:p>
            <a:pPr lvl="2"/>
            <a:r>
              <a:rPr lang="en-US" altLang="zh-TW" sz="2000" smtClean="0">
                <a:solidFill>
                  <a:srgbClr val="FFFF00"/>
                </a:solidFill>
                <a:latin typeface="+mn-lt"/>
              </a:rPr>
              <a:t>FALSE</a:t>
            </a:r>
            <a:r>
              <a:rPr lang="en-US" altLang="zh-TW" sz="2000" smtClean="0">
                <a:latin typeface="+mn-lt"/>
              </a:rPr>
              <a:t> for restore from trashcan</a:t>
            </a:r>
            <a:endParaRPr lang="en-US" altLang="zh-TW" sz="2000" dirty="0" smtClean="0">
              <a:latin typeface="+mn-lt"/>
            </a:endParaRPr>
          </a:p>
        </p:txBody>
      </p:sp>
    </p:spTree>
    <p:extLst>
      <p:ext uri="{BB962C8B-B14F-4D97-AF65-F5344CB8AC3E}">
        <p14:creationId xmlns:p14="http://schemas.microsoft.com/office/powerpoint/2010/main" val="98889295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Fly2 Camera Objects</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228281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A camera is a 3D object with camera features.</a:t>
            </a:r>
          </a:p>
          <a:p>
            <a:r>
              <a:rPr lang="en-US" altLang="zh-TW" sz="2000" dirty="0" smtClean="0">
                <a:latin typeface="+mn-lt"/>
              </a:rPr>
              <a:t>A camera object is using </a:t>
            </a:r>
            <a:r>
              <a:rPr lang="en-US" altLang="zh-TW" sz="2000" dirty="0" err="1" smtClean="0">
                <a:solidFill>
                  <a:srgbClr val="FFFF00"/>
                </a:solidFill>
                <a:latin typeface="+mn-lt"/>
              </a:rPr>
              <a:t>OBJECTid</a:t>
            </a:r>
            <a:r>
              <a:rPr lang="en-US" altLang="zh-TW" sz="2000" dirty="0" smtClean="0">
                <a:latin typeface="+mn-lt"/>
              </a:rPr>
              <a:t>.</a:t>
            </a:r>
          </a:p>
          <a:p>
            <a:r>
              <a:rPr lang="en-US" altLang="zh-TW" sz="2000" dirty="0" err="1" smtClean="0">
                <a:solidFill>
                  <a:srgbClr val="FFFF00"/>
                </a:solidFill>
                <a:latin typeface="+mn-lt"/>
              </a:rPr>
              <a:t>FnCamera</a:t>
            </a:r>
            <a:r>
              <a:rPr lang="en-US" altLang="zh-TW" sz="2000" dirty="0" smtClean="0">
                <a:solidFill>
                  <a:srgbClr val="FFFF00"/>
                </a:solidFill>
                <a:latin typeface="+mn-lt"/>
              </a:rPr>
              <a:t> </a:t>
            </a:r>
            <a:r>
              <a:rPr lang="en-US" altLang="zh-TW" sz="2000" dirty="0" smtClean="0">
                <a:latin typeface="+mn-lt"/>
              </a:rPr>
              <a:t>is the camera function class inheriting from </a:t>
            </a:r>
            <a:r>
              <a:rPr lang="en-US" altLang="zh-TW" sz="2000" dirty="0" err="1" smtClean="0">
                <a:solidFill>
                  <a:srgbClr val="FFFF00"/>
                </a:solidFill>
                <a:latin typeface="+mn-lt"/>
              </a:rPr>
              <a:t>FnObject</a:t>
            </a:r>
            <a:r>
              <a:rPr lang="en-US" altLang="zh-TW" sz="2000" dirty="0" smtClean="0">
                <a:latin typeface="+mn-lt"/>
              </a:rPr>
              <a:t>.</a:t>
            </a:r>
          </a:p>
          <a:p>
            <a:r>
              <a:rPr lang="en-US" altLang="zh-TW" sz="2000" dirty="0" smtClean="0">
                <a:latin typeface="+mn-lt"/>
              </a:rPr>
              <a:t>A camera has full functions of an object besides the camera features.</a:t>
            </a:r>
          </a:p>
          <a:p>
            <a:r>
              <a:rPr lang="en-US" altLang="zh-TW" sz="2000" dirty="0" smtClean="0">
                <a:latin typeface="+mn-lt"/>
              </a:rPr>
              <a:t>To create a camera, use :</a:t>
            </a:r>
          </a:p>
          <a:p>
            <a:pPr lvl="1"/>
            <a:r>
              <a:rPr lang="en-US" altLang="zh-TW" sz="2000" dirty="0" err="1" smtClean="0">
                <a:solidFill>
                  <a:srgbClr val="FFFF00"/>
                </a:solidFill>
                <a:latin typeface="+mn-lt"/>
              </a:rPr>
              <a:t>OBJECTid</a:t>
            </a:r>
            <a:r>
              <a:rPr lang="en-US" altLang="zh-TW" sz="2000" dirty="0" smtClean="0">
                <a:solidFill>
                  <a:srgbClr val="FFFF00"/>
                </a:solidFill>
                <a:latin typeface="+mn-lt"/>
              </a:rPr>
              <a:t> </a:t>
            </a:r>
            <a:r>
              <a:rPr lang="en-US" altLang="zh-TW" sz="2000" dirty="0" err="1" smtClean="0">
                <a:solidFill>
                  <a:srgbClr val="FFFF00"/>
                </a:solidFill>
                <a:latin typeface="+mn-lt"/>
              </a:rPr>
              <a:t>FnScene</a:t>
            </a:r>
            <a:r>
              <a:rPr lang="en-US" altLang="zh-TW" sz="2000" dirty="0" smtClean="0">
                <a:solidFill>
                  <a:srgbClr val="FFFF00"/>
                </a:solidFill>
                <a:latin typeface="+mn-lt"/>
              </a:rPr>
              <a:t>::</a:t>
            </a:r>
            <a:r>
              <a:rPr lang="en-US" altLang="zh-TW" sz="2000" dirty="0" err="1" smtClean="0">
                <a:solidFill>
                  <a:srgbClr val="FFFF00"/>
                </a:solidFill>
                <a:latin typeface="+mn-lt"/>
              </a:rPr>
              <a:t>CreateObject</a:t>
            </a:r>
            <a:r>
              <a:rPr lang="en-US" altLang="zh-TW" sz="2000" dirty="0" smtClean="0">
                <a:solidFill>
                  <a:srgbClr val="FFFF00"/>
                </a:solidFill>
                <a:latin typeface="+mn-lt"/>
              </a:rPr>
              <a:t>(CAMERA);</a:t>
            </a:r>
          </a:p>
          <a:p>
            <a:pPr lvl="1"/>
            <a:endParaRPr lang="en-US" altLang="zh-TW" sz="2000" dirty="0" smtClean="0">
              <a:latin typeface="+mn-lt"/>
            </a:endParaRPr>
          </a:p>
          <a:p>
            <a:pPr lvl="2"/>
            <a:endParaRPr lang="en-US" altLang="zh-TW" sz="2000" dirty="0" smtClean="0">
              <a:latin typeface="+mn-lt"/>
            </a:endParaRPr>
          </a:p>
        </p:txBody>
      </p:sp>
      <p:grpSp>
        <p:nvGrpSpPr>
          <p:cNvPr id="2" name="群組 1"/>
          <p:cNvGrpSpPr/>
          <p:nvPr/>
        </p:nvGrpSpPr>
        <p:grpSpPr>
          <a:xfrm>
            <a:off x="2157134" y="3303588"/>
            <a:ext cx="3686465" cy="2966482"/>
            <a:chOff x="5198315" y="476250"/>
            <a:chExt cx="3686465" cy="2966482"/>
          </a:xfrm>
        </p:grpSpPr>
        <p:sp>
          <p:nvSpPr>
            <p:cNvPr id="4" name="Line 5"/>
            <p:cNvSpPr>
              <a:spLocks noChangeShapeType="1"/>
            </p:cNvSpPr>
            <p:nvPr/>
          </p:nvSpPr>
          <p:spPr bwMode="auto">
            <a:xfrm flipV="1">
              <a:off x="5997575" y="2490788"/>
              <a:ext cx="904875" cy="476250"/>
            </a:xfrm>
            <a:prstGeom prst="line">
              <a:avLst/>
            </a:prstGeom>
            <a:noFill/>
            <a:ln w="9525">
              <a:solidFill>
                <a:schemeClr val="tx1"/>
              </a:solidFill>
              <a:prstDash val="sysDot"/>
              <a:round/>
              <a:headEnd/>
              <a:tailEnd type="triangle" w="sm" len="lg"/>
            </a:ln>
          </p:spPr>
          <p:txBody>
            <a:bodyPr wrap="none" anchor="ctr"/>
            <a:lstStyle/>
            <a:p>
              <a:endParaRPr lang="zh-TW" altLang="en-US" b="1"/>
            </a:p>
          </p:txBody>
        </p:sp>
        <p:sp>
          <p:nvSpPr>
            <p:cNvPr id="6" name="Rectangle 6"/>
            <p:cNvSpPr>
              <a:spLocks noChangeArrowheads="1"/>
            </p:cNvSpPr>
            <p:nvPr/>
          </p:nvSpPr>
          <p:spPr bwMode="auto">
            <a:xfrm>
              <a:off x="6835775" y="1900238"/>
              <a:ext cx="990600" cy="838200"/>
            </a:xfrm>
            <a:prstGeom prst="rect">
              <a:avLst/>
            </a:prstGeom>
            <a:solidFill>
              <a:schemeClr val="accent1">
                <a:alpha val="50195"/>
              </a:schemeClr>
            </a:solidFill>
            <a:ln w="3175">
              <a:solidFill>
                <a:schemeClr val="tx1"/>
              </a:solidFill>
              <a:miter lim="800000"/>
              <a:headEnd/>
              <a:tailEnd/>
            </a:ln>
          </p:spPr>
          <p:txBody>
            <a:bodyPr wrap="none" anchor="ctr"/>
            <a:lstStyle/>
            <a:p>
              <a:endParaRPr lang="zh-TW" altLang="en-US" b="1"/>
            </a:p>
          </p:txBody>
        </p:sp>
        <p:sp>
          <p:nvSpPr>
            <p:cNvPr id="7" name="Line 7"/>
            <p:cNvSpPr>
              <a:spLocks noChangeShapeType="1"/>
            </p:cNvSpPr>
            <p:nvPr/>
          </p:nvSpPr>
          <p:spPr bwMode="auto">
            <a:xfrm flipV="1">
              <a:off x="5997575" y="985838"/>
              <a:ext cx="1524000" cy="1981200"/>
            </a:xfrm>
            <a:prstGeom prst="line">
              <a:avLst/>
            </a:prstGeom>
            <a:noFill/>
            <a:ln w="3175">
              <a:solidFill>
                <a:schemeClr val="tx1"/>
              </a:solidFill>
              <a:round/>
              <a:headEnd/>
              <a:tailEnd/>
            </a:ln>
          </p:spPr>
          <p:txBody>
            <a:bodyPr wrap="none" anchor="ctr"/>
            <a:lstStyle/>
            <a:p>
              <a:endParaRPr lang="zh-TW" altLang="en-US" b="1"/>
            </a:p>
          </p:txBody>
        </p:sp>
        <p:sp>
          <p:nvSpPr>
            <p:cNvPr id="8" name="Line 8"/>
            <p:cNvSpPr>
              <a:spLocks noChangeShapeType="1"/>
            </p:cNvSpPr>
            <p:nvPr/>
          </p:nvSpPr>
          <p:spPr bwMode="auto">
            <a:xfrm flipV="1">
              <a:off x="5997575" y="1323975"/>
              <a:ext cx="2809875" cy="1643063"/>
            </a:xfrm>
            <a:prstGeom prst="line">
              <a:avLst/>
            </a:prstGeom>
            <a:noFill/>
            <a:ln w="3175">
              <a:solidFill>
                <a:schemeClr val="tx1"/>
              </a:solidFill>
              <a:round/>
              <a:headEnd/>
              <a:tailEnd/>
            </a:ln>
          </p:spPr>
          <p:txBody>
            <a:bodyPr wrap="none" anchor="ctr"/>
            <a:lstStyle/>
            <a:p>
              <a:endParaRPr lang="zh-TW" altLang="en-US" b="1"/>
            </a:p>
          </p:txBody>
        </p:sp>
        <p:sp>
          <p:nvSpPr>
            <p:cNvPr id="9" name="Line 9"/>
            <p:cNvSpPr>
              <a:spLocks noChangeShapeType="1"/>
            </p:cNvSpPr>
            <p:nvPr/>
          </p:nvSpPr>
          <p:spPr bwMode="auto">
            <a:xfrm flipV="1">
              <a:off x="5997575" y="2543175"/>
              <a:ext cx="1514475" cy="423863"/>
            </a:xfrm>
            <a:prstGeom prst="line">
              <a:avLst/>
            </a:prstGeom>
            <a:noFill/>
            <a:ln w="3175">
              <a:solidFill>
                <a:schemeClr val="tx1"/>
              </a:solidFill>
              <a:round/>
              <a:headEnd/>
              <a:tailEnd/>
            </a:ln>
          </p:spPr>
          <p:txBody>
            <a:bodyPr wrap="none" anchor="ctr"/>
            <a:lstStyle/>
            <a:p>
              <a:endParaRPr lang="zh-TW" altLang="en-US" b="1"/>
            </a:p>
          </p:txBody>
        </p:sp>
        <p:sp>
          <p:nvSpPr>
            <p:cNvPr id="10" name="Line 10"/>
            <p:cNvSpPr>
              <a:spLocks noChangeShapeType="1"/>
            </p:cNvSpPr>
            <p:nvPr/>
          </p:nvSpPr>
          <p:spPr bwMode="auto">
            <a:xfrm flipV="1">
              <a:off x="5997575" y="2614613"/>
              <a:ext cx="2743200" cy="352425"/>
            </a:xfrm>
            <a:prstGeom prst="line">
              <a:avLst/>
            </a:prstGeom>
            <a:noFill/>
            <a:ln w="3175">
              <a:solidFill>
                <a:schemeClr val="tx1"/>
              </a:solidFill>
              <a:round/>
              <a:headEnd/>
              <a:tailEnd/>
            </a:ln>
          </p:spPr>
          <p:txBody>
            <a:bodyPr wrap="none" anchor="ctr"/>
            <a:lstStyle/>
            <a:p>
              <a:endParaRPr lang="zh-TW" altLang="en-US" b="1"/>
            </a:p>
          </p:txBody>
        </p:sp>
        <p:sp>
          <p:nvSpPr>
            <p:cNvPr id="11" name="Rectangle 11"/>
            <p:cNvSpPr>
              <a:spLocks noChangeArrowheads="1"/>
            </p:cNvSpPr>
            <p:nvPr/>
          </p:nvSpPr>
          <p:spPr bwMode="auto">
            <a:xfrm>
              <a:off x="7131050" y="1519238"/>
              <a:ext cx="1323975" cy="1128712"/>
            </a:xfrm>
            <a:prstGeom prst="rect">
              <a:avLst/>
            </a:prstGeom>
            <a:noFill/>
            <a:ln w="3175">
              <a:solidFill>
                <a:schemeClr val="tx1"/>
              </a:solidFill>
              <a:miter lim="800000"/>
              <a:headEnd/>
              <a:tailEnd/>
            </a:ln>
          </p:spPr>
          <p:txBody>
            <a:bodyPr wrap="none" anchor="ctr"/>
            <a:lstStyle/>
            <a:p>
              <a:endParaRPr lang="zh-TW" altLang="en-US" b="1"/>
            </a:p>
          </p:txBody>
        </p:sp>
        <p:sp>
          <p:nvSpPr>
            <p:cNvPr id="12" name="Text Box 12"/>
            <p:cNvSpPr txBox="1">
              <a:spLocks noChangeArrowheads="1"/>
            </p:cNvSpPr>
            <p:nvPr/>
          </p:nvSpPr>
          <p:spPr bwMode="auto">
            <a:xfrm>
              <a:off x="5198315" y="2844246"/>
              <a:ext cx="886781" cy="369332"/>
            </a:xfrm>
            <a:prstGeom prst="rect">
              <a:avLst/>
            </a:prstGeom>
            <a:noFill/>
            <a:ln w="9525">
              <a:noFill/>
              <a:miter lim="800000"/>
              <a:headEnd/>
              <a:tailEnd/>
            </a:ln>
            <a:effectLst/>
          </p:spPr>
          <p:txBody>
            <a:bodyPr wrap="none">
              <a:spAutoFit/>
            </a:bodyPr>
            <a:lstStyle/>
            <a:p>
              <a:pPr>
                <a:defRPr/>
              </a:pPr>
              <a:r>
                <a:rPr lang="en-US" altLang="zh-TW" b="1" dirty="0" smtClean="0">
                  <a:effectLst>
                    <a:outerShdw blurRad="38100" dist="38100" dir="2700000" algn="tl">
                      <a:srgbClr val="000000"/>
                    </a:outerShdw>
                  </a:effectLst>
                  <a:ea typeface="新細明體" pitchFamily="18" charset="-120"/>
                </a:rPr>
                <a:t>camera</a:t>
              </a:r>
              <a:endParaRPr lang="en-US" altLang="zh-TW" sz="1800" b="1" dirty="0">
                <a:effectLst>
                  <a:outerShdw blurRad="38100" dist="38100" dir="2700000" algn="tl">
                    <a:srgbClr val="000000"/>
                  </a:outerShdw>
                </a:effectLst>
                <a:ea typeface="新細明體" pitchFamily="18" charset="-120"/>
              </a:endParaRPr>
            </a:p>
          </p:txBody>
        </p:sp>
        <p:sp>
          <p:nvSpPr>
            <p:cNvPr id="13" name="Text Box 13"/>
            <p:cNvSpPr txBox="1">
              <a:spLocks noChangeArrowheads="1"/>
            </p:cNvSpPr>
            <p:nvPr/>
          </p:nvSpPr>
          <p:spPr bwMode="auto">
            <a:xfrm>
              <a:off x="5635655" y="1039298"/>
              <a:ext cx="1255921" cy="369332"/>
            </a:xfrm>
            <a:prstGeom prst="rect">
              <a:avLst/>
            </a:prstGeom>
            <a:noFill/>
            <a:ln w="9525">
              <a:noFill/>
              <a:miter lim="800000"/>
              <a:headEnd/>
              <a:tailEnd/>
            </a:ln>
            <a:effectLst/>
          </p:spPr>
          <p:txBody>
            <a:bodyPr wrap="none">
              <a:spAutoFit/>
            </a:bodyPr>
            <a:lstStyle/>
            <a:p>
              <a:pPr>
                <a:defRPr/>
              </a:pPr>
              <a:r>
                <a:rPr lang="en-US" altLang="zh-TW" sz="1800" b="1" dirty="0">
                  <a:effectLst>
                    <a:outerShdw blurRad="38100" dist="38100" dir="2700000" algn="tl">
                      <a:srgbClr val="000000"/>
                    </a:outerShdw>
                  </a:effectLst>
                  <a:ea typeface="新細明體" pitchFamily="18" charset="-120"/>
                </a:rPr>
                <a:t>View space</a:t>
              </a:r>
            </a:p>
          </p:txBody>
        </p:sp>
        <p:sp>
          <p:nvSpPr>
            <p:cNvPr id="14" name="Line 14"/>
            <p:cNvSpPr>
              <a:spLocks noChangeShapeType="1"/>
            </p:cNvSpPr>
            <p:nvPr/>
          </p:nvSpPr>
          <p:spPr bwMode="auto">
            <a:xfrm flipV="1">
              <a:off x="6003925" y="2268538"/>
              <a:ext cx="0" cy="685800"/>
            </a:xfrm>
            <a:prstGeom prst="line">
              <a:avLst/>
            </a:prstGeom>
            <a:noFill/>
            <a:ln w="9525">
              <a:solidFill>
                <a:schemeClr val="tx1"/>
              </a:solidFill>
              <a:prstDash val="sysDot"/>
              <a:round/>
              <a:headEnd type="oval" w="sm" len="sm"/>
              <a:tailEnd type="triangle" w="sm" len="lg"/>
            </a:ln>
          </p:spPr>
          <p:txBody>
            <a:bodyPr wrap="none" anchor="ctr"/>
            <a:lstStyle/>
            <a:p>
              <a:endParaRPr lang="zh-TW" altLang="en-US" b="1"/>
            </a:p>
          </p:txBody>
        </p:sp>
        <p:sp>
          <p:nvSpPr>
            <p:cNvPr id="15" name="Line 15"/>
            <p:cNvSpPr>
              <a:spLocks noChangeShapeType="1"/>
            </p:cNvSpPr>
            <p:nvPr/>
          </p:nvSpPr>
          <p:spPr bwMode="auto">
            <a:xfrm>
              <a:off x="6010275" y="2960688"/>
              <a:ext cx="1016000" cy="19050"/>
            </a:xfrm>
            <a:prstGeom prst="line">
              <a:avLst/>
            </a:prstGeom>
            <a:noFill/>
            <a:ln w="9525">
              <a:solidFill>
                <a:schemeClr val="tx1"/>
              </a:solidFill>
              <a:prstDash val="sysDot"/>
              <a:round/>
              <a:headEnd/>
              <a:tailEnd type="triangle" w="sm" len="lg"/>
            </a:ln>
          </p:spPr>
          <p:txBody>
            <a:bodyPr wrap="none" anchor="ctr"/>
            <a:lstStyle/>
            <a:p>
              <a:endParaRPr lang="zh-TW" altLang="en-US" b="1"/>
            </a:p>
          </p:txBody>
        </p:sp>
        <p:sp>
          <p:nvSpPr>
            <p:cNvPr id="16" name="Text Box 16"/>
            <p:cNvSpPr txBox="1">
              <a:spLocks noChangeArrowheads="1"/>
            </p:cNvSpPr>
            <p:nvPr/>
          </p:nvSpPr>
          <p:spPr bwMode="auto">
            <a:xfrm>
              <a:off x="7651750" y="3073400"/>
              <a:ext cx="1233030" cy="369332"/>
            </a:xfrm>
            <a:prstGeom prst="rect">
              <a:avLst/>
            </a:prstGeom>
            <a:noFill/>
            <a:ln w="9525">
              <a:noFill/>
              <a:miter lim="800000"/>
              <a:headEnd/>
              <a:tailEnd/>
            </a:ln>
            <a:effectLst/>
          </p:spPr>
          <p:txBody>
            <a:bodyPr wrap="none">
              <a:spAutoFit/>
            </a:bodyPr>
            <a:lstStyle/>
            <a:p>
              <a:pPr>
                <a:defRPr/>
              </a:pPr>
              <a:r>
                <a:rPr lang="en-US" altLang="zh-TW" sz="1800" b="1" dirty="0" smtClean="0">
                  <a:effectLst>
                    <a:outerShdw blurRad="38100" dist="38100" dir="2700000" algn="tl">
                      <a:srgbClr val="000000"/>
                    </a:outerShdw>
                  </a:effectLst>
                  <a:ea typeface="新細明體" pitchFamily="18" charset="-120"/>
                </a:rPr>
                <a:t>Near plane</a:t>
              </a:r>
              <a:endParaRPr lang="en-US" altLang="zh-TW" sz="1800" b="1" dirty="0">
                <a:effectLst>
                  <a:outerShdw blurRad="38100" dist="38100" dir="2700000" algn="tl">
                    <a:srgbClr val="000000"/>
                  </a:outerShdw>
                </a:effectLst>
                <a:ea typeface="新細明體" pitchFamily="18" charset="-120"/>
              </a:endParaRPr>
            </a:p>
          </p:txBody>
        </p:sp>
        <p:sp>
          <p:nvSpPr>
            <p:cNvPr id="17" name="Text Box 17"/>
            <p:cNvSpPr txBox="1">
              <a:spLocks noChangeArrowheads="1"/>
            </p:cNvSpPr>
            <p:nvPr/>
          </p:nvSpPr>
          <p:spPr bwMode="auto">
            <a:xfrm>
              <a:off x="7169150" y="476250"/>
              <a:ext cx="1064843" cy="369332"/>
            </a:xfrm>
            <a:prstGeom prst="rect">
              <a:avLst/>
            </a:prstGeom>
            <a:noFill/>
            <a:ln w="9525">
              <a:noFill/>
              <a:miter lim="800000"/>
              <a:headEnd/>
              <a:tailEnd/>
            </a:ln>
            <a:effectLst/>
          </p:spPr>
          <p:txBody>
            <a:bodyPr wrap="none">
              <a:spAutoFit/>
            </a:bodyPr>
            <a:lstStyle/>
            <a:p>
              <a:pPr>
                <a:defRPr/>
              </a:pPr>
              <a:r>
                <a:rPr lang="en-US" altLang="zh-TW" b="1" dirty="0" smtClean="0">
                  <a:effectLst>
                    <a:outerShdw blurRad="38100" dist="38100" dir="2700000" algn="tl">
                      <a:srgbClr val="000000"/>
                    </a:outerShdw>
                  </a:effectLst>
                  <a:ea typeface="新細明體" pitchFamily="18" charset="-120"/>
                </a:rPr>
                <a:t>Far plane</a:t>
              </a:r>
              <a:endParaRPr lang="en-US" altLang="zh-TW" sz="1800" b="1" dirty="0">
                <a:effectLst>
                  <a:outerShdw blurRad="38100" dist="38100" dir="2700000" algn="tl">
                    <a:srgbClr val="000000"/>
                  </a:outerShdw>
                </a:effectLst>
                <a:ea typeface="新細明體" pitchFamily="18" charset="-120"/>
              </a:endParaRPr>
            </a:p>
          </p:txBody>
        </p:sp>
        <p:sp>
          <p:nvSpPr>
            <p:cNvPr id="18" name="Line 18"/>
            <p:cNvSpPr>
              <a:spLocks noChangeShapeType="1"/>
            </p:cNvSpPr>
            <p:nvPr/>
          </p:nvSpPr>
          <p:spPr bwMode="auto">
            <a:xfrm>
              <a:off x="7623174" y="928689"/>
              <a:ext cx="203200" cy="590550"/>
            </a:xfrm>
            <a:prstGeom prst="line">
              <a:avLst/>
            </a:prstGeom>
            <a:noFill/>
            <a:ln w="9525">
              <a:solidFill>
                <a:schemeClr val="tx1"/>
              </a:solidFill>
              <a:round/>
              <a:headEnd/>
              <a:tailEnd type="triangle" w="sm" len="lg"/>
            </a:ln>
          </p:spPr>
          <p:txBody>
            <a:bodyPr wrap="none" anchor="ctr"/>
            <a:lstStyle/>
            <a:p>
              <a:endParaRPr lang="zh-TW" altLang="en-US" b="1"/>
            </a:p>
          </p:txBody>
        </p:sp>
        <p:sp>
          <p:nvSpPr>
            <p:cNvPr id="19" name="Line 19"/>
            <p:cNvSpPr>
              <a:spLocks noChangeShapeType="1"/>
            </p:cNvSpPr>
            <p:nvPr/>
          </p:nvSpPr>
          <p:spPr bwMode="auto">
            <a:xfrm flipH="1" flipV="1">
              <a:off x="7718425" y="2744788"/>
              <a:ext cx="82550" cy="393700"/>
            </a:xfrm>
            <a:prstGeom prst="line">
              <a:avLst/>
            </a:prstGeom>
            <a:noFill/>
            <a:ln w="9525">
              <a:solidFill>
                <a:schemeClr val="tx1"/>
              </a:solidFill>
              <a:round/>
              <a:headEnd/>
              <a:tailEnd type="triangle" w="sm" len="lg"/>
            </a:ln>
          </p:spPr>
          <p:txBody>
            <a:bodyPr wrap="none" anchor="ctr"/>
            <a:lstStyle/>
            <a:p>
              <a:endParaRPr lang="zh-TW" altLang="en-US" b="1"/>
            </a:p>
          </p:txBody>
        </p:sp>
      </p:grpSp>
    </p:spTree>
    <p:extLst>
      <p:ext uri="{BB962C8B-B14F-4D97-AF65-F5344CB8AC3E}">
        <p14:creationId xmlns:p14="http://schemas.microsoft.com/office/powerpoint/2010/main" val="29888100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Fly2 Camera Features (1)</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6048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There are two projection types supported by Fly2 cameras.</a:t>
            </a:r>
          </a:p>
          <a:p>
            <a:pPr lvl="1"/>
            <a:r>
              <a:rPr lang="en-US" altLang="zh-TW" sz="2000" dirty="0" smtClean="0">
                <a:solidFill>
                  <a:srgbClr val="FFFF00"/>
                </a:solidFill>
                <a:latin typeface="+mn-lt"/>
              </a:rPr>
              <a:t>PERSPECTIVE</a:t>
            </a:r>
            <a:r>
              <a:rPr lang="en-US" altLang="zh-TW" sz="2000" dirty="0" smtClean="0">
                <a:latin typeface="+mn-lt"/>
              </a:rPr>
              <a:t> and </a:t>
            </a:r>
            <a:r>
              <a:rPr lang="en-US" altLang="zh-TW" sz="2000" dirty="0" smtClean="0">
                <a:solidFill>
                  <a:srgbClr val="FFFF00"/>
                </a:solidFill>
                <a:latin typeface="+mn-lt"/>
              </a:rPr>
              <a:t>ORTHOGONAL</a:t>
            </a:r>
          </a:p>
          <a:p>
            <a:pPr lvl="1"/>
            <a:r>
              <a:rPr lang="en-US" altLang="zh-TW" sz="2000" dirty="0" smtClean="0">
                <a:solidFill>
                  <a:srgbClr val="FFFF00"/>
                </a:solidFill>
                <a:latin typeface="+mn-lt"/>
              </a:rPr>
              <a:t>PERSPECTIVE</a:t>
            </a:r>
            <a:r>
              <a:rPr lang="en-US" altLang="zh-TW" sz="2000" dirty="0" smtClean="0">
                <a:latin typeface="+mn-lt"/>
              </a:rPr>
              <a:t> is the default.</a:t>
            </a:r>
          </a:p>
          <a:p>
            <a:pPr lvl="1"/>
            <a:r>
              <a:rPr lang="en-US" altLang="zh-TW" sz="2000" dirty="0" smtClean="0">
                <a:solidFill>
                  <a:srgbClr val="FFFF00"/>
                </a:solidFill>
                <a:latin typeface="+mn-lt"/>
              </a:rPr>
              <a:t>ORTHOGONAL</a:t>
            </a:r>
            <a:r>
              <a:rPr lang="en-US" altLang="zh-TW" sz="2000" dirty="0" smtClean="0">
                <a:latin typeface="+mn-lt"/>
              </a:rPr>
              <a:t> is used for 2D objects (for example, the sprites).</a:t>
            </a:r>
          </a:p>
          <a:p>
            <a:pPr lvl="1"/>
            <a:r>
              <a:rPr lang="en-US" altLang="zh-TW" sz="2000" dirty="0" smtClean="0">
                <a:latin typeface="+mn-lt"/>
              </a:rPr>
              <a:t>Use </a:t>
            </a:r>
            <a:r>
              <a:rPr lang="en-US" altLang="zh-TW" sz="2000" dirty="0" err="1" smtClean="0">
                <a:solidFill>
                  <a:srgbClr val="FFFF00"/>
                </a:solidFill>
                <a:latin typeface="+mn-lt"/>
              </a:rPr>
              <a:t>FnCamera</a:t>
            </a:r>
            <a:r>
              <a:rPr lang="en-US" altLang="zh-TW" sz="2000" dirty="0" smtClean="0">
                <a:solidFill>
                  <a:srgbClr val="FFFF00"/>
                </a:solidFill>
                <a:latin typeface="+mn-lt"/>
              </a:rPr>
              <a:t>::</a:t>
            </a:r>
            <a:r>
              <a:rPr lang="en-US" altLang="zh-TW" sz="2000" dirty="0" err="1" smtClean="0">
                <a:solidFill>
                  <a:srgbClr val="FFFF00"/>
                </a:solidFill>
                <a:latin typeface="+mn-lt"/>
              </a:rPr>
              <a:t>SetProjectionType</a:t>
            </a:r>
            <a:r>
              <a:rPr lang="en-US" altLang="zh-TW" sz="2000" dirty="0" smtClean="0">
                <a:solidFill>
                  <a:srgbClr val="FFFF00"/>
                </a:solidFill>
                <a:latin typeface="+mn-lt"/>
              </a:rPr>
              <a:t>(DWORD type) </a:t>
            </a:r>
            <a:r>
              <a:rPr lang="en-US" altLang="zh-TW" sz="2000" dirty="0" smtClean="0">
                <a:latin typeface="+mn-lt"/>
              </a:rPr>
              <a:t>to change the it.</a:t>
            </a:r>
          </a:p>
          <a:p>
            <a:r>
              <a:rPr lang="en-US" altLang="zh-TW" sz="2000" dirty="0" smtClean="0">
                <a:latin typeface="+mn-lt"/>
              </a:rPr>
              <a:t>For a perspective projection camera, you can change the rate of perspective by change its FOV angle (field-of-view)</a:t>
            </a:r>
          </a:p>
          <a:p>
            <a:pPr lvl="1"/>
            <a:r>
              <a:rPr lang="en-US" altLang="zh-TW" sz="2000" dirty="0">
                <a:solidFill>
                  <a:srgbClr val="FFFF00"/>
                </a:solidFill>
                <a:latin typeface="+mn-lt"/>
              </a:rPr>
              <a:t>v</a:t>
            </a:r>
            <a:r>
              <a:rPr lang="en-US" altLang="zh-TW" sz="2000" dirty="0" smtClean="0">
                <a:solidFill>
                  <a:srgbClr val="FFFF00"/>
                </a:solidFill>
                <a:latin typeface="+mn-lt"/>
              </a:rPr>
              <a:t>oid </a:t>
            </a:r>
            <a:r>
              <a:rPr lang="en-US" altLang="zh-TW" sz="2000" dirty="0" err="1" smtClean="0">
                <a:solidFill>
                  <a:srgbClr val="FFFF00"/>
                </a:solidFill>
                <a:latin typeface="+mn-lt"/>
              </a:rPr>
              <a:t>FnCamera</a:t>
            </a:r>
            <a:r>
              <a:rPr lang="en-US" altLang="zh-TW" sz="2000" dirty="0" smtClean="0">
                <a:solidFill>
                  <a:srgbClr val="FFFF00"/>
                </a:solidFill>
                <a:latin typeface="+mn-lt"/>
              </a:rPr>
              <a:t>::</a:t>
            </a:r>
            <a:r>
              <a:rPr lang="en-US" altLang="zh-TW" sz="2000" dirty="0" err="1" smtClean="0">
                <a:solidFill>
                  <a:srgbClr val="FFFF00"/>
                </a:solidFill>
                <a:latin typeface="+mn-lt"/>
              </a:rPr>
              <a:t>SetFOV</a:t>
            </a:r>
            <a:r>
              <a:rPr lang="en-US" altLang="zh-TW" sz="2000" dirty="0" smtClean="0">
                <a:solidFill>
                  <a:srgbClr val="FFFF00"/>
                </a:solidFill>
                <a:latin typeface="+mn-lt"/>
              </a:rPr>
              <a:t>(float </a:t>
            </a:r>
            <a:r>
              <a:rPr lang="en-US" altLang="zh-TW" sz="2000" dirty="0" err="1" smtClean="0">
                <a:solidFill>
                  <a:srgbClr val="FFFF00"/>
                </a:solidFill>
                <a:latin typeface="+mn-lt"/>
              </a:rPr>
              <a:t>fov</a:t>
            </a:r>
            <a:r>
              <a:rPr lang="en-US" altLang="zh-TW" sz="2000" dirty="0" smtClean="0">
                <a:solidFill>
                  <a:srgbClr val="FFFF00"/>
                </a:solidFill>
                <a:latin typeface="+mn-lt"/>
              </a:rPr>
              <a:t>)</a:t>
            </a:r>
            <a:endParaRPr lang="en-US" altLang="zh-TW" sz="2000" dirty="0">
              <a:solidFill>
                <a:srgbClr val="FFFF00"/>
              </a:solidFill>
              <a:latin typeface="+mn-lt"/>
            </a:endParaRPr>
          </a:p>
          <a:p>
            <a:pPr lvl="2"/>
            <a:r>
              <a:rPr lang="en-US" altLang="zh-TW" sz="2000" dirty="0">
                <a:solidFill>
                  <a:srgbClr val="FFFF00"/>
                </a:solidFill>
                <a:latin typeface="+mn-lt"/>
              </a:rPr>
              <a:t>f</a:t>
            </a:r>
            <a:r>
              <a:rPr lang="en-US" altLang="zh-TW" sz="2000" dirty="0" smtClean="0">
                <a:solidFill>
                  <a:srgbClr val="FFFF00"/>
                </a:solidFill>
                <a:latin typeface="+mn-lt"/>
              </a:rPr>
              <a:t>loat </a:t>
            </a:r>
            <a:r>
              <a:rPr lang="en-US" altLang="zh-TW" sz="2000" dirty="0" err="1" smtClean="0">
                <a:solidFill>
                  <a:srgbClr val="FFFF00"/>
                </a:solidFill>
                <a:latin typeface="+mn-lt"/>
              </a:rPr>
              <a:t>fov</a:t>
            </a:r>
            <a:r>
              <a:rPr lang="en-US" altLang="zh-TW" sz="2000" dirty="0" smtClean="0">
                <a:solidFill>
                  <a:srgbClr val="FFFF00"/>
                </a:solidFill>
                <a:latin typeface="+mn-lt"/>
              </a:rPr>
              <a:t> </a:t>
            </a:r>
            <a:r>
              <a:rPr lang="en-US" altLang="zh-TW" sz="2000" dirty="0" smtClean="0">
                <a:latin typeface="+mn-lt"/>
              </a:rPr>
              <a:t>is the </a:t>
            </a:r>
            <a:r>
              <a:rPr lang="en-US" altLang="zh-TW" sz="2000" dirty="0" err="1" smtClean="0">
                <a:latin typeface="+mn-lt"/>
              </a:rPr>
              <a:t>fov</a:t>
            </a:r>
            <a:r>
              <a:rPr lang="en-US" altLang="zh-TW" sz="2000" dirty="0" smtClean="0">
                <a:latin typeface="+mn-lt"/>
              </a:rPr>
              <a:t> angle in degree unit.</a:t>
            </a:r>
          </a:p>
          <a:p>
            <a:r>
              <a:rPr lang="en-US" altLang="zh-TW" sz="2000" dirty="0" smtClean="0">
                <a:latin typeface="+mn-lt"/>
              </a:rPr>
              <a:t>You can change the near and far plane distances by</a:t>
            </a:r>
          </a:p>
          <a:p>
            <a:pPr lvl="1"/>
            <a:r>
              <a:rPr lang="en-US" altLang="zh-TW" sz="2000" dirty="0">
                <a:solidFill>
                  <a:srgbClr val="FFFF00"/>
                </a:solidFill>
                <a:latin typeface="+mn-lt"/>
              </a:rPr>
              <a:t>v</a:t>
            </a:r>
            <a:r>
              <a:rPr lang="en-US" altLang="zh-TW" sz="2000" dirty="0" smtClean="0">
                <a:solidFill>
                  <a:srgbClr val="FFFF00"/>
                </a:solidFill>
                <a:latin typeface="+mn-lt"/>
              </a:rPr>
              <a:t>oid </a:t>
            </a:r>
            <a:r>
              <a:rPr lang="en-US" altLang="zh-TW" sz="2000" dirty="0" err="1" smtClean="0">
                <a:solidFill>
                  <a:srgbClr val="FFFF00"/>
                </a:solidFill>
                <a:latin typeface="+mn-lt"/>
              </a:rPr>
              <a:t>FnCamera</a:t>
            </a:r>
            <a:r>
              <a:rPr lang="en-US" altLang="zh-TW" sz="2000" dirty="0" smtClean="0">
                <a:solidFill>
                  <a:srgbClr val="FFFF00"/>
                </a:solidFill>
                <a:latin typeface="+mn-lt"/>
              </a:rPr>
              <a:t>::</a:t>
            </a:r>
            <a:r>
              <a:rPr lang="en-US" altLang="zh-TW" sz="2000" dirty="0" err="1" smtClean="0">
                <a:solidFill>
                  <a:srgbClr val="FFFF00"/>
                </a:solidFill>
                <a:latin typeface="+mn-lt"/>
              </a:rPr>
              <a:t>SetNearPlane</a:t>
            </a:r>
            <a:r>
              <a:rPr lang="en-US" altLang="zh-TW" sz="2000" dirty="0" smtClean="0">
                <a:solidFill>
                  <a:srgbClr val="FFFF00"/>
                </a:solidFill>
                <a:latin typeface="+mn-lt"/>
              </a:rPr>
              <a:t>(float d);</a:t>
            </a:r>
          </a:p>
          <a:p>
            <a:pPr lvl="1"/>
            <a:r>
              <a:rPr lang="en-US" altLang="zh-TW" sz="2000" dirty="0">
                <a:solidFill>
                  <a:srgbClr val="FFFF00"/>
                </a:solidFill>
                <a:latin typeface="+mn-lt"/>
              </a:rPr>
              <a:t>v</a:t>
            </a:r>
            <a:r>
              <a:rPr lang="en-US" altLang="zh-TW" sz="2000" dirty="0" smtClean="0">
                <a:solidFill>
                  <a:srgbClr val="FFFF00"/>
                </a:solidFill>
                <a:latin typeface="+mn-lt"/>
              </a:rPr>
              <a:t>oid </a:t>
            </a:r>
            <a:r>
              <a:rPr lang="en-US" altLang="zh-TW" sz="2000" dirty="0" err="1" smtClean="0">
                <a:solidFill>
                  <a:srgbClr val="FFFF00"/>
                </a:solidFill>
                <a:latin typeface="+mn-lt"/>
              </a:rPr>
              <a:t>FnCamera</a:t>
            </a:r>
            <a:r>
              <a:rPr lang="en-US" altLang="zh-TW" sz="2000" dirty="0" smtClean="0">
                <a:solidFill>
                  <a:srgbClr val="FFFF00"/>
                </a:solidFill>
                <a:latin typeface="+mn-lt"/>
              </a:rPr>
              <a:t>::</a:t>
            </a:r>
            <a:r>
              <a:rPr lang="en-US" altLang="zh-TW" sz="2000" dirty="0" err="1" smtClean="0">
                <a:solidFill>
                  <a:srgbClr val="FFFF00"/>
                </a:solidFill>
                <a:latin typeface="+mn-lt"/>
              </a:rPr>
              <a:t>SetFarPlane</a:t>
            </a:r>
            <a:r>
              <a:rPr lang="en-US" altLang="zh-TW" sz="2000" dirty="0" smtClean="0">
                <a:solidFill>
                  <a:srgbClr val="FFFF00"/>
                </a:solidFill>
                <a:latin typeface="+mn-lt"/>
              </a:rPr>
              <a:t>(float d);</a:t>
            </a:r>
          </a:p>
          <a:p>
            <a:r>
              <a:rPr lang="en-US" altLang="zh-TW" sz="2000" dirty="0" smtClean="0">
                <a:latin typeface="+mn-lt"/>
              </a:rPr>
              <a:t>Setup the aspect rate of rendering area :</a:t>
            </a:r>
          </a:p>
          <a:p>
            <a:pPr lvl="1"/>
            <a:r>
              <a:rPr lang="en-US" altLang="zh-TW" sz="2000" dirty="0">
                <a:solidFill>
                  <a:srgbClr val="FFFF00"/>
                </a:solidFill>
                <a:latin typeface="+mn-lt"/>
              </a:rPr>
              <a:t>v</a:t>
            </a:r>
            <a:r>
              <a:rPr lang="en-US" altLang="zh-TW" sz="2000" dirty="0" smtClean="0">
                <a:solidFill>
                  <a:srgbClr val="FFFF00"/>
                </a:solidFill>
                <a:latin typeface="+mn-lt"/>
              </a:rPr>
              <a:t>oid </a:t>
            </a:r>
            <a:r>
              <a:rPr lang="en-US" altLang="zh-TW" sz="2000" dirty="0" err="1" smtClean="0">
                <a:solidFill>
                  <a:srgbClr val="FFFF00"/>
                </a:solidFill>
                <a:latin typeface="+mn-lt"/>
              </a:rPr>
              <a:t>FnCamera</a:t>
            </a:r>
            <a:r>
              <a:rPr lang="en-US" altLang="zh-TW" sz="2000" dirty="0" smtClean="0">
                <a:solidFill>
                  <a:srgbClr val="FFFF00"/>
                </a:solidFill>
                <a:latin typeface="+mn-lt"/>
              </a:rPr>
              <a:t>::</a:t>
            </a:r>
            <a:r>
              <a:rPr lang="en-US" altLang="zh-TW" sz="2000" dirty="0" err="1" smtClean="0">
                <a:solidFill>
                  <a:srgbClr val="FFFF00"/>
                </a:solidFill>
                <a:latin typeface="+mn-lt"/>
              </a:rPr>
              <a:t>SetAspectRatio</a:t>
            </a:r>
            <a:r>
              <a:rPr lang="en-US" altLang="zh-TW" sz="2000" dirty="0" smtClean="0">
                <a:solidFill>
                  <a:srgbClr val="FFFF00"/>
                </a:solidFill>
                <a:latin typeface="+mn-lt"/>
              </a:rPr>
              <a:t>(float rate)</a:t>
            </a:r>
          </a:p>
          <a:p>
            <a:pPr lvl="1"/>
            <a:r>
              <a:rPr lang="en-US" altLang="zh-TW" sz="2000" dirty="0">
                <a:solidFill>
                  <a:srgbClr val="FFFF00"/>
                </a:solidFill>
                <a:latin typeface="+mn-lt"/>
              </a:rPr>
              <a:t>f</a:t>
            </a:r>
            <a:r>
              <a:rPr lang="en-US" altLang="zh-TW" sz="2000" dirty="0" smtClean="0">
                <a:solidFill>
                  <a:srgbClr val="FFFF00"/>
                </a:solidFill>
                <a:latin typeface="+mn-lt"/>
              </a:rPr>
              <a:t>loat rate </a:t>
            </a:r>
            <a:r>
              <a:rPr lang="en-US" altLang="zh-TW" sz="2000" dirty="0" smtClean="0">
                <a:latin typeface="+mn-lt"/>
              </a:rPr>
              <a:t>is the ratio of width/height.</a:t>
            </a:r>
          </a:p>
          <a:p>
            <a:pPr lvl="2"/>
            <a:r>
              <a:rPr lang="en-US" altLang="zh-TW" sz="2000" dirty="0" smtClean="0">
                <a:latin typeface="+mn-lt"/>
              </a:rPr>
              <a:t>The default value is 1.333 for NTSC format.</a:t>
            </a:r>
          </a:p>
          <a:p>
            <a:pPr lvl="2"/>
            <a:endParaRPr lang="en-US" altLang="zh-TW" sz="2000" dirty="0" smtClean="0">
              <a:latin typeface="+mn-lt"/>
            </a:endParaRPr>
          </a:p>
        </p:txBody>
      </p:sp>
    </p:spTree>
    <p:extLst>
      <p:ext uri="{BB962C8B-B14F-4D97-AF65-F5344CB8AC3E}">
        <p14:creationId xmlns:p14="http://schemas.microsoft.com/office/powerpoint/2010/main" val="32511665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Fly2 Camera Features (2)</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5976664"/>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For an orthogonal camera, you can change the scale factor to do the zoom in/out :</a:t>
            </a:r>
          </a:p>
          <a:p>
            <a:pPr lvl="1"/>
            <a:r>
              <a:rPr lang="en-US" altLang="zh-TW" sz="2000" dirty="0">
                <a:solidFill>
                  <a:srgbClr val="FFFF00"/>
                </a:solidFill>
                <a:latin typeface="+mn-lt"/>
              </a:rPr>
              <a:t>v</a:t>
            </a:r>
            <a:r>
              <a:rPr lang="en-US" altLang="zh-TW" sz="2000" dirty="0" smtClean="0">
                <a:solidFill>
                  <a:srgbClr val="FFFF00"/>
                </a:solidFill>
                <a:latin typeface="+mn-lt"/>
              </a:rPr>
              <a:t>oid </a:t>
            </a:r>
            <a:r>
              <a:rPr lang="en-US" altLang="zh-TW" sz="2000" dirty="0" err="1" smtClean="0">
                <a:solidFill>
                  <a:srgbClr val="FFFF00"/>
                </a:solidFill>
                <a:latin typeface="+mn-lt"/>
              </a:rPr>
              <a:t>FnCamera</a:t>
            </a:r>
            <a:r>
              <a:rPr lang="en-US" altLang="zh-TW" sz="2000" dirty="0" smtClean="0">
                <a:solidFill>
                  <a:srgbClr val="FFFF00"/>
                </a:solidFill>
                <a:latin typeface="+mn-lt"/>
              </a:rPr>
              <a:t>::</a:t>
            </a:r>
            <a:r>
              <a:rPr lang="en-US" altLang="zh-TW" sz="2000" dirty="0" err="1" smtClean="0">
                <a:solidFill>
                  <a:srgbClr val="FFFF00"/>
                </a:solidFill>
                <a:latin typeface="+mn-lt"/>
              </a:rPr>
              <a:t>SetScaleFactor</a:t>
            </a:r>
            <a:r>
              <a:rPr lang="en-US" altLang="zh-TW" sz="2000" dirty="0" smtClean="0">
                <a:solidFill>
                  <a:srgbClr val="FFFF00"/>
                </a:solidFill>
                <a:latin typeface="+mn-lt"/>
              </a:rPr>
              <a:t>(float *</a:t>
            </a:r>
            <a:r>
              <a:rPr lang="en-US" altLang="zh-TW" sz="2000" dirty="0" err="1" smtClean="0">
                <a:solidFill>
                  <a:srgbClr val="FFFF00"/>
                </a:solidFill>
                <a:latin typeface="+mn-lt"/>
              </a:rPr>
              <a:t>scaleFactor</a:t>
            </a:r>
            <a:r>
              <a:rPr lang="en-US" altLang="zh-TW" sz="2000" dirty="0" smtClean="0">
                <a:solidFill>
                  <a:srgbClr val="FFFF00"/>
                </a:solidFill>
                <a:latin typeface="+mn-lt"/>
              </a:rPr>
              <a:t>);</a:t>
            </a:r>
          </a:p>
          <a:p>
            <a:pPr lvl="2"/>
            <a:r>
              <a:rPr lang="en-US" altLang="zh-TW" sz="2000" dirty="0">
                <a:solidFill>
                  <a:srgbClr val="FFFF00"/>
                </a:solidFill>
                <a:latin typeface="+mn-lt"/>
              </a:rPr>
              <a:t>f</a:t>
            </a:r>
            <a:r>
              <a:rPr lang="en-US" altLang="zh-TW" sz="2000" dirty="0" smtClean="0">
                <a:solidFill>
                  <a:srgbClr val="FFFF00"/>
                </a:solidFill>
                <a:latin typeface="+mn-lt"/>
              </a:rPr>
              <a:t>loat *</a:t>
            </a:r>
            <a:r>
              <a:rPr lang="en-US" altLang="zh-TW" sz="2000" dirty="0" err="1" smtClean="0">
                <a:solidFill>
                  <a:srgbClr val="FFFF00"/>
                </a:solidFill>
                <a:latin typeface="+mn-lt"/>
              </a:rPr>
              <a:t>scaleFactor</a:t>
            </a:r>
            <a:r>
              <a:rPr lang="en-US" altLang="zh-TW" sz="2000" dirty="0" smtClean="0">
                <a:solidFill>
                  <a:srgbClr val="FFFF00"/>
                </a:solidFill>
                <a:latin typeface="+mn-lt"/>
              </a:rPr>
              <a:t> </a:t>
            </a:r>
            <a:r>
              <a:rPr lang="en-US" altLang="zh-TW" sz="2000" dirty="0" smtClean="0">
                <a:latin typeface="+mn-lt"/>
              </a:rPr>
              <a:t>is a 2-element floating-point array for width and height scaling.</a:t>
            </a:r>
          </a:p>
          <a:p>
            <a:pPr lvl="1"/>
            <a:r>
              <a:rPr lang="en-US" altLang="zh-TW" sz="2000" dirty="0" smtClean="0">
                <a:latin typeface="+mn-lt"/>
              </a:rPr>
              <a:t>This function is only working for an orthogonal projection camera.</a:t>
            </a:r>
          </a:p>
          <a:p>
            <a:r>
              <a:rPr lang="en-US" altLang="zh-TW" sz="2000" dirty="0" smtClean="0">
                <a:latin typeface="+mn-lt"/>
              </a:rPr>
              <a:t>The default rendering screen range is area centered at camera with (-1.0, 1.0) in range. We define the range in (ox, </a:t>
            </a:r>
            <a:r>
              <a:rPr lang="en-US" altLang="zh-TW" sz="2000" dirty="0" err="1" smtClean="0">
                <a:latin typeface="+mn-lt"/>
              </a:rPr>
              <a:t>oy</a:t>
            </a:r>
            <a:r>
              <a:rPr lang="en-US" altLang="zh-TW" sz="2000" dirty="0" smtClean="0">
                <a:latin typeface="+mn-lt"/>
              </a:rPr>
              <a:t>) = (-1.0, -1.0) and size = (2.0, 2.0).</a:t>
            </a:r>
          </a:p>
          <a:p>
            <a:pPr lvl="1"/>
            <a:r>
              <a:rPr lang="en-US" altLang="zh-TW" sz="2000" dirty="0" smtClean="0">
                <a:latin typeface="+mn-lt"/>
              </a:rPr>
              <a:t>You can change with</a:t>
            </a:r>
          </a:p>
          <a:p>
            <a:pPr lvl="1"/>
            <a:endParaRPr lang="en-US" altLang="zh-TW" sz="2000" dirty="0">
              <a:latin typeface="+mn-lt"/>
            </a:endParaRPr>
          </a:p>
          <a:p>
            <a:pPr lvl="1"/>
            <a:endParaRPr lang="en-US" altLang="zh-TW" sz="2000" dirty="0" smtClean="0">
              <a:latin typeface="+mn-lt"/>
            </a:endParaRPr>
          </a:p>
          <a:p>
            <a:pPr lvl="1"/>
            <a:endParaRPr lang="en-US" altLang="zh-TW" sz="2000" dirty="0">
              <a:latin typeface="+mn-lt"/>
            </a:endParaRPr>
          </a:p>
          <a:p>
            <a:pPr lvl="1"/>
            <a:endParaRPr lang="en-US" altLang="zh-TW" sz="2000" dirty="0" smtClean="0">
              <a:latin typeface="+mn-lt"/>
            </a:endParaRPr>
          </a:p>
          <a:p>
            <a:pPr lvl="1"/>
            <a:endParaRPr lang="en-US" altLang="zh-TW" sz="2000" dirty="0">
              <a:latin typeface="+mn-lt"/>
            </a:endParaRPr>
          </a:p>
          <a:p>
            <a:pPr lvl="2"/>
            <a:r>
              <a:rPr lang="en-US" altLang="zh-TW" sz="2000" dirty="0">
                <a:solidFill>
                  <a:srgbClr val="FFFF00"/>
                </a:solidFill>
                <a:latin typeface="+mn-lt"/>
              </a:rPr>
              <a:t>v</a:t>
            </a:r>
            <a:r>
              <a:rPr lang="en-US" altLang="zh-TW" sz="2000" dirty="0" smtClean="0">
                <a:solidFill>
                  <a:srgbClr val="FFFF00"/>
                </a:solidFill>
                <a:latin typeface="+mn-lt"/>
              </a:rPr>
              <a:t>oid </a:t>
            </a:r>
            <a:r>
              <a:rPr lang="en-US" altLang="zh-TW" sz="2000" dirty="0" err="1" smtClean="0">
                <a:solidFill>
                  <a:srgbClr val="FFFF00"/>
                </a:solidFill>
                <a:latin typeface="+mn-lt"/>
              </a:rPr>
              <a:t>FnCamera</a:t>
            </a:r>
            <a:r>
              <a:rPr lang="en-US" altLang="zh-TW" sz="2000" dirty="0" smtClean="0">
                <a:solidFill>
                  <a:srgbClr val="FFFF00"/>
                </a:solidFill>
                <a:latin typeface="+mn-lt"/>
              </a:rPr>
              <a:t>::</a:t>
            </a:r>
            <a:r>
              <a:rPr lang="en-US" altLang="zh-TW" sz="2000" dirty="0" err="1" smtClean="0">
                <a:solidFill>
                  <a:srgbClr val="FFFF00"/>
                </a:solidFill>
                <a:latin typeface="+mn-lt"/>
              </a:rPr>
              <a:t>SetScreenRange</a:t>
            </a:r>
            <a:r>
              <a:rPr lang="en-US" altLang="zh-TW" sz="2000" dirty="0" smtClean="0">
                <a:solidFill>
                  <a:srgbClr val="FFFF00"/>
                </a:solidFill>
                <a:latin typeface="+mn-lt"/>
              </a:rPr>
              <a:t>(float ox, float </a:t>
            </a:r>
            <a:r>
              <a:rPr lang="en-US" altLang="zh-TW" sz="2000" dirty="0" err="1" smtClean="0">
                <a:solidFill>
                  <a:srgbClr val="FFFF00"/>
                </a:solidFill>
                <a:latin typeface="+mn-lt"/>
              </a:rPr>
              <a:t>oy</a:t>
            </a:r>
            <a:r>
              <a:rPr lang="en-US" altLang="zh-TW" sz="2000" dirty="0" smtClean="0">
                <a:solidFill>
                  <a:srgbClr val="FFFF00"/>
                </a:solidFill>
                <a:latin typeface="+mn-lt"/>
              </a:rPr>
              <a:t>, float w, float h);</a:t>
            </a:r>
          </a:p>
          <a:p>
            <a:pPr lvl="2"/>
            <a:r>
              <a:rPr lang="en-US" altLang="zh-TW" sz="2000" dirty="0" smtClean="0">
                <a:solidFill>
                  <a:srgbClr val="FFFF00"/>
                </a:solidFill>
                <a:latin typeface="+mn-lt"/>
              </a:rPr>
              <a:t>(float ox, float </a:t>
            </a:r>
            <a:r>
              <a:rPr lang="en-US" altLang="zh-TW" sz="2000" dirty="0" err="1" smtClean="0">
                <a:solidFill>
                  <a:srgbClr val="FFFF00"/>
                </a:solidFill>
                <a:latin typeface="+mn-lt"/>
              </a:rPr>
              <a:t>oy</a:t>
            </a:r>
            <a:r>
              <a:rPr lang="en-US" altLang="zh-TW" sz="2000" dirty="0" smtClean="0">
                <a:solidFill>
                  <a:srgbClr val="FFFF00"/>
                </a:solidFill>
                <a:latin typeface="+mn-lt"/>
              </a:rPr>
              <a:t>) </a:t>
            </a:r>
            <a:r>
              <a:rPr lang="en-US" altLang="zh-TW" sz="2000" dirty="0" smtClean="0">
                <a:latin typeface="+mn-lt"/>
              </a:rPr>
              <a:t>is the left-corner of the rendering area</a:t>
            </a:r>
          </a:p>
          <a:p>
            <a:pPr lvl="2"/>
            <a:r>
              <a:rPr lang="en-US" altLang="zh-TW" sz="2000" dirty="0" smtClean="0">
                <a:solidFill>
                  <a:srgbClr val="FFFF00"/>
                </a:solidFill>
                <a:latin typeface="+mn-lt"/>
              </a:rPr>
              <a:t>(float w, float h) </a:t>
            </a:r>
            <a:r>
              <a:rPr lang="en-US" altLang="zh-TW" sz="2000" dirty="0" smtClean="0">
                <a:latin typeface="+mn-lt"/>
              </a:rPr>
              <a:t>is the size of the rendering area.</a:t>
            </a:r>
            <a:endParaRPr lang="en-US" altLang="zh-TW" sz="2000" dirty="0">
              <a:latin typeface="+mn-lt"/>
            </a:endParaRPr>
          </a:p>
        </p:txBody>
      </p:sp>
      <p:grpSp>
        <p:nvGrpSpPr>
          <p:cNvPr id="11" name="群組 10"/>
          <p:cNvGrpSpPr/>
          <p:nvPr/>
        </p:nvGrpSpPr>
        <p:grpSpPr>
          <a:xfrm>
            <a:off x="5892925" y="3429000"/>
            <a:ext cx="2304256" cy="1512168"/>
            <a:chOff x="3563888" y="3140968"/>
            <a:chExt cx="2304256" cy="1512168"/>
          </a:xfrm>
        </p:grpSpPr>
        <p:sp>
          <p:nvSpPr>
            <p:cNvPr id="2" name="矩形 1"/>
            <p:cNvSpPr/>
            <p:nvPr/>
          </p:nvSpPr>
          <p:spPr>
            <a:xfrm>
              <a:off x="3923928" y="3429000"/>
              <a:ext cx="1440160"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4" name="直線接點 3"/>
            <p:cNvCxnSpPr/>
            <p:nvPr/>
          </p:nvCxnSpPr>
          <p:spPr>
            <a:xfrm>
              <a:off x="3563888" y="3897052"/>
              <a:ext cx="23042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a:off x="4644008" y="3140968"/>
              <a:ext cx="0" cy="15121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4631408" y="3897052"/>
              <a:ext cx="513282" cy="276999"/>
            </a:xfrm>
            <a:prstGeom prst="rect">
              <a:avLst/>
            </a:prstGeom>
            <a:noFill/>
          </p:spPr>
          <p:txBody>
            <a:bodyPr wrap="none" rtlCol="0">
              <a:spAutoFit/>
            </a:bodyPr>
            <a:lstStyle/>
            <a:p>
              <a:r>
                <a:rPr lang="en-US" altLang="zh-TW" sz="1200" b="1" dirty="0" smtClean="0"/>
                <a:t>(0, 0)</a:t>
              </a:r>
              <a:endParaRPr lang="zh-TW" altLang="en-US" sz="1200" b="1" dirty="0"/>
            </a:p>
          </p:txBody>
        </p:sp>
        <p:sp>
          <p:nvSpPr>
            <p:cNvPr id="10" name="文字方塊 9"/>
            <p:cNvSpPr txBox="1"/>
            <p:nvPr/>
          </p:nvSpPr>
          <p:spPr>
            <a:xfrm>
              <a:off x="3635896" y="3872081"/>
              <a:ext cx="309700" cy="276999"/>
            </a:xfrm>
            <a:prstGeom prst="rect">
              <a:avLst/>
            </a:prstGeom>
            <a:noFill/>
          </p:spPr>
          <p:txBody>
            <a:bodyPr wrap="none" rtlCol="0">
              <a:spAutoFit/>
            </a:bodyPr>
            <a:lstStyle/>
            <a:p>
              <a:r>
                <a:rPr lang="en-US" altLang="zh-TW" sz="1200" dirty="0" smtClean="0"/>
                <a:t>-1</a:t>
              </a:r>
              <a:endParaRPr lang="zh-TW" altLang="en-US" sz="1200" dirty="0"/>
            </a:p>
          </p:txBody>
        </p:sp>
        <p:sp>
          <p:nvSpPr>
            <p:cNvPr id="12" name="文字方塊 11"/>
            <p:cNvSpPr txBox="1"/>
            <p:nvPr/>
          </p:nvSpPr>
          <p:spPr>
            <a:xfrm>
              <a:off x="4406316" y="4304129"/>
              <a:ext cx="309700" cy="276999"/>
            </a:xfrm>
            <a:prstGeom prst="rect">
              <a:avLst/>
            </a:prstGeom>
            <a:noFill/>
          </p:spPr>
          <p:txBody>
            <a:bodyPr wrap="none" rtlCol="0">
              <a:spAutoFit/>
            </a:bodyPr>
            <a:lstStyle/>
            <a:p>
              <a:r>
                <a:rPr lang="en-US" altLang="zh-TW" sz="1200" dirty="0" smtClean="0"/>
                <a:t>-1</a:t>
              </a:r>
              <a:endParaRPr lang="zh-TW" altLang="en-US" sz="1200" dirty="0"/>
            </a:p>
          </p:txBody>
        </p:sp>
        <p:sp>
          <p:nvSpPr>
            <p:cNvPr id="13" name="文字方塊 12"/>
            <p:cNvSpPr txBox="1"/>
            <p:nvPr/>
          </p:nvSpPr>
          <p:spPr>
            <a:xfrm>
              <a:off x="5342420" y="3645024"/>
              <a:ext cx="263214" cy="276999"/>
            </a:xfrm>
            <a:prstGeom prst="rect">
              <a:avLst/>
            </a:prstGeom>
            <a:noFill/>
          </p:spPr>
          <p:txBody>
            <a:bodyPr wrap="none" rtlCol="0">
              <a:spAutoFit/>
            </a:bodyPr>
            <a:lstStyle/>
            <a:p>
              <a:r>
                <a:rPr lang="en-US" altLang="zh-TW" sz="1200" dirty="0" smtClean="0"/>
                <a:t>1</a:t>
              </a:r>
              <a:endParaRPr lang="zh-TW" altLang="en-US" sz="1200" dirty="0"/>
            </a:p>
          </p:txBody>
        </p:sp>
        <p:sp>
          <p:nvSpPr>
            <p:cNvPr id="14" name="文字方塊 13"/>
            <p:cNvSpPr txBox="1"/>
            <p:nvPr/>
          </p:nvSpPr>
          <p:spPr>
            <a:xfrm>
              <a:off x="4572000" y="3212976"/>
              <a:ext cx="263214" cy="276999"/>
            </a:xfrm>
            <a:prstGeom prst="rect">
              <a:avLst/>
            </a:prstGeom>
            <a:noFill/>
          </p:spPr>
          <p:txBody>
            <a:bodyPr wrap="none" rtlCol="0">
              <a:spAutoFit/>
            </a:bodyPr>
            <a:lstStyle/>
            <a:p>
              <a:r>
                <a:rPr lang="en-US" altLang="zh-TW" sz="1200" dirty="0" smtClean="0"/>
                <a:t>1</a:t>
              </a:r>
              <a:endParaRPr lang="zh-TW" altLang="en-US" sz="1200" dirty="0"/>
            </a:p>
          </p:txBody>
        </p:sp>
      </p:grpSp>
      <p:sp>
        <p:nvSpPr>
          <p:cNvPr id="16" name="文字方塊 15"/>
          <p:cNvSpPr txBox="1"/>
          <p:nvPr/>
        </p:nvSpPr>
        <p:spPr>
          <a:xfrm>
            <a:off x="5796136" y="4653136"/>
            <a:ext cx="647293" cy="276999"/>
          </a:xfrm>
          <a:prstGeom prst="rect">
            <a:avLst/>
          </a:prstGeom>
          <a:noFill/>
        </p:spPr>
        <p:txBody>
          <a:bodyPr wrap="none" rtlCol="0">
            <a:spAutoFit/>
          </a:bodyPr>
          <a:lstStyle/>
          <a:p>
            <a:r>
              <a:rPr lang="en-US" altLang="zh-TW" sz="1200" dirty="0" smtClean="0"/>
              <a:t>(ox, </a:t>
            </a:r>
            <a:r>
              <a:rPr lang="en-US" altLang="zh-TW" sz="1200" dirty="0" err="1" smtClean="0"/>
              <a:t>oy</a:t>
            </a:r>
            <a:r>
              <a:rPr lang="en-US" altLang="zh-TW" sz="1200" dirty="0" smtClean="0"/>
              <a:t>)</a:t>
            </a:r>
            <a:endParaRPr lang="zh-TW" altLang="en-US" sz="1200" dirty="0"/>
          </a:p>
        </p:txBody>
      </p:sp>
      <p:sp>
        <p:nvSpPr>
          <p:cNvPr id="15" name="橢圓 14"/>
          <p:cNvSpPr/>
          <p:nvPr/>
        </p:nvSpPr>
        <p:spPr>
          <a:xfrm>
            <a:off x="6180957" y="4586645"/>
            <a:ext cx="119235" cy="13849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8" name="直線接點 17"/>
          <p:cNvCxnSpPr>
            <a:stCxn id="15" idx="6"/>
          </p:cNvCxnSpPr>
          <p:nvPr/>
        </p:nvCxnSpPr>
        <p:spPr>
          <a:xfrm flipV="1">
            <a:off x="6300192" y="4655894"/>
            <a:ext cx="1371265" cy="1"/>
          </a:xfrm>
          <a:prstGeom prst="line">
            <a:avLst/>
          </a:prstGeom>
        </p:spPr>
        <p:style>
          <a:lnRef idx="1">
            <a:schemeClr val="accent6"/>
          </a:lnRef>
          <a:fillRef idx="0">
            <a:schemeClr val="accent6"/>
          </a:fillRef>
          <a:effectRef idx="0">
            <a:schemeClr val="accent6"/>
          </a:effectRef>
          <a:fontRef idx="minor">
            <a:schemeClr val="tx1"/>
          </a:fontRef>
        </p:style>
      </p:cxnSp>
      <p:sp>
        <p:nvSpPr>
          <p:cNvPr id="20" name="文字方塊 19"/>
          <p:cNvSpPr txBox="1"/>
          <p:nvPr/>
        </p:nvSpPr>
        <p:spPr>
          <a:xfrm>
            <a:off x="7157046" y="4592161"/>
            <a:ext cx="295274" cy="276999"/>
          </a:xfrm>
          <a:prstGeom prst="rect">
            <a:avLst/>
          </a:prstGeom>
          <a:noFill/>
        </p:spPr>
        <p:txBody>
          <a:bodyPr wrap="none" rtlCol="0">
            <a:spAutoFit/>
          </a:bodyPr>
          <a:lstStyle/>
          <a:p>
            <a:r>
              <a:rPr lang="en-US" altLang="zh-TW" sz="1200" dirty="0"/>
              <a:t>w</a:t>
            </a:r>
            <a:endParaRPr lang="zh-TW" altLang="en-US" sz="1200" dirty="0"/>
          </a:p>
        </p:txBody>
      </p:sp>
      <p:cxnSp>
        <p:nvCxnSpPr>
          <p:cNvPr id="22" name="直線接點 21"/>
          <p:cNvCxnSpPr/>
          <p:nvPr/>
        </p:nvCxnSpPr>
        <p:spPr>
          <a:xfrm flipV="1">
            <a:off x="7671457" y="3717032"/>
            <a:ext cx="21668" cy="938863"/>
          </a:xfrm>
          <a:prstGeom prst="line">
            <a:avLst/>
          </a:prstGeom>
        </p:spPr>
        <p:style>
          <a:lnRef idx="1">
            <a:schemeClr val="accent6"/>
          </a:lnRef>
          <a:fillRef idx="0">
            <a:schemeClr val="accent6"/>
          </a:fillRef>
          <a:effectRef idx="0">
            <a:schemeClr val="accent6"/>
          </a:effectRef>
          <a:fontRef idx="minor">
            <a:schemeClr val="tx1"/>
          </a:fontRef>
        </p:style>
      </p:cxnSp>
      <p:sp>
        <p:nvSpPr>
          <p:cNvPr id="23" name="文字方塊 22"/>
          <p:cNvSpPr txBox="1"/>
          <p:nvPr/>
        </p:nvSpPr>
        <p:spPr>
          <a:xfrm>
            <a:off x="7661102" y="4304129"/>
            <a:ext cx="264816" cy="276999"/>
          </a:xfrm>
          <a:prstGeom prst="rect">
            <a:avLst/>
          </a:prstGeom>
          <a:noFill/>
        </p:spPr>
        <p:txBody>
          <a:bodyPr wrap="none" rtlCol="0">
            <a:spAutoFit/>
          </a:bodyPr>
          <a:lstStyle/>
          <a:p>
            <a:r>
              <a:rPr lang="en-US" altLang="zh-TW" sz="1200" dirty="0"/>
              <a:t>h</a:t>
            </a:r>
            <a:endParaRPr lang="zh-TW" altLang="en-US" sz="1200" dirty="0"/>
          </a:p>
        </p:txBody>
      </p:sp>
    </p:spTree>
    <p:extLst>
      <p:ext uri="{BB962C8B-B14F-4D97-AF65-F5344CB8AC3E}">
        <p14:creationId xmlns:p14="http://schemas.microsoft.com/office/powerpoint/2010/main" val="5294692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Fly2 Camera Features (3)</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6048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There are two transformation matrices from the camera.</a:t>
            </a:r>
          </a:p>
          <a:p>
            <a:pPr lvl="1"/>
            <a:r>
              <a:rPr lang="en-US" altLang="zh-TW" sz="2000" dirty="0" smtClean="0">
                <a:latin typeface="+mn-lt"/>
              </a:rPr>
              <a:t>Viewing matrix and projection matrix</a:t>
            </a:r>
          </a:p>
          <a:p>
            <a:pPr lvl="1"/>
            <a:r>
              <a:rPr lang="en-US" altLang="zh-TW" sz="2000" dirty="0" smtClean="0">
                <a:latin typeface="+mn-lt"/>
              </a:rPr>
              <a:t>Use </a:t>
            </a:r>
            <a:r>
              <a:rPr lang="en-US" altLang="zh-TW" sz="2000" dirty="0" smtClean="0">
                <a:solidFill>
                  <a:srgbClr val="FFFF00"/>
                </a:solidFill>
                <a:latin typeface="+mn-lt"/>
              </a:rPr>
              <a:t>void </a:t>
            </a:r>
            <a:r>
              <a:rPr lang="en-US" altLang="zh-TW" sz="2000" dirty="0" err="1" smtClean="0">
                <a:solidFill>
                  <a:srgbClr val="FFFF00"/>
                </a:solidFill>
                <a:latin typeface="+mn-lt"/>
              </a:rPr>
              <a:t>FnCamera</a:t>
            </a:r>
            <a:r>
              <a:rPr lang="en-US" altLang="zh-TW" sz="2000" dirty="0" smtClean="0">
                <a:solidFill>
                  <a:srgbClr val="FFFF00"/>
                </a:solidFill>
                <a:latin typeface="+mn-lt"/>
              </a:rPr>
              <a:t>::</a:t>
            </a:r>
            <a:r>
              <a:rPr lang="en-US" altLang="zh-TW" sz="2000" dirty="0" err="1" smtClean="0">
                <a:solidFill>
                  <a:srgbClr val="FFFF00"/>
                </a:solidFill>
                <a:latin typeface="+mn-lt"/>
              </a:rPr>
              <a:t>GetProjectionMatrix</a:t>
            </a:r>
            <a:r>
              <a:rPr lang="en-US" altLang="zh-TW" sz="2000" dirty="0" smtClean="0">
                <a:solidFill>
                  <a:srgbClr val="FFFF00"/>
                </a:solidFill>
                <a:latin typeface="+mn-lt"/>
              </a:rPr>
              <a:t>(float *P) </a:t>
            </a:r>
            <a:r>
              <a:rPr lang="en-US" altLang="zh-TW" sz="2000" dirty="0" smtClean="0">
                <a:latin typeface="+mn-lt"/>
              </a:rPr>
              <a:t>to get the projection matrix.</a:t>
            </a:r>
          </a:p>
          <a:p>
            <a:pPr lvl="2"/>
            <a:r>
              <a:rPr lang="en-US" altLang="zh-TW" sz="2000" dirty="0">
                <a:solidFill>
                  <a:srgbClr val="FFFF00"/>
                </a:solidFill>
                <a:latin typeface="+mn-lt"/>
              </a:rPr>
              <a:t>f</a:t>
            </a:r>
            <a:r>
              <a:rPr lang="en-US" altLang="zh-TW" sz="2000" dirty="0" smtClean="0">
                <a:solidFill>
                  <a:srgbClr val="FFFF00"/>
                </a:solidFill>
                <a:latin typeface="+mn-lt"/>
              </a:rPr>
              <a:t>loat *P</a:t>
            </a:r>
            <a:r>
              <a:rPr lang="en-US" altLang="zh-TW" sz="2000" dirty="0" smtClean="0">
                <a:latin typeface="+mn-lt"/>
              </a:rPr>
              <a:t> is a 16-element (4x4) floating-point array to get the matrix back to game program.</a:t>
            </a:r>
          </a:p>
          <a:p>
            <a:pPr lvl="2"/>
            <a:r>
              <a:rPr lang="en-US" altLang="zh-TW" sz="2000" dirty="0" smtClean="0">
                <a:latin typeface="+mn-lt"/>
              </a:rPr>
              <a:t>Use </a:t>
            </a:r>
            <a:r>
              <a:rPr lang="en-US" altLang="zh-TW" sz="2000" dirty="0" smtClean="0">
                <a:solidFill>
                  <a:srgbClr val="FFFF00"/>
                </a:solidFill>
                <a:latin typeface="+mn-lt"/>
              </a:rPr>
              <a:t>void </a:t>
            </a:r>
            <a:r>
              <a:rPr lang="en-US" altLang="zh-TW" sz="2000" dirty="0" err="1" smtClean="0">
                <a:solidFill>
                  <a:srgbClr val="FFFF00"/>
                </a:solidFill>
                <a:latin typeface="+mn-lt"/>
              </a:rPr>
              <a:t>FnCamera</a:t>
            </a:r>
            <a:r>
              <a:rPr lang="en-US" altLang="zh-TW" sz="2000" dirty="0" smtClean="0">
                <a:solidFill>
                  <a:srgbClr val="FFFF00"/>
                </a:solidFill>
                <a:latin typeface="+mn-lt"/>
              </a:rPr>
              <a:t>::</a:t>
            </a:r>
            <a:r>
              <a:rPr lang="en-US" altLang="zh-TW" sz="2000" dirty="0" err="1" smtClean="0">
                <a:solidFill>
                  <a:srgbClr val="FFFF00"/>
                </a:solidFill>
                <a:latin typeface="+mn-lt"/>
              </a:rPr>
              <a:t>ReplaceProjectionMatrix</a:t>
            </a:r>
            <a:r>
              <a:rPr lang="en-US" altLang="zh-TW" sz="2000" dirty="0" smtClean="0">
                <a:solidFill>
                  <a:srgbClr val="FFFF00"/>
                </a:solidFill>
                <a:latin typeface="+mn-lt"/>
              </a:rPr>
              <a:t>(float *P) </a:t>
            </a:r>
            <a:r>
              <a:rPr lang="en-US" altLang="zh-TW" sz="2000" dirty="0" smtClean="0">
                <a:latin typeface="+mn-lt"/>
              </a:rPr>
              <a:t>to replace it.</a:t>
            </a:r>
          </a:p>
          <a:p>
            <a:pPr lvl="3"/>
            <a:r>
              <a:rPr lang="en-US" altLang="zh-TW" sz="2000" dirty="0">
                <a:solidFill>
                  <a:srgbClr val="FFFF00"/>
                </a:solidFill>
                <a:latin typeface="+mn-lt"/>
              </a:rPr>
              <a:t>f</a:t>
            </a:r>
            <a:r>
              <a:rPr lang="en-US" altLang="zh-TW" sz="2000" dirty="0" smtClean="0">
                <a:solidFill>
                  <a:srgbClr val="FFFF00"/>
                </a:solidFill>
                <a:latin typeface="+mn-lt"/>
              </a:rPr>
              <a:t>loat *P</a:t>
            </a:r>
            <a:r>
              <a:rPr lang="en-US" altLang="zh-TW" sz="2000" dirty="0">
                <a:latin typeface="+mn-lt"/>
              </a:rPr>
              <a:t> is a </a:t>
            </a:r>
            <a:r>
              <a:rPr lang="en-US" altLang="zh-TW" sz="2000" dirty="0" smtClean="0">
                <a:latin typeface="+mn-lt"/>
              </a:rPr>
              <a:t>16-element (4x4) </a:t>
            </a:r>
            <a:r>
              <a:rPr lang="en-US" altLang="zh-TW" sz="2000" dirty="0">
                <a:latin typeface="+mn-lt"/>
              </a:rPr>
              <a:t>floating-point array to </a:t>
            </a:r>
            <a:r>
              <a:rPr lang="en-US" altLang="zh-TW" sz="2000" dirty="0" smtClean="0">
                <a:latin typeface="+mn-lt"/>
              </a:rPr>
              <a:t>set the new matrix </a:t>
            </a:r>
          </a:p>
          <a:p>
            <a:pPr lvl="1"/>
            <a:r>
              <a:rPr lang="en-US" altLang="zh-TW" sz="2000" dirty="0" smtClean="0">
                <a:latin typeface="+mn-lt"/>
              </a:rPr>
              <a:t>Use </a:t>
            </a:r>
            <a:r>
              <a:rPr lang="en-US" altLang="zh-TW" sz="2000" dirty="0" smtClean="0">
                <a:solidFill>
                  <a:srgbClr val="FFFF00"/>
                </a:solidFill>
                <a:latin typeface="+mn-lt"/>
              </a:rPr>
              <a:t>void </a:t>
            </a:r>
            <a:r>
              <a:rPr lang="en-US" altLang="zh-TW" sz="2000" dirty="0" err="1" smtClean="0">
                <a:solidFill>
                  <a:srgbClr val="FFFF00"/>
                </a:solidFill>
                <a:latin typeface="+mn-lt"/>
              </a:rPr>
              <a:t>FnCamera</a:t>
            </a:r>
            <a:r>
              <a:rPr lang="en-US" altLang="zh-TW" sz="2000" dirty="0" smtClean="0">
                <a:solidFill>
                  <a:srgbClr val="FFFF00"/>
                </a:solidFill>
                <a:latin typeface="+mn-lt"/>
              </a:rPr>
              <a:t>::</a:t>
            </a:r>
            <a:r>
              <a:rPr lang="en-US" altLang="zh-TW" sz="2000" dirty="0" err="1" smtClean="0">
                <a:solidFill>
                  <a:srgbClr val="FFFF00"/>
                </a:solidFill>
                <a:latin typeface="+mn-lt"/>
              </a:rPr>
              <a:t>GetViewingMatrix</a:t>
            </a:r>
            <a:r>
              <a:rPr lang="en-US" altLang="zh-TW" sz="2000" dirty="0" smtClean="0">
                <a:solidFill>
                  <a:srgbClr val="FFFF00"/>
                </a:solidFill>
                <a:latin typeface="+mn-lt"/>
              </a:rPr>
              <a:t>(float *V) </a:t>
            </a:r>
            <a:r>
              <a:rPr lang="en-US" altLang="zh-TW" sz="2000" dirty="0" smtClean="0">
                <a:latin typeface="+mn-lt"/>
              </a:rPr>
              <a:t>to get the viewing matrix.</a:t>
            </a:r>
          </a:p>
          <a:p>
            <a:pPr lvl="2"/>
            <a:r>
              <a:rPr lang="en-US" altLang="zh-TW" sz="2000" dirty="0">
                <a:solidFill>
                  <a:srgbClr val="FFFF00"/>
                </a:solidFill>
                <a:latin typeface="+mn-lt"/>
              </a:rPr>
              <a:t>float </a:t>
            </a:r>
            <a:r>
              <a:rPr lang="en-US" altLang="zh-TW" sz="2000" dirty="0" smtClean="0">
                <a:solidFill>
                  <a:srgbClr val="FFFF00"/>
                </a:solidFill>
                <a:latin typeface="+mn-lt"/>
              </a:rPr>
              <a:t>*V</a:t>
            </a:r>
            <a:r>
              <a:rPr lang="en-US" altLang="zh-TW" sz="2000" dirty="0" smtClean="0">
                <a:latin typeface="+mn-lt"/>
              </a:rPr>
              <a:t> </a:t>
            </a:r>
            <a:r>
              <a:rPr lang="en-US" altLang="zh-TW" sz="2000" dirty="0">
                <a:latin typeface="+mn-lt"/>
              </a:rPr>
              <a:t>is a 16-element </a:t>
            </a:r>
            <a:r>
              <a:rPr lang="en-US" altLang="zh-TW" sz="2000" dirty="0" smtClean="0">
                <a:latin typeface="+mn-lt"/>
              </a:rPr>
              <a:t>(4x4)floating-point </a:t>
            </a:r>
            <a:r>
              <a:rPr lang="en-US" altLang="zh-TW" sz="2000" dirty="0">
                <a:latin typeface="+mn-lt"/>
              </a:rPr>
              <a:t>array to get the matrix back to game program.</a:t>
            </a:r>
          </a:p>
          <a:p>
            <a:pPr lvl="2"/>
            <a:endParaRPr lang="en-US" altLang="zh-TW" sz="2000" dirty="0" smtClean="0">
              <a:latin typeface="+mn-lt"/>
            </a:endParaRPr>
          </a:p>
        </p:txBody>
      </p:sp>
    </p:spTree>
    <p:extLst>
      <p:ext uri="{BB962C8B-B14F-4D97-AF65-F5344CB8AC3E}">
        <p14:creationId xmlns:p14="http://schemas.microsoft.com/office/powerpoint/2010/main" val="29874722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Fly2 Light Objects</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42484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A light is a 3D object with lighting features.</a:t>
            </a:r>
          </a:p>
          <a:p>
            <a:r>
              <a:rPr lang="en-US" altLang="zh-TW" sz="2000" dirty="0" smtClean="0">
                <a:latin typeface="+mn-lt"/>
              </a:rPr>
              <a:t>A light object is using </a:t>
            </a:r>
            <a:r>
              <a:rPr lang="en-US" altLang="zh-TW" sz="2000" dirty="0" err="1" smtClean="0">
                <a:solidFill>
                  <a:srgbClr val="FFFF00"/>
                </a:solidFill>
                <a:latin typeface="+mn-lt"/>
              </a:rPr>
              <a:t>OBJECTid</a:t>
            </a:r>
            <a:r>
              <a:rPr lang="en-US" altLang="zh-TW" sz="2000" dirty="0" smtClean="0">
                <a:latin typeface="+mn-lt"/>
              </a:rPr>
              <a:t>.</a:t>
            </a:r>
          </a:p>
          <a:p>
            <a:r>
              <a:rPr lang="en-US" altLang="zh-TW" sz="2000" dirty="0" err="1" smtClean="0">
                <a:solidFill>
                  <a:srgbClr val="FFFF00"/>
                </a:solidFill>
                <a:latin typeface="+mn-lt"/>
              </a:rPr>
              <a:t>FnLight</a:t>
            </a:r>
            <a:r>
              <a:rPr lang="en-US" altLang="zh-TW" sz="2000" dirty="0" smtClean="0">
                <a:solidFill>
                  <a:srgbClr val="FFFF00"/>
                </a:solidFill>
                <a:latin typeface="+mn-lt"/>
              </a:rPr>
              <a:t> </a:t>
            </a:r>
            <a:r>
              <a:rPr lang="en-US" altLang="zh-TW" sz="2000" dirty="0" smtClean="0">
                <a:latin typeface="+mn-lt"/>
              </a:rPr>
              <a:t>is the light function class inheriting from </a:t>
            </a:r>
            <a:r>
              <a:rPr lang="en-US" altLang="zh-TW" sz="2000" dirty="0" err="1" smtClean="0">
                <a:solidFill>
                  <a:srgbClr val="FFFF00"/>
                </a:solidFill>
                <a:latin typeface="+mn-lt"/>
              </a:rPr>
              <a:t>FnObject</a:t>
            </a:r>
            <a:r>
              <a:rPr lang="en-US" altLang="zh-TW" sz="2000" dirty="0" smtClean="0">
                <a:latin typeface="+mn-lt"/>
              </a:rPr>
              <a:t>.</a:t>
            </a:r>
          </a:p>
          <a:p>
            <a:r>
              <a:rPr lang="en-US" altLang="zh-TW" sz="2000" dirty="0" smtClean="0">
                <a:latin typeface="+mn-lt"/>
              </a:rPr>
              <a:t>A light has full functions of an object besides the lighting features.</a:t>
            </a:r>
          </a:p>
          <a:p>
            <a:r>
              <a:rPr lang="en-US" altLang="zh-TW" sz="2000" dirty="0" smtClean="0">
                <a:latin typeface="+mn-lt"/>
              </a:rPr>
              <a:t>To create a light, use :</a:t>
            </a:r>
          </a:p>
          <a:p>
            <a:pPr lvl="1"/>
            <a:r>
              <a:rPr lang="en-US" altLang="zh-TW" sz="2000" dirty="0" err="1" smtClean="0">
                <a:solidFill>
                  <a:srgbClr val="FFFF00"/>
                </a:solidFill>
                <a:latin typeface="+mn-lt"/>
              </a:rPr>
              <a:t>OBJECTid</a:t>
            </a:r>
            <a:r>
              <a:rPr lang="en-US" altLang="zh-TW" sz="2000" dirty="0" smtClean="0">
                <a:solidFill>
                  <a:srgbClr val="FFFF00"/>
                </a:solidFill>
                <a:latin typeface="+mn-lt"/>
              </a:rPr>
              <a:t> </a:t>
            </a:r>
            <a:r>
              <a:rPr lang="en-US" altLang="zh-TW" sz="2000" dirty="0" err="1" smtClean="0">
                <a:solidFill>
                  <a:srgbClr val="FFFF00"/>
                </a:solidFill>
                <a:latin typeface="+mn-lt"/>
              </a:rPr>
              <a:t>FnScene</a:t>
            </a:r>
            <a:r>
              <a:rPr lang="en-US" altLang="zh-TW" sz="2000" dirty="0" smtClean="0">
                <a:solidFill>
                  <a:srgbClr val="FFFF00"/>
                </a:solidFill>
                <a:latin typeface="+mn-lt"/>
              </a:rPr>
              <a:t>::</a:t>
            </a:r>
            <a:r>
              <a:rPr lang="en-US" altLang="zh-TW" sz="2000" dirty="0" err="1" smtClean="0">
                <a:solidFill>
                  <a:srgbClr val="FFFF00"/>
                </a:solidFill>
                <a:latin typeface="+mn-lt"/>
              </a:rPr>
              <a:t>CreateObject</a:t>
            </a:r>
            <a:r>
              <a:rPr lang="en-US" altLang="zh-TW" sz="2000" dirty="0" smtClean="0">
                <a:solidFill>
                  <a:srgbClr val="FFFF00"/>
                </a:solidFill>
                <a:latin typeface="+mn-lt"/>
              </a:rPr>
              <a:t>(LIGHT);</a:t>
            </a:r>
          </a:p>
          <a:p>
            <a:r>
              <a:rPr lang="en-US" altLang="zh-TW" sz="2000" dirty="0" smtClean="0">
                <a:latin typeface="+mn-lt"/>
              </a:rPr>
              <a:t>Most of the light functions are designed for </a:t>
            </a:r>
            <a:r>
              <a:rPr lang="en-US" altLang="zh-TW" sz="2000" dirty="0" smtClean="0">
                <a:solidFill>
                  <a:srgbClr val="FFC000"/>
                </a:solidFill>
                <a:latin typeface="+mn-lt"/>
              </a:rPr>
              <a:t>fixed function rendering pipeline</a:t>
            </a:r>
            <a:r>
              <a:rPr lang="en-US" altLang="zh-TW" sz="2000" dirty="0" smtClean="0">
                <a:latin typeface="+mn-lt"/>
              </a:rPr>
              <a:t>. </a:t>
            </a:r>
            <a:r>
              <a:rPr lang="en-US" altLang="zh-TW" sz="2000" dirty="0" smtClean="0">
                <a:solidFill>
                  <a:schemeClr val="accent2">
                    <a:lumMod val="60000"/>
                    <a:lumOff val="40000"/>
                  </a:schemeClr>
                </a:solidFill>
                <a:latin typeface="+mn-lt"/>
              </a:rPr>
              <a:t>If you are using </a:t>
            </a:r>
            <a:r>
              <a:rPr lang="en-US" altLang="zh-TW" sz="2000" dirty="0" err="1" smtClean="0">
                <a:solidFill>
                  <a:schemeClr val="accent2">
                    <a:lumMod val="60000"/>
                    <a:lumOff val="40000"/>
                  </a:schemeClr>
                </a:solidFill>
                <a:latin typeface="+mn-lt"/>
              </a:rPr>
              <a:t>shaders</a:t>
            </a:r>
            <a:r>
              <a:rPr lang="en-US" altLang="zh-TW" sz="2000" dirty="0" smtClean="0">
                <a:solidFill>
                  <a:schemeClr val="accent2">
                    <a:lumMod val="60000"/>
                    <a:lumOff val="40000"/>
                  </a:schemeClr>
                </a:solidFill>
                <a:latin typeface="+mn-lt"/>
              </a:rPr>
              <a:t> for material rendering, you need to import the lighting data to </a:t>
            </a:r>
            <a:r>
              <a:rPr lang="en-US" altLang="zh-TW" sz="2000" dirty="0" err="1" smtClean="0">
                <a:solidFill>
                  <a:schemeClr val="accent2">
                    <a:lumMod val="60000"/>
                    <a:lumOff val="40000"/>
                  </a:schemeClr>
                </a:solidFill>
                <a:latin typeface="+mn-lt"/>
              </a:rPr>
              <a:t>shaders</a:t>
            </a:r>
            <a:r>
              <a:rPr lang="en-US" altLang="zh-TW" sz="2000" dirty="0" smtClean="0">
                <a:solidFill>
                  <a:schemeClr val="accent2">
                    <a:lumMod val="60000"/>
                    <a:lumOff val="40000"/>
                  </a:schemeClr>
                </a:solidFill>
                <a:latin typeface="+mn-lt"/>
              </a:rPr>
              <a:t> and do the lighting in </a:t>
            </a:r>
            <a:r>
              <a:rPr lang="en-US" altLang="zh-TW" sz="2000" dirty="0" err="1" smtClean="0">
                <a:solidFill>
                  <a:schemeClr val="accent2">
                    <a:lumMod val="60000"/>
                    <a:lumOff val="40000"/>
                  </a:schemeClr>
                </a:solidFill>
                <a:latin typeface="+mn-lt"/>
              </a:rPr>
              <a:t>shaders</a:t>
            </a:r>
            <a:r>
              <a:rPr lang="en-US" altLang="zh-TW" sz="2000" dirty="0" smtClean="0">
                <a:solidFill>
                  <a:schemeClr val="accent2">
                    <a:lumMod val="60000"/>
                    <a:lumOff val="40000"/>
                  </a:schemeClr>
                </a:solidFill>
                <a:latin typeface="+mn-lt"/>
              </a:rPr>
              <a:t> by your </a:t>
            </a:r>
            <a:r>
              <a:rPr lang="en-US" altLang="zh-TW" sz="2000" dirty="0" err="1" smtClean="0">
                <a:solidFill>
                  <a:schemeClr val="accent2">
                    <a:lumMod val="60000"/>
                    <a:lumOff val="40000"/>
                  </a:schemeClr>
                </a:solidFill>
                <a:latin typeface="+mn-lt"/>
              </a:rPr>
              <a:t>shader</a:t>
            </a:r>
            <a:r>
              <a:rPr lang="en-US" altLang="zh-TW" sz="2000" dirty="0" smtClean="0">
                <a:solidFill>
                  <a:schemeClr val="accent2">
                    <a:lumMod val="60000"/>
                    <a:lumOff val="40000"/>
                  </a:schemeClr>
                </a:solidFill>
                <a:latin typeface="+mn-lt"/>
              </a:rPr>
              <a:t> code.</a:t>
            </a:r>
          </a:p>
          <a:p>
            <a:r>
              <a:rPr lang="en-US" altLang="zh-TW" sz="2000" dirty="0" smtClean="0">
                <a:latin typeface="+mn-lt"/>
              </a:rPr>
              <a:t>The fixed function rendering pipeline supports only at maximum 8 light sources can be used at the same time but no limits in programmable rendering pipeline.</a:t>
            </a:r>
          </a:p>
        </p:txBody>
      </p:sp>
    </p:spTree>
    <p:extLst>
      <p:ext uri="{BB962C8B-B14F-4D97-AF65-F5344CB8AC3E}">
        <p14:creationId xmlns:p14="http://schemas.microsoft.com/office/powerpoint/2010/main" val="11881575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Fly2 Light Features (1)</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6048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There are three geometric lighting types supported in Fly2 :</a:t>
            </a:r>
          </a:p>
          <a:p>
            <a:pPr lvl="1"/>
            <a:r>
              <a:rPr lang="en-US" altLang="zh-TW" sz="2000" dirty="0" smtClean="0">
                <a:solidFill>
                  <a:srgbClr val="FFFF00"/>
                </a:solidFill>
                <a:latin typeface="+mn-lt"/>
              </a:rPr>
              <a:t>POINT_LIGHT</a:t>
            </a:r>
            <a:r>
              <a:rPr lang="en-US" altLang="zh-TW" sz="2000" dirty="0" smtClean="0">
                <a:latin typeface="+mn-lt"/>
              </a:rPr>
              <a:t>, </a:t>
            </a:r>
            <a:r>
              <a:rPr lang="en-US" altLang="zh-TW" sz="2000" dirty="0" smtClean="0">
                <a:solidFill>
                  <a:srgbClr val="FFFF00"/>
                </a:solidFill>
                <a:latin typeface="+mn-lt"/>
              </a:rPr>
              <a:t>PARALLEL_POINT</a:t>
            </a:r>
            <a:r>
              <a:rPr lang="en-US" altLang="zh-TW" sz="2000" dirty="0" smtClean="0">
                <a:latin typeface="+mn-lt"/>
              </a:rPr>
              <a:t>, and </a:t>
            </a:r>
            <a:r>
              <a:rPr lang="en-US" altLang="zh-TW" sz="2000" dirty="0" smtClean="0">
                <a:solidFill>
                  <a:srgbClr val="FFFF00"/>
                </a:solidFill>
                <a:latin typeface="+mn-lt"/>
              </a:rPr>
              <a:t>SOPT_LIGHT</a:t>
            </a:r>
          </a:p>
          <a:p>
            <a:pPr lvl="1"/>
            <a:r>
              <a:rPr lang="en-US" altLang="zh-TW" sz="2000" dirty="0" smtClean="0">
                <a:latin typeface="+mn-lt"/>
              </a:rPr>
              <a:t>These three lighting types are corresponding to most fixed function rendering pipelines. But they are meaningless in </a:t>
            </a:r>
            <a:r>
              <a:rPr lang="en-US" altLang="zh-TW" sz="2000" dirty="0" err="1" smtClean="0">
                <a:latin typeface="+mn-lt"/>
              </a:rPr>
              <a:t>shaders</a:t>
            </a:r>
            <a:r>
              <a:rPr lang="en-US" altLang="zh-TW" sz="2000" dirty="0" smtClean="0">
                <a:latin typeface="+mn-lt"/>
              </a:rPr>
              <a:t>.</a:t>
            </a:r>
          </a:p>
          <a:p>
            <a:pPr lvl="1"/>
            <a:r>
              <a:rPr lang="en-US" altLang="zh-TW" sz="2000" dirty="0" smtClean="0">
                <a:latin typeface="+mn-lt"/>
              </a:rPr>
              <a:t>Use </a:t>
            </a:r>
            <a:r>
              <a:rPr lang="en-US" altLang="zh-TW" sz="2000" dirty="0" err="1" smtClean="0">
                <a:solidFill>
                  <a:srgbClr val="FFFF00"/>
                </a:solidFill>
                <a:latin typeface="+mn-lt"/>
              </a:rPr>
              <a:t>FnLight</a:t>
            </a:r>
            <a:r>
              <a:rPr lang="en-US" altLang="zh-TW" sz="2000" dirty="0" smtClean="0">
                <a:solidFill>
                  <a:srgbClr val="FFFF00"/>
                </a:solidFill>
                <a:latin typeface="+mn-lt"/>
              </a:rPr>
              <a:t>::</a:t>
            </a:r>
            <a:r>
              <a:rPr lang="en-US" altLang="zh-TW" sz="2000" dirty="0" err="1" smtClean="0">
                <a:solidFill>
                  <a:srgbClr val="FFFF00"/>
                </a:solidFill>
                <a:latin typeface="+mn-lt"/>
              </a:rPr>
              <a:t>SetLightType</a:t>
            </a:r>
            <a:r>
              <a:rPr lang="en-US" altLang="zh-TW" sz="2000" dirty="0" smtClean="0">
                <a:solidFill>
                  <a:srgbClr val="FFFF00"/>
                </a:solidFill>
                <a:latin typeface="+mn-lt"/>
              </a:rPr>
              <a:t>(DWORD type) </a:t>
            </a:r>
            <a:r>
              <a:rPr lang="en-US" altLang="zh-TW" sz="2000" dirty="0" smtClean="0">
                <a:latin typeface="+mn-lt"/>
              </a:rPr>
              <a:t>to change the lighting type with the above values.</a:t>
            </a:r>
          </a:p>
          <a:p>
            <a:r>
              <a:rPr lang="en-US" altLang="zh-TW" sz="2000" dirty="0" smtClean="0">
                <a:latin typeface="+mn-lt"/>
              </a:rPr>
              <a:t>Set light source color</a:t>
            </a:r>
          </a:p>
          <a:p>
            <a:pPr lvl="1"/>
            <a:r>
              <a:rPr lang="en-US" altLang="zh-TW" sz="2000" dirty="0">
                <a:solidFill>
                  <a:srgbClr val="FFFF00"/>
                </a:solidFill>
                <a:latin typeface="+mn-lt"/>
              </a:rPr>
              <a:t>v</a:t>
            </a:r>
            <a:r>
              <a:rPr lang="en-US" altLang="zh-TW" sz="2000" dirty="0" smtClean="0">
                <a:solidFill>
                  <a:srgbClr val="FFFF00"/>
                </a:solidFill>
                <a:latin typeface="+mn-lt"/>
              </a:rPr>
              <a:t>oid</a:t>
            </a:r>
            <a:r>
              <a:rPr lang="en-US" altLang="zh-TW" sz="2000" dirty="0" smtClean="0">
                <a:latin typeface="+mn-lt"/>
              </a:rPr>
              <a:t> </a:t>
            </a:r>
            <a:r>
              <a:rPr lang="en-US" altLang="zh-TW" sz="2000" dirty="0" err="1" smtClean="0">
                <a:solidFill>
                  <a:srgbClr val="FFFF00"/>
                </a:solidFill>
                <a:latin typeface="+mn-lt"/>
              </a:rPr>
              <a:t>FnLight</a:t>
            </a:r>
            <a:r>
              <a:rPr lang="en-US" altLang="zh-TW" sz="2000" dirty="0" smtClean="0">
                <a:solidFill>
                  <a:srgbClr val="FFFF00"/>
                </a:solidFill>
                <a:latin typeface="+mn-lt"/>
              </a:rPr>
              <a:t>::</a:t>
            </a:r>
            <a:r>
              <a:rPr lang="en-US" altLang="zh-TW" sz="2000" dirty="0" err="1" smtClean="0">
                <a:solidFill>
                  <a:srgbClr val="FFFF00"/>
                </a:solidFill>
                <a:latin typeface="+mn-lt"/>
              </a:rPr>
              <a:t>SetColor</a:t>
            </a:r>
            <a:r>
              <a:rPr lang="en-US" altLang="zh-TW" sz="2000" dirty="0" smtClean="0">
                <a:solidFill>
                  <a:srgbClr val="FFFF00"/>
                </a:solidFill>
                <a:latin typeface="+mn-lt"/>
              </a:rPr>
              <a:t>(float r, float g, float b)</a:t>
            </a:r>
          </a:p>
          <a:p>
            <a:pPr lvl="2"/>
            <a:r>
              <a:rPr lang="en-US" altLang="zh-TW" sz="2000" dirty="0" smtClean="0">
                <a:solidFill>
                  <a:srgbClr val="FFFF00"/>
                </a:solidFill>
                <a:latin typeface="+mn-lt"/>
              </a:rPr>
              <a:t>(float r, float g, float b) </a:t>
            </a:r>
            <a:r>
              <a:rPr lang="en-US" altLang="zh-TW" sz="2000" dirty="0" smtClean="0">
                <a:latin typeface="+mn-lt"/>
              </a:rPr>
              <a:t>is light color.</a:t>
            </a:r>
          </a:p>
          <a:p>
            <a:pPr lvl="2"/>
            <a:r>
              <a:rPr lang="en-US" altLang="zh-TW" sz="2000" dirty="0" smtClean="0">
                <a:latin typeface="+mn-lt"/>
              </a:rPr>
              <a:t>For fixed function rendering pipeline the range for RGB value is from 0.0 to 1.0, but for </a:t>
            </a:r>
            <a:r>
              <a:rPr lang="en-US" altLang="zh-TW" sz="2000" dirty="0" err="1" smtClean="0">
                <a:latin typeface="+mn-lt"/>
              </a:rPr>
              <a:t>shader</a:t>
            </a:r>
            <a:r>
              <a:rPr lang="en-US" altLang="zh-TW" sz="2000" dirty="0" smtClean="0">
                <a:latin typeface="+mn-lt"/>
              </a:rPr>
              <a:t>, it’s no limit.</a:t>
            </a:r>
          </a:p>
          <a:p>
            <a:r>
              <a:rPr lang="en-US" altLang="zh-TW" sz="2000" dirty="0" smtClean="0">
                <a:latin typeface="+mn-lt"/>
              </a:rPr>
              <a:t>Set light source intensity</a:t>
            </a:r>
          </a:p>
          <a:p>
            <a:pPr lvl="1"/>
            <a:r>
              <a:rPr lang="en-US" altLang="zh-TW" sz="2000" dirty="0">
                <a:solidFill>
                  <a:srgbClr val="FFFF00"/>
                </a:solidFill>
                <a:latin typeface="+mn-lt"/>
              </a:rPr>
              <a:t>void</a:t>
            </a:r>
            <a:r>
              <a:rPr lang="en-US" altLang="zh-TW" sz="2000" dirty="0">
                <a:latin typeface="+mn-lt"/>
              </a:rPr>
              <a:t> </a:t>
            </a:r>
            <a:r>
              <a:rPr lang="en-US" altLang="zh-TW" sz="2000" dirty="0" err="1">
                <a:solidFill>
                  <a:srgbClr val="FFFF00"/>
                </a:solidFill>
                <a:latin typeface="+mn-lt"/>
              </a:rPr>
              <a:t>FnLight</a:t>
            </a:r>
            <a:r>
              <a:rPr lang="en-US" altLang="zh-TW" sz="2000" dirty="0">
                <a:solidFill>
                  <a:srgbClr val="FFFF00"/>
                </a:solidFill>
                <a:latin typeface="+mn-lt"/>
              </a:rPr>
              <a:t>::</a:t>
            </a:r>
            <a:r>
              <a:rPr lang="en-US" altLang="zh-TW" sz="2000" dirty="0" err="1" smtClean="0">
                <a:solidFill>
                  <a:srgbClr val="FFFF00"/>
                </a:solidFill>
                <a:latin typeface="+mn-lt"/>
              </a:rPr>
              <a:t>SetIntensity</a:t>
            </a:r>
            <a:r>
              <a:rPr lang="en-US" altLang="zh-TW" sz="2000" dirty="0" smtClean="0">
                <a:solidFill>
                  <a:srgbClr val="FFFF00"/>
                </a:solidFill>
                <a:latin typeface="+mn-lt"/>
              </a:rPr>
              <a:t>(float intensity);</a:t>
            </a:r>
            <a:endParaRPr lang="en-US" altLang="zh-TW" sz="2000" dirty="0" smtClean="0">
              <a:latin typeface="+mn-lt"/>
            </a:endParaRPr>
          </a:p>
          <a:p>
            <a:r>
              <a:rPr lang="en-US" altLang="zh-TW" sz="2000" dirty="0" smtClean="0">
                <a:latin typeface="+mn-lt"/>
              </a:rPr>
              <a:t>Set lighting range</a:t>
            </a:r>
          </a:p>
          <a:p>
            <a:pPr marL="742950" lvl="2" indent="-342900"/>
            <a:r>
              <a:rPr lang="en-US" altLang="zh-TW" sz="2000" dirty="0">
                <a:solidFill>
                  <a:srgbClr val="FFFF00"/>
                </a:solidFill>
                <a:latin typeface="+mn-lt"/>
              </a:rPr>
              <a:t>void</a:t>
            </a:r>
            <a:r>
              <a:rPr lang="en-US" altLang="zh-TW" sz="2000" dirty="0">
                <a:latin typeface="+mn-lt"/>
              </a:rPr>
              <a:t> </a:t>
            </a:r>
            <a:r>
              <a:rPr lang="en-US" altLang="zh-TW" sz="2000" dirty="0" err="1">
                <a:solidFill>
                  <a:srgbClr val="FFFF00"/>
                </a:solidFill>
                <a:latin typeface="+mn-lt"/>
              </a:rPr>
              <a:t>FnLight</a:t>
            </a:r>
            <a:r>
              <a:rPr lang="en-US" altLang="zh-TW" sz="2000" dirty="0">
                <a:solidFill>
                  <a:srgbClr val="FFFF00"/>
                </a:solidFill>
                <a:latin typeface="+mn-lt"/>
              </a:rPr>
              <a:t>::</a:t>
            </a:r>
            <a:r>
              <a:rPr lang="en-US" altLang="zh-TW" sz="2000" dirty="0" err="1" smtClean="0">
                <a:solidFill>
                  <a:srgbClr val="FFFF00"/>
                </a:solidFill>
                <a:latin typeface="+mn-lt"/>
              </a:rPr>
              <a:t>SetRange</a:t>
            </a:r>
            <a:r>
              <a:rPr lang="en-US" altLang="zh-TW" sz="2000" dirty="0" smtClean="0">
                <a:solidFill>
                  <a:srgbClr val="FFFF00"/>
                </a:solidFill>
                <a:latin typeface="+mn-lt"/>
              </a:rPr>
              <a:t>(float range);</a:t>
            </a:r>
            <a:endParaRPr lang="en-US" altLang="zh-TW" sz="2000" dirty="0">
              <a:latin typeface="+mn-lt"/>
            </a:endParaRPr>
          </a:p>
          <a:p>
            <a:endParaRPr lang="en-US" altLang="zh-TW" sz="2000" dirty="0" smtClean="0">
              <a:latin typeface="+mn-lt"/>
            </a:endParaRPr>
          </a:p>
        </p:txBody>
      </p:sp>
    </p:spTree>
    <p:extLst>
      <p:ext uri="{BB962C8B-B14F-4D97-AF65-F5344CB8AC3E}">
        <p14:creationId xmlns:p14="http://schemas.microsoft.com/office/powerpoint/2010/main" val="29435429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Fly2 Light Features (2)</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6048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Set spot light data</a:t>
            </a:r>
          </a:p>
          <a:p>
            <a:pPr lvl="1"/>
            <a:r>
              <a:rPr lang="en-US" altLang="zh-TW" sz="2000" dirty="0">
                <a:solidFill>
                  <a:srgbClr val="FFFF00"/>
                </a:solidFill>
                <a:latin typeface="+mn-lt"/>
              </a:rPr>
              <a:t>v</a:t>
            </a:r>
            <a:r>
              <a:rPr lang="en-US" altLang="zh-TW" sz="2000" dirty="0" smtClean="0">
                <a:solidFill>
                  <a:srgbClr val="FFFF00"/>
                </a:solidFill>
                <a:latin typeface="+mn-lt"/>
              </a:rPr>
              <a:t>oid </a:t>
            </a:r>
            <a:r>
              <a:rPr lang="en-US" altLang="zh-TW" sz="2000" dirty="0" err="1" smtClean="0">
                <a:solidFill>
                  <a:srgbClr val="FFFF00"/>
                </a:solidFill>
                <a:latin typeface="+mn-lt"/>
              </a:rPr>
              <a:t>FnLight</a:t>
            </a:r>
            <a:r>
              <a:rPr lang="en-US" altLang="zh-TW" sz="2000" dirty="0" smtClean="0">
                <a:solidFill>
                  <a:srgbClr val="FFFF00"/>
                </a:solidFill>
                <a:latin typeface="+mn-lt"/>
              </a:rPr>
              <a:t>::</a:t>
            </a:r>
            <a:r>
              <a:rPr lang="en-US" altLang="zh-TW" sz="2000" dirty="0" err="1" smtClean="0">
                <a:solidFill>
                  <a:srgbClr val="FFFF00"/>
                </a:solidFill>
                <a:latin typeface="+mn-lt"/>
              </a:rPr>
              <a:t>SetSpotCone</a:t>
            </a:r>
            <a:r>
              <a:rPr lang="en-US" altLang="zh-TW" sz="2000" dirty="0" smtClean="0">
                <a:solidFill>
                  <a:srgbClr val="FFFF00"/>
                </a:solidFill>
                <a:latin typeface="+mn-lt"/>
              </a:rPr>
              <a:t>(float </a:t>
            </a:r>
            <a:r>
              <a:rPr lang="en-US" altLang="zh-TW" sz="2000" dirty="0" err="1" smtClean="0">
                <a:solidFill>
                  <a:srgbClr val="FFFF00"/>
                </a:solidFill>
                <a:latin typeface="+mn-lt"/>
              </a:rPr>
              <a:t>innerAngle</a:t>
            </a:r>
            <a:r>
              <a:rPr lang="en-US" altLang="zh-TW" sz="2000" dirty="0" smtClean="0">
                <a:solidFill>
                  <a:srgbClr val="FFFF00"/>
                </a:solidFill>
                <a:latin typeface="+mn-lt"/>
              </a:rPr>
              <a:t>, float </a:t>
            </a:r>
            <a:r>
              <a:rPr lang="en-US" altLang="zh-TW" sz="2000" dirty="0" err="1" smtClean="0">
                <a:solidFill>
                  <a:srgbClr val="FFFF00"/>
                </a:solidFill>
                <a:latin typeface="+mn-lt"/>
              </a:rPr>
              <a:t>outerAngle</a:t>
            </a:r>
            <a:r>
              <a:rPr lang="en-US" altLang="zh-TW" sz="2000" dirty="0" smtClean="0">
                <a:solidFill>
                  <a:srgbClr val="FFFF00"/>
                </a:solidFill>
                <a:latin typeface="+mn-lt"/>
              </a:rPr>
              <a:t>, float </a:t>
            </a:r>
            <a:r>
              <a:rPr lang="en-US" altLang="zh-TW" sz="2000" dirty="0" err="1" smtClean="0">
                <a:solidFill>
                  <a:srgbClr val="FFFF00"/>
                </a:solidFill>
                <a:latin typeface="+mn-lt"/>
              </a:rPr>
              <a:t>fallOff</a:t>
            </a:r>
            <a:r>
              <a:rPr lang="en-US" altLang="zh-TW" sz="2000" dirty="0" smtClean="0">
                <a:solidFill>
                  <a:srgbClr val="FFFF00"/>
                </a:solidFill>
                <a:latin typeface="+mn-lt"/>
              </a:rPr>
              <a:t>);</a:t>
            </a:r>
          </a:p>
          <a:p>
            <a:pPr lvl="2"/>
            <a:r>
              <a:rPr lang="en-US" altLang="zh-TW" sz="2000" dirty="0">
                <a:solidFill>
                  <a:srgbClr val="FFFF00"/>
                </a:solidFill>
                <a:latin typeface="+mn-lt"/>
              </a:rPr>
              <a:t>f</a:t>
            </a:r>
            <a:r>
              <a:rPr lang="en-US" altLang="zh-TW" sz="2000" dirty="0" smtClean="0">
                <a:solidFill>
                  <a:srgbClr val="FFFF00"/>
                </a:solidFill>
                <a:latin typeface="+mn-lt"/>
              </a:rPr>
              <a:t>loat </a:t>
            </a:r>
            <a:r>
              <a:rPr lang="en-US" altLang="zh-TW" sz="2000" dirty="0" err="1" smtClean="0">
                <a:solidFill>
                  <a:srgbClr val="FFFF00"/>
                </a:solidFill>
                <a:latin typeface="+mn-lt"/>
              </a:rPr>
              <a:t>innerAngle</a:t>
            </a:r>
            <a:r>
              <a:rPr lang="en-US" altLang="zh-TW" sz="2000" dirty="0" smtClean="0">
                <a:solidFill>
                  <a:srgbClr val="FFFF00"/>
                </a:solidFill>
                <a:latin typeface="+mn-lt"/>
              </a:rPr>
              <a:t> </a:t>
            </a:r>
            <a:r>
              <a:rPr lang="en-US" altLang="zh-TW" sz="2000" dirty="0" smtClean="0">
                <a:latin typeface="+mn-lt"/>
              </a:rPr>
              <a:t>is inner angle of cone of the spot light. From here the lighting is starting to fall off to outer angle.</a:t>
            </a:r>
          </a:p>
          <a:p>
            <a:pPr lvl="2"/>
            <a:r>
              <a:rPr lang="en-US" altLang="zh-TW" sz="2000" dirty="0">
                <a:solidFill>
                  <a:srgbClr val="FFFF00"/>
                </a:solidFill>
                <a:latin typeface="+mn-lt"/>
              </a:rPr>
              <a:t>f</a:t>
            </a:r>
            <a:r>
              <a:rPr lang="en-US" altLang="zh-TW" sz="2000" dirty="0" smtClean="0">
                <a:solidFill>
                  <a:srgbClr val="FFFF00"/>
                </a:solidFill>
                <a:latin typeface="+mn-lt"/>
              </a:rPr>
              <a:t>loat </a:t>
            </a:r>
            <a:r>
              <a:rPr lang="en-US" altLang="zh-TW" sz="2000" dirty="0" err="1" smtClean="0">
                <a:solidFill>
                  <a:srgbClr val="FFFF00"/>
                </a:solidFill>
                <a:latin typeface="+mn-lt"/>
              </a:rPr>
              <a:t>outerAngle</a:t>
            </a:r>
            <a:r>
              <a:rPr lang="en-US" altLang="zh-TW" sz="2000" dirty="0" smtClean="0">
                <a:solidFill>
                  <a:srgbClr val="FFFF00"/>
                </a:solidFill>
                <a:latin typeface="+mn-lt"/>
              </a:rPr>
              <a:t> </a:t>
            </a:r>
            <a:r>
              <a:rPr lang="en-US" altLang="zh-TW" sz="2000" dirty="0" smtClean="0">
                <a:latin typeface="+mn-lt"/>
              </a:rPr>
              <a:t>is the maximum angle for the spot light area.</a:t>
            </a:r>
          </a:p>
          <a:p>
            <a:pPr lvl="2"/>
            <a:r>
              <a:rPr lang="en-US" altLang="zh-TW" sz="2000" dirty="0">
                <a:solidFill>
                  <a:srgbClr val="FFFF00"/>
                </a:solidFill>
                <a:latin typeface="+mn-lt"/>
              </a:rPr>
              <a:t>f</a:t>
            </a:r>
            <a:r>
              <a:rPr lang="en-US" altLang="zh-TW" sz="2000" dirty="0" smtClean="0">
                <a:solidFill>
                  <a:srgbClr val="FFFF00"/>
                </a:solidFill>
                <a:latin typeface="+mn-lt"/>
              </a:rPr>
              <a:t>loat </a:t>
            </a:r>
            <a:r>
              <a:rPr lang="en-US" altLang="zh-TW" sz="2000" dirty="0" err="1" smtClean="0">
                <a:solidFill>
                  <a:srgbClr val="FFFF00"/>
                </a:solidFill>
                <a:latin typeface="+mn-lt"/>
              </a:rPr>
              <a:t>fallOff</a:t>
            </a:r>
            <a:r>
              <a:rPr lang="en-US" altLang="zh-TW" sz="2000" dirty="0" smtClean="0">
                <a:solidFill>
                  <a:srgbClr val="FFFF00"/>
                </a:solidFill>
                <a:latin typeface="+mn-lt"/>
              </a:rPr>
              <a:t> </a:t>
            </a:r>
            <a:r>
              <a:rPr lang="en-US" altLang="zh-TW" sz="2000" dirty="0" smtClean="0">
                <a:latin typeface="+mn-lt"/>
              </a:rPr>
              <a:t>is the fall off rate of the soft-lighting area of the spot light.</a:t>
            </a:r>
          </a:p>
          <a:p>
            <a:r>
              <a:rPr lang="en-US" altLang="zh-TW" sz="2000" dirty="0" smtClean="0">
                <a:latin typeface="+mn-lt"/>
              </a:rPr>
              <a:t>Turn ON/OFF a light source</a:t>
            </a:r>
          </a:p>
          <a:p>
            <a:pPr lvl="1"/>
            <a:r>
              <a:rPr lang="en-US" altLang="zh-TW" sz="2000" dirty="0">
                <a:solidFill>
                  <a:srgbClr val="FFFF00"/>
                </a:solidFill>
                <a:latin typeface="+mn-lt"/>
              </a:rPr>
              <a:t>v</a:t>
            </a:r>
            <a:r>
              <a:rPr lang="en-US" altLang="zh-TW" sz="2000" dirty="0" smtClean="0">
                <a:solidFill>
                  <a:srgbClr val="FFFF00"/>
                </a:solidFill>
                <a:latin typeface="+mn-lt"/>
              </a:rPr>
              <a:t>oid </a:t>
            </a:r>
            <a:r>
              <a:rPr lang="en-US" altLang="zh-TW" sz="2000" dirty="0" err="1" smtClean="0">
                <a:solidFill>
                  <a:srgbClr val="FFFF00"/>
                </a:solidFill>
                <a:latin typeface="+mn-lt"/>
              </a:rPr>
              <a:t>FnLight</a:t>
            </a:r>
            <a:r>
              <a:rPr lang="en-US" altLang="zh-TW" sz="2000" dirty="0" smtClean="0">
                <a:solidFill>
                  <a:srgbClr val="FFFF00"/>
                </a:solidFill>
                <a:latin typeface="+mn-lt"/>
              </a:rPr>
              <a:t>::</a:t>
            </a:r>
            <a:r>
              <a:rPr lang="en-US" altLang="zh-TW" sz="2000" dirty="0" err="1" smtClean="0">
                <a:solidFill>
                  <a:srgbClr val="FFFF00"/>
                </a:solidFill>
                <a:latin typeface="+mn-lt"/>
              </a:rPr>
              <a:t>TurnLight</a:t>
            </a:r>
            <a:r>
              <a:rPr lang="en-US" altLang="zh-TW" sz="2000" dirty="0" smtClean="0">
                <a:solidFill>
                  <a:srgbClr val="FFFF00"/>
                </a:solidFill>
                <a:latin typeface="+mn-lt"/>
              </a:rPr>
              <a:t>(BOOL4 </a:t>
            </a:r>
            <a:r>
              <a:rPr lang="en-US" altLang="zh-TW" sz="2000" dirty="0" err="1" smtClean="0">
                <a:solidFill>
                  <a:srgbClr val="FFFF00"/>
                </a:solidFill>
                <a:latin typeface="+mn-lt"/>
              </a:rPr>
              <a:t>beON</a:t>
            </a:r>
            <a:r>
              <a:rPr lang="en-US" altLang="zh-TW" sz="2000" dirty="0" smtClean="0">
                <a:solidFill>
                  <a:srgbClr val="FFFF00"/>
                </a:solidFill>
                <a:latin typeface="+mn-lt"/>
              </a:rPr>
              <a:t>);</a:t>
            </a:r>
          </a:p>
          <a:p>
            <a:r>
              <a:rPr lang="en-US" altLang="zh-TW" sz="2000" dirty="0" smtClean="0">
                <a:latin typeface="+mn-lt"/>
              </a:rPr>
              <a:t>Use </a:t>
            </a:r>
            <a:r>
              <a:rPr lang="en-US" altLang="zh-TW" sz="2000" dirty="0" err="1" smtClean="0">
                <a:solidFill>
                  <a:srgbClr val="FFFF00"/>
                </a:solidFill>
                <a:latin typeface="+mn-lt"/>
              </a:rPr>
              <a:t>FnObject’s</a:t>
            </a:r>
            <a:r>
              <a:rPr lang="en-US" altLang="zh-TW" sz="2000" dirty="0" smtClean="0">
                <a:solidFill>
                  <a:srgbClr val="FFFF00"/>
                </a:solidFill>
                <a:latin typeface="+mn-lt"/>
              </a:rPr>
              <a:t> </a:t>
            </a:r>
            <a:r>
              <a:rPr lang="en-US" altLang="zh-TW" sz="2000" dirty="0" smtClean="0">
                <a:latin typeface="+mn-lt"/>
              </a:rPr>
              <a:t>function of transformation to control lighting position and directions.</a:t>
            </a:r>
          </a:p>
        </p:txBody>
      </p:sp>
    </p:spTree>
    <p:extLst>
      <p:ext uri="{BB962C8B-B14F-4D97-AF65-F5344CB8AC3E}">
        <p14:creationId xmlns:p14="http://schemas.microsoft.com/office/powerpoint/2010/main" val="37228834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7504" y="620688"/>
            <a:ext cx="8856984" cy="6048672"/>
          </a:xfrm>
        </p:spPr>
        <p:txBody>
          <a:bodyPr>
            <a:normAutofit/>
          </a:bodyPr>
          <a:lstStyle/>
          <a:p>
            <a:pPr lvl="1"/>
            <a:r>
              <a:rPr lang="en-US" altLang="zh-TW" sz="2000" dirty="0">
                <a:latin typeface="+mn-lt"/>
              </a:rPr>
              <a:t>Linker</a:t>
            </a:r>
          </a:p>
          <a:p>
            <a:pPr lvl="2"/>
            <a:r>
              <a:rPr lang="en-US" altLang="zh-TW" sz="2000" dirty="0">
                <a:latin typeface="+mn-lt"/>
              </a:rPr>
              <a:t>General</a:t>
            </a:r>
          </a:p>
          <a:p>
            <a:pPr lvl="3"/>
            <a:r>
              <a:rPr lang="en-US" altLang="zh-TW" sz="2000" dirty="0">
                <a:latin typeface="+mn-lt"/>
              </a:rPr>
              <a:t>Additional Library </a:t>
            </a:r>
            <a:r>
              <a:rPr lang="en-US" altLang="zh-TW" sz="2000" dirty="0" smtClean="0">
                <a:latin typeface="+mn-lt"/>
              </a:rPr>
              <a:t>Directories</a:t>
            </a:r>
          </a:p>
          <a:p>
            <a:pPr lvl="4"/>
            <a:r>
              <a:rPr lang="en-US" altLang="zh-TW" sz="2000" dirty="0" smtClean="0">
                <a:latin typeface="+mn-lt"/>
              </a:rPr>
              <a:t>Add </a:t>
            </a:r>
            <a:r>
              <a:rPr lang="en-US" altLang="zh-TW" sz="2000" dirty="0" err="1" smtClean="0">
                <a:latin typeface="+mn-lt"/>
              </a:rPr>
              <a:t>OpenAL</a:t>
            </a:r>
            <a:r>
              <a:rPr lang="en-US" altLang="zh-TW" sz="2000" dirty="0" smtClean="0">
                <a:latin typeface="+mn-lt"/>
              </a:rPr>
              <a:t> &amp;</a:t>
            </a:r>
            <a:r>
              <a:rPr lang="zh-TW" altLang="en-US" sz="2000" dirty="0">
                <a:latin typeface="+mn-lt"/>
              </a:rPr>
              <a:t> </a:t>
            </a:r>
            <a:r>
              <a:rPr lang="en-US" altLang="zh-TW" sz="2000" dirty="0" smtClean="0">
                <a:latin typeface="+mn-lt"/>
              </a:rPr>
              <a:t>DirectX9.0c API library location</a:t>
            </a:r>
            <a:endParaRPr lang="en-US" altLang="zh-TW" sz="2000" dirty="0">
              <a:latin typeface="+mn-lt"/>
            </a:endParaRPr>
          </a:p>
          <a:p>
            <a:pPr lvl="4"/>
            <a:r>
              <a:rPr lang="en-US" altLang="zh-TW" sz="2000" dirty="0" smtClean="0">
                <a:latin typeface="+mn-lt"/>
              </a:rPr>
              <a:t>Add Fly2 API “LibWin32” folder location</a:t>
            </a:r>
          </a:p>
          <a:p>
            <a:pPr lvl="2"/>
            <a:r>
              <a:rPr lang="en-US" altLang="zh-TW" sz="2000" dirty="0" smtClean="0">
                <a:latin typeface="+mn-lt"/>
              </a:rPr>
              <a:t>Input</a:t>
            </a:r>
          </a:p>
          <a:p>
            <a:pPr lvl="3"/>
            <a:r>
              <a:rPr lang="en-US" altLang="zh-TW" sz="2000" dirty="0" smtClean="0">
                <a:latin typeface="+mn-lt"/>
              </a:rPr>
              <a:t>Additional Dependencies</a:t>
            </a:r>
          </a:p>
          <a:p>
            <a:pPr lvl="4"/>
            <a:r>
              <a:rPr lang="en-US" altLang="zh-TW" sz="2000" dirty="0" smtClean="0">
                <a:solidFill>
                  <a:srgbClr val="FFFF00"/>
                </a:solidFill>
                <a:latin typeface="+mn-lt"/>
              </a:rPr>
              <a:t>d3d9.lib</a:t>
            </a:r>
            <a:r>
              <a:rPr lang="en-US" altLang="zh-TW" sz="2000" dirty="0" smtClean="0">
                <a:latin typeface="+mn-lt"/>
              </a:rPr>
              <a:t> / </a:t>
            </a:r>
            <a:r>
              <a:rPr lang="en-US" altLang="zh-TW" sz="2000" dirty="0" smtClean="0">
                <a:solidFill>
                  <a:srgbClr val="FFFF00"/>
                </a:solidFill>
                <a:latin typeface="+mn-lt"/>
              </a:rPr>
              <a:t>d3dx9.lib</a:t>
            </a:r>
            <a:r>
              <a:rPr lang="en-US" altLang="zh-TW" sz="2000" dirty="0" smtClean="0">
                <a:latin typeface="+mn-lt"/>
              </a:rPr>
              <a:t> / </a:t>
            </a:r>
            <a:r>
              <a:rPr lang="en-US" altLang="zh-TW" sz="2000" dirty="0" smtClean="0">
                <a:solidFill>
                  <a:srgbClr val="FFFF00"/>
                </a:solidFill>
                <a:latin typeface="+mn-lt"/>
              </a:rPr>
              <a:t>OpenAL32.lib</a:t>
            </a:r>
            <a:r>
              <a:rPr lang="en-US" altLang="zh-TW" sz="2000" dirty="0" smtClean="0">
                <a:latin typeface="+mn-lt"/>
              </a:rPr>
              <a:t> / </a:t>
            </a:r>
            <a:r>
              <a:rPr lang="en-US" altLang="zh-TW" sz="2000" dirty="0" smtClean="0">
                <a:solidFill>
                  <a:srgbClr val="FFFF00"/>
                </a:solidFill>
                <a:latin typeface="+mn-lt"/>
              </a:rPr>
              <a:t>XInput.lib</a:t>
            </a:r>
            <a:r>
              <a:rPr lang="en-US" altLang="zh-TW" sz="2000" dirty="0" smtClean="0">
                <a:latin typeface="+mn-lt"/>
              </a:rPr>
              <a:t> </a:t>
            </a:r>
            <a:endParaRPr lang="en-US" altLang="zh-TW" sz="2000" dirty="0">
              <a:latin typeface="+mn-lt"/>
            </a:endParaRPr>
          </a:p>
          <a:p>
            <a:pPr lvl="4"/>
            <a:r>
              <a:rPr lang="en-US" altLang="zh-TW" sz="2000" b="1" dirty="0" smtClean="0">
                <a:solidFill>
                  <a:srgbClr val="FFC000"/>
                </a:solidFill>
                <a:latin typeface="+mn-lt"/>
              </a:rPr>
              <a:t>LibFly2DX9W32.lib</a:t>
            </a:r>
          </a:p>
          <a:p>
            <a:pPr lvl="2"/>
            <a:endParaRPr lang="en-US" altLang="zh-TW" sz="2000" dirty="0" smtClean="0">
              <a:latin typeface="+mn-lt"/>
            </a:endParaRPr>
          </a:p>
        </p:txBody>
      </p:sp>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Setup Working Environment (2)</a:t>
            </a:r>
            <a:endParaRPr lang="en-US" altLang="zh-TW"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2544347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Property on 3D Model Surface</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6048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Materials</a:t>
            </a:r>
          </a:p>
          <a:p>
            <a:r>
              <a:rPr lang="en-US" altLang="zh-TW" sz="2000" dirty="0" smtClean="0">
                <a:latin typeface="+mn-lt"/>
              </a:rPr>
              <a:t>Textures</a:t>
            </a:r>
          </a:p>
          <a:p>
            <a:r>
              <a:rPr lang="en-US" altLang="zh-TW" sz="2000" dirty="0" smtClean="0">
                <a:latin typeface="+mn-lt"/>
              </a:rPr>
              <a:t>Shaders</a:t>
            </a:r>
          </a:p>
        </p:txBody>
      </p:sp>
    </p:spTree>
    <p:extLst>
      <p:ext uri="{BB962C8B-B14F-4D97-AF65-F5344CB8AC3E}">
        <p14:creationId xmlns:p14="http://schemas.microsoft.com/office/powerpoint/2010/main" val="84034212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Fly2 Materials</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6048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A material in Fly2 is a data structure to define how the looks and the lighting behavior of the object will be.</a:t>
            </a:r>
          </a:p>
          <a:p>
            <a:pPr lvl="1"/>
            <a:r>
              <a:rPr lang="en-US" altLang="zh-TW" sz="2000" dirty="0" smtClean="0">
                <a:latin typeface="+mn-lt"/>
              </a:rPr>
              <a:t>Material components related with lighting</a:t>
            </a:r>
          </a:p>
          <a:p>
            <a:pPr lvl="2"/>
            <a:r>
              <a:rPr lang="en-US" altLang="zh-TW" sz="2000" dirty="0" smtClean="0">
                <a:latin typeface="+mn-lt"/>
              </a:rPr>
              <a:t>Ambient</a:t>
            </a:r>
          </a:p>
          <a:p>
            <a:pPr lvl="2"/>
            <a:r>
              <a:rPr lang="en-US" altLang="zh-TW" sz="2000" dirty="0" smtClean="0">
                <a:latin typeface="+mn-lt"/>
              </a:rPr>
              <a:t>Diffuse</a:t>
            </a:r>
          </a:p>
          <a:p>
            <a:pPr lvl="2"/>
            <a:r>
              <a:rPr lang="en-US" altLang="zh-TW" sz="2000" dirty="0" smtClean="0">
                <a:latin typeface="+mn-lt"/>
              </a:rPr>
              <a:t>Specular and shininess</a:t>
            </a:r>
          </a:p>
          <a:p>
            <a:pPr lvl="2"/>
            <a:r>
              <a:rPr lang="en-US" altLang="zh-TW" sz="2000" dirty="0" smtClean="0">
                <a:latin typeface="+mn-lt"/>
              </a:rPr>
              <a:t>Emissive</a:t>
            </a:r>
          </a:p>
          <a:p>
            <a:pPr lvl="1"/>
            <a:r>
              <a:rPr lang="en-US" altLang="zh-TW" sz="2000" dirty="0" smtClean="0">
                <a:latin typeface="+mn-lt"/>
              </a:rPr>
              <a:t>Texture slots</a:t>
            </a:r>
          </a:p>
          <a:p>
            <a:pPr lvl="1"/>
            <a:r>
              <a:rPr lang="en-US" altLang="zh-TW" sz="2000" dirty="0" smtClean="0">
                <a:latin typeface="+mn-lt"/>
              </a:rPr>
              <a:t>Shaders</a:t>
            </a:r>
          </a:p>
          <a:p>
            <a:pPr lvl="1"/>
            <a:r>
              <a:rPr lang="en-US" altLang="zh-TW" sz="2000" dirty="0" smtClean="0">
                <a:latin typeface="+mn-lt"/>
              </a:rPr>
              <a:t>Opacity</a:t>
            </a:r>
          </a:p>
          <a:p>
            <a:r>
              <a:rPr lang="en-US" altLang="zh-TW" sz="2000" dirty="0" smtClean="0">
                <a:latin typeface="+mn-lt"/>
              </a:rPr>
              <a:t>Only local illumination</a:t>
            </a:r>
          </a:p>
          <a:p>
            <a:r>
              <a:rPr lang="en-US" altLang="zh-TW" sz="2000" dirty="0" smtClean="0">
                <a:latin typeface="+mn-lt"/>
              </a:rPr>
              <a:t>Compatible with fixed function rendering pipeline</a:t>
            </a:r>
          </a:p>
          <a:p>
            <a:r>
              <a:rPr lang="en-US" altLang="zh-TW" sz="2000" dirty="0" smtClean="0">
                <a:latin typeface="+mn-lt"/>
              </a:rPr>
              <a:t>Material data can be passed to </a:t>
            </a:r>
            <a:r>
              <a:rPr lang="en-US" altLang="zh-TW" sz="2000" dirty="0" err="1" smtClean="0">
                <a:latin typeface="+mn-lt"/>
              </a:rPr>
              <a:t>shaders</a:t>
            </a:r>
            <a:endParaRPr lang="en-US" altLang="zh-TW" sz="2000" dirty="0" smtClean="0">
              <a:latin typeface="+mn-lt"/>
            </a:endParaRPr>
          </a:p>
        </p:txBody>
      </p:sp>
    </p:spTree>
    <p:extLst>
      <p:ext uri="{BB962C8B-B14F-4D97-AF65-F5344CB8AC3E}">
        <p14:creationId xmlns:p14="http://schemas.microsoft.com/office/powerpoint/2010/main" val="285752857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Create a Material</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25922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To create a material use :</a:t>
            </a:r>
          </a:p>
          <a:p>
            <a:pPr lvl="1"/>
            <a:r>
              <a:rPr lang="en-US" altLang="zh-TW" sz="2000" dirty="0" err="1" smtClean="0">
                <a:solidFill>
                  <a:srgbClr val="FFFF00"/>
                </a:solidFill>
                <a:latin typeface="+mn-lt"/>
              </a:rPr>
              <a:t>MATERIALid</a:t>
            </a:r>
            <a:r>
              <a:rPr lang="en-US" altLang="zh-TW" sz="2000" dirty="0" smtClean="0">
                <a:solidFill>
                  <a:srgbClr val="FFFF00"/>
                </a:solidFill>
                <a:latin typeface="+mn-lt"/>
              </a:rPr>
              <a:t> </a:t>
            </a:r>
            <a:r>
              <a:rPr lang="en-US" altLang="zh-TW" sz="2000" dirty="0" err="1" smtClean="0">
                <a:solidFill>
                  <a:srgbClr val="FFFF00"/>
                </a:solidFill>
                <a:latin typeface="+mn-lt"/>
              </a:rPr>
              <a:t>FyCreateMaterial</a:t>
            </a:r>
            <a:r>
              <a:rPr lang="en-US" altLang="zh-TW" sz="2000" dirty="0" smtClean="0">
                <a:solidFill>
                  <a:srgbClr val="FFFF00"/>
                </a:solidFill>
                <a:latin typeface="+mn-lt"/>
              </a:rPr>
              <a:t>(float *ambient = NULL,</a:t>
            </a:r>
          </a:p>
          <a:p>
            <a:pPr marL="914400" lvl="2" indent="0">
              <a:buNone/>
            </a:pPr>
            <a:r>
              <a:rPr lang="en-US" altLang="zh-TW" sz="2000" dirty="0">
                <a:solidFill>
                  <a:srgbClr val="FFFF00"/>
                </a:solidFill>
                <a:latin typeface="+mn-lt"/>
              </a:rPr>
              <a:t>	</a:t>
            </a:r>
            <a:r>
              <a:rPr lang="en-US" altLang="zh-TW" sz="2000" dirty="0" smtClean="0">
                <a:solidFill>
                  <a:srgbClr val="FFFF00"/>
                </a:solidFill>
                <a:latin typeface="+mn-lt"/>
              </a:rPr>
              <a:t>		      float *diffuse = NULL,</a:t>
            </a:r>
            <a:endParaRPr lang="en-US" altLang="zh-TW" sz="2000" dirty="0">
              <a:solidFill>
                <a:srgbClr val="FFFF00"/>
              </a:solidFill>
              <a:latin typeface="+mn-lt"/>
            </a:endParaRPr>
          </a:p>
          <a:p>
            <a:pPr marL="914400" lvl="2" indent="0">
              <a:buNone/>
            </a:pPr>
            <a:r>
              <a:rPr lang="en-US" altLang="zh-TW" sz="2000" dirty="0" smtClean="0">
                <a:solidFill>
                  <a:srgbClr val="FFFF00"/>
                </a:solidFill>
                <a:latin typeface="+mn-lt"/>
              </a:rPr>
              <a:t>			      float *specular = NULL,</a:t>
            </a:r>
          </a:p>
          <a:p>
            <a:pPr marL="914400" lvl="2" indent="0">
              <a:buNone/>
            </a:pPr>
            <a:r>
              <a:rPr lang="en-US" altLang="zh-TW" sz="2000" dirty="0">
                <a:solidFill>
                  <a:srgbClr val="FFFF00"/>
                </a:solidFill>
                <a:latin typeface="+mn-lt"/>
              </a:rPr>
              <a:t>	</a:t>
            </a:r>
            <a:r>
              <a:rPr lang="en-US" altLang="zh-TW" sz="2000" dirty="0" smtClean="0">
                <a:solidFill>
                  <a:srgbClr val="FFFF00"/>
                </a:solidFill>
                <a:latin typeface="+mn-lt"/>
              </a:rPr>
              <a:t>		      float shininess = 100.0f,</a:t>
            </a:r>
          </a:p>
          <a:p>
            <a:pPr marL="914400" lvl="2" indent="0">
              <a:buNone/>
            </a:pPr>
            <a:r>
              <a:rPr lang="en-US" altLang="zh-TW" sz="2000" dirty="0">
                <a:solidFill>
                  <a:srgbClr val="FFFF00"/>
                </a:solidFill>
                <a:latin typeface="+mn-lt"/>
              </a:rPr>
              <a:t>	</a:t>
            </a:r>
            <a:r>
              <a:rPr lang="en-US" altLang="zh-TW" sz="2000" dirty="0" smtClean="0">
                <a:solidFill>
                  <a:srgbClr val="FFFF00"/>
                </a:solidFill>
                <a:latin typeface="+mn-lt"/>
              </a:rPr>
              <a:t>		      float *emissive = NULL,</a:t>
            </a:r>
          </a:p>
          <a:p>
            <a:pPr marL="914400" lvl="2" indent="0">
              <a:buNone/>
            </a:pPr>
            <a:r>
              <a:rPr lang="en-US" altLang="zh-TW" sz="2000" dirty="0">
                <a:solidFill>
                  <a:srgbClr val="FFFF00"/>
                </a:solidFill>
                <a:latin typeface="+mn-lt"/>
              </a:rPr>
              <a:t>	</a:t>
            </a:r>
            <a:r>
              <a:rPr lang="en-US" altLang="zh-TW" sz="2000" dirty="0" smtClean="0">
                <a:solidFill>
                  <a:srgbClr val="FFFF00"/>
                </a:solidFill>
                <a:latin typeface="+mn-lt"/>
              </a:rPr>
              <a:t>		      float opacity = NONE);</a:t>
            </a:r>
          </a:p>
          <a:p>
            <a:pPr marL="914400" lvl="2" indent="0">
              <a:buNone/>
            </a:pPr>
            <a:endParaRPr lang="en-US" altLang="zh-TW" sz="2000" dirty="0" smtClean="0">
              <a:latin typeface="+mn-lt"/>
            </a:endParaRPr>
          </a:p>
        </p:txBody>
      </p:sp>
      <p:sp>
        <p:nvSpPr>
          <p:cNvPr id="4" name="內容版面配置區 2"/>
          <p:cNvSpPr txBox="1">
            <a:spLocks/>
          </p:cNvSpPr>
          <p:nvPr/>
        </p:nvSpPr>
        <p:spPr>
          <a:xfrm>
            <a:off x="107504" y="3284984"/>
            <a:ext cx="8856984" cy="32403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altLang="zh-TW" sz="2000" dirty="0">
                <a:solidFill>
                  <a:srgbClr val="FFFF00"/>
                </a:solidFill>
                <a:latin typeface="+mn-lt"/>
              </a:rPr>
              <a:t>a</a:t>
            </a:r>
            <a:r>
              <a:rPr lang="en-US" altLang="zh-TW" sz="2000" dirty="0" smtClean="0">
                <a:solidFill>
                  <a:srgbClr val="FFFF00"/>
                </a:solidFill>
                <a:latin typeface="+mn-lt"/>
              </a:rPr>
              <a:t>mbient, diffuse, specular </a:t>
            </a:r>
            <a:r>
              <a:rPr lang="en-US" altLang="zh-TW" sz="2000" dirty="0" smtClean="0">
                <a:latin typeface="+mn-lt"/>
              </a:rPr>
              <a:t>and </a:t>
            </a:r>
            <a:r>
              <a:rPr lang="en-US" altLang="zh-TW" sz="2000" dirty="0" smtClean="0">
                <a:solidFill>
                  <a:srgbClr val="FFFF00"/>
                </a:solidFill>
                <a:latin typeface="+mn-lt"/>
              </a:rPr>
              <a:t>emissive</a:t>
            </a:r>
            <a:r>
              <a:rPr lang="en-US" altLang="zh-TW" sz="2000" dirty="0" smtClean="0">
                <a:latin typeface="+mn-lt"/>
              </a:rPr>
              <a:t> all are 3-element floating-point array defined the color components (r, g, b) of the component.</a:t>
            </a:r>
          </a:p>
          <a:p>
            <a:pPr lvl="1"/>
            <a:r>
              <a:rPr lang="en-US" altLang="zh-TW" sz="2000" dirty="0" smtClean="0">
                <a:latin typeface="+mn-lt"/>
              </a:rPr>
              <a:t>Just pass NULL to the components that you are not going to specify. Fly2 will use the default values.</a:t>
            </a:r>
          </a:p>
          <a:p>
            <a:pPr lvl="1"/>
            <a:r>
              <a:rPr lang="en-US" altLang="zh-TW" sz="2000" dirty="0" smtClean="0">
                <a:latin typeface="+mn-lt"/>
              </a:rPr>
              <a:t>When success to define a material, material ID will be returned.</a:t>
            </a:r>
          </a:p>
          <a:p>
            <a:r>
              <a:rPr lang="en-US" altLang="zh-TW" sz="2000" dirty="0" smtClean="0">
                <a:latin typeface="+mn-lt"/>
              </a:rPr>
              <a:t>Use </a:t>
            </a:r>
            <a:r>
              <a:rPr lang="en-US" altLang="zh-TW" sz="2000" dirty="0" err="1" smtClean="0">
                <a:solidFill>
                  <a:srgbClr val="FFFF00"/>
                </a:solidFill>
                <a:latin typeface="+mn-lt"/>
              </a:rPr>
              <a:t>FyDeleteMaterial</a:t>
            </a:r>
            <a:r>
              <a:rPr lang="en-US" altLang="zh-TW" sz="2000" dirty="0" smtClean="0">
                <a:solidFill>
                  <a:srgbClr val="FFFF00"/>
                </a:solidFill>
                <a:latin typeface="+mn-lt"/>
              </a:rPr>
              <a:t>(</a:t>
            </a:r>
            <a:r>
              <a:rPr lang="en-US" altLang="zh-TW" sz="2000" dirty="0" err="1" smtClean="0">
                <a:solidFill>
                  <a:srgbClr val="FFFF00"/>
                </a:solidFill>
                <a:latin typeface="+mn-lt"/>
              </a:rPr>
              <a:t>MATERIALid</a:t>
            </a:r>
            <a:r>
              <a:rPr lang="en-US" altLang="zh-TW" sz="2000" dirty="0" smtClean="0">
                <a:solidFill>
                  <a:srgbClr val="FFFF00"/>
                </a:solidFill>
                <a:latin typeface="+mn-lt"/>
              </a:rPr>
              <a:t> </a:t>
            </a:r>
            <a:r>
              <a:rPr lang="en-US" altLang="zh-TW" sz="2000" dirty="0" err="1" smtClean="0">
                <a:solidFill>
                  <a:srgbClr val="FFFF00"/>
                </a:solidFill>
                <a:latin typeface="+mn-lt"/>
              </a:rPr>
              <a:t>mID</a:t>
            </a:r>
            <a:r>
              <a:rPr lang="en-US" altLang="zh-TW" sz="2000" dirty="0" smtClean="0">
                <a:solidFill>
                  <a:srgbClr val="FFFF00"/>
                </a:solidFill>
                <a:latin typeface="+mn-lt"/>
              </a:rPr>
              <a:t>) </a:t>
            </a:r>
            <a:r>
              <a:rPr lang="en-US" altLang="zh-TW" sz="2000" dirty="0" smtClean="0">
                <a:latin typeface="+mn-lt"/>
              </a:rPr>
              <a:t>to delete a material.</a:t>
            </a:r>
          </a:p>
          <a:p>
            <a:r>
              <a:rPr lang="en-US" altLang="zh-TW" sz="2000" dirty="0" smtClean="0">
                <a:latin typeface="+mn-lt"/>
              </a:rPr>
              <a:t>Use </a:t>
            </a:r>
            <a:r>
              <a:rPr lang="en-US" altLang="zh-TW" sz="2000" dirty="0" err="1" smtClean="0">
                <a:solidFill>
                  <a:srgbClr val="FFFF00"/>
                </a:solidFill>
                <a:latin typeface="+mn-lt"/>
              </a:rPr>
              <a:t>FnMaterial</a:t>
            </a:r>
            <a:r>
              <a:rPr lang="en-US" altLang="zh-TW" sz="2000" dirty="0" smtClean="0">
                <a:solidFill>
                  <a:srgbClr val="FFFF00"/>
                </a:solidFill>
                <a:latin typeface="+mn-lt"/>
              </a:rPr>
              <a:t>() </a:t>
            </a:r>
            <a:r>
              <a:rPr lang="en-US" altLang="zh-TW" sz="2000" dirty="0" smtClean="0">
                <a:latin typeface="+mn-lt"/>
              </a:rPr>
              <a:t>to manipulate the material.</a:t>
            </a:r>
          </a:p>
        </p:txBody>
      </p:sp>
    </p:spTree>
    <p:extLst>
      <p:ext uri="{BB962C8B-B14F-4D97-AF65-F5344CB8AC3E}">
        <p14:creationId xmlns:p14="http://schemas.microsoft.com/office/powerpoint/2010/main" val="404431421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Textures</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309634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A texture is used to describe model surface color and property.</a:t>
            </a:r>
          </a:p>
          <a:p>
            <a:pPr lvl="1"/>
            <a:r>
              <a:rPr lang="en-US" altLang="zh-TW" sz="2000" dirty="0" smtClean="0">
                <a:latin typeface="+mn-lt"/>
              </a:rPr>
              <a:t>On modern hardware, a texture is a buffer/data array in video memory.</a:t>
            </a:r>
          </a:p>
          <a:p>
            <a:r>
              <a:rPr lang="en-US" altLang="zh-TW" sz="2000" dirty="0" smtClean="0">
                <a:latin typeface="+mn-lt"/>
              </a:rPr>
              <a:t>A texture = an image + addressing + filtering</a:t>
            </a:r>
          </a:p>
          <a:p>
            <a:pPr lvl="1"/>
            <a:r>
              <a:rPr lang="en-US" altLang="zh-TW" sz="2000" dirty="0" smtClean="0">
                <a:latin typeface="+mn-lt"/>
              </a:rPr>
              <a:t>Fragment processing</a:t>
            </a:r>
          </a:p>
          <a:p>
            <a:r>
              <a:rPr lang="en-US" altLang="zh-TW" sz="2000" dirty="0" smtClean="0">
                <a:latin typeface="+mn-lt"/>
              </a:rPr>
              <a:t>A texture can be saved in system memory, video memory or “managed” memory</a:t>
            </a:r>
          </a:p>
          <a:p>
            <a:pPr lvl="1"/>
            <a:r>
              <a:rPr lang="en-US" altLang="zh-TW" sz="2000" dirty="0" smtClean="0">
                <a:latin typeface="+mn-lt"/>
              </a:rPr>
              <a:t>A “managed” memory = a system memory (for editing/restoring) + a video memory (for rendering)</a:t>
            </a:r>
          </a:p>
          <a:p>
            <a:pPr lvl="1"/>
            <a:endParaRPr lang="en-US" altLang="zh-TW" sz="2000" dirty="0" smtClean="0">
              <a:latin typeface="+mn-lt"/>
            </a:endParaRPr>
          </a:p>
        </p:txBody>
      </p:sp>
      <p:sp>
        <p:nvSpPr>
          <p:cNvPr id="7" name="Freeform 5"/>
          <p:cNvSpPr>
            <a:spLocks/>
          </p:cNvSpPr>
          <p:nvPr/>
        </p:nvSpPr>
        <p:spPr bwMode="auto">
          <a:xfrm>
            <a:off x="3352800" y="3924300"/>
            <a:ext cx="3467100" cy="1952625"/>
          </a:xfrm>
          <a:custGeom>
            <a:avLst/>
            <a:gdLst>
              <a:gd name="T0" fmla="*/ 2147483647 w 2184"/>
              <a:gd name="T1" fmla="*/ 0 h 1230"/>
              <a:gd name="T2" fmla="*/ 0 w 2184"/>
              <a:gd name="T3" fmla="*/ 2147483647 h 1230"/>
              <a:gd name="T4" fmla="*/ 2147483647 w 2184"/>
              <a:gd name="T5" fmla="*/ 2147483647 h 1230"/>
              <a:gd name="T6" fmla="*/ 2147483647 w 2184"/>
              <a:gd name="T7" fmla="*/ 2147483647 h 1230"/>
              <a:gd name="T8" fmla="*/ 2147483647 w 2184"/>
              <a:gd name="T9" fmla="*/ 2147483647 h 1230"/>
              <a:gd name="T10" fmla="*/ 2147483647 w 2184"/>
              <a:gd name="T11" fmla="*/ 2147483647 h 1230"/>
              <a:gd name="T12" fmla="*/ 2147483647 w 2184"/>
              <a:gd name="T13" fmla="*/ 2147483647 h 1230"/>
              <a:gd name="T14" fmla="*/ 2147483647 w 2184"/>
              <a:gd name="T15" fmla="*/ 2147483647 h 1230"/>
              <a:gd name="T16" fmla="*/ 2147483647 w 2184"/>
              <a:gd name="T17" fmla="*/ 0 h 12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84"/>
              <a:gd name="T28" fmla="*/ 0 h 1230"/>
              <a:gd name="T29" fmla="*/ 2184 w 2184"/>
              <a:gd name="T30" fmla="*/ 1230 h 12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84" h="1230">
                <a:moveTo>
                  <a:pt x="654" y="0"/>
                </a:moveTo>
                <a:lnTo>
                  <a:pt x="0" y="402"/>
                </a:lnTo>
                <a:lnTo>
                  <a:pt x="834" y="624"/>
                </a:lnTo>
                <a:lnTo>
                  <a:pt x="1338" y="906"/>
                </a:lnTo>
                <a:lnTo>
                  <a:pt x="1662" y="1230"/>
                </a:lnTo>
                <a:lnTo>
                  <a:pt x="2184" y="780"/>
                </a:lnTo>
                <a:lnTo>
                  <a:pt x="1704" y="408"/>
                </a:lnTo>
                <a:lnTo>
                  <a:pt x="1206" y="162"/>
                </a:lnTo>
                <a:lnTo>
                  <a:pt x="654" y="0"/>
                </a:lnTo>
                <a:close/>
              </a:path>
            </a:pathLst>
          </a:custGeom>
          <a:solidFill>
            <a:schemeClr val="tx1"/>
          </a:solidFill>
          <a:ln w="12700" cap="sq" cmpd="sng">
            <a:solidFill>
              <a:schemeClr val="tx1"/>
            </a:solidFill>
            <a:prstDash val="solid"/>
            <a:round/>
            <a:headEnd type="none" w="sm" len="sm"/>
            <a:tailEnd type="none" w="sm" len="lg"/>
          </a:ln>
        </p:spPr>
        <p:txBody>
          <a:bodyPr wrap="none"/>
          <a:lstStyle/>
          <a:p>
            <a:endParaRPr lang="zh-TW" altLang="en-US"/>
          </a:p>
        </p:txBody>
      </p:sp>
      <p:sp>
        <p:nvSpPr>
          <p:cNvPr id="8" name="Freeform 6" descr="白色大理石"/>
          <p:cNvSpPr>
            <a:spLocks/>
          </p:cNvSpPr>
          <p:nvPr/>
        </p:nvSpPr>
        <p:spPr bwMode="auto">
          <a:xfrm>
            <a:off x="3438525" y="3686175"/>
            <a:ext cx="3467100" cy="1952625"/>
          </a:xfrm>
          <a:custGeom>
            <a:avLst/>
            <a:gdLst>
              <a:gd name="T0" fmla="*/ 2147483647 w 2184"/>
              <a:gd name="T1" fmla="*/ 0 h 1230"/>
              <a:gd name="T2" fmla="*/ 0 w 2184"/>
              <a:gd name="T3" fmla="*/ 2147483647 h 1230"/>
              <a:gd name="T4" fmla="*/ 2147483647 w 2184"/>
              <a:gd name="T5" fmla="*/ 2147483647 h 1230"/>
              <a:gd name="T6" fmla="*/ 2147483647 w 2184"/>
              <a:gd name="T7" fmla="*/ 2147483647 h 1230"/>
              <a:gd name="T8" fmla="*/ 2147483647 w 2184"/>
              <a:gd name="T9" fmla="*/ 2147483647 h 1230"/>
              <a:gd name="T10" fmla="*/ 2147483647 w 2184"/>
              <a:gd name="T11" fmla="*/ 2147483647 h 1230"/>
              <a:gd name="T12" fmla="*/ 2147483647 w 2184"/>
              <a:gd name="T13" fmla="*/ 2147483647 h 1230"/>
              <a:gd name="T14" fmla="*/ 2147483647 w 2184"/>
              <a:gd name="T15" fmla="*/ 2147483647 h 1230"/>
              <a:gd name="T16" fmla="*/ 2147483647 w 2184"/>
              <a:gd name="T17" fmla="*/ 0 h 12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84"/>
              <a:gd name="T28" fmla="*/ 0 h 1230"/>
              <a:gd name="T29" fmla="*/ 2184 w 2184"/>
              <a:gd name="T30" fmla="*/ 1230 h 12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84" h="1230">
                <a:moveTo>
                  <a:pt x="654" y="0"/>
                </a:moveTo>
                <a:lnTo>
                  <a:pt x="0" y="402"/>
                </a:lnTo>
                <a:lnTo>
                  <a:pt x="834" y="624"/>
                </a:lnTo>
                <a:lnTo>
                  <a:pt x="1338" y="906"/>
                </a:lnTo>
                <a:lnTo>
                  <a:pt x="1662" y="1230"/>
                </a:lnTo>
                <a:lnTo>
                  <a:pt x="2184" y="780"/>
                </a:lnTo>
                <a:lnTo>
                  <a:pt x="1704" y="408"/>
                </a:lnTo>
                <a:lnTo>
                  <a:pt x="1206" y="162"/>
                </a:lnTo>
                <a:lnTo>
                  <a:pt x="654" y="0"/>
                </a:lnTo>
                <a:close/>
              </a:path>
            </a:pathLst>
          </a:custGeom>
          <a:blipFill dpi="0" rotWithShape="0">
            <a:blip r:embed="rId2"/>
            <a:srcRect/>
            <a:tile tx="0" ty="0" sx="100000" sy="100000" flip="none" algn="tl"/>
          </a:blipFill>
          <a:ln w="12700" cap="sq" cmpd="sng">
            <a:solidFill>
              <a:schemeClr val="tx1"/>
            </a:solidFill>
            <a:prstDash val="solid"/>
            <a:round/>
            <a:headEnd type="none" w="sm" len="sm"/>
            <a:tailEnd type="none" w="sm" len="lg"/>
          </a:ln>
        </p:spPr>
        <p:txBody>
          <a:bodyPr wrap="none"/>
          <a:lstStyle/>
          <a:p>
            <a:endParaRPr lang="zh-TW" altLang="en-US"/>
          </a:p>
        </p:txBody>
      </p:sp>
      <p:sp>
        <p:nvSpPr>
          <p:cNvPr id="10" name="Text Box 8"/>
          <p:cNvSpPr txBox="1">
            <a:spLocks noChangeArrowheads="1"/>
          </p:cNvSpPr>
          <p:nvPr/>
        </p:nvSpPr>
        <p:spPr bwMode="auto">
          <a:xfrm>
            <a:off x="1759548" y="5216521"/>
            <a:ext cx="25300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lg"/>
              </a14:hiddenLine>
            </a:ext>
          </a:extLst>
        </p:spPr>
        <p:txBody>
          <a:bodyPr wrap="none">
            <a:spAutoFit/>
          </a:bodyPr>
          <a:lstStyle>
            <a:lvl1pPr eaLnBrk="0" hangingPunct="0">
              <a:defRPr kumimoji="1" sz="2000">
                <a:solidFill>
                  <a:schemeClr val="tx1"/>
                </a:solidFill>
                <a:latin typeface="Trebuchet MS" pitchFamily="34" charset="0"/>
                <a:ea typeface="新細明體" charset="-120"/>
              </a:defRPr>
            </a:lvl1pPr>
            <a:lvl2pPr marL="742950" indent="-285750" eaLnBrk="0" hangingPunct="0">
              <a:defRPr kumimoji="1" sz="2000">
                <a:solidFill>
                  <a:schemeClr val="tx1"/>
                </a:solidFill>
                <a:latin typeface="Trebuchet MS" pitchFamily="34" charset="0"/>
                <a:ea typeface="新細明體" charset="-120"/>
              </a:defRPr>
            </a:lvl2pPr>
            <a:lvl3pPr marL="1143000" indent="-228600" eaLnBrk="0" hangingPunct="0">
              <a:defRPr kumimoji="1" sz="2000">
                <a:solidFill>
                  <a:schemeClr val="tx1"/>
                </a:solidFill>
                <a:latin typeface="Trebuchet MS" pitchFamily="34" charset="0"/>
                <a:ea typeface="新細明體" charset="-120"/>
              </a:defRPr>
            </a:lvl3pPr>
            <a:lvl4pPr marL="1600200" indent="-228600" eaLnBrk="0" hangingPunct="0">
              <a:defRPr kumimoji="1" sz="2000">
                <a:solidFill>
                  <a:schemeClr val="tx1"/>
                </a:solidFill>
                <a:latin typeface="Trebuchet MS" pitchFamily="34" charset="0"/>
                <a:ea typeface="新細明體" charset="-120"/>
              </a:defRPr>
            </a:lvl4pPr>
            <a:lvl5pPr marL="2057400" indent="-228600" eaLnBrk="0" hangingPunct="0">
              <a:defRPr kumimoji="1" sz="2000">
                <a:solidFill>
                  <a:schemeClr val="tx1"/>
                </a:solidFill>
                <a:latin typeface="Trebuchet MS" pitchFamily="34" charset="0"/>
                <a:ea typeface="新細明體" charset="-120"/>
              </a:defRPr>
            </a:lvl5pPr>
            <a:lvl6pPr marL="2514600" indent="-228600" eaLnBrk="0" fontAlgn="base" hangingPunct="0">
              <a:spcBef>
                <a:spcPct val="0"/>
              </a:spcBef>
              <a:spcAft>
                <a:spcPct val="0"/>
              </a:spcAft>
              <a:defRPr kumimoji="1" sz="2000">
                <a:solidFill>
                  <a:schemeClr val="tx1"/>
                </a:solidFill>
                <a:latin typeface="Trebuchet MS" pitchFamily="34" charset="0"/>
                <a:ea typeface="新細明體" charset="-120"/>
              </a:defRPr>
            </a:lvl6pPr>
            <a:lvl7pPr marL="2971800" indent="-228600" eaLnBrk="0" fontAlgn="base" hangingPunct="0">
              <a:spcBef>
                <a:spcPct val="0"/>
              </a:spcBef>
              <a:spcAft>
                <a:spcPct val="0"/>
              </a:spcAft>
              <a:defRPr kumimoji="1" sz="2000">
                <a:solidFill>
                  <a:schemeClr val="tx1"/>
                </a:solidFill>
                <a:latin typeface="Trebuchet MS" pitchFamily="34" charset="0"/>
                <a:ea typeface="新細明體" charset="-120"/>
              </a:defRPr>
            </a:lvl7pPr>
            <a:lvl8pPr marL="3429000" indent="-228600" eaLnBrk="0" fontAlgn="base" hangingPunct="0">
              <a:spcBef>
                <a:spcPct val="0"/>
              </a:spcBef>
              <a:spcAft>
                <a:spcPct val="0"/>
              </a:spcAft>
              <a:defRPr kumimoji="1" sz="2000">
                <a:solidFill>
                  <a:schemeClr val="tx1"/>
                </a:solidFill>
                <a:latin typeface="Trebuchet MS" pitchFamily="34" charset="0"/>
                <a:ea typeface="新細明體" charset="-120"/>
              </a:defRPr>
            </a:lvl8pPr>
            <a:lvl9pPr marL="3886200" indent="-228600" eaLnBrk="0" fontAlgn="base" hangingPunct="0">
              <a:spcBef>
                <a:spcPct val="0"/>
              </a:spcBef>
              <a:spcAft>
                <a:spcPct val="0"/>
              </a:spcAft>
              <a:defRPr kumimoji="1" sz="2000">
                <a:solidFill>
                  <a:schemeClr val="tx1"/>
                </a:solidFill>
                <a:latin typeface="Trebuchet MS" pitchFamily="34" charset="0"/>
                <a:ea typeface="新細明體" charset="-120"/>
              </a:defRPr>
            </a:lvl9pPr>
          </a:lstStyle>
          <a:p>
            <a:pPr eaLnBrk="1" hangingPunct="1"/>
            <a:r>
              <a:rPr lang="en-US" altLang="zh-TW" sz="1800" b="1" dirty="0">
                <a:latin typeface="+mn-lt"/>
              </a:rPr>
              <a:t>Material or vertex colors</a:t>
            </a:r>
          </a:p>
        </p:txBody>
      </p:sp>
      <p:sp>
        <p:nvSpPr>
          <p:cNvPr id="11" name="Line 9"/>
          <p:cNvSpPr>
            <a:spLocks noChangeShapeType="1"/>
          </p:cNvSpPr>
          <p:nvPr/>
        </p:nvSpPr>
        <p:spPr bwMode="auto">
          <a:xfrm flipV="1">
            <a:off x="4238625" y="4991100"/>
            <a:ext cx="381000" cy="438150"/>
          </a:xfrm>
          <a:prstGeom prst="line">
            <a:avLst/>
          </a:prstGeom>
          <a:noFill/>
          <a:ln w="12700" cap="sq">
            <a:solidFill>
              <a:schemeClr val="tx1"/>
            </a:solidFill>
            <a:round/>
            <a:headEnd type="none" w="sm" len="sm"/>
            <a:tailEnd type="triangle" w="sm" len="lg"/>
          </a:ln>
          <a:extLst>
            <a:ext uri="{909E8E84-426E-40DD-AFC4-6F175D3DCCD1}">
              <a14:hiddenFill xmlns:a14="http://schemas.microsoft.com/office/drawing/2010/main">
                <a:noFill/>
              </a14:hiddenFill>
            </a:ext>
          </a:extLst>
        </p:spPr>
        <p:txBody>
          <a:bodyPr wrap="none"/>
          <a:lstStyle/>
          <a:p>
            <a:endParaRPr lang="zh-TW" altLang="en-US" b="1"/>
          </a:p>
        </p:txBody>
      </p:sp>
      <p:sp>
        <p:nvSpPr>
          <p:cNvPr id="12" name="Text Box 10"/>
          <p:cNvSpPr txBox="1">
            <a:spLocks noChangeArrowheads="1"/>
          </p:cNvSpPr>
          <p:nvPr/>
        </p:nvSpPr>
        <p:spPr bwMode="auto">
          <a:xfrm>
            <a:off x="985356" y="4468966"/>
            <a:ext cx="1913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lg"/>
              </a14:hiddenLine>
            </a:ext>
          </a:extLst>
        </p:spPr>
        <p:txBody>
          <a:bodyPr wrap="none">
            <a:spAutoFit/>
          </a:bodyPr>
          <a:lstStyle>
            <a:lvl1pPr eaLnBrk="0" hangingPunct="0">
              <a:defRPr kumimoji="1" sz="2000">
                <a:solidFill>
                  <a:schemeClr val="tx1"/>
                </a:solidFill>
                <a:latin typeface="Trebuchet MS" pitchFamily="34" charset="0"/>
                <a:ea typeface="新細明體" charset="-120"/>
              </a:defRPr>
            </a:lvl1pPr>
            <a:lvl2pPr marL="742950" indent="-285750" eaLnBrk="0" hangingPunct="0">
              <a:defRPr kumimoji="1" sz="2000">
                <a:solidFill>
                  <a:schemeClr val="tx1"/>
                </a:solidFill>
                <a:latin typeface="Trebuchet MS" pitchFamily="34" charset="0"/>
                <a:ea typeface="新細明體" charset="-120"/>
              </a:defRPr>
            </a:lvl2pPr>
            <a:lvl3pPr marL="1143000" indent="-228600" eaLnBrk="0" hangingPunct="0">
              <a:defRPr kumimoji="1" sz="2000">
                <a:solidFill>
                  <a:schemeClr val="tx1"/>
                </a:solidFill>
                <a:latin typeface="Trebuchet MS" pitchFamily="34" charset="0"/>
                <a:ea typeface="新細明體" charset="-120"/>
              </a:defRPr>
            </a:lvl3pPr>
            <a:lvl4pPr marL="1600200" indent="-228600" eaLnBrk="0" hangingPunct="0">
              <a:defRPr kumimoji="1" sz="2000">
                <a:solidFill>
                  <a:schemeClr val="tx1"/>
                </a:solidFill>
                <a:latin typeface="Trebuchet MS" pitchFamily="34" charset="0"/>
                <a:ea typeface="新細明體" charset="-120"/>
              </a:defRPr>
            </a:lvl4pPr>
            <a:lvl5pPr marL="2057400" indent="-228600" eaLnBrk="0" hangingPunct="0">
              <a:defRPr kumimoji="1" sz="2000">
                <a:solidFill>
                  <a:schemeClr val="tx1"/>
                </a:solidFill>
                <a:latin typeface="Trebuchet MS" pitchFamily="34" charset="0"/>
                <a:ea typeface="新細明體" charset="-120"/>
              </a:defRPr>
            </a:lvl5pPr>
            <a:lvl6pPr marL="2514600" indent="-228600" eaLnBrk="0" fontAlgn="base" hangingPunct="0">
              <a:spcBef>
                <a:spcPct val="0"/>
              </a:spcBef>
              <a:spcAft>
                <a:spcPct val="0"/>
              </a:spcAft>
              <a:defRPr kumimoji="1" sz="2000">
                <a:solidFill>
                  <a:schemeClr val="tx1"/>
                </a:solidFill>
                <a:latin typeface="Trebuchet MS" pitchFamily="34" charset="0"/>
                <a:ea typeface="新細明體" charset="-120"/>
              </a:defRPr>
            </a:lvl6pPr>
            <a:lvl7pPr marL="2971800" indent="-228600" eaLnBrk="0" fontAlgn="base" hangingPunct="0">
              <a:spcBef>
                <a:spcPct val="0"/>
              </a:spcBef>
              <a:spcAft>
                <a:spcPct val="0"/>
              </a:spcAft>
              <a:defRPr kumimoji="1" sz="2000">
                <a:solidFill>
                  <a:schemeClr val="tx1"/>
                </a:solidFill>
                <a:latin typeface="Trebuchet MS" pitchFamily="34" charset="0"/>
                <a:ea typeface="新細明體" charset="-120"/>
              </a:defRPr>
            </a:lvl7pPr>
            <a:lvl8pPr marL="3429000" indent="-228600" eaLnBrk="0" fontAlgn="base" hangingPunct="0">
              <a:spcBef>
                <a:spcPct val="0"/>
              </a:spcBef>
              <a:spcAft>
                <a:spcPct val="0"/>
              </a:spcAft>
              <a:defRPr kumimoji="1" sz="2000">
                <a:solidFill>
                  <a:schemeClr val="tx1"/>
                </a:solidFill>
                <a:latin typeface="Trebuchet MS" pitchFamily="34" charset="0"/>
                <a:ea typeface="新細明體" charset="-120"/>
              </a:defRPr>
            </a:lvl8pPr>
            <a:lvl9pPr marL="3886200" indent="-228600" eaLnBrk="0" fontAlgn="base" hangingPunct="0">
              <a:spcBef>
                <a:spcPct val="0"/>
              </a:spcBef>
              <a:spcAft>
                <a:spcPct val="0"/>
              </a:spcAft>
              <a:defRPr kumimoji="1" sz="2000">
                <a:solidFill>
                  <a:schemeClr val="tx1"/>
                </a:solidFill>
                <a:latin typeface="Trebuchet MS" pitchFamily="34" charset="0"/>
                <a:ea typeface="新細明體" charset="-120"/>
              </a:defRPr>
            </a:lvl9pPr>
          </a:lstStyle>
          <a:p>
            <a:pPr eaLnBrk="1" hangingPunct="1"/>
            <a:r>
              <a:rPr lang="en-US" altLang="zh-TW" sz="1800" b="1" dirty="0">
                <a:latin typeface="+mn-lt"/>
              </a:rPr>
              <a:t>Base color texture</a:t>
            </a:r>
          </a:p>
        </p:txBody>
      </p:sp>
      <p:sp>
        <p:nvSpPr>
          <p:cNvPr id="13" name="Line 11"/>
          <p:cNvSpPr>
            <a:spLocks noChangeShapeType="1"/>
          </p:cNvSpPr>
          <p:nvPr/>
        </p:nvSpPr>
        <p:spPr bwMode="auto">
          <a:xfrm flipV="1">
            <a:off x="2867025" y="4381500"/>
            <a:ext cx="571500" cy="190500"/>
          </a:xfrm>
          <a:prstGeom prst="line">
            <a:avLst/>
          </a:prstGeom>
          <a:noFill/>
          <a:ln w="12700" cap="sq">
            <a:solidFill>
              <a:schemeClr val="tx1"/>
            </a:solidFill>
            <a:round/>
            <a:headEnd type="none" w="sm" len="sm"/>
            <a:tailEnd type="triangle" w="sm" len="lg"/>
          </a:ln>
          <a:extLst>
            <a:ext uri="{909E8E84-426E-40DD-AFC4-6F175D3DCCD1}">
              <a14:hiddenFill xmlns:a14="http://schemas.microsoft.com/office/drawing/2010/main">
                <a:noFill/>
              </a14:hiddenFill>
            </a:ext>
          </a:extLst>
        </p:spPr>
        <p:txBody>
          <a:bodyPr wrap="none"/>
          <a:lstStyle/>
          <a:p>
            <a:endParaRPr lang="zh-TW" altLang="en-US" b="1"/>
          </a:p>
        </p:txBody>
      </p:sp>
    </p:spTree>
    <p:extLst>
      <p:ext uri="{BB962C8B-B14F-4D97-AF65-F5344CB8AC3E}">
        <p14:creationId xmlns:p14="http://schemas.microsoft.com/office/powerpoint/2010/main" val="207037514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Texture Issues in Games (1)</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5976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Multiple layers of textures</a:t>
            </a:r>
          </a:p>
          <a:p>
            <a:pPr lvl="1"/>
            <a:r>
              <a:rPr lang="en-US" altLang="zh-TW" sz="2000" dirty="0" smtClean="0">
                <a:latin typeface="+mn-lt"/>
              </a:rPr>
              <a:t>Texture blending</a:t>
            </a:r>
          </a:p>
          <a:p>
            <a:pPr lvl="1"/>
            <a:r>
              <a:rPr lang="en-US" altLang="zh-TW" sz="2000" dirty="0" smtClean="0">
                <a:latin typeface="+mn-lt"/>
              </a:rPr>
              <a:t>Cost of multi-texturing = cost of single texturing</a:t>
            </a:r>
          </a:p>
          <a:p>
            <a:r>
              <a:rPr lang="en-US" altLang="zh-TW" sz="2000" dirty="0" smtClean="0">
                <a:latin typeface="+mn-lt"/>
              </a:rPr>
              <a:t>Texture coordinate system</a:t>
            </a:r>
          </a:p>
          <a:p>
            <a:pPr lvl="1"/>
            <a:r>
              <a:rPr lang="en-US" altLang="zh-TW" sz="2000" dirty="0" smtClean="0">
                <a:latin typeface="+mn-lt"/>
              </a:rPr>
              <a:t>Texture coordinate animation</a:t>
            </a:r>
          </a:p>
          <a:p>
            <a:pPr lvl="1"/>
            <a:r>
              <a:rPr lang="en-US" altLang="zh-TW" sz="2000" dirty="0" smtClean="0">
                <a:latin typeface="+mn-lt"/>
              </a:rPr>
              <a:t>Texture transformation matrix</a:t>
            </a:r>
          </a:p>
          <a:p>
            <a:r>
              <a:rPr lang="en-US" altLang="zh-TW" sz="2000" dirty="0" smtClean="0">
                <a:latin typeface="+mn-lt"/>
              </a:rPr>
              <a:t>Texture animation</a:t>
            </a:r>
          </a:p>
          <a:p>
            <a:pPr lvl="1"/>
            <a:r>
              <a:rPr lang="en-US" altLang="zh-TW" sz="2000" dirty="0" smtClean="0">
                <a:latin typeface="+mn-lt"/>
              </a:rPr>
              <a:t>“texture slot” in Fly2, introduced later</a:t>
            </a:r>
          </a:p>
          <a:p>
            <a:r>
              <a:rPr lang="en-US" altLang="zh-TW" sz="2000" dirty="0" smtClean="0">
                <a:latin typeface="+mn-lt"/>
              </a:rPr>
              <a:t>Alpha channel in texture : (r, g, b, </a:t>
            </a:r>
            <a:r>
              <a:rPr lang="en-US" altLang="zh-TW" sz="2000" dirty="0" smtClean="0">
                <a:solidFill>
                  <a:srgbClr val="FFFF00"/>
                </a:solidFill>
                <a:latin typeface="+mn-lt"/>
              </a:rPr>
              <a:t>a</a:t>
            </a:r>
            <a:r>
              <a:rPr lang="en-US" altLang="zh-TW" sz="2000" dirty="0" smtClean="0">
                <a:latin typeface="+mn-lt"/>
              </a:rPr>
              <a:t>)</a:t>
            </a:r>
          </a:p>
          <a:p>
            <a:r>
              <a:rPr lang="en-US" altLang="zh-TW" sz="2000" dirty="0" smtClean="0">
                <a:latin typeface="+mn-lt"/>
              </a:rPr>
              <a:t>Texture formats</a:t>
            </a:r>
          </a:p>
          <a:p>
            <a:pPr lvl="1"/>
            <a:r>
              <a:rPr lang="en-US" altLang="zh-TW" sz="2000" dirty="0" smtClean="0">
                <a:latin typeface="+mn-lt"/>
              </a:rPr>
              <a:t>Texture size in 2</a:t>
            </a:r>
            <a:r>
              <a:rPr lang="en-US" altLang="zh-TW" sz="2000" baseline="30000" dirty="0" smtClean="0">
                <a:latin typeface="+mn-lt"/>
              </a:rPr>
              <a:t>m</a:t>
            </a:r>
            <a:r>
              <a:rPr lang="en-US" altLang="zh-TW" sz="2000" dirty="0" smtClean="0">
                <a:latin typeface="+mn-lt"/>
              </a:rPr>
              <a:t>x2</a:t>
            </a:r>
            <a:r>
              <a:rPr lang="en-US" altLang="zh-TW" sz="2000" baseline="30000" dirty="0" smtClean="0">
                <a:latin typeface="+mn-lt"/>
              </a:rPr>
              <a:t>n</a:t>
            </a:r>
            <a:r>
              <a:rPr lang="en-US" altLang="zh-TW" sz="2000" dirty="0" smtClean="0">
                <a:latin typeface="+mn-lt"/>
              </a:rPr>
              <a:t> (not necessary but for optimization)</a:t>
            </a:r>
          </a:p>
          <a:p>
            <a:pPr lvl="1"/>
            <a:r>
              <a:rPr lang="en-US" altLang="zh-TW" sz="2000" dirty="0" smtClean="0">
                <a:latin typeface="+mn-lt"/>
              </a:rPr>
              <a:t>Un-compressed format</a:t>
            </a:r>
          </a:p>
          <a:p>
            <a:pPr lvl="2"/>
            <a:r>
              <a:rPr lang="en-US" altLang="zh-TW" sz="2000" dirty="0" smtClean="0">
                <a:latin typeface="+mn-lt"/>
              </a:rPr>
              <a:t>A8R8G8B8</a:t>
            </a:r>
          </a:p>
          <a:p>
            <a:pPr lvl="1"/>
            <a:r>
              <a:rPr lang="en-US" altLang="zh-TW" sz="2000" dirty="0" smtClean="0">
                <a:latin typeface="+mn-lt"/>
              </a:rPr>
              <a:t>Compressed (for win32 platform)</a:t>
            </a:r>
            <a:endParaRPr lang="en-US" altLang="zh-TW" sz="2000" dirty="0">
              <a:latin typeface="+mn-lt"/>
            </a:endParaRPr>
          </a:p>
          <a:p>
            <a:pPr lvl="2"/>
            <a:r>
              <a:rPr lang="en-US" altLang="zh-TW" sz="2000" dirty="0" smtClean="0">
                <a:latin typeface="+mn-lt"/>
              </a:rPr>
              <a:t>DirectX DDS format (</a:t>
            </a:r>
            <a:r>
              <a:rPr lang="en-US" altLang="zh-TW" sz="2000" dirty="0" smtClean="0">
                <a:solidFill>
                  <a:srgbClr val="FFFF00"/>
                </a:solidFill>
                <a:latin typeface="+mn-lt"/>
              </a:rPr>
              <a:t>D</a:t>
            </a:r>
            <a:r>
              <a:rPr lang="en-US" altLang="zh-TW" sz="2000" dirty="0" smtClean="0">
                <a:latin typeface="+mn-lt"/>
              </a:rPr>
              <a:t>irect</a:t>
            </a:r>
            <a:r>
              <a:rPr lang="en-US" altLang="zh-TW" sz="2000" dirty="0" smtClean="0">
                <a:solidFill>
                  <a:srgbClr val="FFFF00"/>
                </a:solidFill>
                <a:latin typeface="+mn-lt"/>
              </a:rPr>
              <a:t>D</a:t>
            </a:r>
            <a:r>
              <a:rPr lang="en-US" altLang="zh-TW" sz="2000" dirty="0" smtClean="0">
                <a:latin typeface="+mn-lt"/>
              </a:rPr>
              <a:t>raw </a:t>
            </a:r>
            <a:r>
              <a:rPr lang="en-US" altLang="zh-TW" sz="2000" dirty="0" smtClean="0">
                <a:solidFill>
                  <a:srgbClr val="FFFF00"/>
                </a:solidFill>
                <a:latin typeface="+mn-lt"/>
              </a:rPr>
              <a:t>S</a:t>
            </a:r>
            <a:r>
              <a:rPr lang="en-US" altLang="zh-TW" sz="2000" dirty="0" smtClean="0">
                <a:latin typeface="+mn-lt"/>
              </a:rPr>
              <a:t>urface)</a:t>
            </a:r>
          </a:p>
          <a:p>
            <a:pPr lvl="1"/>
            <a:r>
              <a:rPr lang="en-US" altLang="zh-TW" sz="2000" dirty="0" smtClean="0">
                <a:latin typeface="+mn-lt"/>
              </a:rPr>
              <a:t>Floating-point texture data</a:t>
            </a:r>
          </a:p>
        </p:txBody>
      </p:sp>
    </p:spTree>
    <p:extLst>
      <p:ext uri="{BB962C8B-B14F-4D97-AF65-F5344CB8AC3E}">
        <p14:creationId xmlns:p14="http://schemas.microsoft.com/office/powerpoint/2010/main" val="44771638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Texture Issues in Games (2)</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17281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err="1" smtClean="0">
                <a:latin typeface="+mn-lt"/>
              </a:rPr>
              <a:t>Colorkeying</a:t>
            </a:r>
            <a:endParaRPr lang="en-US" altLang="zh-TW" sz="2000" dirty="0" smtClean="0">
              <a:latin typeface="+mn-lt"/>
            </a:endParaRPr>
          </a:p>
          <a:p>
            <a:pPr lvl="1"/>
            <a:r>
              <a:rPr lang="en-US" altLang="zh-TW" sz="2000" dirty="0" smtClean="0">
                <a:latin typeface="+mn-lt"/>
              </a:rPr>
              <a:t>Alpha blending ON + alpha test ON + Z-buffer Write ON</a:t>
            </a:r>
          </a:p>
          <a:p>
            <a:r>
              <a:rPr lang="en-US" altLang="zh-TW" sz="2000" dirty="0" err="1" smtClean="0">
                <a:latin typeface="+mn-lt"/>
              </a:rPr>
              <a:t>Mipmap</a:t>
            </a:r>
            <a:endParaRPr lang="en-US" altLang="zh-TW" sz="2000" dirty="0" smtClean="0">
              <a:latin typeface="+mn-lt"/>
            </a:endParaRPr>
          </a:p>
          <a:p>
            <a:pPr lvl="1"/>
            <a:r>
              <a:rPr lang="en-US" altLang="zh-TW" sz="2000" dirty="0" smtClean="0">
                <a:latin typeface="+mn-lt"/>
              </a:rPr>
              <a:t>Reduce aliasing or </a:t>
            </a:r>
            <a:r>
              <a:rPr lang="en-US" altLang="zh-TW" sz="2000" dirty="0" err="1">
                <a:latin typeface="+mn-lt"/>
              </a:rPr>
              <a:t>M</a:t>
            </a:r>
            <a:r>
              <a:rPr lang="en-US" altLang="zh-TW" sz="2000" dirty="0" err="1" smtClean="0">
                <a:latin typeface="+mn-lt"/>
              </a:rPr>
              <a:t>oire</a:t>
            </a:r>
            <a:r>
              <a:rPr lang="en-US" altLang="zh-TW" sz="2000" dirty="0" smtClean="0">
                <a:latin typeface="+mn-lt"/>
              </a:rPr>
              <a:t> effect when rendering</a:t>
            </a:r>
          </a:p>
          <a:p>
            <a:endParaRPr lang="en-US" altLang="zh-TW" sz="2000" dirty="0">
              <a:latin typeface="+mn-lt"/>
            </a:endParaRPr>
          </a:p>
          <a:p>
            <a:pPr lvl="1"/>
            <a:endParaRPr lang="en-US" altLang="zh-TW" sz="2000" dirty="0" smtClean="0">
              <a:latin typeface="+mn-lt"/>
            </a:endParaRPr>
          </a:p>
          <a:p>
            <a:pPr lvl="1"/>
            <a:endParaRPr lang="en-US" altLang="zh-TW" sz="2000" dirty="0" smtClean="0">
              <a:latin typeface="+mn-lt"/>
            </a:endParaRPr>
          </a:p>
        </p:txBody>
      </p:sp>
      <p:pic>
        <p:nvPicPr>
          <p:cNvPr id="4" name="圖片 4" descr="圖片2.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71700" y="2420888"/>
            <a:ext cx="5400600" cy="366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734858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Texture Slots in Fly2 Material</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15121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Fly2 designs a texture slot system for managing texture animation.</a:t>
            </a:r>
          </a:p>
          <a:p>
            <a:r>
              <a:rPr lang="en-US" altLang="zh-TW" sz="2000" dirty="0" smtClean="0">
                <a:latin typeface="+mn-lt"/>
              </a:rPr>
              <a:t>There is only one texture slot for rendering (current texture)</a:t>
            </a:r>
          </a:p>
          <a:p>
            <a:r>
              <a:rPr lang="en-US" altLang="zh-TW" sz="2000" dirty="0" smtClean="0">
                <a:latin typeface="+mn-lt"/>
              </a:rPr>
              <a:t>In one texture slot, there are textures in layers for multiple texture blending.</a:t>
            </a:r>
          </a:p>
        </p:txBody>
      </p:sp>
      <p:grpSp>
        <p:nvGrpSpPr>
          <p:cNvPr id="4" name="Group 25"/>
          <p:cNvGrpSpPr>
            <a:grpSpLocks/>
          </p:cNvGrpSpPr>
          <p:nvPr/>
        </p:nvGrpSpPr>
        <p:grpSpPr bwMode="auto">
          <a:xfrm>
            <a:off x="829395" y="2244402"/>
            <a:ext cx="7056438" cy="2170113"/>
            <a:chOff x="522" y="2160"/>
            <a:chExt cx="4445" cy="1367"/>
          </a:xfrm>
        </p:grpSpPr>
        <p:sp>
          <p:nvSpPr>
            <p:cNvPr id="6" name="Rectangle 4"/>
            <p:cNvSpPr>
              <a:spLocks noChangeArrowheads="1"/>
            </p:cNvSpPr>
            <p:nvPr/>
          </p:nvSpPr>
          <p:spPr bwMode="auto">
            <a:xfrm>
              <a:off x="1202" y="2976"/>
              <a:ext cx="908" cy="227"/>
            </a:xfrm>
            <a:prstGeom prst="rect">
              <a:avLst/>
            </a:prstGeom>
            <a:solidFill>
              <a:srgbClr val="FF6600"/>
            </a:solidFill>
            <a:ln w="25400" cap="sq">
              <a:solidFill>
                <a:schemeClr val="tx1"/>
              </a:solidFill>
              <a:miter lim="800000"/>
              <a:headEnd type="none" w="sm" len="lg"/>
              <a:tailEnd type="none" w="sm" len="lg"/>
            </a:ln>
            <a:effectLst/>
          </p:spPr>
          <p:txBody>
            <a:bodyPr wrap="none" anchor="ctr"/>
            <a:lstStyle/>
            <a:p>
              <a:pPr>
                <a:defRPr/>
              </a:pPr>
              <a:endParaRPr lang="zh-TW" altLang="en-US" b="1">
                <a:ea typeface="新細明體" pitchFamily="18" charset="-120"/>
              </a:endParaRPr>
            </a:p>
          </p:txBody>
        </p:sp>
        <p:sp>
          <p:nvSpPr>
            <p:cNvPr id="7" name="Rectangle 5"/>
            <p:cNvSpPr>
              <a:spLocks noChangeArrowheads="1"/>
            </p:cNvSpPr>
            <p:nvPr/>
          </p:nvSpPr>
          <p:spPr bwMode="auto">
            <a:xfrm>
              <a:off x="1202" y="2704"/>
              <a:ext cx="908" cy="227"/>
            </a:xfrm>
            <a:prstGeom prst="rect">
              <a:avLst/>
            </a:prstGeom>
            <a:solidFill>
              <a:srgbClr val="FF6600"/>
            </a:solidFill>
            <a:ln w="25400" cap="sq">
              <a:solidFill>
                <a:schemeClr val="tx1"/>
              </a:solidFill>
              <a:miter lim="800000"/>
              <a:headEnd type="none" w="sm" len="lg"/>
              <a:tailEnd type="none" w="sm" len="lg"/>
            </a:ln>
            <a:effectLst/>
          </p:spPr>
          <p:txBody>
            <a:bodyPr wrap="none" anchor="ctr"/>
            <a:lstStyle/>
            <a:p>
              <a:pPr>
                <a:defRPr/>
              </a:pPr>
              <a:endParaRPr lang="zh-TW" altLang="en-US" b="1">
                <a:ea typeface="新細明體" pitchFamily="18" charset="-120"/>
              </a:endParaRPr>
            </a:p>
          </p:txBody>
        </p:sp>
        <p:sp>
          <p:nvSpPr>
            <p:cNvPr id="8" name="Rectangle 6"/>
            <p:cNvSpPr>
              <a:spLocks noChangeArrowheads="1"/>
            </p:cNvSpPr>
            <p:nvPr/>
          </p:nvSpPr>
          <p:spPr bwMode="auto">
            <a:xfrm>
              <a:off x="1202" y="2432"/>
              <a:ext cx="908" cy="227"/>
            </a:xfrm>
            <a:prstGeom prst="rect">
              <a:avLst/>
            </a:prstGeom>
            <a:solidFill>
              <a:srgbClr val="FF6600"/>
            </a:solidFill>
            <a:ln w="25400" cap="sq">
              <a:solidFill>
                <a:schemeClr val="tx1"/>
              </a:solidFill>
              <a:miter lim="800000"/>
              <a:headEnd type="none" w="sm" len="lg"/>
              <a:tailEnd type="none" w="sm" len="lg"/>
            </a:ln>
            <a:effectLst/>
          </p:spPr>
          <p:txBody>
            <a:bodyPr wrap="none" anchor="ctr"/>
            <a:lstStyle/>
            <a:p>
              <a:pPr>
                <a:defRPr/>
              </a:pPr>
              <a:endParaRPr lang="zh-TW" altLang="en-US" b="1">
                <a:ea typeface="新細明體" pitchFamily="18" charset="-120"/>
              </a:endParaRPr>
            </a:p>
          </p:txBody>
        </p:sp>
        <p:sp>
          <p:nvSpPr>
            <p:cNvPr id="9" name="Rectangle 7"/>
            <p:cNvSpPr>
              <a:spLocks noChangeArrowheads="1"/>
            </p:cNvSpPr>
            <p:nvPr/>
          </p:nvSpPr>
          <p:spPr bwMode="auto">
            <a:xfrm>
              <a:off x="1202" y="2160"/>
              <a:ext cx="908" cy="227"/>
            </a:xfrm>
            <a:prstGeom prst="rect">
              <a:avLst/>
            </a:prstGeom>
            <a:solidFill>
              <a:srgbClr val="FF6600"/>
            </a:solidFill>
            <a:ln w="25400" cap="sq">
              <a:solidFill>
                <a:schemeClr val="tx1"/>
              </a:solidFill>
              <a:miter lim="800000"/>
              <a:headEnd type="none" w="sm" len="lg"/>
              <a:tailEnd type="none" w="sm" len="lg"/>
            </a:ln>
            <a:effectLst/>
          </p:spPr>
          <p:txBody>
            <a:bodyPr wrap="none" anchor="ctr"/>
            <a:lstStyle/>
            <a:p>
              <a:pPr>
                <a:defRPr/>
              </a:pPr>
              <a:endParaRPr lang="zh-TW" altLang="en-US" b="1">
                <a:ea typeface="新細明體" pitchFamily="18" charset="-120"/>
              </a:endParaRPr>
            </a:p>
          </p:txBody>
        </p:sp>
        <p:sp>
          <p:nvSpPr>
            <p:cNvPr id="10" name="Rectangle 8"/>
            <p:cNvSpPr>
              <a:spLocks noChangeArrowheads="1"/>
            </p:cNvSpPr>
            <p:nvPr/>
          </p:nvSpPr>
          <p:spPr bwMode="auto">
            <a:xfrm>
              <a:off x="2337" y="2976"/>
              <a:ext cx="908" cy="227"/>
            </a:xfrm>
            <a:prstGeom prst="rect">
              <a:avLst/>
            </a:prstGeom>
            <a:solidFill>
              <a:srgbClr val="FF6600"/>
            </a:solidFill>
            <a:ln w="25400" cap="sq">
              <a:solidFill>
                <a:schemeClr val="tx1"/>
              </a:solidFill>
              <a:miter lim="800000"/>
              <a:headEnd type="none" w="sm" len="lg"/>
              <a:tailEnd type="none" w="sm" len="lg"/>
            </a:ln>
            <a:effectLst/>
          </p:spPr>
          <p:txBody>
            <a:bodyPr wrap="none" anchor="ctr"/>
            <a:lstStyle/>
            <a:p>
              <a:pPr>
                <a:defRPr/>
              </a:pPr>
              <a:endParaRPr lang="zh-TW" altLang="en-US" b="1">
                <a:ea typeface="新細明體" pitchFamily="18" charset="-120"/>
              </a:endParaRPr>
            </a:p>
          </p:txBody>
        </p:sp>
        <p:sp>
          <p:nvSpPr>
            <p:cNvPr id="11" name="Rectangle 9"/>
            <p:cNvSpPr>
              <a:spLocks noChangeArrowheads="1"/>
            </p:cNvSpPr>
            <p:nvPr/>
          </p:nvSpPr>
          <p:spPr bwMode="auto">
            <a:xfrm>
              <a:off x="2337" y="2704"/>
              <a:ext cx="908" cy="227"/>
            </a:xfrm>
            <a:prstGeom prst="rect">
              <a:avLst/>
            </a:prstGeom>
            <a:solidFill>
              <a:srgbClr val="FF6600"/>
            </a:solidFill>
            <a:ln w="25400" cap="sq">
              <a:solidFill>
                <a:schemeClr val="tx1"/>
              </a:solidFill>
              <a:miter lim="800000"/>
              <a:headEnd type="none" w="sm" len="lg"/>
              <a:tailEnd type="none" w="sm" len="lg"/>
            </a:ln>
            <a:effectLst/>
          </p:spPr>
          <p:txBody>
            <a:bodyPr wrap="none" anchor="ctr"/>
            <a:lstStyle/>
            <a:p>
              <a:pPr>
                <a:defRPr/>
              </a:pPr>
              <a:endParaRPr lang="zh-TW" altLang="en-US" b="1">
                <a:ea typeface="新細明體" pitchFamily="18" charset="-120"/>
              </a:endParaRPr>
            </a:p>
          </p:txBody>
        </p:sp>
        <p:sp>
          <p:nvSpPr>
            <p:cNvPr id="12" name="Rectangle 10"/>
            <p:cNvSpPr>
              <a:spLocks noChangeArrowheads="1"/>
            </p:cNvSpPr>
            <p:nvPr/>
          </p:nvSpPr>
          <p:spPr bwMode="auto">
            <a:xfrm>
              <a:off x="2337" y="2432"/>
              <a:ext cx="908" cy="227"/>
            </a:xfrm>
            <a:prstGeom prst="rect">
              <a:avLst/>
            </a:prstGeom>
            <a:solidFill>
              <a:srgbClr val="FF6600"/>
            </a:solidFill>
            <a:ln w="25400" cap="sq">
              <a:solidFill>
                <a:schemeClr val="tx1"/>
              </a:solidFill>
              <a:miter lim="800000"/>
              <a:headEnd type="none" w="sm" len="lg"/>
              <a:tailEnd type="none" w="sm" len="lg"/>
            </a:ln>
            <a:effectLst/>
          </p:spPr>
          <p:txBody>
            <a:bodyPr wrap="none" anchor="ctr"/>
            <a:lstStyle/>
            <a:p>
              <a:pPr>
                <a:defRPr/>
              </a:pPr>
              <a:endParaRPr lang="zh-TW" altLang="en-US" b="1">
                <a:ea typeface="新細明體" pitchFamily="18" charset="-120"/>
              </a:endParaRPr>
            </a:p>
          </p:txBody>
        </p:sp>
        <p:sp>
          <p:nvSpPr>
            <p:cNvPr id="13" name="Rectangle 11"/>
            <p:cNvSpPr>
              <a:spLocks noChangeArrowheads="1"/>
            </p:cNvSpPr>
            <p:nvPr/>
          </p:nvSpPr>
          <p:spPr bwMode="auto">
            <a:xfrm>
              <a:off x="2337" y="2160"/>
              <a:ext cx="908" cy="227"/>
            </a:xfrm>
            <a:prstGeom prst="rect">
              <a:avLst/>
            </a:prstGeom>
            <a:solidFill>
              <a:srgbClr val="FF6600"/>
            </a:solidFill>
            <a:ln w="25400" cap="sq">
              <a:solidFill>
                <a:schemeClr val="tx1"/>
              </a:solidFill>
              <a:miter lim="800000"/>
              <a:headEnd type="none" w="sm" len="lg"/>
              <a:tailEnd type="none" w="sm" len="lg"/>
            </a:ln>
            <a:effectLst/>
          </p:spPr>
          <p:txBody>
            <a:bodyPr wrap="none" anchor="ctr"/>
            <a:lstStyle/>
            <a:p>
              <a:pPr>
                <a:defRPr/>
              </a:pPr>
              <a:endParaRPr lang="zh-TW" altLang="en-US" b="1">
                <a:ea typeface="新細明體" pitchFamily="18" charset="-120"/>
              </a:endParaRPr>
            </a:p>
          </p:txBody>
        </p:sp>
        <p:sp>
          <p:nvSpPr>
            <p:cNvPr id="14" name="Rectangle 12"/>
            <p:cNvSpPr>
              <a:spLocks noChangeArrowheads="1"/>
            </p:cNvSpPr>
            <p:nvPr/>
          </p:nvSpPr>
          <p:spPr bwMode="auto">
            <a:xfrm>
              <a:off x="3470" y="2976"/>
              <a:ext cx="908" cy="227"/>
            </a:xfrm>
            <a:prstGeom prst="rect">
              <a:avLst/>
            </a:prstGeom>
            <a:solidFill>
              <a:srgbClr val="FF6600"/>
            </a:solidFill>
            <a:ln w="25400" cap="sq">
              <a:solidFill>
                <a:schemeClr val="tx1"/>
              </a:solidFill>
              <a:miter lim="800000"/>
              <a:headEnd type="none" w="sm" len="lg"/>
              <a:tailEnd type="none" w="sm" len="lg"/>
            </a:ln>
            <a:effectLst/>
          </p:spPr>
          <p:txBody>
            <a:bodyPr wrap="none" anchor="ctr"/>
            <a:lstStyle/>
            <a:p>
              <a:pPr>
                <a:defRPr/>
              </a:pPr>
              <a:endParaRPr lang="zh-TW" altLang="en-US" b="1">
                <a:ea typeface="新細明體" pitchFamily="18" charset="-120"/>
              </a:endParaRPr>
            </a:p>
          </p:txBody>
        </p:sp>
        <p:sp>
          <p:nvSpPr>
            <p:cNvPr id="15" name="Rectangle 13"/>
            <p:cNvSpPr>
              <a:spLocks noChangeArrowheads="1"/>
            </p:cNvSpPr>
            <p:nvPr/>
          </p:nvSpPr>
          <p:spPr bwMode="auto">
            <a:xfrm>
              <a:off x="3470" y="2704"/>
              <a:ext cx="908" cy="227"/>
            </a:xfrm>
            <a:prstGeom prst="rect">
              <a:avLst/>
            </a:prstGeom>
            <a:solidFill>
              <a:srgbClr val="FF6600"/>
            </a:solidFill>
            <a:ln w="25400" cap="sq">
              <a:solidFill>
                <a:schemeClr val="tx1"/>
              </a:solidFill>
              <a:miter lim="800000"/>
              <a:headEnd type="none" w="sm" len="lg"/>
              <a:tailEnd type="none" w="sm" len="lg"/>
            </a:ln>
            <a:effectLst/>
          </p:spPr>
          <p:txBody>
            <a:bodyPr wrap="none" anchor="ctr"/>
            <a:lstStyle/>
            <a:p>
              <a:pPr>
                <a:defRPr/>
              </a:pPr>
              <a:endParaRPr lang="zh-TW" altLang="en-US" b="1">
                <a:ea typeface="新細明體" pitchFamily="18" charset="-120"/>
              </a:endParaRPr>
            </a:p>
          </p:txBody>
        </p:sp>
        <p:sp>
          <p:nvSpPr>
            <p:cNvPr id="16" name="Rectangle 14"/>
            <p:cNvSpPr>
              <a:spLocks noChangeArrowheads="1"/>
            </p:cNvSpPr>
            <p:nvPr/>
          </p:nvSpPr>
          <p:spPr bwMode="auto">
            <a:xfrm>
              <a:off x="3470" y="2432"/>
              <a:ext cx="908" cy="227"/>
            </a:xfrm>
            <a:prstGeom prst="rect">
              <a:avLst/>
            </a:prstGeom>
            <a:solidFill>
              <a:srgbClr val="FF6600"/>
            </a:solidFill>
            <a:ln w="25400" cap="sq">
              <a:solidFill>
                <a:schemeClr val="tx1"/>
              </a:solidFill>
              <a:miter lim="800000"/>
              <a:headEnd type="none" w="sm" len="lg"/>
              <a:tailEnd type="none" w="sm" len="lg"/>
            </a:ln>
            <a:effectLst/>
          </p:spPr>
          <p:txBody>
            <a:bodyPr wrap="none" anchor="ctr"/>
            <a:lstStyle/>
            <a:p>
              <a:pPr>
                <a:defRPr/>
              </a:pPr>
              <a:endParaRPr lang="zh-TW" altLang="en-US" b="1">
                <a:ea typeface="新細明體" pitchFamily="18" charset="-120"/>
              </a:endParaRPr>
            </a:p>
          </p:txBody>
        </p:sp>
        <p:sp>
          <p:nvSpPr>
            <p:cNvPr id="17" name="Rectangle 15"/>
            <p:cNvSpPr>
              <a:spLocks noChangeArrowheads="1"/>
            </p:cNvSpPr>
            <p:nvPr/>
          </p:nvSpPr>
          <p:spPr bwMode="auto">
            <a:xfrm>
              <a:off x="3470" y="2160"/>
              <a:ext cx="908" cy="227"/>
            </a:xfrm>
            <a:prstGeom prst="rect">
              <a:avLst/>
            </a:prstGeom>
            <a:solidFill>
              <a:srgbClr val="FF6600"/>
            </a:solidFill>
            <a:ln w="25400" cap="sq">
              <a:solidFill>
                <a:schemeClr val="tx1"/>
              </a:solidFill>
              <a:miter lim="800000"/>
              <a:headEnd type="none" w="sm" len="lg"/>
              <a:tailEnd type="none" w="sm" len="lg"/>
            </a:ln>
            <a:effectLst/>
          </p:spPr>
          <p:txBody>
            <a:bodyPr wrap="none" anchor="ctr"/>
            <a:lstStyle/>
            <a:p>
              <a:pPr>
                <a:defRPr/>
              </a:pPr>
              <a:endParaRPr lang="zh-TW" altLang="en-US" b="1">
                <a:ea typeface="新細明體" pitchFamily="18" charset="-120"/>
              </a:endParaRPr>
            </a:p>
          </p:txBody>
        </p:sp>
        <p:cxnSp>
          <p:nvCxnSpPr>
            <p:cNvPr id="18" name="AutoShape 16"/>
            <p:cNvCxnSpPr>
              <a:cxnSpLocks noChangeShapeType="1"/>
              <a:stCxn id="6" idx="3"/>
              <a:endCxn id="10" idx="1"/>
            </p:cNvCxnSpPr>
            <p:nvPr/>
          </p:nvCxnSpPr>
          <p:spPr bwMode="auto">
            <a:xfrm>
              <a:off x="2118" y="3090"/>
              <a:ext cx="211" cy="0"/>
            </a:xfrm>
            <a:prstGeom prst="straightConnector1">
              <a:avLst/>
            </a:prstGeom>
            <a:noFill/>
            <a:ln w="25400" cap="sq">
              <a:solidFill>
                <a:schemeClr val="tx1"/>
              </a:solidFill>
              <a:round/>
              <a:headEnd type="none" w="sm" len="lg"/>
              <a:tailEnd type="triangle" w="sm" len="lg"/>
            </a:ln>
            <a:extLst>
              <a:ext uri="{909E8E84-426E-40DD-AFC4-6F175D3DCCD1}">
                <a14:hiddenFill xmlns:a14="http://schemas.microsoft.com/office/drawing/2010/main">
                  <a:noFill/>
                </a14:hiddenFill>
              </a:ext>
            </a:extLst>
          </p:spPr>
        </p:cxnSp>
        <p:cxnSp>
          <p:nvCxnSpPr>
            <p:cNvPr id="19" name="AutoShape 17"/>
            <p:cNvCxnSpPr>
              <a:cxnSpLocks noChangeShapeType="1"/>
              <a:stCxn id="10" idx="3"/>
              <a:endCxn id="14" idx="1"/>
            </p:cNvCxnSpPr>
            <p:nvPr/>
          </p:nvCxnSpPr>
          <p:spPr bwMode="auto">
            <a:xfrm>
              <a:off x="3253" y="3090"/>
              <a:ext cx="209" cy="0"/>
            </a:xfrm>
            <a:prstGeom prst="straightConnector1">
              <a:avLst/>
            </a:prstGeom>
            <a:noFill/>
            <a:ln w="25400" cap="sq">
              <a:solidFill>
                <a:schemeClr val="tx1"/>
              </a:solidFill>
              <a:round/>
              <a:headEnd type="none" w="sm" len="lg"/>
              <a:tailEnd type="triangle" w="sm" len="lg"/>
            </a:ln>
            <a:extLst>
              <a:ext uri="{909E8E84-426E-40DD-AFC4-6F175D3DCCD1}">
                <a14:hiddenFill xmlns:a14="http://schemas.microsoft.com/office/drawing/2010/main">
                  <a:noFill/>
                </a14:hiddenFill>
              </a:ext>
            </a:extLst>
          </p:spPr>
        </p:cxnSp>
        <p:sp>
          <p:nvSpPr>
            <p:cNvPr id="20" name="Oval 18"/>
            <p:cNvSpPr>
              <a:spLocks noChangeArrowheads="1"/>
            </p:cNvSpPr>
            <p:nvPr/>
          </p:nvSpPr>
          <p:spPr bwMode="auto">
            <a:xfrm>
              <a:off x="4741" y="2977"/>
              <a:ext cx="226" cy="226"/>
            </a:xfrm>
            <a:prstGeom prst="ellipse">
              <a:avLst/>
            </a:prstGeom>
            <a:noFill/>
            <a:ln w="25400" cap="sq">
              <a:solidFill>
                <a:schemeClr val="tx1"/>
              </a:solidFill>
              <a:round/>
              <a:headEnd type="none" w="sm" len="lg"/>
              <a:tailEnd type="none" w="sm" len="lg"/>
            </a:ln>
            <a:effectLst/>
          </p:spPr>
          <p:txBody>
            <a:bodyPr wrap="none" anchor="ctr"/>
            <a:lstStyle/>
            <a:p>
              <a:pPr>
                <a:defRPr/>
              </a:pPr>
              <a:endParaRPr lang="zh-TW" altLang="en-US" b="1">
                <a:ea typeface="新細明體" pitchFamily="18" charset="-120"/>
              </a:endParaRPr>
            </a:p>
          </p:txBody>
        </p:sp>
        <p:cxnSp>
          <p:nvCxnSpPr>
            <p:cNvPr id="22" name="AutoShape 19"/>
            <p:cNvCxnSpPr>
              <a:cxnSpLocks noChangeShapeType="1"/>
              <a:stCxn id="14" idx="3"/>
              <a:endCxn id="20" idx="2"/>
            </p:cNvCxnSpPr>
            <p:nvPr/>
          </p:nvCxnSpPr>
          <p:spPr bwMode="auto">
            <a:xfrm>
              <a:off x="4386" y="3090"/>
              <a:ext cx="347" cy="0"/>
            </a:xfrm>
            <a:prstGeom prst="straightConnector1">
              <a:avLst/>
            </a:prstGeom>
            <a:noFill/>
            <a:ln w="25400" cap="sq">
              <a:solidFill>
                <a:schemeClr val="tx1"/>
              </a:solidFill>
              <a:round/>
              <a:headEnd type="none" w="sm" len="lg"/>
              <a:tailEnd type="triangle" w="sm" len="lg"/>
            </a:ln>
            <a:extLst>
              <a:ext uri="{909E8E84-426E-40DD-AFC4-6F175D3DCCD1}">
                <a14:hiddenFill xmlns:a14="http://schemas.microsoft.com/office/drawing/2010/main">
                  <a:noFill/>
                </a14:hiddenFill>
              </a:ext>
            </a:extLst>
          </p:spPr>
        </p:cxnSp>
        <p:sp>
          <p:nvSpPr>
            <p:cNvPr id="23" name="Text Box 20"/>
            <p:cNvSpPr txBox="1">
              <a:spLocks noChangeArrowheads="1"/>
            </p:cNvSpPr>
            <p:nvPr/>
          </p:nvSpPr>
          <p:spPr bwMode="auto">
            <a:xfrm>
              <a:off x="1507" y="3276"/>
              <a:ext cx="337" cy="233"/>
            </a:xfrm>
            <a:prstGeom prst="rect">
              <a:avLst/>
            </a:prstGeom>
            <a:noFill/>
            <a:ln w="25400" cap="sq">
              <a:noFill/>
              <a:miter lim="800000"/>
              <a:headEnd type="none" w="sm" len="lg"/>
              <a:tailEnd type="none" w="sm" len="lg"/>
            </a:ln>
            <a:effectLst/>
          </p:spPr>
          <p:txBody>
            <a:bodyPr wrap="none">
              <a:spAutoFit/>
            </a:bodyPr>
            <a:lstStyle/>
            <a:p>
              <a:pPr>
                <a:defRPr/>
              </a:pPr>
              <a:r>
                <a:rPr lang="en-US" altLang="zh-TW" b="1">
                  <a:effectLst>
                    <a:outerShdw blurRad="38100" dist="38100" dir="2700000" algn="tl">
                      <a:srgbClr val="000000"/>
                    </a:outerShdw>
                  </a:effectLst>
                  <a:ea typeface="新細明體" pitchFamily="18" charset="-120"/>
                </a:rPr>
                <a:t>slot</a:t>
              </a:r>
            </a:p>
          </p:txBody>
        </p:sp>
        <p:sp>
          <p:nvSpPr>
            <p:cNvPr id="24" name="Text Box 22"/>
            <p:cNvSpPr txBox="1">
              <a:spLocks noChangeArrowheads="1"/>
            </p:cNvSpPr>
            <p:nvPr/>
          </p:nvSpPr>
          <p:spPr bwMode="auto">
            <a:xfrm>
              <a:off x="2600" y="3294"/>
              <a:ext cx="337" cy="233"/>
            </a:xfrm>
            <a:prstGeom prst="rect">
              <a:avLst/>
            </a:prstGeom>
            <a:noFill/>
            <a:ln w="25400" cap="sq">
              <a:noFill/>
              <a:miter lim="800000"/>
              <a:headEnd type="none" w="sm" len="lg"/>
              <a:tailEnd type="none" w="sm" len="lg"/>
            </a:ln>
            <a:effectLst/>
          </p:spPr>
          <p:txBody>
            <a:bodyPr wrap="none">
              <a:spAutoFit/>
            </a:bodyPr>
            <a:lstStyle/>
            <a:p>
              <a:pPr>
                <a:defRPr/>
              </a:pPr>
              <a:r>
                <a:rPr lang="en-US" altLang="zh-TW" b="1">
                  <a:effectLst>
                    <a:outerShdw blurRad="38100" dist="38100" dir="2700000" algn="tl">
                      <a:srgbClr val="000000"/>
                    </a:outerShdw>
                  </a:effectLst>
                  <a:ea typeface="新細明體" pitchFamily="18" charset="-120"/>
                </a:rPr>
                <a:t>slot</a:t>
              </a:r>
            </a:p>
          </p:txBody>
        </p:sp>
        <p:sp>
          <p:nvSpPr>
            <p:cNvPr id="25" name="Text Box 23"/>
            <p:cNvSpPr txBox="1">
              <a:spLocks noChangeArrowheads="1"/>
            </p:cNvSpPr>
            <p:nvPr/>
          </p:nvSpPr>
          <p:spPr bwMode="auto">
            <a:xfrm>
              <a:off x="3780" y="3294"/>
              <a:ext cx="337" cy="233"/>
            </a:xfrm>
            <a:prstGeom prst="rect">
              <a:avLst/>
            </a:prstGeom>
            <a:noFill/>
            <a:ln w="25400" cap="sq">
              <a:noFill/>
              <a:miter lim="800000"/>
              <a:headEnd type="none" w="sm" len="lg"/>
              <a:tailEnd type="none" w="sm" len="lg"/>
            </a:ln>
            <a:effectLst/>
          </p:spPr>
          <p:txBody>
            <a:bodyPr wrap="none">
              <a:spAutoFit/>
            </a:bodyPr>
            <a:lstStyle/>
            <a:p>
              <a:pPr>
                <a:defRPr/>
              </a:pPr>
              <a:r>
                <a:rPr lang="en-US" altLang="zh-TW" b="1">
                  <a:effectLst>
                    <a:outerShdw blurRad="38100" dist="38100" dir="2700000" algn="tl">
                      <a:srgbClr val="000000"/>
                    </a:outerShdw>
                  </a:effectLst>
                  <a:ea typeface="新細明體" pitchFamily="18" charset="-120"/>
                </a:rPr>
                <a:t>slot</a:t>
              </a:r>
            </a:p>
          </p:txBody>
        </p:sp>
        <p:sp>
          <p:nvSpPr>
            <p:cNvPr id="26" name="Text Box 24"/>
            <p:cNvSpPr txBox="1">
              <a:spLocks noChangeArrowheads="1"/>
            </p:cNvSpPr>
            <p:nvPr/>
          </p:nvSpPr>
          <p:spPr bwMode="auto">
            <a:xfrm>
              <a:off x="522" y="2554"/>
              <a:ext cx="468" cy="233"/>
            </a:xfrm>
            <a:prstGeom prst="rect">
              <a:avLst/>
            </a:prstGeom>
            <a:noFill/>
            <a:ln w="25400" cap="sq">
              <a:noFill/>
              <a:miter lim="800000"/>
              <a:headEnd type="none" w="sm" len="lg"/>
              <a:tailEnd type="none" w="sm" len="lg"/>
            </a:ln>
            <a:effectLst/>
          </p:spPr>
          <p:txBody>
            <a:bodyPr wrap="none">
              <a:spAutoFit/>
            </a:bodyPr>
            <a:lstStyle/>
            <a:p>
              <a:pPr>
                <a:defRPr/>
              </a:pPr>
              <a:r>
                <a:rPr lang="en-US" altLang="zh-TW" b="1">
                  <a:effectLst>
                    <a:outerShdw blurRad="38100" dist="38100" dir="2700000" algn="tl">
                      <a:srgbClr val="000000"/>
                    </a:outerShdw>
                  </a:effectLst>
                  <a:ea typeface="新細明體" pitchFamily="18" charset="-120"/>
                </a:rPr>
                <a:t>layers</a:t>
              </a:r>
            </a:p>
          </p:txBody>
        </p:sp>
      </p:grpSp>
    </p:spTree>
    <p:extLst>
      <p:ext uri="{BB962C8B-B14F-4D97-AF65-F5344CB8AC3E}">
        <p14:creationId xmlns:p14="http://schemas.microsoft.com/office/powerpoint/2010/main" val="18417460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Textures As Material’s Components (1)</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61206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Fly2 uses material function class to manage textures.</a:t>
            </a:r>
          </a:p>
          <a:p>
            <a:r>
              <a:rPr lang="en-US" altLang="zh-TW" sz="2000" dirty="0" smtClean="0">
                <a:latin typeface="+mn-lt"/>
              </a:rPr>
              <a:t>To initialize texture slot system use </a:t>
            </a:r>
            <a:r>
              <a:rPr lang="en-US" altLang="zh-TW" sz="2000" dirty="0" err="1" smtClean="0">
                <a:solidFill>
                  <a:srgbClr val="FFFF00"/>
                </a:solidFill>
                <a:latin typeface="+mn-lt"/>
              </a:rPr>
              <a:t>FnMaterial</a:t>
            </a:r>
            <a:r>
              <a:rPr lang="en-US" altLang="zh-TW" sz="2000" dirty="0" smtClean="0">
                <a:solidFill>
                  <a:srgbClr val="FFFF00"/>
                </a:solidFill>
                <a:latin typeface="+mn-lt"/>
              </a:rPr>
              <a:t>::</a:t>
            </a:r>
            <a:r>
              <a:rPr lang="en-US" altLang="zh-TW" sz="2000" dirty="0" err="1" smtClean="0">
                <a:solidFill>
                  <a:srgbClr val="FFFF00"/>
                </a:solidFill>
                <a:latin typeface="+mn-lt"/>
              </a:rPr>
              <a:t>InitializeTextures</a:t>
            </a:r>
            <a:r>
              <a:rPr lang="en-US" altLang="zh-TW" sz="2000" dirty="0" smtClean="0">
                <a:solidFill>
                  <a:srgbClr val="FFFF00"/>
                </a:solidFill>
                <a:latin typeface="+mn-lt"/>
              </a:rPr>
              <a:t>(</a:t>
            </a:r>
            <a:r>
              <a:rPr lang="en-US" altLang="zh-TW" sz="2000" dirty="0" err="1" smtClean="0">
                <a:solidFill>
                  <a:srgbClr val="FFFF00"/>
                </a:solidFill>
                <a:latin typeface="+mn-lt"/>
              </a:rPr>
              <a:t>nSlot</a:t>
            </a:r>
            <a:r>
              <a:rPr lang="en-US" altLang="zh-TW" sz="2000" dirty="0" smtClean="0">
                <a:solidFill>
                  <a:srgbClr val="FFFF00"/>
                </a:solidFill>
                <a:latin typeface="+mn-lt"/>
              </a:rPr>
              <a:t>, </a:t>
            </a:r>
            <a:r>
              <a:rPr lang="en-US" altLang="zh-TW" sz="2000" dirty="0" err="1" smtClean="0">
                <a:solidFill>
                  <a:srgbClr val="FFFF00"/>
                </a:solidFill>
                <a:latin typeface="+mn-lt"/>
              </a:rPr>
              <a:t>nLayer</a:t>
            </a:r>
            <a:r>
              <a:rPr lang="en-US" altLang="zh-TW" sz="2000" dirty="0" smtClean="0">
                <a:solidFill>
                  <a:srgbClr val="FFFF00"/>
                </a:solidFill>
                <a:latin typeface="+mn-lt"/>
              </a:rPr>
              <a:t>);</a:t>
            </a:r>
          </a:p>
          <a:p>
            <a:pPr lvl="1"/>
            <a:r>
              <a:rPr lang="en-US" altLang="zh-TW" sz="2000" dirty="0" err="1">
                <a:solidFill>
                  <a:srgbClr val="FFFF00"/>
                </a:solidFill>
                <a:latin typeface="+mn-lt"/>
              </a:rPr>
              <a:t>i</a:t>
            </a:r>
            <a:r>
              <a:rPr lang="en-US" altLang="zh-TW" sz="2000" dirty="0" err="1" smtClean="0">
                <a:solidFill>
                  <a:srgbClr val="FFFF00"/>
                </a:solidFill>
                <a:latin typeface="+mn-lt"/>
              </a:rPr>
              <a:t>nt</a:t>
            </a:r>
            <a:r>
              <a:rPr lang="en-US" altLang="zh-TW" sz="2000" dirty="0" smtClean="0">
                <a:solidFill>
                  <a:srgbClr val="FFFF00"/>
                </a:solidFill>
                <a:latin typeface="+mn-lt"/>
              </a:rPr>
              <a:t> </a:t>
            </a:r>
            <a:r>
              <a:rPr lang="en-US" altLang="zh-TW" sz="2000" dirty="0" err="1" smtClean="0">
                <a:solidFill>
                  <a:srgbClr val="FFFF00"/>
                </a:solidFill>
                <a:latin typeface="+mn-lt"/>
              </a:rPr>
              <a:t>nSlot</a:t>
            </a:r>
            <a:r>
              <a:rPr lang="en-US" altLang="zh-TW" sz="2000" dirty="0" smtClean="0">
                <a:solidFill>
                  <a:srgbClr val="FFFF00"/>
                </a:solidFill>
                <a:latin typeface="+mn-lt"/>
              </a:rPr>
              <a:t> </a:t>
            </a:r>
            <a:r>
              <a:rPr lang="en-US" altLang="zh-TW" sz="2000" dirty="0" smtClean="0">
                <a:latin typeface="+mn-lt"/>
              </a:rPr>
              <a:t>: number of slots</a:t>
            </a:r>
          </a:p>
          <a:p>
            <a:pPr lvl="1"/>
            <a:r>
              <a:rPr lang="en-US" altLang="zh-TW" sz="2000" dirty="0" err="1">
                <a:solidFill>
                  <a:srgbClr val="FFFF00"/>
                </a:solidFill>
                <a:latin typeface="+mn-lt"/>
              </a:rPr>
              <a:t>i</a:t>
            </a:r>
            <a:r>
              <a:rPr lang="en-US" altLang="zh-TW" sz="2000" dirty="0" err="1" smtClean="0">
                <a:solidFill>
                  <a:srgbClr val="FFFF00"/>
                </a:solidFill>
                <a:latin typeface="+mn-lt"/>
              </a:rPr>
              <a:t>nt</a:t>
            </a:r>
            <a:r>
              <a:rPr lang="en-US" altLang="zh-TW" sz="2000" dirty="0" smtClean="0">
                <a:solidFill>
                  <a:srgbClr val="FFFF00"/>
                </a:solidFill>
                <a:latin typeface="+mn-lt"/>
              </a:rPr>
              <a:t> </a:t>
            </a:r>
            <a:r>
              <a:rPr lang="en-US" altLang="zh-TW" sz="2000" dirty="0" err="1" smtClean="0">
                <a:solidFill>
                  <a:srgbClr val="FFFF00"/>
                </a:solidFill>
                <a:latin typeface="+mn-lt"/>
              </a:rPr>
              <a:t>nLayer</a:t>
            </a:r>
            <a:r>
              <a:rPr lang="en-US" altLang="zh-TW" sz="2000" dirty="0" smtClean="0">
                <a:solidFill>
                  <a:srgbClr val="FFFF00"/>
                </a:solidFill>
                <a:latin typeface="+mn-lt"/>
              </a:rPr>
              <a:t> </a:t>
            </a:r>
            <a:r>
              <a:rPr lang="en-US" altLang="zh-TW" sz="2000" dirty="0" smtClean="0">
                <a:latin typeface="+mn-lt"/>
              </a:rPr>
              <a:t>: number of layers for each slot</a:t>
            </a:r>
          </a:p>
          <a:p>
            <a:r>
              <a:rPr lang="en-US" altLang="zh-TW" sz="2000" dirty="0" smtClean="0">
                <a:latin typeface="+mn-lt"/>
              </a:rPr>
              <a:t>Use </a:t>
            </a:r>
            <a:r>
              <a:rPr lang="en-US" altLang="zh-TW" sz="2000" dirty="0" err="1" smtClean="0">
                <a:solidFill>
                  <a:srgbClr val="FFFF00"/>
                </a:solidFill>
                <a:latin typeface="+mn-lt"/>
              </a:rPr>
              <a:t>TEXTUREid</a:t>
            </a:r>
            <a:r>
              <a:rPr lang="en-US" altLang="zh-TW" sz="2000" dirty="0" smtClean="0">
                <a:solidFill>
                  <a:srgbClr val="FFFF00"/>
                </a:solidFill>
                <a:latin typeface="+mn-lt"/>
              </a:rPr>
              <a:t> </a:t>
            </a:r>
            <a:r>
              <a:rPr lang="en-US" altLang="zh-TW" sz="2000" dirty="0" err="1" smtClean="0">
                <a:solidFill>
                  <a:srgbClr val="FFFF00"/>
                </a:solidFill>
                <a:latin typeface="+mn-lt"/>
              </a:rPr>
              <a:t>FnMaterial</a:t>
            </a:r>
            <a:r>
              <a:rPr lang="en-US" altLang="zh-TW" sz="2000" dirty="0" smtClean="0">
                <a:solidFill>
                  <a:srgbClr val="FFFF00"/>
                </a:solidFill>
                <a:latin typeface="+mn-lt"/>
              </a:rPr>
              <a:t>::</a:t>
            </a:r>
            <a:r>
              <a:rPr lang="en-US" altLang="zh-TW" sz="2000" dirty="0" err="1" smtClean="0">
                <a:solidFill>
                  <a:srgbClr val="FFFF00"/>
                </a:solidFill>
                <a:latin typeface="+mn-lt"/>
              </a:rPr>
              <a:t>LoadTexture</a:t>
            </a:r>
            <a:r>
              <a:rPr lang="en-US" altLang="zh-TW" sz="2000" dirty="0" smtClean="0">
                <a:solidFill>
                  <a:srgbClr val="FFFF00"/>
                </a:solidFill>
                <a:latin typeface="+mn-lt"/>
              </a:rPr>
              <a:t>(</a:t>
            </a:r>
            <a:r>
              <a:rPr lang="en-US" altLang="zh-TW" sz="2000" dirty="0" err="1" smtClean="0">
                <a:solidFill>
                  <a:srgbClr val="FFFF00"/>
                </a:solidFill>
                <a:latin typeface="+mn-lt"/>
              </a:rPr>
              <a:t>int</a:t>
            </a:r>
            <a:r>
              <a:rPr lang="en-US" altLang="zh-TW" sz="2000" dirty="0" smtClean="0">
                <a:solidFill>
                  <a:srgbClr val="FFFF00"/>
                </a:solidFill>
                <a:latin typeface="+mn-lt"/>
              </a:rPr>
              <a:t> slot, </a:t>
            </a:r>
            <a:r>
              <a:rPr lang="en-US" altLang="zh-TW" sz="2000" dirty="0" err="1" smtClean="0">
                <a:solidFill>
                  <a:srgbClr val="FFFF00"/>
                </a:solidFill>
                <a:latin typeface="+mn-lt"/>
              </a:rPr>
              <a:t>int</a:t>
            </a:r>
            <a:r>
              <a:rPr lang="en-US" altLang="zh-TW" sz="2000" dirty="0" smtClean="0">
                <a:solidFill>
                  <a:srgbClr val="FFFF00"/>
                </a:solidFill>
                <a:latin typeface="+mn-lt"/>
              </a:rPr>
              <a:t> layer, char *</a:t>
            </a:r>
            <a:r>
              <a:rPr lang="en-US" altLang="zh-TW" sz="2000" dirty="0" err="1" smtClean="0">
                <a:solidFill>
                  <a:srgbClr val="FFFF00"/>
                </a:solidFill>
                <a:latin typeface="+mn-lt"/>
              </a:rPr>
              <a:t>texName</a:t>
            </a:r>
            <a:r>
              <a:rPr lang="en-US" altLang="zh-TW" sz="2000" dirty="0" smtClean="0">
                <a:solidFill>
                  <a:srgbClr val="FFFF00"/>
                </a:solidFill>
                <a:latin typeface="+mn-lt"/>
              </a:rPr>
              <a:t>,</a:t>
            </a:r>
          </a:p>
          <a:p>
            <a:pPr marL="0" indent="0">
              <a:buNone/>
            </a:pPr>
            <a:r>
              <a:rPr lang="en-US" altLang="zh-TW" sz="2000" dirty="0" smtClean="0">
                <a:solidFill>
                  <a:srgbClr val="FFFF00"/>
                </a:solidFill>
                <a:latin typeface="+mn-lt"/>
              </a:rPr>
              <a:t>	BOOL4 </a:t>
            </a:r>
            <a:r>
              <a:rPr lang="en-US" altLang="zh-TW" sz="2000" dirty="0" err="1" smtClean="0">
                <a:solidFill>
                  <a:srgbClr val="FFFF00"/>
                </a:solidFill>
                <a:latin typeface="+mn-lt"/>
              </a:rPr>
              <a:t>beColorkey</a:t>
            </a:r>
            <a:r>
              <a:rPr lang="en-US" altLang="zh-TW" sz="2000" dirty="0" smtClean="0">
                <a:solidFill>
                  <a:srgbClr val="FFFF00"/>
                </a:solidFill>
                <a:latin typeface="+mn-lt"/>
              </a:rPr>
              <a:t> = FALSE, BYTE *</a:t>
            </a:r>
            <a:r>
              <a:rPr lang="en-US" altLang="zh-TW" sz="2000" dirty="0" err="1" smtClean="0">
                <a:solidFill>
                  <a:srgbClr val="FFFF00"/>
                </a:solidFill>
                <a:latin typeface="+mn-lt"/>
              </a:rPr>
              <a:t>keyValue</a:t>
            </a:r>
            <a:r>
              <a:rPr lang="en-US" altLang="zh-TW" sz="2000" dirty="0" smtClean="0">
                <a:solidFill>
                  <a:srgbClr val="FFFF00"/>
                </a:solidFill>
                <a:latin typeface="+mn-lt"/>
              </a:rPr>
              <a:t> = NULL, </a:t>
            </a:r>
            <a:r>
              <a:rPr lang="en-US" altLang="zh-TW" sz="2000" dirty="0" err="1" smtClean="0">
                <a:solidFill>
                  <a:srgbClr val="FFFF00"/>
                </a:solidFill>
                <a:latin typeface="+mn-lt"/>
              </a:rPr>
              <a:t>int</a:t>
            </a:r>
            <a:r>
              <a:rPr lang="en-US" altLang="zh-TW" sz="2000" dirty="0" smtClean="0">
                <a:solidFill>
                  <a:srgbClr val="FFFF00"/>
                </a:solidFill>
                <a:latin typeface="+mn-lt"/>
              </a:rPr>
              <a:t> </a:t>
            </a:r>
            <a:r>
              <a:rPr lang="en-US" altLang="zh-TW" sz="2000" dirty="0" err="1" smtClean="0">
                <a:solidFill>
                  <a:srgbClr val="FFFF00"/>
                </a:solidFill>
                <a:latin typeface="+mn-lt"/>
              </a:rPr>
              <a:t>mipMap</a:t>
            </a:r>
            <a:r>
              <a:rPr lang="en-US" altLang="zh-TW" sz="2000" dirty="0" smtClean="0">
                <a:solidFill>
                  <a:srgbClr val="FFFF00"/>
                </a:solidFill>
                <a:latin typeface="+mn-lt"/>
              </a:rPr>
              <a:t> = 0,</a:t>
            </a:r>
          </a:p>
          <a:p>
            <a:pPr marL="0" indent="0">
              <a:buNone/>
            </a:pPr>
            <a:r>
              <a:rPr lang="en-US" altLang="zh-TW" sz="2000" dirty="0">
                <a:solidFill>
                  <a:srgbClr val="FFFF00"/>
                </a:solidFill>
                <a:latin typeface="+mn-lt"/>
              </a:rPr>
              <a:t> </a:t>
            </a:r>
            <a:r>
              <a:rPr lang="en-US" altLang="zh-TW" sz="2000" dirty="0" smtClean="0">
                <a:solidFill>
                  <a:srgbClr val="FFFF00"/>
                </a:solidFill>
                <a:latin typeface="+mn-lt"/>
              </a:rPr>
              <a:t>               DWORD pool = MANAGED_MEMORY) </a:t>
            </a:r>
            <a:r>
              <a:rPr lang="en-US" altLang="zh-TW" sz="2000" dirty="0" smtClean="0">
                <a:latin typeface="+mn-lt"/>
              </a:rPr>
              <a:t>to load a texture from a file.</a:t>
            </a:r>
          </a:p>
          <a:p>
            <a:pPr marL="742950" lvl="2" indent="-342900"/>
            <a:r>
              <a:rPr lang="en-US" altLang="zh-TW" sz="2000" dirty="0" smtClean="0">
                <a:solidFill>
                  <a:srgbClr val="FFFF00"/>
                </a:solidFill>
                <a:latin typeface="+mn-lt"/>
              </a:rPr>
              <a:t>(</a:t>
            </a:r>
            <a:r>
              <a:rPr lang="en-US" altLang="zh-TW" sz="2000" dirty="0" err="1" smtClean="0">
                <a:solidFill>
                  <a:srgbClr val="FFFF00"/>
                </a:solidFill>
                <a:latin typeface="+mn-lt"/>
              </a:rPr>
              <a:t>int</a:t>
            </a:r>
            <a:r>
              <a:rPr lang="en-US" altLang="zh-TW" sz="2000" dirty="0" smtClean="0">
                <a:solidFill>
                  <a:srgbClr val="FFFF00"/>
                </a:solidFill>
                <a:latin typeface="+mn-lt"/>
              </a:rPr>
              <a:t> slot, </a:t>
            </a:r>
            <a:r>
              <a:rPr lang="en-US" altLang="zh-TW" sz="2000" dirty="0" err="1" smtClean="0">
                <a:solidFill>
                  <a:srgbClr val="FFFF00"/>
                </a:solidFill>
                <a:latin typeface="+mn-lt"/>
              </a:rPr>
              <a:t>int</a:t>
            </a:r>
            <a:r>
              <a:rPr lang="en-US" altLang="zh-TW" sz="2000" dirty="0" smtClean="0">
                <a:solidFill>
                  <a:srgbClr val="FFFF00"/>
                </a:solidFill>
                <a:latin typeface="+mn-lt"/>
              </a:rPr>
              <a:t> layer) </a:t>
            </a:r>
            <a:r>
              <a:rPr lang="en-US" altLang="zh-TW" sz="2000" dirty="0">
                <a:latin typeface="+mn-lt"/>
              </a:rPr>
              <a:t>: </a:t>
            </a:r>
            <a:r>
              <a:rPr lang="en-US" altLang="zh-TW" sz="2000" dirty="0" smtClean="0">
                <a:latin typeface="+mn-lt"/>
              </a:rPr>
              <a:t>texture slot and layer</a:t>
            </a:r>
          </a:p>
          <a:p>
            <a:pPr marL="742950" lvl="2" indent="-342900"/>
            <a:r>
              <a:rPr lang="en-US" altLang="zh-TW" sz="2000" dirty="0">
                <a:solidFill>
                  <a:srgbClr val="FFFF00"/>
                </a:solidFill>
                <a:latin typeface="+mn-lt"/>
              </a:rPr>
              <a:t>c</a:t>
            </a:r>
            <a:r>
              <a:rPr lang="en-US" altLang="zh-TW" sz="2000" dirty="0" smtClean="0">
                <a:solidFill>
                  <a:srgbClr val="FFFF00"/>
                </a:solidFill>
                <a:latin typeface="+mn-lt"/>
              </a:rPr>
              <a:t>har *</a:t>
            </a:r>
            <a:r>
              <a:rPr lang="en-US" altLang="zh-TW" sz="2000" dirty="0" err="1" smtClean="0">
                <a:solidFill>
                  <a:srgbClr val="FFFF00"/>
                </a:solidFill>
                <a:latin typeface="+mn-lt"/>
              </a:rPr>
              <a:t>texName</a:t>
            </a:r>
            <a:r>
              <a:rPr lang="en-US" altLang="zh-TW" sz="2000" dirty="0" smtClean="0">
                <a:solidFill>
                  <a:srgbClr val="FFFF00"/>
                </a:solidFill>
                <a:latin typeface="+mn-lt"/>
              </a:rPr>
              <a:t> </a:t>
            </a:r>
            <a:r>
              <a:rPr lang="en-US" altLang="zh-TW" sz="2000" dirty="0" smtClean="0">
                <a:latin typeface="+mn-lt"/>
              </a:rPr>
              <a:t>: texture file name (no extension). On win32 platform, Fly2 will search a texture in the following file formats: DDS, BMP, JPG, TGA</a:t>
            </a:r>
          </a:p>
          <a:p>
            <a:pPr marL="742950" lvl="2" indent="-342900"/>
            <a:r>
              <a:rPr lang="en-US" altLang="zh-TW" sz="2000" dirty="0" smtClean="0">
                <a:solidFill>
                  <a:srgbClr val="FFFF00"/>
                </a:solidFill>
                <a:latin typeface="+mn-lt"/>
              </a:rPr>
              <a:t>BOOL4 </a:t>
            </a:r>
            <a:r>
              <a:rPr lang="en-US" altLang="zh-TW" sz="2000" dirty="0" err="1" smtClean="0">
                <a:solidFill>
                  <a:srgbClr val="FFFF00"/>
                </a:solidFill>
                <a:latin typeface="+mn-lt"/>
              </a:rPr>
              <a:t>beColorkey</a:t>
            </a:r>
            <a:r>
              <a:rPr lang="en-US" altLang="zh-TW" sz="2000" dirty="0" smtClean="0">
                <a:solidFill>
                  <a:srgbClr val="FFFF00"/>
                </a:solidFill>
                <a:latin typeface="+mn-lt"/>
              </a:rPr>
              <a:t> = TRUE </a:t>
            </a:r>
            <a:r>
              <a:rPr lang="en-US" altLang="zh-TW" sz="2000" dirty="0" smtClean="0">
                <a:latin typeface="+mn-lt"/>
              </a:rPr>
              <a:t>for specifying the texture has a </a:t>
            </a:r>
            <a:r>
              <a:rPr lang="en-US" altLang="zh-TW" sz="2000" dirty="0" err="1" smtClean="0">
                <a:latin typeface="+mn-lt"/>
              </a:rPr>
              <a:t>colorkeying</a:t>
            </a:r>
            <a:r>
              <a:rPr lang="en-US" altLang="zh-TW" sz="2000" dirty="0" smtClean="0">
                <a:latin typeface="+mn-lt"/>
              </a:rPr>
              <a:t> value in </a:t>
            </a:r>
            <a:r>
              <a:rPr lang="en-US" altLang="zh-TW" sz="2000" dirty="0" smtClean="0">
                <a:solidFill>
                  <a:srgbClr val="FFFF00"/>
                </a:solidFill>
                <a:latin typeface="+mn-lt"/>
              </a:rPr>
              <a:t>BYTE</a:t>
            </a:r>
            <a:r>
              <a:rPr lang="en-US" altLang="zh-TW" sz="2000" dirty="0" smtClean="0">
                <a:latin typeface="+mn-lt"/>
              </a:rPr>
              <a:t> array, </a:t>
            </a:r>
            <a:r>
              <a:rPr lang="en-US" altLang="zh-TW" sz="2000" dirty="0" err="1" smtClean="0">
                <a:solidFill>
                  <a:srgbClr val="FFFF00"/>
                </a:solidFill>
                <a:latin typeface="+mn-lt"/>
              </a:rPr>
              <a:t>keyValue</a:t>
            </a:r>
            <a:r>
              <a:rPr lang="en-US" altLang="zh-TW" sz="2000" dirty="0" smtClean="0">
                <a:latin typeface="+mn-lt"/>
              </a:rPr>
              <a:t>. The loader is no </a:t>
            </a:r>
            <a:r>
              <a:rPr lang="en-US" altLang="zh-TW" sz="2000" dirty="0" err="1" smtClean="0">
                <a:latin typeface="+mn-lt"/>
              </a:rPr>
              <a:t>colorkeying</a:t>
            </a:r>
            <a:r>
              <a:rPr lang="en-US" altLang="zh-TW" sz="2000" dirty="0" smtClean="0">
                <a:latin typeface="+mn-lt"/>
              </a:rPr>
              <a:t> in default.</a:t>
            </a:r>
          </a:p>
          <a:p>
            <a:pPr marL="742950" lvl="2" indent="-342900"/>
            <a:r>
              <a:rPr lang="en-US" altLang="zh-TW" sz="2000" dirty="0" err="1">
                <a:solidFill>
                  <a:srgbClr val="FFFF00"/>
                </a:solidFill>
                <a:latin typeface="+mn-lt"/>
              </a:rPr>
              <a:t>i</a:t>
            </a:r>
            <a:r>
              <a:rPr lang="en-US" altLang="zh-TW" sz="2000" dirty="0" err="1" smtClean="0">
                <a:solidFill>
                  <a:srgbClr val="FFFF00"/>
                </a:solidFill>
                <a:latin typeface="+mn-lt"/>
              </a:rPr>
              <a:t>nt</a:t>
            </a:r>
            <a:r>
              <a:rPr lang="en-US" altLang="zh-TW" sz="2000" dirty="0" smtClean="0">
                <a:solidFill>
                  <a:srgbClr val="FFFF00"/>
                </a:solidFill>
                <a:latin typeface="+mn-lt"/>
              </a:rPr>
              <a:t> </a:t>
            </a:r>
            <a:r>
              <a:rPr lang="en-US" altLang="zh-TW" sz="2000" dirty="0" err="1" smtClean="0">
                <a:solidFill>
                  <a:srgbClr val="FFFF00"/>
                </a:solidFill>
                <a:latin typeface="+mn-lt"/>
              </a:rPr>
              <a:t>mipMap</a:t>
            </a:r>
            <a:r>
              <a:rPr lang="en-US" altLang="zh-TW" sz="2000" dirty="0" smtClean="0">
                <a:solidFill>
                  <a:srgbClr val="FFFF00"/>
                </a:solidFill>
                <a:latin typeface="+mn-lt"/>
              </a:rPr>
              <a:t> </a:t>
            </a:r>
            <a:r>
              <a:rPr lang="en-US" altLang="zh-TW" sz="2000" dirty="0" smtClean="0">
                <a:latin typeface="+mn-lt"/>
              </a:rPr>
              <a:t>setups the </a:t>
            </a:r>
            <a:r>
              <a:rPr lang="en-US" altLang="zh-TW" sz="2000" dirty="0" err="1" smtClean="0">
                <a:latin typeface="+mn-lt"/>
              </a:rPr>
              <a:t>mipmap</a:t>
            </a:r>
            <a:r>
              <a:rPr lang="en-US" altLang="zh-TW" sz="2000" dirty="0" smtClean="0">
                <a:latin typeface="+mn-lt"/>
              </a:rPr>
              <a:t> level. </a:t>
            </a:r>
            <a:r>
              <a:rPr lang="en-US" altLang="zh-TW" sz="2000" dirty="0" err="1" smtClean="0">
                <a:solidFill>
                  <a:srgbClr val="FFFF00"/>
                </a:solidFill>
                <a:latin typeface="+mn-lt"/>
              </a:rPr>
              <a:t>mipMap</a:t>
            </a:r>
            <a:r>
              <a:rPr lang="en-US" altLang="zh-TW" sz="2000" dirty="0" smtClean="0">
                <a:solidFill>
                  <a:srgbClr val="FFFF00"/>
                </a:solidFill>
                <a:latin typeface="+mn-lt"/>
              </a:rPr>
              <a:t> = 0 </a:t>
            </a:r>
            <a:r>
              <a:rPr lang="en-US" altLang="zh-TW" sz="2000" dirty="0" smtClean="0">
                <a:latin typeface="+mn-lt"/>
              </a:rPr>
              <a:t>is the default value that means all </a:t>
            </a:r>
            <a:r>
              <a:rPr lang="en-US" altLang="zh-TW" sz="2000" dirty="0" err="1" smtClean="0">
                <a:latin typeface="+mn-lt"/>
              </a:rPr>
              <a:t>mipmap</a:t>
            </a:r>
            <a:r>
              <a:rPr lang="en-US" altLang="zh-TW" sz="2000" dirty="0" smtClean="0">
                <a:latin typeface="+mn-lt"/>
              </a:rPr>
              <a:t> levels will be generated when loading the texture.</a:t>
            </a:r>
          </a:p>
          <a:p>
            <a:pPr marL="742950" lvl="2" indent="-342900"/>
            <a:r>
              <a:rPr lang="en-US" altLang="zh-TW" sz="2000" dirty="0" smtClean="0">
                <a:solidFill>
                  <a:srgbClr val="FFFF00"/>
                </a:solidFill>
                <a:latin typeface="+mn-lt"/>
              </a:rPr>
              <a:t>DWORD pool </a:t>
            </a:r>
            <a:r>
              <a:rPr lang="en-US" altLang="zh-TW" sz="2000" dirty="0" smtClean="0">
                <a:latin typeface="+mn-lt"/>
              </a:rPr>
              <a:t>specifies the memory pool that texture will be in. </a:t>
            </a:r>
            <a:r>
              <a:rPr lang="en-US" altLang="zh-TW" sz="2000" dirty="0">
                <a:latin typeface="+mn-lt"/>
              </a:rPr>
              <a:t>T</a:t>
            </a:r>
            <a:r>
              <a:rPr lang="en-US" altLang="zh-TW" sz="2000" dirty="0" smtClean="0">
                <a:latin typeface="+mn-lt"/>
              </a:rPr>
              <a:t>here are three memory pools, </a:t>
            </a:r>
            <a:r>
              <a:rPr lang="en-US" altLang="zh-TW" sz="2000" dirty="0" smtClean="0">
                <a:solidFill>
                  <a:srgbClr val="FFFF00"/>
                </a:solidFill>
                <a:latin typeface="+mn-lt"/>
              </a:rPr>
              <a:t>MANAGED_MEMORY</a:t>
            </a:r>
            <a:r>
              <a:rPr lang="en-US" altLang="zh-TW" sz="2000" dirty="0" smtClean="0">
                <a:latin typeface="+mn-lt"/>
              </a:rPr>
              <a:t> (default), </a:t>
            </a:r>
            <a:r>
              <a:rPr lang="en-US" altLang="zh-TW" sz="2000" dirty="0" smtClean="0">
                <a:solidFill>
                  <a:srgbClr val="FFFF00"/>
                </a:solidFill>
                <a:latin typeface="+mn-lt"/>
              </a:rPr>
              <a:t>SYSTEM_MEMORY</a:t>
            </a:r>
            <a:r>
              <a:rPr lang="en-US" altLang="zh-TW" sz="2000" dirty="0" smtClean="0">
                <a:latin typeface="+mn-lt"/>
              </a:rPr>
              <a:t> and </a:t>
            </a:r>
            <a:r>
              <a:rPr lang="en-US" altLang="zh-TW" sz="2000" dirty="0" smtClean="0">
                <a:solidFill>
                  <a:srgbClr val="FFFF00"/>
                </a:solidFill>
                <a:latin typeface="+mn-lt"/>
              </a:rPr>
              <a:t>VIDEO_MEMORY</a:t>
            </a:r>
            <a:r>
              <a:rPr lang="en-US" altLang="zh-TW" sz="2000" dirty="0" smtClean="0">
                <a:latin typeface="+mn-lt"/>
              </a:rPr>
              <a:t>.</a:t>
            </a:r>
            <a:endParaRPr lang="en-US" altLang="zh-TW" sz="2000" dirty="0">
              <a:latin typeface="+mn-lt"/>
            </a:endParaRPr>
          </a:p>
          <a:p>
            <a:endParaRPr lang="en-US" altLang="zh-TW" sz="2000" dirty="0" smtClean="0">
              <a:latin typeface="+mn-lt"/>
            </a:endParaRPr>
          </a:p>
          <a:p>
            <a:pPr lvl="1"/>
            <a:endParaRPr lang="en-US" altLang="zh-TW" sz="2000" dirty="0" smtClean="0">
              <a:latin typeface="+mn-lt"/>
            </a:endParaRPr>
          </a:p>
        </p:txBody>
      </p:sp>
    </p:spTree>
    <p:extLst>
      <p:ext uri="{BB962C8B-B14F-4D97-AF65-F5344CB8AC3E}">
        <p14:creationId xmlns:p14="http://schemas.microsoft.com/office/powerpoint/2010/main" val="262860527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Textures As Material’s Components (2)</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612068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altLang="zh-TW" sz="2000" dirty="0" smtClean="0">
                <a:latin typeface="+mn-lt"/>
              </a:rPr>
              <a:t>After success to load the texture, a texture ID (in </a:t>
            </a:r>
            <a:r>
              <a:rPr lang="en-US" altLang="zh-TW" sz="2000" dirty="0" err="1" smtClean="0">
                <a:solidFill>
                  <a:srgbClr val="FFFF00"/>
                </a:solidFill>
                <a:latin typeface="+mn-lt"/>
              </a:rPr>
              <a:t>TEXTUREid</a:t>
            </a:r>
            <a:r>
              <a:rPr lang="en-US" altLang="zh-TW" sz="2000" dirty="0" smtClean="0">
                <a:latin typeface="+mn-lt"/>
              </a:rPr>
              <a:t>) is returned for game programmers to use </a:t>
            </a:r>
            <a:r>
              <a:rPr lang="en-US" altLang="zh-TW" sz="2000" dirty="0" err="1" smtClean="0">
                <a:solidFill>
                  <a:srgbClr val="FFFF00"/>
                </a:solidFill>
                <a:latin typeface="+mn-lt"/>
              </a:rPr>
              <a:t>FnTexture</a:t>
            </a:r>
            <a:r>
              <a:rPr lang="en-US" altLang="zh-TW" sz="2000" dirty="0" smtClean="0">
                <a:solidFill>
                  <a:srgbClr val="FFFF00"/>
                </a:solidFill>
                <a:latin typeface="+mn-lt"/>
              </a:rPr>
              <a:t> </a:t>
            </a:r>
            <a:r>
              <a:rPr lang="en-US" altLang="zh-TW" sz="2000" dirty="0" smtClean="0">
                <a:latin typeface="+mn-lt"/>
              </a:rPr>
              <a:t>function class to access the texture.</a:t>
            </a:r>
          </a:p>
          <a:p>
            <a:r>
              <a:rPr lang="en-US" altLang="zh-TW" sz="2000" dirty="0" smtClean="0">
                <a:latin typeface="+mn-lt"/>
              </a:rPr>
              <a:t>Before loading a texture, Fly2 will check the texture whether it was loaded or not by checking the texture name. In default if the texture has been loaded, Fly2 will not load it but share the texture with the other material.</a:t>
            </a:r>
          </a:p>
          <a:p>
            <a:r>
              <a:rPr lang="en-US" altLang="zh-TW" sz="2000" dirty="0" smtClean="0">
                <a:latin typeface="+mn-lt"/>
              </a:rPr>
              <a:t>To get a texture from material, use </a:t>
            </a:r>
            <a:r>
              <a:rPr lang="en-US" altLang="zh-TW" sz="2000" dirty="0" err="1" smtClean="0">
                <a:solidFill>
                  <a:srgbClr val="FFFF00"/>
                </a:solidFill>
                <a:latin typeface="+mn-lt"/>
              </a:rPr>
              <a:t>TEXTUREid</a:t>
            </a:r>
            <a:r>
              <a:rPr lang="en-US" altLang="zh-TW" sz="2000" dirty="0" smtClean="0">
                <a:solidFill>
                  <a:srgbClr val="FFFF00"/>
                </a:solidFill>
                <a:latin typeface="+mn-lt"/>
              </a:rPr>
              <a:t> </a:t>
            </a:r>
            <a:r>
              <a:rPr lang="en-US" altLang="zh-TW" sz="2000" dirty="0" err="1" smtClean="0">
                <a:solidFill>
                  <a:srgbClr val="FFFF00"/>
                </a:solidFill>
                <a:latin typeface="+mn-lt"/>
              </a:rPr>
              <a:t>FnMaterial</a:t>
            </a:r>
            <a:r>
              <a:rPr lang="en-US" altLang="zh-TW" sz="2000" dirty="0" smtClean="0">
                <a:solidFill>
                  <a:srgbClr val="FFFF00"/>
                </a:solidFill>
                <a:latin typeface="+mn-lt"/>
              </a:rPr>
              <a:t>::</a:t>
            </a:r>
            <a:r>
              <a:rPr lang="en-US" altLang="zh-TW" sz="2000" dirty="0" err="1" smtClean="0">
                <a:solidFill>
                  <a:srgbClr val="FFFF00"/>
                </a:solidFill>
                <a:latin typeface="+mn-lt"/>
              </a:rPr>
              <a:t>GetTexture</a:t>
            </a:r>
            <a:r>
              <a:rPr lang="en-US" altLang="zh-TW" sz="2000" dirty="0" smtClean="0">
                <a:solidFill>
                  <a:srgbClr val="FFFF00"/>
                </a:solidFill>
                <a:latin typeface="+mn-lt"/>
              </a:rPr>
              <a:t>(</a:t>
            </a:r>
            <a:r>
              <a:rPr lang="en-US" altLang="zh-TW" sz="2000" dirty="0" err="1" smtClean="0">
                <a:solidFill>
                  <a:srgbClr val="FFFF00"/>
                </a:solidFill>
                <a:latin typeface="+mn-lt"/>
              </a:rPr>
              <a:t>int</a:t>
            </a:r>
            <a:r>
              <a:rPr lang="en-US" altLang="zh-TW" sz="2000" dirty="0" smtClean="0">
                <a:solidFill>
                  <a:srgbClr val="FFFF00"/>
                </a:solidFill>
                <a:latin typeface="+mn-lt"/>
              </a:rPr>
              <a:t> slot, </a:t>
            </a:r>
            <a:r>
              <a:rPr lang="en-US" altLang="zh-TW" sz="2000" dirty="0" err="1" smtClean="0">
                <a:solidFill>
                  <a:srgbClr val="FFFF00"/>
                </a:solidFill>
                <a:latin typeface="+mn-lt"/>
              </a:rPr>
              <a:t>int</a:t>
            </a:r>
            <a:r>
              <a:rPr lang="en-US" altLang="zh-TW" sz="2000" dirty="0" smtClean="0">
                <a:solidFill>
                  <a:srgbClr val="FFFF00"/>
                </a:solidFill>
                <a:latin typeface="+mn-lt"/>
              </a:rPr>
              <a:t> number);</a:t>
            </a:r>
          </a:p>
          <a:p>
            <a:r>
              <a:rPr lang="en-US" altLang="zh-TW" sz="2000" dirty="0" smtClean="0">
                <a:latin typeface="+mn-lt"/>
              </a:rPr>
              <a:t>To share a texture with the other material, use </a:t>
            </a:r>
            <a:r>
              <a:rPr lang="en-US" altLang="zh-TW" sz="2000" dirty="0" err="1" smtClean="0">
                <a:solidFill>
                  <a:srgbClr val="FFFF00"/>
                </a:solidFill>
                <a:latin typeface="+mn-lt"/>
              </a:rPr>
              <a:t>FnMaterial</a:t>
            </a:r>
            <a:r>
              <a:rPr lang="en-US" altLang="zh-TW" sz="2000" dirty="0" smtClean="0">
                <a:solidFill>
                  <a:srgbClr val="FFFF00"/>
                </a:solidFill>
                <a:latin typeface="+mn-lt"/>
              </a:rPr>
              <a:t>::</a:t>
            </a:r>
            <a:r>
              <a:rPr lang="en-US" altLang="zh-TW" sz="2000" dirty="0" err="1" smtClean="0">
                <a:solidFill>
                  <a:srgbClr val="FFFF00"/>
                </a:solidFill>
                <a:latin typeface="+mn-lt"/>
              </a:rPr>
              <a:t>AddTexture</a:t>
            </a:r>
            <a:r>
              <a:rPr lang="en-US" altLang="zh-TW" sz="2000" dirty="0" smtClean="0">
                <a:solidFill>
                  <a:srgbClr val="FFFF00"/>
                </a:solidFill>
                <a:latin typeface="+mn-lt"/>
              </a:rPr>
              <a:t>(slot, layer, </a:t>
            </a:r>
            <a:r>
              <a:rPr lang="en-US" altLang="zh-TW" sz="2000" smtClean="0">
                <a:solidFill>
                  <a:srgbClr val="FFFF00"/>
                </a:solidFill>
                <a:latin typeface="+mn-lt"/>
              </a:rPr>
              <a:t>TEXTUREid </a:t>
            </a:r>
            <a:r>
              <a:rPr lang="en-US" altLang="zh-TW" sz="2000" dirty="0" err="1" smtClean="0">
                <a:solidFill>
                  <a:srgbClr val="FFFF00"/>
                </a:solidFill>
                <a:latin typeface="+mn-lt"/>
              </a:rPr>
              <a:t>tID</a:t>
            </a:r>
            <a:r>
              <a:rPr lang="en-US" altLang="zh-TW" sz="2000" dirty="0" smtClean="0">
                <a:solidFill>
                  <a:srgbClr val="FFFF00"/>
                </a:solidFill>
                <a:latin typeface="+mn-lt"/>
              </a:rPr>
              <a:t>)</a:t>
            </a:r>
            <a:r>
              <a:rPr lang="en-US" altLang="zh-TW" sz="2000" dirty="0" smtClean="0">
                <a:latin typeface="+mn-lt"/>
              </a:rPr>
              <a:t> or </a:t>
            </a:r>
            <a:r>
              <a:rPr lang="en-US" altLang="zh-TW" sz="2000" dirty="0" err="1" smtClean="0">
                <a:solidFill>
                  <a:srgbClr val="FFFF00"/>
                </a:solidFill>
                <a:latin typeface="+mn-lt"/>
              </a:rPr>
              <a:t>FnMaterial</a:t>
            </a:r>
            <a:r>
              <a:rPr lang="en-US" altLang="zh-TW" sz="2000" dirty="0" smtClean="0">
                <a:solidFill>
                  <a:srgbClr val="FFFF00"/>
                </a:solidFill>
                <a:latin typeface="+mn-lt"/>
              </a:rPr>
              <a:t>::</a:t>
            </a:r>
            <a:r>
              <a:rPr lang="en-US" altLang="zh-TW" sz="2000" dirty="0" err="1" smtClean="0">
                <a:solidFill>
                  <a:srgbClr val="FFFF00"/>
                </a:solidFill>
                <a:latin typeface="+mn-lt"/>
              </a:rPr>
              <a:t>AddTexture</a:t>
            </a:r>
            <a:r>
              <a:rPr lang="en-US" altLang="zh-TW" sz="2000" dirty="0" smtClean="0">
                <a:solidFill>
                  <a:srgbClr val="FFFF00"/>
                </a:solidFill>
                <a:latin typeface="+mn-lt"/>
              </a:rPr>
              <a:t>(</a:t>
            </a:r>
            <a:r>
              <a:rPr lang="en-US" altLang="zh-TW" sz="2000" dirty="0" err="1" smtClean="0">
                <a:solidFill>
                  <a:srgbClr val="FFFF00"/>
                </a:solidFill>
                <a:latin typeface="+mn-lt"/>
              </a:rPr>
              <a:t>sloat</a:t>
            </a:r>
            <a:r>
              <a:rPr lang="en-US" altLang="zh-TW" sz="2000" dirty="0" smtClean="0">
                <a:solidFill>
                  <a:srgbClr val="FFFF00"/>
                </a:solidFill>
                <a:latin typeface="+mn-lt"/>
              </a:rPr>
              <a:t>, layer, char *</a:t>
            </a:r>
            <a:r>
              <a:rPr lang="en-US" altLang="zh-TW" sz="2000" dirty="0" err="1" smtClean="0">
                <a:solidFill>
                  <a:srgbClr val="FFFF00"/>
                </a:solidFill>
                <a:latin typeface="+mn-lt"/>
              </a:rPr>
              <a:t>texName</a:t>
            </a:r>
            <a:r>
              <a:rPr lang="en-US" altLang="zh-TW" sz="2000" dirty="0" smtClean="0">
                <a:solidFill>
                  <a:srgbClr val="FFFF00"/>
                </a:solidFill>
                <a:latin typeface="+mn-lt"/>
              </a:rPr>
              <a:t>)</a:t>
            </a:r>
          </a:p>
          <a:p>
            <a:r>
              <a:rPr lang="en-US" altLang="zh-TW" sz="2000" dirty="0" smtClean="0">
                <a:latin typeface="+mn-lt"/>
              </a:rPr>
              <a:t>To remove a texture from material, use </a:t>
            </a:r>
            <a:r>
              <a:rPr lang="en-US" altLang="zh-TW" sz="2000" dirty="0" err="1" smtClean="0">
                <a:solidFill>
                  <a:srgbClr val="FFFF00"/>
                </a:solidFill>
                <a:latin typeface="+mn-lt"/>
              </a:rPr>
              <a:t>FnMaterial</a:t>
            </a:r>
            <a:r>
              <a:rPr lang="en-US" altLang="zh-TW" sz="2000" dirty="0" smtClean="0">
                <a:solidFill>
                  <a:srgbClr val="FFFF00"/>
                </a:solidFill>
                <a:latin typeface="+mn-lt"/>
              </a:rPr>
              <a:t>::</a:t>
            </a:r>
            <a:r>
              <a:rPr lang="en-US" altLang="zh-TW" sz="2000" dirty="0" err="1" smtClean="0">
                <a:solidFill>
                  <a:srgbClr val="FFFF00"/>
                </a:solidFill>
                <a:latin typeface="+mn-lt"/>
              </a:rPr>
              <a:t>RemoveTexture</a:t>
            </a:r>
            <a:r>
              <a:rPr lang="en-US" altLang="zh-TW" sz="2000" dirty="0" smtClean="0">
                <a:solidFill>
                  <a:srgbClr val="FFFF00"/>
                </a:solidFill>
                <a:latin typeface="+mn-lt"/>
              </a:rPr>
              <a:t>(slot, layer, BOOL4 </a:t>
            </a:r>
            <a:r>
              <a:rPr lang="en-US" altLang="zh-TW" sz="2000" dirty="0" err="1" smtClean="0">
                <a:solidFill>
                  <a:srgbClr val="FFFF00"/>
                </a:solidFill>
                <a:latin typeface="+mn-lt"/>
              </a:rPr>
              <a:t>beDelete</a:t>
            </a:r>
            <a:r>
              <a:rPr lang="en-US" altLang="zh-TW" sz="2000" dirty="0" smtClean="0">
                <a:solidFill>
                  <a:srgbClr val="FFFF00"/>
                </a:solidFill>
                <a:latin typeface="+mn-lt"/>
              </a:rPr>
              <a:t> = TRUE);</a:t>
            </a:r>
          </a:p>
          <a:p>
            <a:pPr lvl="1"/>
            <a:r>
              <a:rPr lang="en-US" altLang="zh-TW" sz="2000" dirty="0" smtClean="0">
                <a:solidFill>
                  <a:srgbClr val="FFFF00"/>
                </a:solidFill>
                <a:latin typeface="+mn-lt"/>
              </a:rPr>
              <a:t>(</a:t>
            </a:r>
            <a:r>
              <a:rPr lang="en-US" altLang="zh-TW" sz="2000" dirty="0" err="1" smtClean="0">
                <a:solidFill>
                  <a:srgbClr val="FFFF00"/>
                </a:solidFill>
                <a:latin typeface="+mn-lt"/>
              </a:rPr>
              <a:t>int</a:t>
            </a:r>
            <a:r>
              <a:rPr lang="en-US" altLang="zh-TW" sz="2000" dirty="0" smtClean="0">
                <a:solidFill>
                  <a:srgbClr val="FFFF00"/>
                </a:solidFill>
                <a:latin typeface="+mn-lt"/>
              </a:rPr>
              <a:t> slot, </a:t>
            </a:r>
            <a:r>
              <a:rPr lang="en-US" altLang="zh-TW" sz="2000" dirty="0" err="1" smtClean="0">
                <a:solidFill>
                  <a:srgbClr val="FFFF00"/>
                </a:solidFill>
                <a:latin typeface="+mn-lt"/>
              </a:rPr>
              <a:t>int</a:t>
            </a:r>
            <a:r>
              <a:rPr lang="en-US" altLang="zh-TW" sz="2000" dirty="0" smtClean="0">
                <a:solidFill>
                  <a:srgbClr val="FFFF00"/>
                </a:solidFill>
                <a:latin typeface="+mn-lt"/>
              </a:rPr>
              <a:t> layer) </a:t>
            </a:r>
            <a:r>
              <a:rPr lang="en-US" altLang="zh-TW" sz="2000" dirty="0" smtClean="0">
                <a:latin typeface="+mn-lt"/>
              </a:rPr>
              <a:t>specifies the texture to be removed.</a:t>
            </a:r>
          </a:p>
          <a:p>
            <a:pPr lvl="1"/>
            <a:r>
              <a:rPr lang="en-US" altLang="zh-TW" sz="2000" dirty="0" smtClean="0">
                <a:solidFill>
                  <a:srgbClr val="FFFF00"/>
                </a:solidFill>
                <a:latin typeface="+mn-lt"/>
              </a:rPr>
              <a:t>BOOL4 </a:t>
            </a:r>
            <a:r>
              <a:rPr lang="en-US" altLang="zh-TW" sz="2000" dirty="0" err="1" smtClean="0">
                <a:solidFill>
                  <a:srgbClr val="FFFF00"/>
                </a:solidFill>
                <a:latin typeface="+mn-lt"/>
              </a:rPr>
              <a:t>beDelete</a:t>
            </a:r>
            <a:r>
              <a:rPr lang="en-US" altLang="zh-TW" sz="2000" dirty="0" smtClean="0">
                <a:solidFill>
                  <a:srgbClr val="FFFF00"/>
                </a:solidFill>
                <a:latin typeface="+mn-lt"/>
              </a:rPr>
              <a:t> = TRUE </a:t>
            </a:r>
            <a:r>
              <a:rPr lang="en-US" altLang="zh-TW" sz="2000" dirty="0" smtClean="0">
                <a:latin typeface="+mn-lt"/>
              </a:rPr>
              <a:t>(default value) means that Fly2 will check whether there are materials share the texture after removing the texture form the material. If no materials use the texture, the texture will be deleted.</a:t>
            </a:r>
          </a:p>
          <a:p>
            <a:r>
              <a:rPr lang="en-US" altLang="zh-TW" sz="2000" dirty="0" smtClean="0">
                <a:latin typeface="+mn-lt"/>
              </a:rPr>
              <a:t>You can use </a:t>
            </a:r>
            <a:r>
              <a:rPr lang="en-US" altLang="zh-TW" sz="2000" dirty="0" smtClean="0">
                <a:solidFill>
                  <a:srgbClr val="FFFF00"/>
                </a:solidFill>
                <a:latin typeface="+mn-lt"/>
              </a:rPr>
              <a:t>BOOL4 </a:t>
            </a:r>
            <a:r>
              <a:rPr lang="en-US" altLang="zh-TW" sz="2000" dirty="0" err="1" smtClean="0">
                <a:solidFill>
                  <a:srgbClr val="FFFF00"/>
                </a:solidFill>
                <a:latin typeface="+mn-lt"/>
              </a:rPr>
              <a:t>FnMaterial</a:t>
            </a:r>
            <a:r>
              <a:rPr lang="en-US" altLang="zh-TW" sz="2000" dirty="0" smtClean="0">
                <a:solidFill>
                  <a:srgbClr val="FFFF00"/>
                </a:solidFill>
                <a:latin typeface="+mn-lt"/>
              </a:rPr>
              <a:t>::</a:t>
            </a:r>
            <a:r>
              <a:rPr lang="en-US" altLang="zh-TW" sz="2000" dirty="0" err="1" smtClean="0">
                <a:solidFill>
                  <a:srgbClr val="FFFF00"/>
                </a:solidFill>
                <a:latin typeface="+mn-lt"/>
              </a:rPr>
              <a:t>SetCurrentTexture</a:t>
            </a:r>
            <a:r>
              <a:rPr lang="en-US" altLang="zh-TW" sz="2000" dirty="0" smtClean="0">
                <a:solidFill>
                  <a:srgbClr val="FFFF00"/>
                </a:solidFill>
                <a:latin typeface="+mn-lt"/>
              </a:rPr>
              <a:t>(</a:t>
            </a:r>
            <a:r>
              <a:rPr lang="en-US" altLang="zh-TW" sz="2000" dirty="0" err="1" smtClean="0">
                <a:solidFill>
                  <a:srgbClr val="FFFF00"/>
                </a:solidFill>
                <a:latin typeface="+mn-lt"/>
              </a:rPr>
              <a:t>int</a:t>
            </a:r>
            <a:r>
              <a:rPr lang="en-US" altLang="zh-TW" sz="2000" dirty="0" smtClean="0">
                <a:solidFill>
                  <a:srgbClr val="FFFF00"/>
                </a:solidFill>
                <a:latin typeface="+mn-lt"/>
              </a:rPr>
              <a:t> </a:t>
            </a:r>
            <a:r>
              <a:rPr lang="en-US" altLang="zh-TW" sz="2000" dirty="0" err="1" smtClean="0">
                <a:solidFill>
                  <a:srgbClr val="FFFF00"/>
                </a:solidFill>
                <a:latin typeface="+mn-lt"/>
              </a:rPr>
              <a:t>iFrame</a:t>
            </a:r>
            <a:r>
              <a:rPr lang="en-US" altLang="zh-TW" sz="2000" dirty="0" smtClean="0">
                <a:solidFill>
                  <a:srgbClr val="FFFF00"/>
                </a:solidFill>
                <a:latin typeface="+mn-lt"/>
              </a:rPr>
              <a:t>) </a:t>
            </a:r>
            <a:r>
              <a:rPr lang="en-US" altLang="zh-TW" sz="2000" dirty="0" smtClean="0">
                <a:latin typeface="+mn-lt"/>
              </a:rPr>
              <a:t>to set current texture. Fly2 will return TRUE if success. </a:t>
            </a:r>
            <a:r>
              <a:rPr lang="en-US" altLang="zh-TW" sz="2000" dirty="0" err="1" smtClean="0">
                <a:solidFill>
                  <a:srgbClr val="FFFF00"/>
                </a:solidFill>
                <a:latin typeface="+mn-lt"/>
              </a:rPr>
              <a:t>iFrame</a:t>
            </a:r>
            <a:r>
              <a:rPr lang="en-US" altLang="zh-TW" sz="2000" dirty="0" smtClean="0">
                <a:solidFill>
                  <a:srgbClr val="FFFF00"/>
                </a:solidFill>
                <a:latin typeface="+mn-lt"/>
              </a:rPr>
              <a:t> </a:t>
            </a:r>
            <a:r>
              <a:rPr lang="en-US" altLang="zh-TW" sz="2000" dirty="0" smtClean="0">
                <a:latin typeface="+mn-lt"/>
              </a:rPr>
              <a:t>is the frame number of new current texture.</a:t>
            </a:r>
          </a:p>
        </p:txBody>
      </p:sp>
    </p:spTree>
    <p:extLst>
      <p:ext uri="{BB962C8B-B14F-4D97-AF65-F5344CB8AC3E}">
        <p14:creationId xmlns:p14="http://schemas.microsoft.com/office/powerpoint/2010/main" val="335999997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Textures As Material’s Components (3)</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61206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Another method to set current texture is </a:t>
            </a:r>
            <a:r>
              <a:rPr lang="en-US" altLang="zh-TW" sz="2000" dirty="0" smtClean="0">
                <a:solidFill>
                  <a:srgbClr val="FFFF00"/>
                </a:solidFill>
                <a:latin typeface="+mn-lt"/>
              </a:rPr>
              <a:t>BOOL4 </a:t>
            </a:r>
            <a:r>
              <a:rPr lang="en-US" altLang="zh-TW" sz="2000" dirty="0" err="1" smtClean="0">
                <a:solidFill>
                  <a:srgbClr val="FFFF00"/>
                </a:solidFill>
                <a:latin typeface="+mn-lt"/>
              </a:rPr>
              <a:t>FnMaterial</a:t>
            </a:r>
            <a:r>
              <a:rPr lang="en-US" altLang="zh-TW" sz="2000" dirty="0" smtClean="0">
                <a:solidFill>
                  <a:srgbClr val="FFFF00"/>
                </a:solidFill>
                <a:latin typeface="+mn-lt"/>
              </a:rPr>
              <a:t>::</a:t>
            </a:r>
            <a:r>
              <a:rPr lang="en-US" altLang="zh-TW" sz="2000" dirty="0" err="1" smtClean="0">
                <a:solidFill>
                  <a:srgbClr val="FFFF00"/>
                </a:solidFill>
                <a:latin typeface="+mn-lt"/>
              </a:rPr>
              <a:t>NextTexture</a:t>
            </a:r>
            <a:r>
              <a:rPr lang="en-US" altLang="zh-TW" sz="2000" dirty="0" smtClean="0">
                <a:solidFill>
                  <a:srgbClr val="FFFF00"/>
                </a:solidFill>
                <a:latin typeface="+mn-lt"/>
              </a:rPr>
              <a:t>(</a:t>
            </a:r>
            <a:r>
              <a:rPr lang="en-US" altLang="zh-TW" sz="2000" dirty="0" err="1" smtClean="0">
                <a:solidFill>
                  <a:srgbClr val="FFFF00"/>
                </a:solidFill>
                <a:latin typeface="+mn-lt"/>
              </a:rPr>
              <a:t>int</a:t>
            </a:r>
            <a:r>
              <a:rPr lang="en-US" altLang="zh-TW" sz="2000" dirty="0" smtClean="0">
                <a:solidFill>
                  <a:srgbClr val="FFFF00"/>
                </a:solidFill>
                <a:latin typeface="+mn-lt"/>
              </a:rPr>
              <a:t> skip, DWORD mode). </a:t>
            </a:r>
            <a:r>
              <a:rPr lang="en-US" altLang="zh-TW" sz="2000" dirty="0" smtClean="0">
                <a:latin typeface="+mn-lt"/>
              </a:rPr>
              <a:t>Use this function to do texture animation.</a:t>
            </a:r>
          </a:p>
          <a:p>
            <a:pPr lvl="1"/>
            <a:r>
              <a:rPr lang="en-US" altLang="zh-TW" sz="2000" dirty="0" err="1">
                <a:solidFill>
                  <a:srgbClr val="FFFF00"/>
                </a:solidFill>
                <a:latin typeface="+mn-lt"/>
              </a:rPr>
              <a:t>i</a:t>
            </a:r>
            <a:r>
              <a:rPr lang="en-US" altLang="zh-TW" sz="2000" dirty="0" err="1" smtClean="0">
                <a:solidFill>
                  <a:srgbClr val="FFFF00"/>
                </a:solidFill>
                <a:latin typeface="+mn-lt"/>
              </a:rPr>
              <a:t>nt</a:t>
            </a:r>
            <a:r>
              <a:rPr lang="en-US" altLang="zh-TW" sz="2000" dirty="0" smtClean="0">
                <a:solidFill>
                  <a:srgbClr val="FFFF00"/>
                </a:solidFill>
                <a:latin typeface="+mn-lt"/>
              </a:rPr>
              <a:t> skip </a:t>
            </a:r>
            <a:r>
              <a:rPr lang="en-US" altLang="zh-TW" sz="2000" dirty="0" smtClean="0">
                <a:latin typeface="+mn-lt"/>
              </a:rPr>
              <a:t>is the skip frame from last calling of this function. </a:t>
            </a:r>
            <a:r>
              <a:rPr lang="en-US" altLang="zh-TW" sz="2000" dirty="0" smtClean="0">
                <a:solidFill>
                  <a:srgbClr val="FFFF00"/>
                </a:solidFill>
                <a:latin typeface="+mn-lt"/>
              </a:rPr>
              <a:t>skip</a:t>
            </a:r>
            <a:r>
              <a:rPr lang="en-US" altLang="zh-TW" sz="2000" dirty="0" smtClean="0">
                <a:latin typeface="+mn-lt"/>
              </a:rPr>
              <a:t> is always larger than 1. But if you set </a:t>
            </a:r>
            <a:r>
              <a:rPr lang="en-US" altLang="zh-TW" sz="2000" dirty="0" smtClean="0">
                <a:solidFill>
                  <a:srgbClr val="FFFF00"/>
                </a:solidFill>
                <a:latin typeface="+mn-lt"/>
              </a:rPr>
              <a:t>skip</a:t>
            </a:r>
            <a:r>
              <a:rPr lang="en-US" altLang="zh-TW" sz="2000" dirty="0" smtClean="0">
                <a:latin typeface="+mn-lt"/>
              </a:rPr>
              <a:t> to </a:t>
            </a:r>
            <a:r>
              <a:rPr lang="en-US" altLang="zh-TW" sz="2000" dirty="0" smtClean="0">
                <a:solidFill>
                  <a:srgbClr val="FFFF00"/>
                </a:solidFill>
                <a:latin typeface="+mn-lt"/>
              </a:rPr>
              <a:t>0</a:t>
            </a:r>
            <a:r>
              <a:rPr lang="en-US" altLang="zh-TW" sz="2000" dirty="0" smtClean="0">
                <a:latin typeface="+mn-lt"/>
              </a:rPr>
              <a:t>, Fly2 will reset the current texture slot to frame 0.</a:t>
            </a:r>
          </a:p>
          <a:p>
            <a:pPr lvl="1"/>
            <a:r>
              <a:rPr lang="en-US" altLang="zh-TW" sz="2000" dirty="0" smtClean="0">
                <a:solidFill>
                  <a:srgbClr val="FFFF00"/>
                </a:solidFill>
                <a:latin typeface="+mn-lt"/>
              </a:rPr>
              <a:t>DWORD mode </a:t>
            </a:r>
            <a:r>
              <a:rPr lang="en-US" altLang="zh-TW" sz="2000" dirty="0" smtClean="0">
                <a:latin typeface="+mn-lt"/>
              </a:rPr>
              <a:t>is the playing mode : </a:t>
            </a:r>
            <a:r>
              <a:rPr lang="en-US" altLang="zh-TW" sz="2000" dirty="0" smtClean="0">
                <a:solidFill>
                  <a:srgbClr val="FFFF00"/>
                </a:solidFill>
                <a:latin typeface="+mn-lt"/>
              </a:rPr>
              <a:t>ONCE</a:t>
            </a:r>
            <a:r>
              <a:rPr lang="en-US" altLang="zh-TW" sz="2000" dirty="0" smtClean="0">
                <a:latin typeface="+mn-lt"/>
              </a:rPr>
              <a:t> or </a:t>
            </a:r>
            <a:r>
              <a:rPr lang="en-US" altLang="zh-TW" sz="2000" dirty="0" smtClean="0">
                <a:solidFill>
                  <a:srgbClr val="FFFF00"/>
                </a:solidFill>
                <a:latin typeface="+mn-lt"/>
              </a:rPr>
              <a:t>LOOP</a:t>
            </a:r>
            <a:r>
              <a:rPr lang="en-US" altLang="zh-TW" sz="2000" dirty="0" smtClean="0">
                <a:latin typeface="+mn-lt"/>
              </a:rPr>
              <a:t>. In </a:t>
            </a:r>
            <a:r>
              <a:rPr lang="en-US" altLang="zh-TW" sz="2000" dirty="0" smtClean="0">
                <a:solidFill>
                  <a:srgbClr val="FFFF00"/>
                </a:solidFill>
                <a:latin typeface="+mn-lt"/>
              </a:rPr>
              <a:t>LOOP</a:t>
            </a:r>
            <a:r>
              <a:rPr lang="en-US" altLang="zh-TW" sz="2000" dirty="0" smtClean="0">
                <a:latin typeface="+mn-lt"/>
              </a:rPr>
              <a:t> mode, when the texture animation to the last frame, the system will reset to first frame as the next frame. The return value of this function will be always </a:t>
            </a:r>
            <a:r>
              <a:rPr lang="en-US" altLang="zh-TW" sz="2000" dirty="0" smtClean="0">
                <a:solidFill>
                  <a:srgbClr val="FFFF00"/>
                </a:solidFill>
                <a:latin typeface="+mn-lt"/>
              </a:rPr>
              <a:t>TRUE</a:t>
            </a:r>
            <a:r>
              <a:rPr lang="en-US" altLang="zh-TW" sz="2000" dirty="0" smtClean="0">
                <a:latin typeface="+mn-lt"/>
              </a:rPr>
              <a:t>. If the playing mode is </a:t>
            </a:r>
            <a:r>
              <a:rPr lang="en-US" altLang="zh-TW" sz="2000" dirty="0" smtClean="0">
                <a:solidFill>
                  <a:srgbClr val="FFFF00"/>
                </a:solidFill>
                <a:latin typeface="+mn-lt"/>
              </a:rPr>
              <a:t>ONCE</a:t>
            </a:r>
            <a:r>
              <a:rPr lang="en-US" altLang="zh-TW" sz="2000" dirty="0" smtClean="0">
                <a:latin typeface="+mn-lt"/>
              </a:rPr>
              <a:t>, the function return value will be </a:t>
            </a:r>
            <a:r>
              <a:rPr lang="en-US" altLang="zh-TW" sz="2000" dirty="0" smtClean="0">
                <a:solidFill>
                  <a:srgbClr val="FFFF00"/>
                </a:solidFill>
                <a:latin typeface="+mn-lt"/>
              </a:rPr>
              <a:t>FALSE</a:t>
            </a:r>
            <a:r>
              <a:rPr lang="en-US" altLang="zh-TW" sz="2000" dirty="0" smtClean="0">
                <a:latin typeface="+mn-lt"/>
              </a:rPr>
              <a:t> if the system is to the last frame.</a:t>
            </a:r>
          </a:p>
          <a:p>
            <a:r>
              <a:rPr lang="en-US" altLang="zh-TW" sz="2000" dirty="0" smtClean="0">
                <a:latin typeface="+mn-lt"/>
              </a:rPr>
              <a:t>Use </a:t>
            </a:r>
            <a:r>
              <a:rPr lang="en-US" altLang="zh-TW" sz="2000" dirty="0" err="1" smtClean="0">
                <a:solidFill>
                  <a:srgbClr val="FFFF00"/>
                </a:solidFill>
                <a:latin typeface="+mn-lt"/>
              </a:rPr>
              <a:t>int</a:t>
            </a:r>
            <a:r>
              <a:rPr lang="en-US" altLang="zh-TW" sz="2000" dirty="0" smtClean="0">
                <a:solidFill>
                  <a:srgbClr val="FFFF00"/>
                </a:solidFill>
                <a:latin typeface="+mn-lt"/>
              </a:rPr>
              <a:t> </a:t>
            </a:r>
            <a:r>
              <a:rPr lang="en-US" altLang="zh-TW" sz="2000" dirty="0" err="1" smtClean="0">
                <a:solidFill>
                  <a:srgbClr val="FFFF00"/>
                </a:solidFill>
                <a:latin typeface="+mn-lt"/>
              </a:rPr>
              <a:t>FnMaterial</a:t>
            </a:r>
            <a:r>
              <a:rPr lang="en-US" altLang="zh-TW" sz="2000" dirty="0" smtClean="0">
                <a:solidFill>
                  <a:srgbClr val="FFFF00"/>
                </a:solidFill>
                <a:latin typeface="+mn-lt"/>
              </a:rPr>
              <a:t>::</a:t>
            </a:r>
            <a:r>
              <a:rPr lang="en-US" altLang="zh-TW" sz="2000" dirty="0" err="1" smtClean="0">
                <a:solidFill>
                  <a:srgbClr val="FFFF00"/>
                </a:solidFill>
                <a:latin typeface="+mn-lt"/>
              </a:rPr>
              <a:t>GetTextureSlotNumber</a:t>
            </a:r>
            <a:r>
              <a:rPr lang="en-US" altLang="zh-TW" sz="2000" dirty="0" smtClean="0">
                <a:solidFill>
                  <a:srgbClr val="FFFF00"/>
                </a:solidFill>
                <a:latin typeface="+mn-lt"/>
              </a:rPr>
              <a:t>() </a:t>
            </a:r>
            <a:r>
              <a:rPr lang="en-US" altLang="zh-TW" sz="2000" dirty="0" smtClean="0">
                <a:latin typeface="+mn-lt"/>
              </a:rPr>
              <a:t>to check number of texture slots.</a:t>
            </a:r>
          </a:p>
        </p:txBody>
      </p:sp>
    </p:spTree>
    <p:extLst>
      <p:ext uri="{BB962C8B-B14F-4D97-AF65-F5344CB8AC3E}">
        <p14:creationId xmlns:p14="http://schemas.microsoft.com/office/powerpoint/2010/main" val="13833491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7504" y="620688"/>
            <a:ext cx="8856984" cy="6048672"/>
          </a:xfrm>
        </p:spPr>
        <p:txBody>
          <a:bodyPr>
            <a:normAutofit/>
          </a:bodyPr>
          <a:lstStyle/>
          <a:p>
            <a:r>
              <a:rPr lang="en-US" altLang="zh-TW" sz="2000" dirty="0" smtClean="0">
                <a:latin typeface="+mn-lt"/>
              </a:rPr>
              <a:t>We always implement an infinitive loop as the game main loop.</a:t>
            </a:r>
          </a:p>
          <a:p>
            <a:r>
              <a:rPr lang="en-US" altLang="zh-TW" sz="2000" dirty="0" smtClean="0">
                <a:latin typeface="+mn-lt"/>
              </a:rPr>
              <a:t>Two types of jobs must be doing in the loop :</a:t>
            </a:r>
          </a:p>
          <a:p>
            <a:pPr lvl="1"/>
            <a:r>
              <a:rPr lang="en-US" altLang="zh-TW" sz="2000" dirty="0" smtClean="0">
                <a:latin typeface="+mn-lt"/>
              </a:rPr>
              <a:t>Check if there are incoming events from system</a:t>
            </a:r>
          </a:p>
          <a:p>
            <a:pPr lvl="2"/>
            <a:r>
              <a:rPr lang="en-US" altLang="zh-TW" sz="2000" dirty="0" smtClean="0">
                <a:latin typeface="+mn-lt"/>
              </a:rPr>
              <a:t>Then handle the events and do the necessary jobs</a:t>
            </a:r>
          </a:p>
          <a:p>
            <a:pPr lvl="1"/>
            <a:r>
              <a:rPr lang="en-US" altLang="zh-TW" sz="2000" dirty="0" smtClean="0">
                <a:latin typeface="+mn-lt"/>
              </a:rPr>
              <a:t>Check the timing and do something in regular time step.</a:t>
            </a:r>
          </a:p>
          <a:p>
            <a:pPr lvl="2"/>
            <a:r>
              <a:rPr lang="en-US" altLang="zh-TW" sz="2000" dirty="0" smtClean="0">
                <a:latin typeface="+mn-lt"/>
              </a:rPr>
              <a:t>Timers</a:t>
            </a:r>
          </a:p>
          <a:p>
            <a:r>
              <a:rPr lang="en-US" altLang="zh-TW" sz="2000" dirty="0" smtClean="0">
                <a:latin typeface="+mn-lt"/>
              </a:rPr>
              <a:t>Incoming events</a:t>
            </a:r>
          </a:p>
          <a:p>
            <a:pPr lvl="1"/>
            <a:r>
              <a:rPr lang="en-US" altLang="zh-TW" sz="2000" dirty="0" smtClean="0">
                <a:latin typeface="+mn-lt"/>
              </a:rPr>
              <a:t>Keyboard input</a:t>
            </a:r>
          </a:p>
          <a:p>
            <a:pPr lvl="1"/>
            <a:r>
              <a:rPr lang="en-US" altLang="zh-TW" sz="2000" dirty="0" smtClean="0">
                <a:latin typeface="+mn-lt"/>
              </a:rPr>
              <a:t>Mouse movement or dragging</a:t>
            </a:r>
          </a:p>
          <a:p>
            <a:pPr lvl="1"/>
            <a:r>
              <a:rPr lang="en-US" altLang="zh-TW" sz="2000" dirty="0" smtClean="0">
                <a:latin typeface="+mn-lt"/>
              </a:rPr>
              <a:t>Losing/getting the input focus</a:t>
            </a:r>
          </a:p>
          <a:p>
            <a:pPr lvl="1"/>
            <a:r>
              <a:rPr lang="en-US" altLang="zh-TW" sz="2000" dirty="0" smtClean="0">
                <a:latin typeface="+mn-lt"/>
              </a:rPr>
              <a:t>Language input method changed</a:t>
            </a:r>
          </a:p>
          <a:p>
            <a:pPr lvl="1"/>
            <a:r>
              <a:rPr lang="en-US" altLang="zh-TW" sz="2000" dirty="0" smtClean="0">
                <a:latin typeface="+mn-lt"/>
              </a:rPr>
              <a:t>Someone insert CD</a:t>
            </a:r>
          </a:p>
          <a:p>
            <a:pPr lvl="1"/>
            <a:r>
              <a:rPr lang="en-US" altLang="zh-TW" sz="2000" dirty="0" smtClean="0">
                <a:latin typeface="+mn-lt"/>
              </a:rPr>
              <a:t>Window re-draw flag is dirty</a:t>
            </a:r>
          </a:p>
          <a:p>
            <a:pPr lvl="1"/>
            <a:r>
              <a:rPr lang="en-US" altLang="zh-TW" sz="2000" dirty="0" smtClean="0">
                <a:latin typeface="+mn-lt"/>
              </a:rPr>
              <a:t>Gamepad input</a:t>
            </a:r>
          </a:p>
          <a:p>
            <a:pPr lvl="1"/>
            <a:r>
              <a:rPr lang="en-US" altLang="zh-TW" sz="2000" dirty="0" smtClean="0">
                <a:latin typeface="+mn-lt"/>
              </a:rPr>
              <a:t>…</a:t>
            </a:r>
          </a:p>
          <a:p>
            <a:pPr lvl="1"/>
            <a:endParaRPr lang="en-US" altLang="zh-TW" sz="2000" dirty="0" smtClean="0">
              <a:latin typeface="+mn-lt"/>
            </a:endParaRPr>
          </a:p>
        </p:txBody>
      </p:sp>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Game Loop (1)</a:t>
            </a:r>
            <a:endParaRPr lang="en-US" altLang="zh-TW"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4965255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Textures As Rendering Targets</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61206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A texture can be a rendering target of 3D rendering. By assigning textures to a viewport we can render the 3D results on textures.</a:t>
            </a:r>
          </a:p>
          <a:p>
            <a:r>
              <a:rPr lang="en-US" altLang="zh-TW" sz="2000" dirty="0" smtClean="0">
                <a:latin typeface="+mn-lt"/>
              </a:rPr>
              <a:t>To create a texture as a rendering target, use </a:t>
            </a:r>
            <a:r>
              <a:rPr lang="en-US" altLang="zh-TW" sz="2000" dirty="0" err="1" smtClean="0">
                <a:solidFill>
                  <a:srgbClr val="FFFF00"/>
                </a:solidFill>
                <a:latin typeface="+mn-lt"/>
              </a:rPr>
              <a:t>TEXTUREid</a:t>
            </a:r>
            <a:r>
              <a:rPr lang="en-US" altLang="zh-TW" sz="2000" dirty="0" smtClean="0">
                <a:solidFill>
                  <a:srgbClr val="FFFF00"/>
                </a:solidFill>
                <a:latin typeface="+mn-lt"/>
              </a:rPr>
              <a:t> </a:t>
            </a:r>
            <a:r>
              <a:rPr lang="en-US" altLang="zh-TW" sz="2000" dirty="0" err="1" smtClean="0">
                <a:solidFill>
                  <a:srgbClr val="FFFF00"/>
                </a:solidFill>
                <a:latin typeface="+mn-lt"/>
              </a:rPr>
              <a:t>FnMaterial</a:t>
            </a:r>
            <a:r>
              <a:rPr lang="en-US" altLang="zh-TW" sz="2000" dirty="0" smtClean="0">
                <a:solidFill>
                  <a:srgbClr val="FFFF00"/>
                </a:solidFill>
                <a:latin typeface="+mn-lt"/>
              </a:rPr>
              <a:t>::</a:t>
            </a:r>
            <a:r>
              <a:rPr lang="en-US" altLang="zh-TW" sz="2000" dirty="0" err="1" smtClean="0">
                <a:solidFill>
                  <a:srgbClr val="FFFF00"/>
                </a:solidFill>
                <a:latin typeface="+mn-lt"/>
              </a:rPr>
              <a:t>AddRenderTarget</a:t>
            </a:r>
            <a:r>
              <a:rPr lang="en-US" altLang="zh-TW" sz="2000" dirty="0" smtClean="0">
                <a:solidFill>
                  <a:srgbClr val="FFFF00"/>
                </a:solidFill>
                <a:latin typeface="+mn-lt"/>
              </a:rPr>
              <a:t>(in slot, </a:t>
            </a:r>
            <a:r>
              <a:rPr lang="en-US" altLang="zh-TW" sz="2000" dirty="0" err="1" smtClean="0">
                <a:solidFill>
                  <a:srgbClr val="FFFF00"/>
                </a:solidFill>
                <a:latin typeface="+mn-lt"/>
              </a:rPr>
              <a:t>int</a:t>
            </a:r>
            <a:r>
              <a:rPr lang="en-US" altLang="zh-TW" sz="2000" dirty="0" smtClean="0">
                <a:solidFill>
                  <a:srgbClr val="FFFF00"/>
                </a:solidFill>
                <a:latin typeface="+mn-lt"/>
              </a:rPr>
              <a:t> layer, char *</a:t>
            </a:r>
            <a:r>
              <a:rPr lang="en-US" altLang="zh-TW" sz="2000" dirty="0" err="1" smtClean="0">
                <a:solidFill>
                  <a:srgbClr val="FFFF00"/>
                </a:solidFill>
                <a:latin typeface="+mn-lt"/>
              </a:rPr>
              <a:t>texName</a:t>
            </a:r>
            <a:r>
              <a:rPr lang="en-US" altLang="zh-TW" sz="2000" dirty="0" smtClean="0">
                <a:solidFill>
                  <a:srgbClr val="FFFF00"/>
                </a:solidFill>
                <a:latin typeface="+mn-lt"/>
              </a:rPr>
              <a:t>, DWORD format, </a:t>
            </a:r>
            <a:r>
              <a:rPr lang="en-US" altLang="zh-TW" sz="2000" dirty="0" err="1" smtClean="0">
                <a:solidFill>
                  <a:srgbClr val="FFFF00"/>
                </a:solidFill>
                <a:latin typeface="+mn-lt"/>
              </a:rPr>
              <a:t>int</a:t>
            </a:r>
            <a:r>
              <a:rPr lang="en-US" altLang="zh-TW" sz="2000" dirty="0" smtClean="0">
                <a:solidFill>
                  <a:srgbClr val="FFFF00"/>
                </a:solidFill>
                <a:latin typeface="+mn-lt"/>
              </a:rPr>
              <a:t> w, </a:t>
            </a:r>
            <a:r>
              <a:rPr lang="en-US" altLang="zh-TW" sz="2000" dirty="0" err="1" smtClean="0">
                <a:solidFill>
                  <a:srgbClr val="FFFF00"/>
                </a:solidFill>
                <a:latin typeface="+mn-lt"/>
              </a:rPr>
              <a:t>int</a:t>
            </a:r>
            <a:r>
              <a:rPr lang="en-US" altLang="zh-TW" sz="2000" dirty="0" smtClean="0">
                <a:solidFill>
                  <a:srgbClr val="FFFF00"/>
                </a:solidFill>
                <a:latin typeface="+mn-lt"/>
              </a:rPr>
              <a:t> h, BOOL4 </a:t>
            </a:r>
            <a:r>
              <a:rPr lang="en-US" altLang="zh-TW" sz="2000" dirty="0" err="1" smtClean="0">
                <a:solidFill>
                  <a:srgbClr val="FFFF00"/>
                </a:solidFill>
                <a:latin typeface="+mn-lt"/>
              </a:rPr>
              <a:t>beAlpha</a:t>
            </a:r>
            <a:r>
              <a:rPr lang="en-US" altLang="zh-TW" sz="2000" dirty="0" smtClean="0">
                <a:solidFill>
                  <a:srgbClr val="FFFF00"/>
                </a:solidFill>
                <a:latin typeface="+mn-lt"/>
              </a:rPr>
              <a:t> = FALSE, BOOL4 </a:t>
            </a:r>
            <a:r>
              <a:rPr lang="en-US" altLang="zh-TW" sz="2000" dirty="0" err="1" smtClean="0">
                <a:solidFill>
                  <a:srgbClr val="FFFF00"/>
                </a:solidFill>
                <a:latin typeface="+mn-lt"/>
              </a:rPr>
              <a:t>beZ</a:t>
            </a:r>
            <a:r>
              <a:rPr lang="en-US" altLang="zh-TW" sz="2000" dirty="0" smtClean="0">
                <a:solidFill>
                  <a:srgbClr val="FFFF00"/>
                </a:solidFill>
                <a:latin typeface="+mn-lt"/>
              </a:rPr>
              <a:t> = FALSE);</a:t>
            </a:r>
          </a:p>
          <a:p>
            <a:pPr lvl="1"/>
            <a:r>
              <a:rPr lang="en-US" altLang="zh-TW" sz="2000" dirty="0" smtClean="0">
                <a:latin typeface="+mn-lt"/>
              </a:rPr>
              <a:t>The function will return a texture ID if success.</a:t>
            </a:r>
          </a:p>
          <a:p>
            <a:pPr lvl="1"/>
            <a:r>
              <a:rPr lang="en-US" altLang="zh-TW" sz="2000" dirty="0" smtClean="0">
                <a:solidFill>
                  <a:srgbClr val="FFFF00"/>
                </a:solidFill>
                <a:latin typeface="+mn-lt"/>
              </a:rPr>
              <a:t>(</a:t>
            </a:r>
            <a:r>
              <a:rPr lang="en-US" altLang="zh-TW" sz="2000" dirty="0" err="1" smtClean="0">
                <a:solidFill>
                  <a:srgbClr val="FFFF00"/>
                </a:solidFill>
                <a:latin typeface="+mn-lt"/>
              </a:rPr>
              <a:t>int</a:t>
            </a:r>
            <a:r>
              <a:rPr lang="en-US" altLang="zh-TW" sz="2000" dirty="0" smtClean="0">
                <a:solidFill>
                  <a:srgbClr val="FFFF00"/>
                </a:solidFill>
                <a:latin typeface="+mn-lt"/>
              </a:rPr>
              <a:t> slot, </a:t>
            </a:r>
            <a:r>
              <a:rPr lang="en-US" altLang="zh-TW" sz="2000" dirty="0" err="1" smtClean="0">
                <a:solidFill>
                  <a:srgbClr val="FFFF00"/>
                </a:solidFill>
                <a:latin typeface="+mn-lt"/>
              </a:rPr>
              <a:t>int</a:t>
            </a:r>
            <a:r>
              <a:rPr lang="en-US" altLang="zh-TW" sz="2000" dirty="0" smtClean="0">
                <a:solidFill>
                  <a:srgbClr val="FFFF00"/>
                </a:solidFill>
                <a:latin typeface="+mn-lt"/>
              </a:rPr>
              <a:t> layer) </a:t>
            </a:r>
            <a:r>
              <a:rPr lang="en-US" altLang="zh-TW" sz="2000" dirty="0" smtClean="0">
                <a:latin typeface="+mn-lt"/>
              </a:rPr>
              <a:t>is the texture position in texture slots.</a:t>
            </a:r>
          </a:p>
          <a:p>
            <a:pPr lvl="1"/>
            <a:r>
              <a:rPr lang="en-US" altLang="zh-TW" sz="2000" dirty="0">
                <a:solidFill>
                  <a:srgbClr val="FFFF00"/>
                </a:solidFill>
                <a:latin typeface="+mn-lt"/>
              </a:rPr>
              <a:t>c</a:t>
            </a:r>
            <a:r>
              <a:rPr lang="en-US" altLang="zh-TW" sz="2000" dirty="0" smtClean="0">
                <a:solidFill>
                  <a:srgbClr val="FFFF00"/>
                </a:solidFill>
                <a:latin typeface="+mn-lt"/>
              </a:rPr>
              <a:t>har *</a:t>
            </a:r>
            <a:r>
              <a:rPr lang="en-US" altLang="zh-TW" sz="2000" dirty="0" err="1" smtClean="0">
                <a:solidFill>
                  <a:srgbClr val="FFFF00"/>
                </a:solidFill>
                <a:latin typeface="+mn-lt"/>
              </a:rPr>
              <a:t>texName</a:t>
            </a:r>
            <a:r>
              <a:rPr lang="en-US" altLang="zh-TW" sz="2000" dirty="0" smtClean="0">
                <a:solidFill>
                  <a:srgbClr val="FFFF00"/>
                </a:solidFill>
                <a:latin typeface="+mn-lt"/>
              </a:rPr>
              <a:t> </a:t>
            </a:r>
            <a:r>
              <a:rPr lang="en-US" altLang="zh-TW" sz="2000" dirty="0" smtClean="0">
                <a:latin typeface="+mn-lt"/>
              </a:rPr>
              <a:t>is the texture name used by the rendering target texture.</a:t>
            </a:r>
          </a:p>
          <a:p>
            <a:pPr lvl="1"/>
            <a:r>
              <a:rPr lang="en-US" altLang="zh-TW" sz="2000" dirty="0" smtClean="0">
                <a:solidFill>
                  <a:srgbClr val="FFFF00"/>
                </a:solidFill>
                <a:latin typeface="+mn-lt"/>
              </a:rPr>
              <a:t>DWORD format </a:t>
            </a:r>
            <a:r>
              <a:rPr lang="en-US" altLang="zh-TW" sz="2000" dirty="0" smtClean="0">
                <a:latin typeface="+mn-lt"/>
              </a:rPr>
              <a:t>is the texture format. (check next page for details)</a:t>
            </a:r>
          </a:p>
          <a:p>
            <a:pPr lvl="1"/>
            <a:r>
              <a:rPr lang="en-US" altLang="zh-TW" sz="2000" dirty="0" smtClean="0">
                <a:solidFill>
                  <a:srgbClr val="FFFF00"/>
                </a:solidFill>
                <a:latin typeface="+mn-lt"/>
              </a:rPr>
              <a:t>(</a:t>
            </a:r>
            <a:r>
              <a:rPr lang="en-US" altLang="zh-TW" sz="2000" dirty="0" err="1" smtClean="0">
                <a:solidFill>
                  <a:srgbClr val="FFFF00"/>
                </a:solidFill>
                <a:latin typeface="+mn-lt"/>
              </a:rPr>
              <a:t>int</a:t>
            </a:r>
            <a:r>
              <a:rPr lang="en-US" altLang="zh-TW" sz="2000" dirty="0" smtClean="0">
                <a:solidFill>
                  <a:srgbClr val="FFFF00"/>
                </a:solidFill>
                <a:latin typeface="+mn-lt"/>
              </a:rPr>
              <a:t> w, </a:t>
            </a:r>
            <a:r>
              <a:rPr lang="en-US" altLang="zh-TW" sz="2000" dirty="0" err="1" smtClean="0">
                <a:solidFill>
                  <a:srgbClr val="FFFF00"/>
                </a:solidFill>
                <a:latin typeface="+mn-lt"/>
              </a:rPr>
              <a:t>int</a:t>
            </a:r>
            <a:r>
              <a:rPr lang="en-US" altLang="zh-TW" sz="2000" dirty="0" smtClean="0">
                <a:solidFill>
                  <a:srgbClr val="FFFF00"/>
                </a:solidFill>
                <a:latin typeface="+mn-lt"/>
              </a:rPr>
              <a:t> h) </a:t>
            </a:r>
            <a:r>
              <a:rPr lang="en-US" altLang="zh-TW" sz="2000" dirty="0" smtClean="0">
                <a:latin typeface="+mn-lt"/>
              </a:rPr>
              <a:t>is the texture size</a:t>
            </a:r>
            <a:r>
              <a:rPr lang="en-US" altLang="zh-TW" sz="2000" dirty="0" smtClean="0"/>
              <a:t>.</a:t>
            </a:r>
          </a:p>
          <a:p>
            <a:pPr lvl="1"/>
            <a:r>
              <a:rPr lang="en-US" altLang="zh-TW" sz="2000" dirty="0" smtClean="0">
                <a:solidFill>
                  <a:srgbClr val="FFFF00"/>
                </a:solidFill>
                <a:latin typeface="+mn-lt"/>
              </a:rPr>
              <a:t>BOOL4 </a:t>
            </a:r>
            <a:r>
              <a:rPr lang="en-US" altLang="zh-TW" sz="2000" dirty="0" err="1" smtClean="0">
                <a:solidFill>
                  <a:srgbClr val="FFFF00"/>
                </a:solidFill>
                <a:latin typeface="+mn-lt"/>
              </a:rPr>
              <a:t>beAlpha</a:t>
            </a:r>
            <a:r>
              <a:rPr lang="en-US" altLang="zh-TW" sz="2000" dirty="0" smtClean="0">
                <a:solidFill>
                  <a:srgbClr val="FFFF00"/>
                </a:solidFill>
                <a:latin typeface="+mn-lt"/>
              </a:rPr>
              <a:t> </a:t>
            </a:r>
            <a:r>
              <a:rPr lang="en-US" altLang="zh-TW" sz="2000" dirty="0" smtClean="0">
                <a:latin typeface="+mn-lt"/>
              </a:rPr>
              <a:t>indicates the texture is in semi-transparent or not. </a:t>
            </a:r>
            <a:r>
              <a:rPr lang="en-US" altLang="zh-TW" sz="2000" dirty="0" smtClean="0">
                <a:solidFill>
                  <a:srgbClr val="FFFF00"/>
                </a:solidFill>
                <a:latin typeface="+mn-lt"/>
              </a:rPr>
              <a:t>FALSE</a:t>
            </a:r>
            <a:r>
              <a:rPr lang="en-US" altLang="zh-TW" sz="2000" dirty="0" smtClean="0">
                <a:latin typeface="+mn-lt"/>
              </a:rPr>
              <a:t> is default.</a:t>
            </a:r>
          </a:p>
          <a:p>
            <a:pPr lvl="1"/>
            <a:r>
              <a:rPr lang="en-US" altLang="zh-TW" sz="2000" dirty="0" smtClean="0">
                <a:solidFill>
                  <a:srgbClr val="FFFF00"/>
                </a:solidFill>
                <a:latin typeface="+mn-lt"/>
              </a:rPr>
              <a:t>BOOL4 </a:t>
            </a:r>
            <a:r>
              <a:rPr lang="en-US" altLang="zh-TW" sz="2000" dirty="0" err="1" smtClean="0">
                <a:solidFill>
                  <a:srgbClr val="FFFF00"/>
                </a:solidFill>
                <a:latin typeface="+mn-lt"/>
              </a:rPr>
              <a:t>beZ</a:t>
            </a:r>
            <a:r>
              <a:rPr lang="en-US" altLang="zh-TW" sz="2000" dirty="0" smtClean="0">
                <a:solidFill>
                  <a:srgbClr val="FFFF00"/>
                </a:solidFill>
                <a:latin typeface="+mn-lt"/>
              </a:rPr>
              <a:t> = TRUE </a:t>
            </a:r>
            <a:r>
              <a:rPr lang="en-US" altLang="zh-TW" sz="2000" dirty="0" smtClean="0">
                <a:latin typeface="+mn-lt"/>
              </a:rPr>
              <a:t>will create a z buffer with the rendering target. </a:t>
            </a:r>
            <a:r>
              <a:rPr lang="en-US" altLang="zh-TW" sz="2000" dirty="0" smtClean="0">
                <a:solidFill>
                  <a:srgbClr val="FFFF00"/>
                </a:solidFill>
                <a:latin typeface="+mn-lt"/>
              </a:rPr>
              <a:t>FALSE</a:t>
            </a:r>
            <a:r>
              <a:rPr lang="en-US" altLang="zh-TW" sz="2000" dirty="0" smtClean="0">
                <a:latin typeface="+mn-lt"/>
              </a:rPr>
              <a:t> is default. Fly2 uses default z buffer for rendering each time. The size of default z buffer is the same as the back buffer. But if the size of rendering target is larger than back buffer, you need a z buffer in larger size. Use this flag to solve this problem.</a:t>
            </a:r>
          </a:p>
        </p:txBody>
      </p:sp>
    </p:spTree>
    <p:extLst>
      <p:ext uri="{BB962C8B-B14F-4D97-AF65-F5344CB8AC3E}">
        <p14:creationId xmlns:p14="http://schemas.microsoft.com/office/powerpoint/2010/main" val="205553661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Texture Format Supported in Fly2</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61206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Fly2 supports the following texture formats :</a:t>
            </a:r>
          </a:p>
          <a:p>
            <a:pPr lvl="1"/>
            <a:r>
              <a:rPr lang="en-US" altLang="zh-TW" sz="2000" dirty="0" smtClean="0">
                <a:solidFill>
                  <a:srgbClr val="FFFF00"/>
                </a:solidFill>
                <a:latin typeface="+mn-lt"/>
              </a:rPr>
              <a:t>TEXTURE_32</a:t>
            </a:r>
            <a:r>
              <a:rPr lang="en-US" altLang="zh-TW" sz="2000" dirty="0" smtClean="0">
                <a:latin typeface="+mn-lt"/>
              </a:rPr>
              <a:t> : true color, A8R8G8B8</a:t>
            </a:r>
          </a:p>
          <a:p>
            <a:pPr lvl="1"/>
            <a:r>
              <a:rPr lang="en-US" altLang="zh-TW" sz="2000" dirty="0" smtClean="0">
                <a:solidFill>
                  <a:srgbClr val="FFFF00"/>
                </a:solidFill>
                <a:latin typeface="+mn-lt"/>
              </a:rPr>
              <a:t>TEXTURE_16</a:t>
            </a:r>
            <a:r>
              <a:rPr lang="en-US" altLang="zh-TW" sz="2000" dirty="0" smtClean="0">
                <a:latin typeface="+mn-lt"/>
              </a:rPr>
              <a:t> : hi-color in 16-bit</a:t>
            </a:r>
          </a:p>
          <a:p>
            <a:pPr lvl="1"/>
            <a:r>
              <a:rPr lang="en-US" altLang="zh-TW" sz="2000" dirty="0" smtClean="0">
                <a:solidFill>
                  <a:srgbClr val="FFFF00"/>
                </a:solidFill>
                <a:latin typeface="+mn-lt"/>
              </a:rPr>
              <a:t>TEXTURE_COMPRESSED_1</a:t>
            </a:r>
            <a:r>
              <a:rPr lang="en-US" altLang="zh-TW" sz="2000" dirty="0" smtClean="0">
                <a:latin typeface="+mn-lt"/>
              </a:rPr>
              <a:t> : DDS DXT1</a:t>
            </a:r>
          </a:p>
          <a:p>
            <a:pPr lvl="1"/>
            <a:r>
              <a:rPr lang="en-US" altLang="zh-TW" sz="2000" dirty="0" smtClean="0">
                <a:solidFill>
                  <a:srgbClr val="FFFF00"/>
                </a:solidFill>
                <a:latin typeface="+mn-lt"/>
              </a:rPr>
              <a:t>TEXTURE_COMPRESSED_3</a:t>
            </a:r>
            <a:r>
              <a:rPr lang="en-US" altLang="zh-TW" sz="2000" dirty="0" smtClean="0">
                <a:latin typeface="+mn-lt"/>
              </a:rPr>
              <a:t> : DDS DXT3</a:t>
            </a:r>
          </a:p>
          <a:p>
            <a:pPr lvl="1"/>
            <a:r>
              <a:rPr lang="en-US" altLang="zh-TW" sz="2000" dirty="0" smtClean="0">
                <a:solidFill>
                  <a:srgbClr val="FFFF00"/>
                </a:solidFill>
                <a:latin typeface="+mn-lt"/>
              </a:rPr>
              <a:t>TEXTURE_L16I</a:t>
            </a:r>
            <a:r>
              <a:rPr lang="en-US" altLang="zh-TW" sz="2000" dirty="0" smtClean="0">
                <a:latin typeface="+mn-lt"/>
              </a:rPr>
              <a:t> : luminance in 16-bit integer</a:t>
            </a:r>
          </a:p>
          <a:p>
            <a:pPr lvl="1"/>
            <a:r>
              <a:rPr lang="en-US" altLang="zh-TW" sz="2000" dirty="0" smtClean="0">
                <a:solidFill>
                  <a:srgbClr val="FFFF00"/>
                </a:solidFill>
                <a:latin typeface="+mn-lt"/>
              </a:rPr>
              <a:t>TEXTURE_1F32</a:t>
            </a:r>
            <a:r>
              <a:rPr lang="en-US" altLang="zh-TW" sz="2000" dirty="0" smtClean="0">
                <a:latin typeface="+mn-lt"/>
              </a:rPr>
              <a:t> : R channel only in 32-bit floating-point</a:t>
            </a:r>
          </a:p>
          <a:p>
            <a:pPr lvl="1"/>
            <a:r>
              <a:rPr lang="en-US" altLang="zh-TW" sz="2000" dirty="0" smtClean="0">
                <a:solidFill>
                  <a:srgbClr val="FFFF00"/>
                </a:solidFill>
                <a:latin typeface="+mn-lt"/>
              </a:rPr>
              <a:t>TEXTURE_FP16</a:t>
            </a:r>
            <a:r>
              <a:rPr lang="en-US" altLang="zh-TW" sz="2000" dirty="0" smtClean="0">
                <a:latin typeface="+mn-lt"/>
              </a:rPr>
              <a:t> : R16B16G16A16 RGBA color in 16-bit floating-point each</a:t>
            </a:r>
          </a:p>
          <a:p>
            <a:pPr lvl="1"/>
            <a:r>
              <a:rPr lang="en-US" altLang="zh-TW" sz="2000" dirty="0" smtClean="0">
                <a:solidFill>
                  <a:srgbClr val="FFFF00"/>
                </a:solidFill>
                <a:latin typeface="+mn-lt"/>
              </a:rPr>
              <a:t>TEXTURE_2F16</a:t>
            </a:r>
            <a:r>
              <a:rPr lang="en-US" altLang="zh-TW" sz="2000" dirty="0" smtClean="0">
                <a:latin typeface="+mn-lt"/>
              </a:rPr>
              <a:t> : G &amp; R channels in 16-bit floating-point each</a:t>
            </a:r>
          </a:p>
          <a:p>
            <a:pPr lvl="1"/>
            <a:r>
              <a:rPr lang="en-US" altLang="zh-TW" sz="2000" dirty="0" smtClean="0">
                <a:solidFill>
                  <a:srgbClr val="FFFF00"/>
                </a:solidFill>
                <a:latin typeface="+mn-lt"/>
              </a:rPr>
              <a:t>TEXTURE_64</a:t>
            </a:r>
            <a:r>
              <a:rPr lang="en-US" altLang="zh-TW" sz="2000" dirty="0" smtClean="0">
                <a:latin typeface="+mn-lt"/>
              </a:rPr>
              <a:t> : R16G16B16A16 RGBA color in 16-bit unsigned integer each</a:t>
            </a:r>
          </a:p>
          <a:p>
            <a:pPr lvl="1"/>
            <a:r>
              <a:rPr lang="en-US" altLang="zh-TW" sz="2000" dirty="0" smtClean="0">
                <a:solidFill>
                  <a:srgbClr val="FFFF00"/>
                </a:solidFill>
                <a:latin typeface="+mn-lt"/>
              </a:rPr>
              <a:t>TEXTURE_32A</a:t>
            </a:r>
            <a:r>
              <a:rPr lang="en-US" altLang="zh-TW" sz="2000" dirty="0" smtClean="0">
                <a:latin typeface="+mn-lt"/>
              </a:rPr>
              <a:t> : true color : A8R8G8B8 (alpha blending ON)</a:t>
            </a:r>
          </a:p>
          <a:p>
            <a:pPr lvl="1"/>
            <a:r>
              <a:rPr lang="en-US" altLang="zh-TW" sz="2000" dirty="0" smtClean="0">
                <a:solidFill>
                  <a:srgbClr val="FFFF00"/>
                </a:solidFill>
                <a:latin typeface="+mn-lt"/>
              </a:rPr>
              <a:t>TEXTURE_2F32</a:t>
            </a:r>
            <a:r>
              <a:rPr lang="en-US" altLang="zh-TW" sz="2000" dirty="0" smtClean="0">
                <a:latin typeface="+mn-lt"/>
              </a:rPr>
              <a:t> : </a:t>
            </a:r>
            <a:r>
              <a:rPr lang="en-US" altLang="zh-TW" sz="2000" dirty="0">
                <a:latin typeface="+mn-lt"/>
              </a:rPr>
              <a:t>G &amp; R channels in </a:t>
            </a:r>
            <a:r>
              <a:rPr lang="en-US" altLang="zh-TW" sz="2000" dirty="0" smtClean="0">
                <a:latin typeface="+mn-lt"/>
              </a:rPr>
              <a:t>32-bit </a:t>
            </a:r>
            <a:r>
              <a:rPr lang="en-US" altLang="zh-TW" sz="2000" dirty="0">
                <a:latin typeface="+mn-lt"/>
              </a:rPr>
              <a:t>floating-point each</a:t>
            </a:r>
            <a:endParaRPr lang="en-US" altLang="zh-TW" sz="2000" dirty="0" smtClean="0">
              <a:latin typeface="+mn-lt"/>
            </a:endParaRPr>
          </a:p>
          <a:p>
            <a:pPr lvl="1"/>
            <a:r>
              <a:rPr lang="en-US" altLang="zh-TW" sz="2000" dirty="0" smtClean="0">
                <a:solidFill>
                  <a:srgbClr val="FFFF00"/>
                </a:solidFill>
                <a:latin typeface="+mn-lt"/>
              </a:rPr>
              <a:t>TEXTURE_COMPRESSD_5</a:t>
            </a:r>
            <a:r>
              <a:rPr lang="en-US" altLang="zh-TW" sz="2000" dirty="0" smtClean="0">
                <a:latin typeface="+mn-lt"/>
              </a:rPr>
              <a:t> : DDS DXT5</a:t>
            </a:r>
          </a:p>
          <a:p>
            <a:pPr lvl="1"/>
            <a:r>
              <a:rPr lang="en-US" altLang="zh-TW" sz="2000" dirty="0" smtClean="0">
                <a:solidFill>
                  <a:srgbClr val="FFFF00"/>
                </a:solidFill>
                <a:latin typeface="+mn-lt"/>
              </a:rPr>
              <a:t>TEXTURE_FP32</a:t>
            </a:r>
            <a:r>
              <a:rPr lang="en-US" altLang="zh-TW" sz="2000" dirty="0" smtClean="0">
                <a:latin typeface="+mn-lt"/>
              </a:rPr>
              <a:t> : R32B32G32A32 </a:t>
            </a:r>
            <a:r>
              <a:rPr lang="en-US" altLang="zh-TW" sz="2000" dirty="0">
                <a:latin typeface="+mn-lt"/>
              </a:rPr>
              <a:t>RGBA color in </a:t>
            </a:r>
            <a:r>
              <a:rPr lang="en-US" altLang="zh-TW" sz="2000" dirty="0" smtClean="0">
                <a:latin typeface="+mn-lt"/>
              </a:rPr>
              <a:t>32-bit </a:t>
            </a:r>
            <a:r>
              <a:rPr lang="en-US" altLang="zh-TW" sz="2000" dirty="0">
                <a:latin typeface="+mn-lt"/>
              </a:rPr>
              <a:t>floating-point each</a:t>
            </a:r>
            <a:endParaRPr lang="en-US" altLang="zh-TW" sz="2000" dirty="0" smtClean="0">
              <a:latin typeface="+mn-lt"/>
            </a:endParaRPr>
          </a:p>
        </p:txBody>
      </p:sp>
    </p:spTree>
    <p:extLst>
      <p:ext uri="{BB962C8B-B14F-4D97-AF65-F5344CB8AC3E}">
        <p14:creationId xmlns:p14="http://schemas.microsoft.com/office/powerpoint/2010/main" val="374955912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Shaders As Material’s Components</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61206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You can assign a </a:t>
            </a:r>
            <a:r>
              <a:rPr lang="en-US" altLang="zh-TW" sz="2000" dirty="0" err="1" smtClean="0">
                <a:latin typeface="+mn-lt"/>
              </a:rPr>
              <a:t>shader</a:t>
            </a:r>
            <a:r>
              <a:rPr lang="en-US" altLang="zh-TW" sz="2000" dirty="0" smtClean="0">
                <a:latin typeface="+mn-lt"/>
              </a:rPr>
              <a:t> to a material. Fly2 will use this </a:t>
            </a:r>
            <a:r>
              <a:rPr lang="en-US" altLang="zh-TW" sz="2000" dirty="0" err="1" smtClean="0">
                <a:latin typeface="+mn-lt"/>
              </a:rPr>
              <a:t>shader</a:t>
            </a:r>
            <a:r>
              <a:rPr lang="en-US" altLang="zh-TW" sz="2000" dirty="0" smtClean="0">
                <a:latin typeface="+mn-lt"/>
              </a:rPr>
              <a:t> to render the objects that use this material.</a:t>
            </a:r>
          </a:p>
          <a:p>
            <a:r>
              <a:rPr lang="en-US" altLang="zh-TW" sz="2000" dirty="0" smtClean="0">
                <a:latin typeface="+mn-lt"/>
              </a:rPr>
              <a:t>For more details about </a:t>
            </a:r>
            <a:r>
              <a:rPr lang="en-US" altLang="zh-TW" sz="2000" dirty="0" err="1" smtClean="0">
                <a:latin typeface="+mn-lt"/>
              </a:rPr>
              <a:t>shaders</a:t>
            </a:r>
            <a:r>
              <a:rPr lang="en-US" altLang="zh-TW" sz="2000" dirty="0" smtClean="0">
                <a:latin typeface="+mn-lt"/>
              </a:rPr>
              <a:t>, please reference the </a:t>
            </a:r>
            <a:r>
              <a:rPr lang="en-US" altLang="zh-TW" sz="2000" dirty="0" err="1" smtClean="0">
                <a:latin typeface="+mn-lt"/>
              </a:rPr>
              <a:t>shader</a:t>
            </a:r>
            <a:r>
              <a:rPr lang="en-US" altLang="zh-TW" sz="2000" dirty="0" smtClean="0">
                <a:latin typeface="+mn-lt"/>
              </a:rPr>
              <a:t> chapter.</a:t>
            </a:r>
          </a:p>
          <a:p>
            <a:r>
              <a:rPr lang="en-US" altLang="zh-TW" sz="2000" dirty="0" err="1" smtClean="0">
                <a:solidFill>
                  <a:srgbClr val="FFFF00"/>
                </a:solidFill>
                <a:latin typeface="+mn-lt"/>
              </a:rPr>
              <a:t>SHADERid</a:t>
            </a:r>
            <a:r>
              <a:rPr lang="en-US" altLang="zh-TW" sz="2000" dirty="0" smtClean="0">
                <a:solidFill>
                  <a:srgbClr val="FFFF00"/>
                </a:solidFill>
                <a:latin typeface="+mn-lt"/>
              </a:rPr>
              <a:t> </a:t>
            </a:r>
            <a:r>
              <a:rPr lang="en-US" altLang="zh-TW" sz="2000" dirty="0" err="1" smtClean="0">
                <a:solidFill>
                  <a:srgbClr val="FFFF00"/>
                </a:solidFill>
                <a:latin typeface="+mn-lt"/>
              </a:rPr>
              <a:t>FnMaterial</a:t>
            </a:r>
            <a:r>
              <a:rPr lang="en-US" altLang="zh-TW" sz="2000" dirty="0" smtClean="0">
                <a:solidFill>
                  <a:srgbClr val="FFFF00"/>
                </a:solidFill>
                <a:latin typeface="+mn-lt"/>
              </a:rPr>
              <a:t>::</a:t>
            </a:r>
            <a:r>
              <a:rPr lang="en-US" altLang="zh-TW" sz="2000" dirty="0" err="1" smtClean="0">
                <a:solidFill>
                  <a:srgbClr val="FFFF00"/>
                </a:solidFill>
                <a:latin typeface="+mn-lt"/>
              </a:rPr>
              <a:t>AddShaderEffect</a:t>
            </a:r>
            <a:r>
              <a:rPr lang="en-US" altLang="zh-TW" sz="2000" dirty="0" smtClean="0">
                <a:solidFill>
                  <a:srgbClr val="FFFF00"/>
                </a:solidFill>
                <a:latin typeface="+mn-lt"/>
              </a:rPr>
              <a:t>(char *</a:t>
            </a:r>
            <a:r>
              <a:rPr lang="en-US" altLang="zh-TW" sz="2000" dirty="0" err="1" smtClean="0">
                <a:solidFill>
                  <a:srgbClr val="FFFF00"/>
                </a:solidFill>
                <a:latin typeface="+mn-lt"/>
              </a:rPr>
              <a:t>cwsFile</a:t>
            </a:r>
            <a:r>
              <a:rPr lang="en-US" altLang="zh-TW" sz="2000" dirty="0" smtClean="0">
                <a:solidFill>
                  <a:srgbClr val="FFFF00"/>
                </a:solidFill>
                <a:latin typeface="+mn-lt"/>
              </a:rPr>
              <a:t>, char *</a:t>
            </a:r>
            <a:r>
              <a:rPr lang="en-US" altLang="zh-TW" sz="2000" dirty="0" err="1" smtClean="0">
                <a:solidFill>
                  <a:srgbClr val="FFFF00"/>
                </a:solidFill>
                <a:latin typeface="+mn-lt"/>
              </a:rPr>
              <a:t>techName</a:t>
            </a:r>
            <a:r>
              <a:rPr lang="en-US" altLang="zh-TW" sz="2000" dirty="0" smtClean="0">
                <a:solidFill>
                  <a:srgbClr val="FFFF00"/>
                </a:solidFill>
                <a:latin typeface="+mn-lt"/>
              </a:rPr>
              <a:t> = NULL);</a:t>
            </a:r>
          </a:p>
          <a:p>
            <a:pPr lvl="1"/>
            <a:r>
              <a:rPr lang="en-US" altLang="zh-TW" sz="2000" dirty="0">
                <a:solidFill>
                  <a:srgbClr val="FFFF00"/>
                </a:solidFill>
                <a:latin typeface="+mn-lt"/>
              </a:rPr>
              <a:t>c</a:t>
            </a:r>
            <a:r>
              <a:rPr lang="en-US" altLang="zh-TW" sz="2000" dirty="0" smtClean="0">
                <a:solidFill>
                  <a:srgbClr val="FFFF00"/>
                </a:solidFill>
                <a:latin typeface="+mn-lt"/>
              </a:rPr>
              <a:t>har *</a:t>
            </a:r>
            <a:r>
              <a:rPr lang="en-US" altLang="zh-TW" sz="2000" dirty="0" err="1" smtClean="0">
                <a:solidFill>
                  <a:srgbClr val="FFFF00"/>
                </a:solidFill>
                <a:latin typeface="+mn-lt"/>
              </a:rPr>
              <a:t>cwsFile</a:t>
            </a:r>
            <a:r>
              <a:rPr lang="en-US" altLang="zh-TW" sz="2000" dirty="0" smtClean="0">
                <a:solidFill>
                  <a:srgbClr val="FFFF00"/>
                </a:solidFill>
                <a:latin typeface="+mn-lt"/>
              </a:rPr>
              <a:t> </a:t>
            </a:r>
            <a:r>
              <a:rPr lang="en-US" altLang="zh-TW" sz="2000" dirty="0" smtClean="0">
                <a:latin typeface="+mn-lt"/>
              </a:rPr>
              <a:t>is the file name of </a:t>
            </a:r>
            <a:r>
              <a:rPr lang="en-US" altLang="zh-TW" sz="2000" dirty="0" err="1" smtClean="0">
                <a:latin typeface="+mn-lt"/>
              </a:rPr>
              <a:t>shader</a:t>
            </a:r>
            <a:r>
              <a:rPr lang="en-US" altLang="zh-TW" sz="2000" dirty="0" smtClean="0">
                <a:latin typeface="+mn-lt"/>
              </a:rPr>
              <a:t> description file with .</a:t>
            </a:r>
            <a:r>
              <a:rPr lang="en-US" altLang="zh-TW" sz="2000" dirty="0" err="1" smtClean="0">
                <a:latin typeface="+mn-lt"/>
              </a:rPr>
              <a:t>cws</a:t>
            </a:r>
            <a:r>
              <a:rPr lang="en-US" altLang="zh-TW" sz="2000" dirty="0" smtClean="0">
                <a:latin typeface="+mn-lt"/>
              </a:rPr>
              <a:t> extension</a:t>
            </a:r>
          </a:p>
          <a:p>
            <a:pPr lvl="1"/>
            <a:r>
              <a:rPr lang="en-US" altLang="zh-TW" sz="2000" dirty="0">
                <a:solidFill>
                  <a:srgbClr val="FFFF00"/>
                </a:solidFill>
                <a:latin typeface="+mn-lt"/>
              </a:rPr>
              <a:t>c</a:t>
            </a:r>
            <a:r>
              <a:rPr lang="en-US" altLang="zh-TW" sz="2000" dirty="0" smtClean="0">
                <a:solidFill>
                  <a:srgbClr val="FFFF00"/>
                </a:solidFill>
                <a:latin typeface="+mn-lt"/>
              </a:rPr>
              <a:t>har *</a:t>
            </a:r>
            <a:r>
              <a:rPr lang="en-US" altLang="zh-TW" sz="2000" dirty="0" err="1" smtClean="0">
                <a:solidFill>
                  <a:srgbClr val="FFFF00"/>
                </a:solidFill>
                <a:latin typeface="+mn-lt"/>
              </a:rPr>
              <a:t>techName</a:t>
            </a:r>
            <a:r>
              <a:rPr lang="en-US" altLang="zh-TW" sz="2000" dirty="0" smtClean="0">
                <a:solidFill>
                  <a:srgbClr val="FFFF00"/>
                </a:solidFill>
                <a:latin typeface="+mn-lt"/>
              </a:rPr>
              <a:t> </a:t>
            </a:r>
            <a:r>
              <a:rPr lang="en-US" altLang="zh-TW" sz="2000" dirty="0" smtClean="0">
                <a:latin typeface="+mn-lt"/>
              </a:rPr>
              <a:t>is the </a:t>
            </a:r>
            <a:r>
              <a:rPr lang="en-US" altLang="zh-TW" sz="2000" dirty="0" err="1" smtClean="0">
                <a:latin typeface="+mn-lt"/>
              </a:rPr>
              <a:t>shader</a:t>
            </a:r>
            <a:r>
              <a:rPr lang="en-US" altLang="zh-TW" sz="2000" dirty="0" smtClean="0">
                <a:latin typeface="+mn-lt"/>
              </a:rPr>
              <a:t> effect name. If you use </a:t>
            </a:r>
            <a:r>
              <a:rPr lang="en-US" altLang="zh-TW" sz="2000" dirty="0" err="1" smtClean="0">
                <a:latin typeface="+mn-lt"/>
              </a:rPr>
              <a:t>nVidia</a:t>
            </a:r>
            <a:r>
              <a:rPr lang="en-US" altLang="zh-TW" sz="2000" dirty="0" smtClean="0">
                <a:latin typeface="+mn-lt"/>
              </a:rPr>
              <a:t> Cg, DX11 HLSL, or OpenGL GLSL, please set this argument to </a:t>
            </a:r>
            <a:r>
              <a:rPr lang="en-US" altLang="zh-TW" sz="2000" dirty="0" smtClean="0">
                <a:solidFill>
                  <a:srgbClr val="FFFF00"/>
                </a:solidFill>
                <a:latin typeface="+mn-lt"/>
              </a:rPr>
              <a:t>NULL</a:t>
            </a:r>
            <a:r>
              <a:rPr lang="en-US" altLang="zh-TW" sz="2000" dirty="0" smtClean="0">
                <a:latin typeface="+mn-lt"/>
              </a:rPr>
              <a:t>.</a:t>
            </a:r>
          </a:p>
          <a:p>
            <a:pPr lvl="1"/>
            <a:r>
              <a:rPr lang="en-US" altLang="zh-TW" sz="2000" dirty="0" smtClean="0">
                <a:latin typeface="+mn-lt"/>
              </a:rPr>
              <a:t>This function will return the </a:t>
            </a:r>
            <a:r>
              <a:rPr lang="en-US" altLang="zh-TW" sz="2000" dirty="0" err="1" smtClean="0">
                <a:latin typeface="+mn-lt"/>
              </a:rPr>
              <a:t>shader</a:t>
            </a:r>
            <a:r>
              <a:rPr lang="en-US" altLang="zh-TW" sz="2000" dirty="0" smtClean="0">
                <a:latin typeface="+mn-lt"/>
              </a:rPr>
              <a:t> ID (</a:t>
            </a:r>
            <a:r>
              <a:rPr lang="en-US" altLang="zh-TW" sz="2000" dirty="0" err="1" smtClean="0">
                <a:solidFill>
                  <a:srgbClr val="FFFF00"/>
                </a:solidFill>
                <a:latin typeface="+mn-lt"/>
              </a:rPr>
              <a:t>SHADERId</a:t>
            </a:r>
            <a:r>
              <a:rPr lang="en-US" altLang="zh-TW" sz="2000" dirty="0" smtClean="0">
                <a:latin typeface="+mn-lt"/>
              </a:rPr>
              <a:t>).</a:t>
            </a:r>
          </a:p>
          <a:p>
            <a:pPr lvl="1"/>
            <a:r>
              <a:rPr lang="en-US" altLang="zh-TW" sz="2000" dirty="0" smtClean="0">
                <a:latin typeface="+mn-lt"/>
              </a:rPr>
              <a:t>You can use </a:t>
            </a:r>
            <a:r>
              <a:rPr lang="en-US" altLang="zh-TW" sz="2000" dirty="0" err="1" smtClean="0">
                <a:solidFill>
                  <a:srgbClr val="FFFF00"/>
                </a:solidFill>
                <a:latin typeface="+mn-lt"/>
              </a:rPr>
              <a:t>FnShader</a:t>
            </a:r>
            <a:r>
              <a:rPr lang="en-US" altLang="zh-TW" sz="2000" dirty="0" smtClean="0">
                <a:solidFill>
                  <a:srgbClr val="FFFF00"/>
                </a:solidFill>
                <a:latin typeface="+mn-lt"/>
              </a:rPr>
              <a:t> </a:t>
            </a:r>
            <a:r>
              <a:rPr lang="en-US" altLang="zh-TW" sz="2000" dirty="0" smtClean="0">
                <a:latin typeface="+mn-lt"/>
              </a:rPr>
              <a:t>function class to access the </a:t>
            </a:r>
            <a:r>
              <a:rPr lang="en-US" altLang="zh-TW" sz="2000" dirty="0" err="1" smtClean="0">
                <a:latin typeface="+mn-lt"/>
              </a:rPr>
              <a:t>shader</a:t>
            </a:r>
            <a:r>
              <a:rPr lang="en-US" altLang="zh-TW" sz="2000" dirty="0" smtClean="0">
                <a:latin typeface="+mn-lt"/>
              </a:rPr>
              <a:t>.</a:t>
            </a:r>
          </a:p>
          <a:p>
            <a:r>
              <a:rPr lang="en-US" altLang="zh-TW" sz="2000" dirty="0" err="1" smtClean="0">
                <a:solidFill>
                  <a:srgbClr val="FFFF00"/>
                </a:solidFill>
                <a:latin typeface="+mn-lt"/>
              </a:rPr>
              <a:t>SHADERid</a:t>
            </a:r>
            <a:r>
              <a:rPr lang="en-US" altLang="zh-TW" sz="2000" dirty="0" smtClean="0">
                <a:solidFill>
                  <a:srgbClr val="FFFF00"/>
                </a:solidFill>
                <a:latin typeface="+mn-lt"/>
              </a:rPr>
              <a:t> </a:t>
            </a:r>
            <a:r>
              <a:rPr lang="en-US" altLang="zh-TW" sz="2000" dirty="0" err="1" smtClean="0">
                <a:solidFill>
                  <a:srgbClr val="FFFF00"/>
                </a:solidFill>
                <a:latin typeface="+mn-lt"/>
              </a:rPr>
              <a:t>FnMaterial</a:t>
            </a:r>
            <a:r>
              <a:rPr lang="en-US" altLang="zh-TW" sz="2000" dirty="0" smtClean="0">
                <a:solidFill>
                  <a:srgbClr val="FFFF00"/>
                </a:solidFill>
                <a:latin typeface="+mn-lt"/>
              </a:rPr>
              <a:t>::</a:t>
            </a:r>
            <a:r>
              <a:rPr lang="en-US" altLang="zh-TW" sz="2000" dirty="0" err="1" smtClean="0">
                <a:solidFill>
                  <a:srgbClr val="FFFF00"/>
                </a:solidFill>
                <a:latin typeface="+mn-lt"/>
              </a:rPr>
              <a:t>ReplaceShaderEffect</a:t>
            </a:r>
            <a:r>
              <a:rPr lang="en-US" altLang="zh-TW" sz="2000" dirty="0" smtClean="0">
                <a:solidFill>
                  <a:srgbClr val="FFFF00"/>
                </a:solidFill>
                <a:latin typeface="+mn-lt"/>
              </a:rPr>
              <a:t>(</a:t>
            </a:r>
            <a:r>
              <a:rPr lang="en-US" altLang="zh-TW" sz="2000" dirty="0" err="1" smtClean="0">
                <a:solidFill>
                  <a:srgbClr val="FFFF00"/>
                </a:solidFill>
                <a:latin typeface="+mn-lt"/>
              </a:rPr>
              <a:t>SHADERid</a:t>
            </a:r>
            <a:r>
              <a:rPr lang="en-US" altLang="zh-TW" sz="2000" dirty="0" smtClean="0">
                <a:solidFill>
                  <a:srgbClr val="FFFF00"/>
                </a:solidFill>
                <a:latin typeface="+mn-lt"/>
              </a:rPr>
              <a:t> </a:t>
            </a:r>
            <a:r>
              <a:rPr lang="en-US" altLang="zh-TW" sz="2000" dirty="0" err="1" smtClean="0">
                <a:solidFill>
                  <a:srgbClr val="FFFF00"/>
                </a:solidFill>
                <a:latin typeface="+mn-lt"/>
              </a:rPr>
              <a:t>newShader</a:t>
            </a:r>
            <a:r>
              <a:rPr lang="en-US" altLang="zh-TW" sz="2000" dirty="0" smtClean="0">
                <a:solidFill>
                  <a:srgbClr val="FFFF00"/>
                </a:solidFill>
                <a:latin typeface="+mn-lt"/>
              </a:rPr>
              <a:t>, BOOL4 </a:t>
            </a:r>
            <a:r>
              <a:rPr lang="en-US" altLang="zh-TW" sz="2000" dirty="0" err="1" smtClean="0">
                <a:solidFill>
                  <a:srgbClr val="FFFF00"/>
                </a:solidFill>
                <a:latin typeface="+mn-lt"/>
              </a:rPr>
              <a:t>beD</a:t>
            </a:r>
            <a:r>
              <a:rPr lang="en-US" altLang="zh-TW" sz="2000" dirty="0" smtClean="0">
                <a:solidFill>
                  <a:srgbClr val="FFFF00"/>
                </a:solidFill>
                <a:latin typeface="+mn-lt"/>
              </a:rPr>
              <a:t> = TRUE);</a:t>
            </a:r>
          </a:p>
          <a:p>
            <a:pPr lvl="1"/>
            <a:r>
              <a:rPr lang="en-US" altLang="zh-TW" sz="2000" dirty="0" smtClean="0">
                <a:latin typeface="+mn-lt"/>
              </a:rPr>
              <a:t>Use this function to change the </a:t>
            </a:r>
            <a:r>
              <a:rPr lang="en-US" altLang="zh-TW" sz="2000" dirty="0" err="1" smtClean="0">
                <a:latin typeface="+mn-lt"/>
              </a:rPr>
              <a:t>shader</a:t>
            </a:r>
            <a:r>
              <a:rPr lang="en-US" altLang="zh-TW" sz="2000" dirty="0" smtClean="0">
                <a:latin typeface="+mn-lt"/>
              </a:rPr>
              <a:t> used by the material.</a:t>
            </a:r>
          </a:p>
          <a:p>
            <a:pPr lvl="1"/>
            <a:r>
              <a:rPr lang="en-US" altLang="zh-TW" sz="2000" dirty="0" err="1" smtClean="0">
                <a:solidFill>
                  <a:srgbClr val="FFFF00"/>
                </a:solidFill>
                <a:latin typeface="+mn-lt"/>
              </a:rPr>
              <a:t>SHADERid</a:t>
            </a:r>
            <a:r>
              <a:rPr lang="en-US" altLang="zh-TW" sz="2000" dirty="0" smtClean="0">
                <a:solidFill>
                  <a:srgbClr val="FFFF00"/>
                </a:solidFill>
                <a:latin typeface="+mn-lt"/>
              </a:rPr>
              <a:t> </a:t>
            </a:r>
            <a:r>
              <a:rPr lang="en-US" altLang="zh-TW" sz="2000" dirty="0" err="1" smtClean="0">
                <a:solidFill>
                  <a:srgbClr val="FFFF00"/>
                </a:solidFill>
                <a:latin typeface="+mn-lt"/>
              </a:rPr>
              <a:t>newShader</a:t>
            </a:r>
            <a:r>
              <a:rPr lang="en-US" altLang="zh-TW" sz="2000" dirty="0" smtClean="0">
                <a:solidFill>
                  <a:srgbClr val="FFFF00"/>
                </a:solidFill>
                <a:latin typeface="+mn-lt"/>
              </a:rPr>
              <a:t> </a:t>
            </a:r>
            <a:r>
              <a:rPr lang="en-US" altLang="zh-TW" sz="2000" dirty="0" smtClean="0">
                <a:latin typeface="+mn-lt"/>
              </a:rPr>
              <a:t>is the new </a:t>
            </a:r>
            <a:r>
              <a:rPr lang="en-US" altLang="zh-TW" sz="2000" dirty="0" err="1" smtClean="0">
                <a:latin typeface="+mn-lt"/>
              </a:rPr>
              <a:t>shader</a:t>
            </a:r>
            <a:r>
              <a:rPr lang="en-US" altLang="zh-TW" sz="2000" dirty="0" smtClean="0">
                <a:latin typeface="+mn-lt"/>
              </a:rPr>
              <a:t> ID.</a:t>
            </a:r>
          </a:p>
          <a:p>
            <a:pPr lvl="1"/>
            <a:r>
              <a:rPr lang="en-US" altLang="zh-TW" sz="2000" dirty="0" smtClean="0">
                <a:solidFill>
                  <a:srgbClr val="FFFF00"/>
                </a:solidFill>
                <a:latin typeface="+mn-lt"/>
              </a:rPr>
              <a:t>BOOL4 </a:t>
            </a:r>
            <a:r>
              <a:rPr lang="en-US" altLang="zh-TW" sz="2000" dirty="0" err="1" smtClean="0">
                <a:solidFill>
                  <a:srgbClr val="FFFF00"/>
                </a:solidFill>
                <a:latin typeface="+mn-lt"/>
              </a:rPr>
              <a:t>beD</a:t>
            </a:r>
            <a:r>
              <a:rPr lang="en-US" altLang="zh-TW" sz="2000" dirty="0" smtClean="0">
                <a:solidFill>
                  <a:srgbClr val="FFFF00"/>
                </a:solidFill>
                <a:latin typeface="+mn-lt"/>
              </a:rPr>
              <a:t> = TRUE </a:t>
            </a:r>
            <a:r>
              <a:rPr lang="en-US" altLang="zh-TW" sz="2000" dirty="0" smtClean="0">
                <a:latin typeface="+mn-lt"/>
              </a:rPr>
              <a:t>for deleting the </a:t>
            </a:r>
            <a:r>
              <a:rPr lang="en-US" altLang="zh-TW" sz="2000" dirty="0" err="1" smtClean="0">
                <a:latin typeface="+mn-lt"/>
              </a:rPr>
              <a:t>shader</a:t>
            </a:r>
            <a:r>
              <a:rPr lang="en-US" altLang="zh-TW" sz="2000" dirty="0" smtClean="0">
                <a:latin typeface="+mn-lt"/>
              </a:rPr>
              <a:t> being replaced.</a:t>
            </a:r>
          </a:p>
        </p:txBody>
      </p:sp>
    </p:spTree>
    <p:extLst>
      <p:ext uri="{BB962C8B-B14F-4D97-AF65-F5344CB8AC3E}">
        <p14:creationId xmlns:p14="http://schemas.microsoft.com/office/powerpoint/2010/main" val="104661245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More Material Functions (1)</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61206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Get/Set material name :</a:t>
            </a:r>
          </a:p>
          <a:p>
            <a:pPr lvl="1"/>
            <a:r>
              <a:rPr lang="en-US" altLang="zh-TW" sz="2000" dirty="0">
                <a:solidFill>
                  <a:srgbClr val="FFFF00"/>
                </a:solidFill>
                <a:latin typeface="+mn-lt"/>
              </a:rPr>
              <a:t>c</a:t>
            </a:r>
            <a:r>
              <a:rPr lang="en-US" altLang="zh-TW" sz="2000" dirty="0" smtClean="0">
                <a:solidFill>
                  <a:srgbClr val="FFFF00"/>
                </a:solidFill>
                <a:latin typeface="+mn-lt"/>
              </a:rPr>
              <a:t>har *</a:t>
            </a:r>
            <a:r>
              <a:rPr lang="en-US" altLang="zh-TW" sz="2000" dirty="0" err="1" smtClean="0">
                <a:solidFill>
                  <a:srgbClr val="FFFF00"/>
                </a:solidFill>
                <a:latin typeface="+mn-lt"/>
              </a:rPr>
              <a:t>FnMaterial</a:t>
            </a:r>
            <a:r>
              <a:rPr lang="en-US" altLang="zh-TW" sz="2000" dirty="0" smtClean="0">
                <a:solidFill>
                  <a:srgbClr val="FFFF00"/>
                </a:solidFill>
                <a:latin typeface="+mn-lt"/>
              </a:rPr>
              <a:t>::</a:t>
            </a:r>
            <a:r>
              <a:rPr lang="en-US" altLang="zh-TW" sz="2000" dirty="0" err="1" smtClean="0">
                <a:solidFill>
                  <a:srgbClr val="FFFF00"/>
                </a:solidFill>
                <a:latin typeface="+mn-lt"/>
              </a:rPr>
              <a:t>GetName</a:t>
            </a:r>
            <a:r>
              <a:rPr lang="en-US" altLang="zh-TW" sz="2000" dirty="0" smtClean="0">
                <a:solidFill>
                  <a:srgbClr val="FFFF00"/>
                </a:solidFill>
                <a:latin typeface="+mn-lt"/>
              </a:rPr>
              <a:t>();</a:t>
            </a:r>
          </a:p>
          <a:p>
            <a:pPr lvl="1"/>
            <a:r>
              <a:rPr lang="en-US" altLang="zh-TW" sz="2000" dirty="0">
                <a:solidFill>
                  <a:srgbClr val="FFFF00"/>
                </a:solidFill>
                <a:latin typeface="+mn-lt"/>
              </a:rPr>
              <a:t>v</a:t>
            </a:r>
            <a:r>
              <a:rPr lang="en-US" altLang="zh-TW" sz="2000" dirty="0" smtClean="0">
                <a:solidFill>
                  <a:srgbClr val="FFFF00"/>
                </a:solidFill>
                <a:latin typeface="+mn-lt"/>
              </a:rPr>
              <a:t>oid </a:t>
            </a:r>
            <a:r>
              <a:rPr lang="en-US" altLang="zh-TW" sz="2000" dirty="0" err="1" smtClean="0">
                <a:solidFill>
                  <a:srgbClr val="FFFF00"/>
                </a:solidFill>
                <a:latin typeface="+mn-lt"/>
              </a:rPr>
              <a:t>FnMaterial</a:t>
            </a:r>
            <a:r>
              <a:rPr lang="en-US" altLang="zh-TW" sz="2000" dirty="0" smtClean="0">
                <a:solidFill>
                  <a:srgbClr val="FFFF00"/>
                </a:solidFill>
                <a:latin typeface="+mn-lt"/>
              </a:rPr>
              <a:t>::</a:t>
            </a:r>
            <a:r>
              <a:rPr lang="en-US" altLang="zh-TW" sz="2000" dirty="0" err="1" smtClean="0">
                <a:solidFill>
                  <a:srgbClr val="FFFF00"/>
                </a:solidFill>
                <a:latin typeface="+mn-lt"/>
              </a:rPr>
              <a:t>SetName</a:t>
            </a:r>
            <a:r>
              <a:rPr lang="en-US" altLang="zh-TW" sz="2000" dirty="0" smtClean="0">
                <a:solidFill>
                  <a:srgbClr val="FFFF00"/>
                </a:solidFill>
                <a:latin typeface="+mn-lt"/>
              </a:rPr>
              <a:t>(char *name);</a:t>
            </a:r>
          </a:p>
          <a:p>
            <a:r>
              <a:rPr lang="en-US" altLang="zh-TW" sz="2000" dirty="0" smtClean="0">
                <a:latin typeface="+mn-lt"/>
              </a:rPr>
              <a:t>Get/Set ambient component value :</a:t>
            </a:r>
          </a:p>
          <a:p>
            <a:pPr lvl="1"/>
            <a:r>
              <a:rPr lang="en-US" altLang="zh-TW" sz="2000" dirty="0">
                <a:solidFill>
                  <a:srgbClr val="FFFF00"/>
                </a:solidFill>
                <a:latin typeface="+mn-lt"/>
              </a:rPr>
              <a:t>f</a:t>
            </a:r>
            <a:r>
              <a:rPr lang="en-US" altLang="zh-TW" sz="2000" dirty="0" smtClean="0">
                <a:solidFill>
                  <a:srgbClr val="FFFF00"/>
                </a:solidFill>
                <a:latin typeface="+mn-lt"/>
              </a:rPr>
              <a:t>loat *</a:t>
            </a:r>
            <a:r>
              <a:rPr lang="en-US" altLang="zh-TW" sz="2000" dirty="0" err="1" smtClean="0">
                <a:solidFill>
                  <a:srgbClr val="FFFF00"/>
                </a:solidFill>
                <a:latin typeface="+mn-lt"/>
              </a:rPr>
              <a:t>FnMaterial</a:t>
            </a:r>
            <a:r>
              <a:rPr lang="en-US" altLang="zh-TW" sz="2000" dirty="0" smtClean="0">
                <a:solidFill>
                  <a:srgbClr val="FFFF00"/>
                </a:solidFill>
                <a:latin typeface="+mn-lt"/>
              </a:rPr>
              <a:t>::</a:t>
            </a:r>
            <a:r>
              <a:rPr lang="en-US" altLang="zh-TW" sz="2000" dirty="0" err="1" smtClean="0">
                <a:solidFill>
                  <a:srgbClr val="FFFF00"/>
                </a:solidFill>
                <a:latin typeface="+mn-lt"/>
              </a:rPr>
              <a:t>GetAmbient</a:t>
            </a:r>
            <a:r>
              <a:rPr lang="en-US" altLang="zh-TW" sz="2000" dirty="0" smtClean="0">
                <a:solidFill>
                  <a:srgbClr val="FFFF00"/>
                </a:solidFill>
                <a:latin typeface="+mn-lt"/>
              </a:rPr>
              <a:t>();</a:t>
            </a:r>
          </a:p>
          <a:p>
            <a:pPr lvl="1"/>
            <a:r>
              <a:rPr lang="en-US" altLang="zh-TW" sz="2000" dirty="0" smtClean="0">
                <a:solidFill>
                  <a:srgbClr val="FFFF00"/>
                </a:solidFill>
                <a:latin typeface="+mn-lt"/>
              </a:rPr>
              <a:t>void </a:t>
            </a:r>
            <a:r>
              <a:rPr lang="en-US" altLang="zh-TW" sz="2000" dirty="0" err="1" smtClean="0">
                <a:solidFill>
                  <a:srgbClr val="FFFF00"/>
                </a:solidFill>
                <a:latin typeface="+mn-lt"/>
              </a:rPr>
              <a:t>FnMaterial</a:t>
            </a:r>
            <a:r>
              <a:rPr lang="en-US" altLang="zh-TW" sz="2000" dirty="0" smtClean="0">
                <a:solidFill>
                  <a:srgbClr val="FFFF00"/>
                </a:solidFill>
                <a:latin typeface="+mn-lt"/>
              </a:rPr>
              <a:t>::</a:t>
            </a:r>
            <a:r>
              <a:rPr lang="en-US" altLang="zh-TW" sz="2000" dirty="0" err="1" smtClean="0">
                <a:solidFill>
                  <a:srgbClr val="FFFF00"/>
                </a:solidFill>
                <a:latin typeface="+mn-lt"/>
              </a:rPr>
              <a:t>SetAmbient</a:t>
            </a:r>
            <a:r>
              <a:rPr lang="en-US" altLang="zh-TW" sz="2000" dirty="0" smtClean="0">
                <a:solidFill>
                  <a:srgbClr val="FFFF00"/>
                </a:solidFill>
                <a:latin typeface="+mn-lt"/>
              </a:rPr>
              <a:t>(float *</a:t>
            </a:r>
            <a:r>
              <a:rPr lang="en-US" altLang="zh-TW" sz="2000" dirty="0" err="1" smtClean="0">
                <a:solidFill>
                  <a:srgbClr val="FFFF00"/>
                </a:solidFill>
                <a:latin typeface="+mn-lt"/>
              </a:rPr>
              <a:t>amb</a:t>
            </a:r>
            <a:r>
              <a:rPr lang="en-US" altLang="zh-TW" sz="2000" dirty="0" smtClean="0">
                <a:solidFill>
                  <a:srgbClr val="FFFF00"/>
                </a:solidFill>
                <a:latin typeface="+mn-lt"/>
              </a:rPr>
              <a:t>);</a:t>
            </a:r>
          </a:p>
          <a:p>
            <a:r>
              <a:rPr lang="en-US" altLang="zh-TW" sz="2000" dirty="0">
                <a:latin typeface="+mn-lt"/>
              </a:rPr>
              <a:t>Get/Set </a:t>
            </a:r>
            <a:r>
              <a:rPr lang="en-US" altLang="zh-TW" sz="2000" dirty="0" smtClean="0">
                <a:latin typeface="+mn-lt"/>
              </a:rPr>
              <a:t>diffuse component </a:t>
            </a:r>
            <a:r>
              <a:rPr lang="en-US" altLang="zh-TW" sz="2000" dirty="0">
                <a:latin typeface="+mn-lt"/>
              </a:rPr>
              <a:t>value :</a:t>
            </a:r>
          </a:p>
          <a:p>
            <a:pPr lvl="1"/>
            <a:r>
              <a:rPr lang="en-US" altLang="zh-TW" sz="2000" dirty="0">
                <a:solidFill>
                  <a:srgbClr val="FFFF00"/>
                </a:solidFill>
                <a:latin typeface="+mn-lt"/>
              </a:rPr>
              <a:t>float *</a:t>
            </a:r>
            <a:r>
              <a:rPr lang="en-US" altLang="zh-TW" sz="2000" dirty="0" err="1">
                <a:solidFill>
                  <a:srgbClr val="FFFF00"/>
                </a:solidFill>
                <a:latin typeface="+mn-lt"/>
              </a:rPr>
              <a:t>FnMaterial</a:t>
            </a:r>
            <a:r>
              <a:rPr lang="en-US" altLang="zh-TW" sz="2000" dirty="0">
                <a:solidFill>
                  <a:srgbClr val="FFFF00"/>
                </a:solidFill>
                <a:latin typeface="+mn-lt"/>
              </a:rPr>
              <a:t>::</a:t>
            </a:r>
            <a:r>
              <a:rPr lang="en-US" altLang="zh-TW" sz="2000" dirty="0" err="1" smtClean="0">
                <a:solidFill>
                  <a:srgbClr val="FFFF00"/>
                </a:solidFill>
                <a:latin typeface="+mn-lt"/>
              </a:rPr>
              <a:t>GetDiffuse</a:t>
            </a:r>
            <a:r>
              <a:rPr lang="en-US" altLang="zh-TW" sz="2000" dirty="0" smtClean="0">
                <a:solidFill>
                  <a:srgbClr val="FFFF00"/>
                </a:solidFill>
                <a:latin typeface="+mn-lt"/>
              </a:rPr>
              <a:t>();</a:t>
            </a:r>
            <a:endParaRPr lang="en-US" altLang="zh-TW" sz="2000" dirty="0">
              <a:solidFill>
                <a:srgbClr val="FFFF00"/>
              </a:solidFill>
              <a:latin typeface="+mn-lt"/>
            </a:endParaRPr>
          </a:p>
          <a:p>
            <a:pPr lvl="1"/>
            <a:r>
              <a:rPr lang="en-US" altLang="zh-TW" sz="2000" dirty="0">
                <a:solidFill>
                  <a:srgbClr val="FFFF00"/>
                </a:solidFill>
                <a:latin typeface="+mn-lt"/>
              </a:rPr>
              <a:t>void </a:t>
            </a:r>
            <a:r>
              <a:rPr lang="en-US" altLang="zh-TW" sz="2000" dirty="0" err="1">
                <a:solidFill>
                  <a:srgbClr val="FFFF00"/>
                </a:solidFill>
                <a:latin typeface="+mn-lt"/>
              </a:rPr>
              <a:t>FnMaterial</a:t>
            </a:r>
            <a:r>
              <a:rPr lang="en-US" altLang="zh-TW" sz="2000" dirty="0">
                <a:solidFill>
                  <a:srgbClr val="FFFF00"/>
                </a:solidFill>
                <a:latin typeface="+mn-lt"/>
              </a:rPr>
              <a:t>::</a:t>
            </a:r>
            <a:r>
              <a:rPr lang="en-US" altLang="zh-TW" sz="2000" dirty="0" err="1" smtClean="0">
                <a:solidFill>
                  <a:srgbClr val="FFFF00"/>
                </a:solidFill>
                <a:latin typeface="+mn-lt"/>
              </a:rPr>
              <a:t>SetDiffuse</a:t>
            </a:r>
            <a:r>
              <a:rPr lang="en-US" altLang="zh-TW" sz="2000" dirty="0" smtClean="0">
                <a:solidFill>
                  <a:srgbClr val="FFFF00"/>
                </a:solidFill>
                <a:latin typeface="+mn-lt"/>
              </a:rPr>
              <a:t>(float *</a:t>
            </a:r>
            <a:r>
              <a:rPr lang="en-US" altLang="zh-TW" sz="2000" dirty="0" err="1" smtClean="0">
                <a:solidFill>
                  <a:srgbClr val="FFFF00"/>
                </a:solidFill>
                <a:latin typeface="+mn-lt"/>
              </a:rPr>
              <a:t>dif</a:t>
            </a:r>
            <a:r>
              <a:rPr lang="en-US" altLang="zh-TW" sz="2000" dirty="0" smtClean="0">
                <a:solidFill>
                  <a:srgbClr val="FFFF00"/>
                </a:solidFill>
                <a:latin typeface="+mn-lt"/>
              </a:rPr>
              <a:t>);</a:t>
            </a:r>
            <a:endParaRPr lang="en-US" altLang="zh-TW" sz="2000" dirty="0">
              <a:solidFill>
                <a:srgbClr val="FFFF00"/>
              </a:solidFill>
              <a:latin typeface="+mn-lt"/>
            </a:endParaRPr>
          </a:p>
          <a:p>
            <a:r>
              <a:rPr lang="en-US" altLang="zh-TW" sz="2000" dirty="0">
                <a:latin typeface="+mn-lt"/>
              </a:rPr>
              <a:t>Get/Set </a:t>
            </a:r>
            <a:r>
              <a:rPr lang="en-US" altLang="zh-TW" sz="2000" dirty="0" smtClean="0">
                <a:latin typeface="+mn-lt"/>
              </a:rPr>
              <a:t>specular </a:t>
            </a:r>
            <a:r>
              <a:rPr lang="en-US" altLang="zh-TW" sz="2000" dirty="0">
                <a:latin typeface="+mn-lt"/>
              </a:rPr>
              <a:t>component value :</a:t>
            </a:r>
          </a:p>
          <a:p>
            <a:pPr lvl="1"/>
            <a:r>
              <a:rPr lang="en-US" altLang="zh-TW" sz="2000" dirty="0">
                <a:solidFill>
                  <a:srgbClr val="FFFF00"/>
                </a:solidFill>
                <a:latin typeface="+mn-lt"/>
              </a:rPr>
              <a:t>float *</a:t>
            </a:r>
            <a:r>
              <a:rPr lang="en-US" altLang="zh-TW" sz="2000" dirty="0" err="1">
                <a:solidFill>
                  <a:srgbClr val="FFFF00"/>
                </a:solidFill>
                <a:latin typeface="+mn-lt"/>
              </a:rPr>
              <a:t>FnMaterial</a:t>
            </a:r>
            <a:r>
              <a:rPr lang="en-US" altLang="zh-TW" sz="2000" dirty="0">
                <a:solidFill>
                  <a:srgbClr val="FFFF00"/>
                </a:solidFill>
                <a:latin typeface="+mn-lt"/>
              </a:rPr>
              <a:t>::</a:t>
            </a:r>
            <a:r>
              <a:rPr lang="en-US" altLang="zh-TW" sz="2000" dirty="0" err="1" smtClean="0">
                <a:solidFill>
                  <a:srgbClr val="FFFF00"/>
                </a:solidFill>
                <a:latin typeface="+mn-lt"/>
              </a:rPr>
              <a:t>GetSpecular</a:t>
            </a:r>
            <a:r>
              <a:rPr lang="en-US" altLang="zh-TW" sz="2000" dirty="0" smtClean="0">
                <a:solidFill>
                  <a:srgbClr val="FFFF00"/>
                </a:solidFill>
                <a:latin typeface="+mn-lt"/>
              </a:rPr>
              <a:t>();</a:t>
            </a:r>
            <a:endParaRPr lang="en-US" altLang="zh-TW" sz="2000" dirty="0">
              <a:solidFill>
                <a:srgbClr val="FFFF00"/>
              </a:solidFill>
              <a:latin typeface="+mn-lt"/>
            </a:endParaRPr>
          </a:p>
          <a:p>
            <a:pPr lvl="1"/>
            <a:r>
              <a:rPr lang="en-US" altLang="zh-TW" sz="2000" dirty="0">
                <a:solidFill>
                  <a:srgbClr val="FFFF00"/>
                </a:solidFill>
                <a:latin typeface="+mn-lt"/>
              </a:rPr>
              <a:t>void </a:t>
            </a:r>
            <a:r>
              <a:rPr lang="en-US" altLang="zh-TW" sz="2000" dirty="0" err="1">
                <a:solidFill>
                  <a:srgbClr val="FFFF00"/>
                </a:solidFill>
                <a:latin typeface="+mn-lt"/>
              </a:rPr>
              <a:t>FnMaterial</a:t>
            </a:r>
            <a:r>
              <a:rPr lang="en-US" altLang="zh-TW" sz="2000" dirty="0">
                <a:solidFill>
                  <a:srgbClr val="FFFF00"/>
                </a:solidFill>
                <a:latin typeface="+mn-lt"/>
              </a:rPr>
              <a:t>::</a:t>
            </a:r>
            <a:r>
              <a:rPr lang="en-US" altLang="zh-TW" sz="2000" dirty="0" err="1" smtClean="0">
                <a:solidFill>
                  <a:srgbClr val="FFFF00"/>
                </a:solidFill>
                <a:latin typeface="+mn-lt"/>
              </a:rPr>
              <a:t>SetSpecular</a:t>
            </a:r>
            <a:r>
              <a:rPr lang="en-US" altLang="zh-TW" sz="2000" dirty="0" smtClean="0">
                <a:solidFill>
                  <a:srgbClr val="FFFF00"/>
                </a:solidFill>
                <a:latin typeface="+mn-lt"/>
              </a:rPr>
              <a:t>(float *</a:t>
            </a:r>
            <a:r>
              <a:rPr lang="en-US" altLang="zh-TW" sz="2000" dirty="0" err="1" smtClean="0">
                <a:solidFill>
                  <a:srgbClr val="FFFF00"/>
                </a:solidFill>
                <a:latin typeface="+mn-lt"/>
              </a:rPr>
              <a:t>spe</a:t>
            </a:r>
            <a:r>
              <a:rPr lang="en-US" altLang="zh-TW" sz="2000" dirty="0" smtClean="0">
                <a:solidFill>
                  <a:srgbClr val="FFFF00"/>
                </a:solidFill>
                <a:latin typeface="+mn-lt"/>
              </a:rPr>
              <a:t>);</a:t>
            </a:r>
          </a:p>
          <a:p>
            <a:r>
              <a:rPr lang="en-US" altLang="zh-TW" sz="2000" dirty="0" smtClean="0">
                <a:latin typeface="+mn-lt"/>
              </a:rPr>
              <a:t>Get/Set specular shininess value</a:t>
            </a:r>
          </a:p>
          <a:p>
            <a:pPr lvl="1"/>
            <a:r>
              <a:rPr lang="en-US" altLang="zh-TW" sz="2000" dirty="0">
                <a:solidFill>
                  <a:srgbClr val="FFFF00"/>
                </a:solidFill>
                <a:latin typeface="+mn-lt"/>
              </a:rPr>
              <a:t>f</a:t>
            </a:r>
            <a:r>
              <a:rPr lang="en-US" altLang="zh-TW" sz="2000" dirty="0" smtClean="0">
                <a:solidFill>
                  <a:srgbClr val="FFFF00"/>
                </a:solidFill>
                <a:latin typeface="+mn-lt"/>
              </a:rPr>
              <a:t>loat </a:t>
            </a:r>
            <a:r>
              <a:rPr lang="en-US" altLang="zh-TW" sz="2000" dirty="0" err="1" smtClean="0">
                <a:solidFill>
                  <a:srgbClr val="FFFF00"/>
                </a:solidFill>
                <a:latin typeface="+mn-lt"/>
              </a:rPr>
              <a:t>FnMaterial</a:t>
            </a:r>
            <a:r>
              <a:rPr lang="en-US" altLang="zh-TW" sz="2000" dirty="0" smtClean="0">
                <a:solidFill>
                  <a:srgbClr val="FFFF00"/>
                </a:solidFill>
                <a:latin typeface="+mn-lt"/>
              </a:rPr>
              <a:t>::</a:t>
            </a:r>
            <a:r>
              <a:rPr lang="en-US" altLang="zh-TW" sz="2000" dirty="0" err="1" smtClean="0">
                <a:solidFill>
                  <a:srgbClr val="FFFF00"/>
                </a:solidFill>
                <a:latin typeface="+mn-lt"/>
              </a:rPr>
              <a:t>GetShininess</a:t>
            </a:r>
            <a:r>
              <a:rPr lang="en-US" altLang="zh-TW" sz="2000" dirty="0" smtClean="0">
                <a:solidFill>
                  <a:srgbClr val="FFFF00"/>
                </a:solidFill>
                <a:latin typeface="+mn-lt"/>
              </a:rPr>
              <a:t>();</a:t>
            </a:r>
          </a:p>
          <a:p>
            <a:pPr lvl="1"/>
            <a:r>
              <a:rPr lang="en-US" altLang="zh-TW" sz="2000" dirty="0">
                <a:solidFill>
                  <a:srgbClr val="FFFF00"/>
                </a:solidFill>
                <a:latin typeface="+mn-lt"/>
              </a:rPr>
              <a:t>v</a:t>
            </a:r>
            <a:r>
              <a:rPr lang="en-US" altLang="zh-TW" sz="2000" dirty="0" smtClean="0">
                <a:solidFill>
                  <a:srgbClr val="FFFF00"/>
                </a:solidFill>
                <a:latin typeface="+mn-lt"/>
              </a:rPr>
              <a:t>oid </a:t>
            </a:r>
            <a:r>
              <a:rPr lang="en-US" altLang="zh-TW" sz="2000" dirty="0" err="1" smtClean="0">
                <a:solidFill>
                  <a:srgbClr val="FFFF00"/>
                </a:solidFill>
                <a:latin typeface="+mn-lt"/>
              </a:rPr>
              <a:t>FnMaterial</a:t>
            </a:r>
            <a:r>
              <a:rPr lang="en-US" altLang="zh-TW" sz="2000" dirty="0" smtClean="0">
                <a:solidFill>
                  <a:srgbClr val="FFFF00"/>
                </a:solidFill>
                <a:latin typeface="+mn-lt"/>
              </a:rPr>
              <a:t>::</a:t>
            </a:r>
            <a:r>
              <a:rPr lang="en-US" altLang="zh-TW" sz="2000" dirty="0" err="1" smtClean="0">
                <a:solidFill>
                  <a:srgbClr val="FFFF00"/>
                </a:solidFill>
                <a:latin typeface="+mn-lt"/>
              </a:rPr>
              <a:t>SetShininess</a:t>
            </a:r>
            <a:r>
              <a:rPr lang="en-US" altLang="zh-TW" sz="2000" dirty="0" smtClean="0">
                <a:solidFill>
                  <a:srgbClr val="FFFF00"/>
                </a:solidFill>
                <a:latin typeface="+mn-lt"/>
              </a:rPr>
              <a:t>(float s);</a:t>
            </a:r>
            <a:endParaRPr lang="en-US" altLang="zh-TW" sz="2000" dirty="0">
              <a:solidFill>
                <a:srgbClr val="FFFF00"/>
              </a:solidFill>
              <a:latin typeface="+mn-lt"/>
            </a:endParaRPr>
          </a:p>
          <a:p>
            <a:endParaRPr lang="en-US" altLang="zh-TW" sz="2000" dirty="0" smtClean="0">
              <a:latin typeface="+mn-lt"/>
            </a:endParaRPr>
          </a:p>
        </p:txBody>
      </p:sp>
    </p:spTree>
    <p:extLst>
      <p:ext uri="{BB962C8B-B14F-4D97-AF65-F5344CB8AC3E}">
        <p14:creationId xmlns:p14="http://schemas.microsoft.com/office/powerpoint/2010/main" val="25769066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More Material Functions (2)</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61206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Get/Set emissive component </a:t>
            </a:r>
            <a:r>
              <a:rPr lang="en-US" altLang="zh-TW" sz="2000" dirty="0">
                <a:latin typeface="+mn-lt"/>
              </a:rPr>
              <a:t>value :</a:t>
            </a:r>
          </a:p>
          <a:p>
            <a:pPr lvl="1"/>
            <a:r>
              <a:rPr lang="en-US" altLang="zh-TW" sz="2000" dirty="0">
                <a:solidFill>
                  <a:srgbClr val="FFFF00"/>
                </a:solidFill>
                <a:latin typeface="+mn-lt"/>
              </a:rPr>
              <a:t>float *</a:t>
            </a:r>
            <a:r>
              <a:rPr lang="en-US" altLang="zh-TW" sz="2000" dirty="0" err="1">
                <a:solidFill>
                  <a:srgbClr val="FFFF00"/>
                </a:solidFill>
                <a:latin typeface="+mn-lt"/>
              </a:rPr>
              <a:t>FnMaterial</a:t>
            </a:r>
            <a:r>
              <a:rPr lang="en-US" altLang="zh-TW" sz="2000" dirty="0">
                <a:solidFill>
                  <a:srgbClr val="FFFF00"/>
                </a:solidFill>
                <a:latin typeface="+mn-lt"/>
              </a:rPr>
              <a:t>::</a:t>
            </a:r>
            <a:r>
              <a:rPr lang="en-US" altLang="zh-TW" sz="2000" dirty="0" err="1" smtClean="0">
                <a:solidFill>
                  <a:srgbClr val="FFFF00"/>
                </a:solidFill>
                <a:latin typeface="+mn-lt"/>
              </a:rPr>
              <a:t>GetEmissive</a:t>
            </a:r>
            <a:r>
              <a:rPr lang="en-US" altLang="zh-TW" sz="2000" dirty="0" smtClean="0">
                <a:solidFill>
                  <a:srgbClr val="FFFF00"/>
                </a:solidFill>
                <a:latin typeface="+mn-lt"/>
              </a:rPr>
              <a:t>();</a:t>
            </a:r>
            <a:endParaRPr lang="en-US" altLang="zh-TW" sz="2000" dirty="0">
              <a:solidFill>
                <a:srgbClr val="FFFF00"/>
              </a:solidFill>
              <a:latin typeface="+mn-lt"/>
            </a:endParaRPr>
          </a:p>
          <a:p>
            <a:pPr lvl="1"/>
            <a:r>
              <a:rPr lang="en-US" altLang="zh-TW" sz="2000" dirty="0">
                <a:solidFill>
                  <a:srgbClr val="FFFF00"/>
                </a:solidFill>
                <a:latin typeface="+mn-lt"/>
              </a:rPr>
              <a:t>void </a:t>
            </a:r>
            <a:r>
              <a:rPr lang="en-US" altLang="zh-TW" sz="2000" dirty="0" err="1">
                <a:solidFill>
                  <a:srgbClr val="FFFF00"/>
                </a:solidFill>
                <a:latin typeface="+mn-lt"/>
              </a:rPr>
              <a:t>FnMaterial</a:t>
            </a:r>
            <a:r>
              <a:rPr lang="en-US" altLang="zh-TW" sz="2000" dirty="0">
                <a:solidFill>
                  <a:srgbClr val="FFFF00"/>
                </a:solidFill>
                <a:latin typeface="+mn-lt"/>
              </a:rPr>
              <a:t>::</a:t>
            </a:r>
            <a:r>
              <a:rPr lang="en-US" altLang="zh-TW" sz="2000" dirty="0" err="1" smtClean="0">
                <a:solidFill>
                  <a:srgbClr val="FFFF00"/>
                </a:solidFill>
                <a:latin typeface="+mn-lt"/>
              </a:rPr>
              <a:t>SetEmissive</a:t>
            </a:r>
            <a:r>
              <a:rPr lang="en-US" altLang="zh-TW" sz="2000" dirty="0" smtClean="0">
                <a:solidFill>
                  <a:srgbClr val="FFFF00"/>
                </a:solidFill>
                <a:latin typeface="+mn-lt"/>
              </a:rPr>
              <a:t>(float *</a:t>
            </a:r>
            <a:r>
              <a:rPr lang="en-US" altLang="zh-TW" sz="2000" dirty="0" err="1" smtClean="0">
                <a:solidFill>
                  <a:srgbClr val="FFFF00"/>
                </a:solidFill>
                <a:latin typeface="+mn-lt"/>
              </a:rPr>
              <a:t>emi</a:t>
            </a:r>
            <a:r>
              <a:rPr lang="en-US" altLang="zh-TW" sz="2000" dirty="0" smtClean="0">
                <a:solidFill>
                  <a:srgbClr val="FFFF00"/>
                </a:solidFill>
                <a:latin typeface="+mn-lt"/>
              </a:rPr>
              <a:t>);</a:t>
            </a:r>
          </a:p>
          <a:p>
            <a:r>
              <a:rPr lang="en-US" altLang="zh-TW" sz="2000" dirty="0" smtClean="0">
                <a:latin typeface="+mn-lt"/>
              </a:rPr>
              <a:t>Clone a material :</a:t>
            </a:r>
          </a:p>
          <a:p>
            <a:pPr lvl="1"/>
            <a:r>
              <a:rPr lang="en-US" altLang="zh-TW" sz="2000" dirty="0" err="1" smtClean="0">
                <a:solidFill>
                  <a:srgbClr val="FFFF00"/>
                </a:solidFill>
                <a:latin typeface="+mn-lt"/>
              </a:rPr>
              <a:t>MATERIALid</a:t>
            </a:r>
            <a:r>
              <a:rPr lang="en-US" altLang="zh-TW" sz="2000" dirty="0" smtClean="0">
                <a:solidFill>
                  <a:srgbClr val="FFFF00"/>
                </a:solidFill>
                <a:latin typeface="+mn-lt"/>
              </a:rPr>
              <a:t> </a:t>
            </a:r>
            <a:r>
              <a:rPr lang="en-US" altLang="zh-TW" sz="2000" dirty="0" err="1" smtClean="0">
                <a:solidFill>
                  <a:srgbClr val="FFFF00"/>
                </a:solidFill>
                <a:latin typeface="+mn-lt"/>
              </a:rPr>
              <a:t>FnMaterial</a:t>
            </a:r>
            <a:r>
              <a:rPr lang="en-US" altLang="zh-TW" sz="2000" dirty="0" smtClean="0">
                <a:solidFill>
                  <a:srgbClr val="FFFF00"/>
                </a:solidFill>
                <a:latin typeface="+mn-lt"/>
              </a:rPr>
              <a:t>::Clone(BOOL4 </a:t>
            </a:r>
            <a:r>
              <a:rPr lang="en-US" altLang="zh-TW" sz="2000" dirty="0" err="1" smtClean="0">
                <a:solidFill>
                  <a:srgbClr val="FFFF00"/>
                </a:solidFill>
                <a:latin typeface="+mn-lt"/>
              </a:rPr>
              <a:t>beTexCopy</a:t>
            </a:r>
            <a:r>
              <a:rPr lang="en-US" altLang="zh-TW" sz="2000" dirty="0" smtClean="0">
                <a:solidFill>
                  <a:srgbClr val="FFFF00"/>
                </a:solidFill>
                <a:latin typeface="+mn-lt"/>
              </a:rPr>
              <a:t> = FALSE);</a:t>
            </a:r>
          </a:p>
          <a:p>
            <a:pPr lvl="1"/>
            <a:r>
              <a:rPr lang="en-US" altLang="zh-TW" sz="2000" dirty="0" smtClean="0">
                <a:solidFill>
                  <a:srgbClr val="FFFF00"/>
                </a:solidFill>
                <a:latin typeface="+mn-lt"/>
              </a:rPr>
              <a:t>BOOL4 </a:t>
            </a:r>
            <a:r>
              <a:rPr lang="en-US" altLang="zh-TW" sz="2000" dirty="0" err="1" smtClean="0">
                <a:solidFill>
                  <a:srgbClr val="FFFF00"/>
                </a:solidFill>
                <a:latin typeface="+mn-lt"/>
              </a:rPr>
              <a:t>beTexCopy</a:t>
            </a:r>
            <a:r>
              <a:rPr lang="en-US" altLang="zh-TW" sz="2000" dirty="0" smtClean="0">
                <a:solidFill>
                  <a:srgbClr val="FFFF00"/>
                </a:solidFill>
                <a:latin typeface="+mn-lt"/>
              </a:rPr>
              <a:t> = TRUE </a:t>
            </a:r>
            <a:r>
              <a:rPr lang="en-US" altLang="zh-TW" sz="2000" dirty="0" smtClean="0">
                <a:latin typeface="+mn-lt"/>
              </a:rPr>
              <a:t>for duplicating the textures when cloning the material. </a:t>
            </a:r>
            <a:r>
              <a:rPr lang="en-US" altLang="zh-TW" sz="2000" dirty="0" smtClean="0">
                <a:solidFill>
                  <a:srgbClr val="FFFF00"/>
                </a:solidFill>
                <a:latin typeface="+mn-lt"/>
              </a:rPr>
              <a:t>FALSE</a:t>
            </a:r>
            <a:r>
              <a:rPr lang="en-US" altLang="zh-TW" sz="2000" dirty="0" smtClean="0">
                <a:latin typeface="+mn-lt"/>
              </a:rPr>
              <a:t> is the default.</a:t>
            </a:r>
            <a:endParaRPr lang="en-US" altLang="zh-TW" sz="2000" dirty="0">
              <a:latin typeface="+mn-lt"/>
            </a:endParaRPr>
          </a:p>
          <a:p>
            <a:endParaRPr lang="en-US" altLang="zh-TW" sz="2000" dirty="0" smtClean="0">
              <a:latin typeface="+mn-lt"/>
            </a:endParaRPr>
          </a:p>
        </p:txBody>
      </p:sp>
    </p:spTree>
    <p:extLst>
      <p:ext uri="{BB962C8B-B14F-4D97-AF65-F5344CB8AC3E}">
        <p14:creationId xmlns:p14="http://schemas.microsoft.com/office/powerpoint/2010/main" val="414437490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Texture Functions (1)</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61206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We will add more </a:t>
            </a:r>
            <a:r>
              <a:rPr lang="en-US" altLang="zh-TW" sz="2000" dirty="0" err="1" smtClean="0">
                <a:latin typeface="+mn-lt"/>
              </a:rPr>
              <a:t>FnTexture</a:t>
            </a:r>
            <a:r>
              <a:rPr lang="en-US" altLang="zh-TW" sz="2000" dirty="0" smtClean="0">
                <a:latin typeface="+mn-lt"/>
              </a:rPr>
              <a:t> function class member functions very soon.</a:t>
            </a:r>
          </a:p>
          <a:p>
            <a:r>
              <a:rPr lang="en-US" altLang="zh-TW" sz="2000" dirty="0" smtClean="0">
                <a:latin typeface="+mn-lt"/>
              </a:rPr>
              <a:t>Now we have the following functions</a:t>
            </a:r>
          </a:p>
          <a:p>
            <a:pPr lvl="1"/>
            <a:r>
              <a:rPr lang="en-US" altLang="zh-TW" sz="2000" dirty="0" smtClean="0">
                <a:latin typeface="+mn-lt"/>
              </a:rPr>
              <a:t>Get texture size :</a:t>
            </a:r>
          </a:p>
          <a:p>
            <a:pPr lvl="2"/>
            <a:r>
              <a:rPr lang="en-US" altLang="zh-TW" sz="2000" dirty="0" smtClean="0">
                <a:solidFill>
                  <a:srgbClr val="FFFF00"/>
                </a:solidFill>
                <a:latin typeface="+mn-lt"/>
              </a:rPr>
              <a:t>void </a:t>
            </a:r>
            <a:r>
              <a:rPr lang="en-US" altLang="zh-TW" sz="2000" dirty="0" err="1" smtClean="0">
                <a:solidFill>
                  <a:srgbClr val="FFFF00"/>
                </a:solidFill>
                <a:latin typeface="+mn-lt"/>
              </a:rPr>
              <a:t>FnTexture</a:t>
            </a:r>
            <a:r>
              <a:rPr lang="en-US" altLang="zh-TW" sz="2000" dirty="0" smtClean="0">
                <a:solidFill>
                  <a:srgbClr val="FFFF00"/>
                </a:solidFill>
                <a:latin typeface="+mn-lt"/>
              </a:rPr>
              <a:t>::</a:t>
            </a:r>
            <a:r>
              <a:rPr lang="en-US" altLang="zh-TW" sz="2000" dirty="0" err="1" smtClean="0">
                <a:solidFill>
                  <a:srgbClr val="FFFF00"/>
                </a:solidFill>
                <a:latin typeface="+mn-lt"/>
              </a:rPr>
              <a:t>GetTextureSize</a:t>
            </a:r>
            <a:r>
              <a:rPr lang="en-US" altLang="zh-TW" sz="2000" dirty="0" smtClean="0">
                <a:solidFill>
                  <a:srgbClr val="FFFF00"/>
                </a:solidFill>
                <a:latin typeface="+mn-lt"/>
              </a:rPr>
              <a:t>(</a:t>
            </a:r>
            <a:r>
              <a:rPr lang="en-US" altLang="zh-TW" sz="2000" dirty="0" err="1" smtClean="0">
                <a:solidFill>
                  <a:srgbClr val="FFFF00"/>
                </a:solidFill>
                <a:latin typeface="+mn-lt"/>
              </a:rPr>
              <a:t>int</a:t>
            </a:r>
            <a:r>
              <a:rPr lang="en-US" altLang="zh-TW" sz="2000" dirty="0" smtClean="0">
                <a:solidFill>
                  <a:srgbClr val="FFFF00"/>
                </a:solidFill>
                <a:latin typeface="+mn-lt"/>
              </a:rPr>
              <a:t> *w, </a:t>
            </a:r>
            <a:r>
              <a:rPr lang="en-US" altLang="zh-TW" sz="2000" dirty="0" err="1" smtClean="0">
                <a:solidFill>
                  <a:srgbClr val="FFFF00"/>
                </a:solidFill>
                <a:latin typeface="+mn-lt"/>
              </a:rPr>
              <a:t>int</a:t>
            </a:r>
            <a:r>
              <a:rPr lang="en-US" altLang="zh-TW" sz="2000" dirty="0" smtClean="0">
                <a:solidFill>
                  <a:srgbClr val="FFFF00"/>
                </a:solidFill>
                <a:latin typeface="+mn-lt"/>
              </a:rPr>
              <a:t> *h);</a:t>
            </a:r>
          </a:p>
          <a:p>
            <a:pPr lvl="2"/>
            <a:r>
              <a:rPr lang="en-US" altLang="zh-TW" sz="2000" dirty="0" smtClean="0">
                <a:solidFill>
                  <a:srgbClr val="FFFF00"/>
                </a:solidFill>
                <a:latin typeface="+mn-lt"/>
              </a:rPr>
              <a:t>(</a:t>
            </a:r>
            <a:r>
              <a:rPr lang="en-US" altLang="zh-TW" sz="2000" dirty="0" err="1" smtClean="0">
                <a:solidFill>
                  <a:srgbClr val="FFFF00"/>
                </a:solidFill>
                <a:latin typeface="+mn-lt"/>
              </a:rPr>
              <a:t>int</a:t>
            </a:r>
            <a:r>
              <a:rPr lang="en-US" altLang="zh-TW" sz="2000" dirty="0" smtClean="0">
                <a:solidFill>
                  <a:srgbClr val="FFFF00"/>
                </a:solidFill>
                <a:latin typeface="+mn-lt"/>
              </a:rPr>
              <a:t> *w, </a:t>
            </a:r>
            <a:r>
              <a:rPr lang="en-US" altLang="zh-TW" sz="2000" dirty="0" err="1" smtClean="0">
                <a:solidFill>
                  <a:srgbClr val="FFFF00"/>
                </a:solidFill>
                <a:latin typeface="+mn-lt"/>
              </a:rPr>
              <a:t>int</a:t>
            </a:r>
            <a:r>
              <a:rPr lang="en-US" altLang="zh-TW" sz="2000" dirty="0" smtClean="0">
                <a:solidFill>
                  <a:srgbClr val="FFFF00"/>
                </a:solidFill>
                <a:latin typeface="+mn-lt"/>
              </a:rPr>
              <a:t> *h) </a:t>
            </a:r>
            <a:r>
              <a:rPr lang="en-US" altLang="zh-TW" sz="2000" dirty="0" smtClean="0">
                <a:latin typeface="+mn-lt"/>
              </a:rPr>
              <a:t>is the returned result.</a:t>
            </a:r>
          </a:p>
          <a:p>
            <a:pPr lvl="1"/>
            <a:r>
              <a:rPr lang="en-US" altLang="zh-TW" sz="2000" dirty="0" smtClean="0">
                <a:latin typeface="+mn-lt"/>
              </a:rPr>
              <a:t>Set texture addressing mode</a:t>
            </a:r>
          </a:p>
          <a:p>
            <a:pPr lvl="2"/>
            <a:r>
              <a:rPr lang="en-US" altLang="zh-TW" sz="2000" dirty="0">
                <a:solidFill>
                  <a:srgbClr val="FFFF00"/>
                </a:solidFill>
                <a:latin typeface="+mn-lt"/>
              </a:rPr>
              <a:t>v</a:t>
            </a:r>
            <a:r>
              <a:rPr lang="en-US" altLang="zh-TW" sz="2000" dirty="0" smtClean="0">
                <a:solidFill>
                  <a:srgbClr val="FFFF00"/>
                </a:solidFill>
                <a:latin typeface="+mn-lt"/>
              </a:rPr>
              <a:t>oid </a:t>
            </a:r>
            <a:r>
              <a:rPr lang="en-US" altLang="zh-TW" sz="2000" dirty="0" err="1" smtClean="0">
                <a:solidFill>
                  <a:srgbClr val="FFFF00"/>
                </a:solidFill>
                <a:latin typeface="+mn-lt"/>
              </a:rPr>
              <a:t>FnTexture</a:t>
            </a:r>
            <a:r>
              <a:rPr lang="en-US" altLang="zh-TW" sz="2000" dirty="0" smtClean="0">
                <a:solidFill>
                  <a:srgbClr val="FFFF00"/>
                </a:solidFill>
                <a:latin typeface="+mn-lt"/>
              </a:rPr>
              <a:t>::</a:t>
            </a:r>
            <a:r>
              <a:rPr lang="en-US" altLang="zh-TW" sz="2000" dirty="0" err="1" smtClean="0">
                <a:solidFill>
                  <a:srgbClr val="FFFF00"/>
                </a:solidFill>
                <a:latin typeface="+mn-lt"/>
              </a:rPr>
              <a:t>SetAddressMode</a:t>
            </a:r>
            <a:r>
              <a:rPr lang="en-US" altLang="zh-TW" sz="2000" dirty="0" smtClean="0">
                <a:solidFill>
                  <a:srgbClr val="FFFF00"/>
                </a:solidFill>
                <a:latin typeface="+mn-lt"/>
              </a:rPr>
              <a:t>(DWORD mode);</a:t>
            </a:r>
          </a:p>
          <a:p>
            <a:pPr lvl="2"/>
            <a:r>
              <a:rPr lang="en-US" altLang="zh-TW" sz="2000" dirty="0" smtClean="0">
                <a:solidFill>
                  <a:srgbClr val="FFFF00"/>
                </a:solidFill>
                <a:latin typeface="+mn-lt"/>
              </a:rPr>
              <a:t>DWORD mode </a:t>
            </a:r>
            <a:r>
              <a:rPr lang="en-US" altLang="zh-TW" sz="2000" dirty="0" smtClean="0">
                <a:latin typeface="+mn-lt"/>
              </a:rPr>
              <a:t>can be </a:t>
            </a:r>
            <a:r>
              <a:rPr lang="en-US" altLang="zh-TW" sz="2000" dirty="0" smtClean="0">
                <a:solidFill>
                  <a:srgbClr val="FFFF00"/>
                </a:solidFill>
                <a:latin typeface="+mn-lt"/>
              </a:rPr>
              <a:t>WRAP_TEXTURE</a:t>
            </a:r>
            <a:r>
              <a:rPr lang="en-US" altLang="zh-TW" sz="2000" dirty="0" smtClean="0">
                <a:latin typeface="+mn-lt"/>
              </a:rPr>
              <a:t>, </a:t>
            </a:r>
            <a:r>
              <a:rPr lang="en-US" altLang="zh-TW" sz="2000" dirty="0" smtClean="0">
                <a:solidFill>
                  <a:srgbClr val="FFFF00"/>
                </a:solidFill>
                <a:latin typeface="+mn-lt"/>
              </a:rPr>
              <a:t>MIRROR_TEXTURE</a:t>
            </a:r>
            <a:r>
              <a:rPr lang="en-US" altLang="zh-TW" sz="2000" dirty="0" smtClean="0">
                <a:latin typeface="+mn-lt"/>
              </a:rPr>
              <a:t>, </a:t>
            </a:r>
            <a:r>
              <a:rPr lang="en-US" altLang="zh-TW" sz="2000" dirty="0" smtClean="0">
                <a:solidFill>
                  <a:srgbClr val="FFFF00"/>
                </a:solidFill>
                <a:latin typeface="+mn-lt"/>
              </a:rPr>
              <a:t>CLAMP_TEXTURE</a:t>
            </a:r>
            <a:r>
              <a:rPr lang="en-US" altLang="zh-TW" sz="2000" dirty="0" smtClean="0">
                <a:latin typeface="+mn-lt"/>
              </a:rPr>
              <a:t>, </a:t>
            </a:r>
            <a:r>
              <a:rPr lang="en-US" altLang="zh-TW" sz="2000" dirty="0" smtClean="0">
                <a:solidFill>
                  <a:srgbClr val="FFFF00"/>
                </a:solidFill>
                <a:latin typeface="+mn-lt"/>
              </a:rPr>
              <a:t>MIRROR_ONCE_TEXTURE</a:t>
            </a:r>
            <a:r>
              <a:rPr lang="en-US" altLang="zh-TW" sz="2000" dirty="0" smtClean="0">
                <a:latin typeface="+mn-lt"/>
              </a:rPr>
              <a:t> or BORDER_TEXTURE</a:t>
            </a:r>
          </a:p>
          <a:p>
            <a:pPr lvl="1"/>
            <a:r>
              <a:rPr lang="en-US" altLang="zh-TW" sz="2000" dirty="0" smtClean="0">
                <a:latin typeface="+mn-lt"/>
              </a:rPr>
              <a:t>Set texture filter</a:t>
            </a:r>
            <a:endParaRPr lang="en-US" altLang="zh-TW" sz="2000" dirty="0">
              <a:latin typeface="+mn-lt"/>
            </a:endParaRPr>
          </a:p>
          <a:p>
            <a:pPr lvl="2"/>
            <a:r>
              <a:rPr lang="en-US" altLang="zh-TW" sz="2000" dirty="0">
                <a:solidFill>
                  <a:srgbClr val="FFFF00"/>
                </a:solidFill>
                <a:latin typeface="+mn-lt"/>
              </a:rPr>
              <a:t>void </a:t>
            </a:r>
            <a:r>
              <a:rPr lang="en-US" altLang="zh-TW" sz="2000" dirty="0" err="1">
                <a:solidFill>
                  <a:srgbClr val="FFFF00"/>
                </a:solidFill>
                <a:latin typeface="+mn-lt"/>
              </a:rPr>
              <a:t>FnTexture</a:t>
            </a:r>
            <a:r>
              <a:rPr lang="en-US" altLang="zh-TW" sz="2000" dirty="0">
                <a:solidFill>
                  <a:srgbClr val="FFFF00"/>
                </a:solidFill>
                <a:latin typeface="+mn-lt"/>
              </a:rPr>
              <a:t>::</a:t>
            </a:r>
            <a:r>
              <a:rPr lang="en-US" altLang="zh-TW" sz="2000" dirty="0" err="1" smtClean="0">
                <a:solidFill>
                  <a:srgbClr val="FFFF00"/>
                </a:solidFill>
                <a:latin typeface="+mn-lt"/>
              </a:rPr>
              <a:t>SetFilterType</a:t>
            </a:r>
            <a:r>
              <a:rPr lang="en-US" altLang="zh-TW" sz="2000" dirty="0" smtClean="0">
                <a:solidFill>
                  <a:srgbClr val="FFFF00"/>
                </a:solidFill>
                <a:latin typeface="+mn-lt"/>
              </a:rPr>
              <a:t>(DWORD type);</a:t>
            </a:r>
            <a:endParaRPr lang="en-US" altLang="zh-TW" sz="2000" dirty="0">
              <a:solidFill>
                <a:srgbClr val="FFFF00"/>
              </a:solidFill>
              <a:latin typeface="+mn-lt"/>
            </a:endParaRPr>
          </a:p>
          <a:p>
            <a:pPr lvl="2"/>
            <a:r>
              <a:rPr lang="en-US" altLang="zh-TW" sz="2000" dirty="0">
                <a:solidFill>
                  <a:srgbClr val="FFFF00"/>
                </a:solidFill>
                <a:latin typeface="+mn-lt"/>
              </a:rPr>
              <a:t>DWORD </a:t>
            </a:r>
            <a:r>
              <a:rPr lang="en-US" altLang="zh-TW" sz="2000" dirty="0" smtClean="0">
                <a:solidFill>
                  <a:srgbClr val="FFFF00"/>
                </a:solidFill>
                <a:latin typeface="+mn-lt"/>
              </a:rPr>
              <a:t>type </a:t>
            </a:r>
            <a:r>
              <a:rPr lang="en-US" altLang="zh-TW" sz="2000" dirty="0">
                <a:latin typeface="+mn-lt"/>
              </a:rPr>
              <a:t>can be </a:t>
            </a:r>
            <a:r>
              <a:rPr lang="en-US" altLang="zh-TW" sz="2000" dirty="0" smtClean="0">
                <a:solidFill>
                  <a:srgbClr val="FFFF00"/>
                </a:solidFill>
                <a:latin typeface="+mn-lt"/>
              </a:rPr>
              <a:t>FILTER_NONE</a:t>
            </a:r>
            <a:r>
              <a:rPr lang="en-US" altLang="zh-TW" sz="2000" dirty="0" smtClean="0">
                <a:latin typeface="+mn-lt"/>
              </a:rPr>
              <a:t>, </a:t>
            </a:r>
            <a:r>
              <a:rPr lang="en-US" altLang="zh-TW" sz="2000" dirty="0" smtClean="0">
                <a:solidFill>
                  <a:srgbClr val="FFFF00"/>
                </a:solidFill>
                <a:latin typeface="+mn-lt"/>
              </a:rPr>
              <a:t>FILTER_POINT</a:t>
            </a:r>
            <a:r>
              <a:rPr lang="en-US" altLang="zh-TW" sz="2000" dirty="0" smtClean="0">
                <a:latin typeface="+mn-lt"/>
              </a:rPr>
              <a:t>, </a:t>
            </a:r>
            <a:r>
              <a:rPr lang="en-US" altLang="zh-TW" sz="2000" dirty="0" smtClean="0">
                <a:solidFill>
                  <a:srgbClr val="FFFF00"/>
                </a:solidFill>
                <a:latin typeface="+mn-lt"/>
              </a:rPr>
              <a:t>FILTER_LINEAR</a:t>
            </a:r>
            <a:r>
              <a:rPr lang="en-US" altLang="zh-TW" sz="2000" dirty="0" smtClean="0">
                <a:latin typeface="+mn-lt"/>
              </a:rPr>
              <a:t>, </a:t>
            </a:r>
            <a:r>
              <a:rPr lang="en-US" altLang="zh-TW" sz="2000" dirty="0" smtClean="0">
                <a:solidFill>
                  <a:srgbClr val="FFFF00"/>
                </a:solidFill>
                <a:latin typeface="+mn-lt"/>
              </a:rPr>
              <a:t>FILTER_ANSOTROPIC</a:t>
            </a:r>
            <a:r>
              <a:rPr lang="en-US" altLang="zh-TW" sz="2000" dirty="0" smtClean="0">
                <a:latin typeface="+mn-lt"/>
              </a:rPr>
              <a:t>, </a:t>
            </a:r>
            <a:r>
              <a:rPr lang="en-US" altLang="zh-TW" sz="2000" dirty="0" smtClean="0">
                <a:solidFill>
                  <a:srgbClr val="FFFF00"/>
                </a:solidFill>
                <a:latin typeface="+mn-lt"/>
              </a:rPr>
              <a:t>FILER_FLAT_CUBIC</a:t>
            </a:r>
            <a:r>
              <a:rPr lang="en-US" altLang="zh-TW" sz="2000" dirty="0" smtClean="0">
                <a:latin typeface="+mn-lt"/>
              </a:rPr>
              <a:t>, </a:t>
            </a:r>
            <a:r>
              <a:rPr lang="en-US" altLang="zh-TW" sz="2000" dirty="0" smtClean="0">
                <a:solidFill>
                  <a:srgbClr val="FFFF00"/>
                </a:solidFill>
                <a:latin typeface="+mn-lt"/>
              </a:rPr>
              <a:t>FILTER_GAUSSIAN_CUBIC</a:t>
            </a:r>
          </a:p>
          <a:p>
            <a:pPr lvl="1"/>
            <a:r>
              <a:rPr lang="en-US" altLang="zh-TW" sz="2000" dirty="0" smtClean="0">
                <a:latin typeface="+mn-lt"/>
              </a:rPr>
              <a:t>Save a texture to a file</a:t>
            </a:r>
          </a:p>
          <a:p>
            <a:pPr lvl="2"/>
            <a:r>
              <a:rPr lang="en-US" altLang="zh-TW" sz="2000" dirty="0" smtClean="0">
                <a:solidFill>
                  <a:srgbClr val="FFFF00"/>
                </a:solidFill>
                <a:latin typeface="+mn-lt"/>
              </a:rPr>
              <a:t>BOOL4 Save(char *</a:t>
            </a:r>
            <a:r>
              <a:rPr lang="en-US" altLang="zh-TW" sz="2000" dirty="0" err="1" smtClean="0">
                <a:solidFill>
                  <a:srgbClr val="FFFF00"/>
                </a:solidFill>
                <a:latin typeface="+mn-lt"/>
              </a:rPr>
              <a:t>texName</a:t>
            </a:r>
            <a:r>
              <a:rPr lang="en-US" altLang="zh-TW" sz="2000" dirty="0" smtClean="0">
                <a:solidFill>
                  <a:srgbClr val="FFFF00"/>
                </a:solidFill>
                <a:latin typeface="+mn-lt"/>
              </a:rPr>
              <a:t>, DWORD </a:t>
            </a:r>
            <a:r>
              <a:rPr lang="en-US" altLang="zh-TW" sz="2000" dirty="0" err="1" smtClean="0">
                <a:solidFill>
                  <a:srgbClr val="FFFF00"/>
                </a:solidFill>
                <a:latin typeface="+mn-lt"/>
              </a:rPr>
              <a:t>fileFormat</a:t>
            </a:r>
            <a:r>
              <a:rPr lang="en-US" altLang="zh-TW" sz="2000" dirty="0" smtClean="0">
                <a:solidFill>
                  <a:srgbClr val="FFFF00"/>
                </a:solidFill>
                <a:latin typeface="+mn-lt"/>
              </a:rPr>
              <a:t>)</a:t>
            </a:r>
          </a:p>
          <a:p>
            <a:pPr lvl="3"/>
            <a:r>
              <a:rPr lang="en-US" altLang="zh-TW" sz="2000" dirty="0" smtClean="0">
                <a:latin typeface="+mn-lt"/>
              </a:rPr>
              <a:t>This texture will be saved to the current texture folder.</a:t>
            </a:r>
          </a:p>
        </p:txBody>
      </p:sp>
    </p:spTree>
    <p:extLst>
      <p:ext uri="{BB962C8B-B14F-4D97-AF65-F5344CB8AC3E}">
        <p14:creationId xmlns:p14="http://schemas.microsoft.com/office/powerpoint/2010/main" val="209823787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Texture Functions (2)</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61206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3"/>
            <a:r>
              <a:rPr lang="en-US" altLang="zh-TW" sz="2000" dirty="0">
                <a:solidFill>
                  <a:srgbClr val="FFFF00"/>
                </a:solidFill>
                <a:latin typeface="+mn-lt"/>
              </a:rPr>
              <a:t>c</a:t>
            </a:r>
            <a:r>
              <a:rPr lang="en-US" altLang="zh-TW" sz="2000" dirty="0" smtClean="0">
                <a:solidFill>
                  <a:srgbClr val="FFFF00"/>
                </a:solidFill>
                <a:latin typeface="+mn-lt"/>
              </a:rPr>
              <a:t>har *</a:t>
            </a:r>
            <a:r>
              <a:rPr lang="en-US" altLang="zh-TW" sz="2000" dirty="0" err="1" smtClean="0">
                <a:solidFill>
                  <a:srgbClr val="FFFF00"/>
                </a:solidFill>
                <a:latin typeface="+mn-lt"/>
              </a:rPr>
              <a:t>texName</a:t>
            </a:r>
            <a:r>
              <a:rPr lang="en-US" altLang="zh-TW" sz="2000" dirty="0" smtClean="0">
                <a:solidFill>
                  <a:srgbClr val="FFFF00"/>
                </a:solidFill>
                <a:latin typeface="+mn-lt"/>
              </a:rPr>
              <a:t> </a:t>
            </a:r>
            <a:r>
              <a:rPr lang="en-US" altLang="zh-TW" sz="2000" dirty="0" smtClean="0">
                <a:latin typeface="+mn-lt"/>
              </a:rPr>
              <a:t>is the texture file name.</a:t>
            </a:r>
          </a:p>
          <a:p>
            <a:pPr lvl="3"/>
            <a:r>
              <a:rPr lang="en-US" altLang="zh-TW" sz="2000" dirty="0" smtClean="0">
                <a:solidFill>
                  <a:srgbClr val="FFFF00"/>
                </a:solidFill>
                <a:latin typeface="+mn-lt"/>
              </a:rPr>
              <a:t>DWORD format </a:t>
            </a:r>
            <a:r>
              <a:rPr lang="en-US" altLang="zh-TW" sz="2000" dirty="0" smtClean="0">
                <a:latin typeface="+mn-lt"/>
              </a:rPr>
              <a:t>is the file format in </a:t>
            </a:r>
            <a:r>
              <a:rPr lang="en-US" altLang="zh-TW" sz="2000" dirty="0" smtClean="0">
                <a:solidFill>
                  <a:srgbClr val="FFFF00"/>
                </a:solidFill>
                <a:latin typeface="+mn-lt"/>
              </a:rPr>
              <a:t>FILE_BMP</a:t>
            </a:r>
            <a:r>
              <a:rPr lang="en-US" altLang="zh-TW" sz="2000" dirty="0" smtClean="0">
                <a:latin typeface="+mn-lt"/>
              </a:rPr>
              <a:t>, </a:t>
            </a:r>
            <a:r>
              <a:rPr lang="en-US" altLang="zh-TW" sz="2000" dirty="0" smtClean="0">
                <a:solidFill>
                  <a:srgbClr val="FFFF00"/>
                </a:solidFill>
                <a:latin typeface="+mn-lt"/>
              </a:rPr>
              <a:t>FILE_JPG</a:t>
            </a:r>
            <a:r>
              <a:rPr lang="en-US" altLang="zh-TW" sz="2000" dirty="0" smtClean="0">
                <a:latin typeface="+mn-lt"/>
              </a:rPr>
              <a:t>, </a:t>
            </a:r>
            <a:r>
              <a:rPr lang="en-US" altLang="zh-TW" sz="2000" dirty="0" smtClean="0">
                <a:solidFill>
                  <a:srgbClr val="FFFF00"/>
                </a:solidFill>
                <a:latin typeface="+mn-lt"/>
              </a:rPr>
              <a:t>FILE_PNG</a:t>
            </a:r>
            <a:r>
              <a:rPr lang="en-US" altLang="zh-TW" sz="2000" dirty="0" smtClean="0">
                <a:latin typeface="+mn-lt"/>
              </a:rPr>
              <a:t> or </a:t>
            </a:r>
            <a:r>
              <a:rPr lang="en-US" altLang="zh-TW" sz="2000" dirty="0" smtClean="0">
                <a:solidFill>
                  <a:srgbClr val="FFFF00"/>
                </a:solidFill>
                <a:latin typeface="+mn-lt"/>
              </a:rPr>
              <a:t>FILE_DDS</a:t>
            </a:r>
            <a:r>
              <a:rPr lang="en-US" altLang="zh-TW" sz="2000" dirty="0" smtClean="0">
                <a:latin typeface="+mn-lt"/>
              </a:rPr>
              <a:t>.</a:t>
            </a:r>
            <a:endParaRPr lang="en-US" altLang="zh-TW" sz="2000" dirty="0">
              <a:latin typeface="+mn-lt"/>
            </a:endParaRPr>
          </a:p>
        </p:txBody>
      </p:sp>
    </p:spTree>
    <p:extLst>
      <p:ext uri="{BB962C8B-B14F-4D97-AF65-F5344CB8AC3E}">
        <p14:creationId xmlns:p14="http://schemas.microsoft.com/office/powerpoint/2010/main" val="281200902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Fly2 Characters</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7200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A character in Fly2 is a set of objects in hierarchical structure and can be controlled by playing its motion data to perform its behavior in game.</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1612756"/>
            <a:ext cx="3114675" cy="345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type="none" w="sm" len="lg"/>
                <a:tailEnd type="none" w="sm" len="lg"/>
              </a14:hiddenLine>
            </a:ext>
          </a:extLst>
        </p:spPr>
      </p:pic>
      <p:sp>
        <p:nvSpPr>
          <p:cNvPr id="6" name="內容版面配置區 2"/>
          <p:cNvSpPr txBox="1">
            <a:spLocks/>
          </p:cNvSpPr>
          <p:nvPr/>
        </p:nvSpPr>
        <p:spPr>
          <a:xfrm>
            <a:off x="107504" y="1340767"/>
            <a:ext cx="5472608" cy="37279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A character is </a:t>
            </a:r>
            <a:r>
              <a:rPr lang="en-US" altLang="zh-TW" sz="2000" u="sng" dirty="0" smtClean="0">
                <a:latin typeface="+mn-lt"/>
              </a:rPr>
              <a:t>a skeleton </a:t>
            </a:r>
            <a:r>
              <a:rPr lang="en-US" altLang="zh-TW" sz="2000" dirty="0" smtClean="0">
                <a:latin typeface="+mn-lt"/>
              </a:rPr>
              <a:t>with </a:t>
            </a:r>
            <a:r>
              <a:rPr lang="en-US" altLang="zh-TW" sz="2000" u="sng" dirty="0" smtClean="0">
                <a:latin typeface="+mn-lt"/>
              </a:rPr>
              <a:t>some skins </a:t>
            </a:r>
            <a:r>
              <a:rPr lang="en-US" altLang="zh-TW" sz="2000" dirty="0" smtClean="0">
                <a:latin typeface="+mn-lt"/>
              </a:rPr>
              <a:t>and </a:t>
            </a:r>
            <a:r>
              <a:rPr lang="en-US" altLang="zh-TW" sz="2000" u="sng" dirty="0" smtClean="0">
                <a:latin typeface="+mn-lt"/>
              </a:rPr>
              <a:t>attachments</a:t>
            </a:r>
            <a:r>
              <a:rPr lang="en-US" altLang="zh-TW" sz="2000" dirty="0" smtClean="0">
                <a:latin typeface="+mn-lt"/>
              </a:rPr>
              <a:t>. All components of a character are objects. Programmers can control each object by </a:t>
            </a:r>
            <a:r>
              <a:rPr lang="en-US" altLang="zh-TW" sz="2000" dirty="0" err="1" smtClean="0">
                <a:solidFill>
                  <a:srgbClr val="FFFF00"/>
                </a:solidFill>
                <a:latin typeface="+mn-lt"/>
              </a:rPr>
              <a:t>FnObject</a:t>
            </a:r>
            <a:r>
              <a:rPr lang="en-US" altLang="zh-TW" sz="2000" dirty="0" smtClean="0">
                <a:solidFill>
                  <a:srgbClr val="FFFF00"/>
                </a:solidFill>
                <a:latin typeface="+mn-lt"/>
              </a:rPr>
              <a:t> </a:t>
            </a:r>
            <a:r>
              <a:rPr lang="en-US" altLang="zh-TW" sz="2000" dirty="0" smtClean="0">
                <a:latin typeface="+mn-lt"/>
              </a:rPr>
              <a:t>function class.</a:t>
            </a:r>
          </a:p>
          <a:p>
            <a:r>
              <a:rPr lang="en-US" altLang="zh-TW" sz="2000" dirty="0" smtClean="0">
                <a:latin typeface="+mn-lt"/>
              </a:rPr>
              <a:t>A character is loaded via </a:t>
            </a:r>
            <a:r>
              <a:rPr lang="en-US" altLang="zh-TW" sz="2000" dirty="0" err="1" smtClean="0">
                <a:solidFill>
                  <a:srgbClr val="FFFF00"/>
                </a:solidFill>
                <a:latin typeface="+mn-lt"/>
              </a:rPr>
              <a:t>FnScene</a:t>
            </a:r>
            <a:r>
              <a:rPr lang="en-US" altLang="zh-TW" sz="2000" dirty="0" smtClean="0">
                <a:solidFill>
                  <a:srgbClr val="FFFF00"/>
                </a:solidFill>
                <a:latin typeface="+mn-lt"/>
              </a:rPr>
              <a:t>()::</a:t>
            </a:r>
            <a:r>
              <a:rPr lang="en-US" altLang="zh-TW" sz="2000" dirty="0" err="1" smtClean="0">
                <a:solidFill>
                  <a:srgbClr val="FFFF00"/>
                </a:solidFill>
                <a:latin typeface="+mn-lt"/>
              </a:rPr>
              <a:t>LoadCharacter</a:t>
            </a:r>
            <a:r>
              <a:rPr lang="en-US" altLang="zh-TW" sz="2000" dirty="0" smtClean="0">
                <a:solidFill>
                  <a:srgbClr val="FFFF00"/>
                </a:solidFill>
                <a:latin typeface="+mn-lt"/>
              </a:rPr>
              <a:t>() </a:t>
            </a:r>
            <a:r>
              <a:rPr lang="en-US" altLang="zh-TW" sz="2000" dirty="0" smtClean="0">
                <a:latin typeface="+mn-lt"/>
              </a:rPr>
              <a:t>from an ASCII character description file (.</a:t>
            </a:r>
            <a:r>
              <a:rPr lang="en-US" altLang="zh-TW" sz="2000" dirty="0" err="1" smtClean="0">
                <a:latin typeface="+mn-lt"/>
              </a:rPr>
              <a:t>cwa</a:t>
            </a:r>
            <a:r>
              <a:rPr lang="en-US" altLang="zh-TW" sz="2000" dirty="0" smtClean="0">
                <a:latin typeface="+mn-lt"/>
              </a:rPr>
              <a:t>). A character ID is returned if the loading is successful.</a:t>
            </a:r>
          </a:p>
          <a:p>
            <a:r>
              <a:rPr lang="en-US" altLang="zh-TW" sz="2000" dirty="0" smtClean="0">
                <a:latin typeface="+mn-lt"/>
              </a:rPr>
              <a:t>Use </a:t>
            </a:r>
            <a:r>
              <a:rPr lang="en-US" altLang="zh-TW" sz="2000" dirty="0" err="1" smtClean="0">
                <a:solidFill>
                  <a:srgbClr val="FFFF00"/>
                </a:solidFill>
                <a:latin typeface="+mn-lt"/>
              </a:rPr>
              <a:t>FnCharacter</a:t>
            </a:r>
            <a:r>
              <a:rPr lang="en-US" altLang="zh-TW" sz="2000" dirty="0" smtClean="0">
                <a:solidFill>
                  <a:srgbClr val="FFFF00"/>
                </a:solidFill>
                <a:latin typeface="+mn-lt"/>
              </a:rPr>
              <a:t>() </a:t>
            </a:r>
            <a:r>
              <a:rPr lang="en-US" altLang="zh-TW" sz="2000" dirty="0" smtClean="0">
                <a:latin typeface="+mn-lt"/>
              </a:rPr>
              <a:t>function class to access the character.</a:t>
            </a:r>
          </a:p>
          <a:p>
            <a:r>
              <a:rPr lang="en-US" altLang="zh-TW" sz="2000" dirty="0" smtClean="0">
                <a:latin typeface="+mn-lt"/>
              </a:rPr>
              <a:t>A skeleton can have geometric data.</a:t>
            </a:r>
          </a:p>
        </p:txBody>
      </p:sp>
      <p:sp>
        <p:nvSpPr>
          <p:cNvPr id="7" name="內容版面配置區 2"/>
          <p:cNvSpPr txBox="1">
            <a:spLocks/>
          </p:cNvSpPr>
          <p:nvPr/>
        </p:nvSpPr>
        <p:spPr>
          <a:xfrm>
            <a:off x="107504" y="5229200"/>
            <a:ext cx="8856984" cy="13681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A character in Fly2 uses the </a:t>
            </a:r>
            <a:r>
              <a:rPr lang="en-US" altLang="zh-TW" sz="2000" u="sng" dirty="0" smtClean="0">
                <a:solidFill>
                  <a:srgbClr val="FFC000"/>
                </a:solidFill>
                <a:latin typeface="+mn-lt"/>
              </a:rPr>
              <a:t>root-base</a:t>
            </a:r>
            <a:r>
              <a:rPr lang="en-US" altLang="zh-TW" sz="2000" dirty="0" smtClean="0">
                <a:latin typeface="+mn-lt"/>
              </a:rPr>
              <a:t> scheme. This is based on a biped character concept. Fly2 adds a dummy object (base object of the character, the blue box of the picture above) as the parent object of whole skeleton to control the character’s movement.</a:t>
            </a:r>
          </a:p>
        </p:txBody>
      </p:sp>
    </p:spTree>
    <p:extLst>
      <p:ext uri="{BB962C8B-B14F-4D97-AF65-F5344CB8AC3E}">
        <p14:creationId xmlns:p14="http://schemas.microsoft.com/office/powerpoint/2010/main" val="215328267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The Skeleton</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34171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A skeleton is a tree of objects to construct the “bones” of the character.</a:t>
            </a:r>
          </a:p>
          <a:p>
            <a:r>
              <a:rPr lang="en-US" altLang="zh-TW" sz="2000" dirty="0" smtClean="0">
                <a:latin typeface="+mn-lt"/>
              </a:rPr>
              <a:t>A bone is an object to construct the skeleton.</a:t>
            </a:r>
          </a:p>
          <a:p>
            <a:pPr lvl="1"/>
            <a:r>
              <a:rPr lang="en-US" altLang="zh-TW" sz="2000" dirty="0" smtClean="0">
                <a:latin typeface="+mn-lt"/>
              </a:rPr>
              <a:t>A bone can have geometric data to construct a rigid character (</a:t>
            </a:r>
            <a:r>
              <a:rPr lang="en-US" altLang="zh-TW" sz="2000" dirty="0" err="1" smtClean="0">
                <a:latin typeface="+mn-lt"/>
              </a:rPr>
              <a:t>ie</a:t>
            </a:r>
            <a:r>
              <a:rPr lang="en-US" altLang="zh-TW" sz="2000" dirty="0" smtClean="0">
                <a:latin typeface="+mn-lt"/>
              </a:rPr>
              <a:t>., a car)</a:t>
            </a:r>
          </a:p>
          <a:p>
            <a:r>
              <a:rPr lang="en-US" altLang="zh-TW" sz="2000" dirty="0" smtClean="0">
                <a:latin typeface="+mn-lt"/>
              </a:rPr>
              <a:t>Each bone of the character has the motion data.</a:t>
            </a:r>
          </a:p>
          <a:p>
            <a:r>
              <a:rPr lang="en-US" altLang="zh-TW" sz="2000" dirty="0" smtClean="0">
                <a:latin typeface="+mn-lt"/>
              </a:rPr>
              <a:t>Fly2 defines the motion data in poses. (raw poses)</a:t>
            </a:r>
          </a:p>
          <a:p>
            <a:pPr lvl="1"/>
            <a:r>
              <a:rPr lang="en-US" altLang="zh-TW" sz="2000" dirty="0" smtClean="0">
                <a:latin typeface="+mn-lt"/>
              </a:rPr>
              <a:t>For example, the idle pose, walk pose, attack pose, …</a:t>
            </a:r>
          </a:p>
          <a:p>
            <a:r>
              <a:rPr lang="en-US" altLang="zh-TW" sz="2000" dirty="0" smtClean="0">
                <a:latin typeface="+mn-lt"/>
              </a:rPr>
              <a:t>Fly2 uses frame 0 as the natural pose (or reset pose, T pose).</a:t>
            </a:r>
          </a:p>
          <a:p>
            <a:pPr lvl="1"/>
            <a:r>
              <a:rPr lang="en-US" altLang="zh-TW" sz="2000" dirty="0" smtClean="0">
                <a:latin typeface="+mn-lt"/>
              </a:rPr>
              <a:t>The natural pose is matching to the skin geometry.</a:t>
            </a:r>
          </a:p>
        </p:txBody>
      </p:sp>
      <p:sp>
        <p:nvSpPr>
          <p:cNvPr id="28" name="Text Box 22"/>
          <p:cNvSpPr txBox="1">
            <a:spLocks noChangeArrowheads="1"/>
          </p:cNvSpPr>
          <p:nvPr/>
        </p:nvSpPr>
        <p:spPr bwMode="auto">
          <a:xfrm>
            <a:off x="2162454" y="6436568"/>
            <a:ext cx="608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lg"/>
              </a14:hiddenLine>
            </a:ext>
          </a:extLst>
        </p:spPr>
        <p:txBody>
          <a:bodyPr wrap="none">
            <a:spAutoFit/>
          </a:bodyPr>
          <a:lstStyle>
            <a:lvl1pPr eaLnBrk="0" hangingPunct="0">
              <a:defRPr kumimoji="1" sz="2000">
                <a:solidFill>
                  <a:schemeClr val="tx1"/>
                </a:solidFill>
                <a:latin typeface="Trebuchet MS" pitchFamily="34" charset="0"/>
                <a:ea typeface="新細明體" charset="-120"/>
              </a:defRPr>
            </a:lvl1pPr>
            <a:lvl2pPr marL="742950" indent="-285750" eaLnBrk="0" hangingPunct="0">
              <a:defRPr kumimoji="1" sz="2000">
                <a:solidFill>
                  <a:schemeClr val="tx1"/>
                </a:solidFill>
                <a:latin typeface="Trebuchet MS" pitchFamily="34" charset="0"/>
                <a:ea typeface="新細明體" charset="-120"/>
              </a:defRPr>
            </a:lvl2pPr>
            <a:lvl3pPr marL="1143000" indent="-228600" eaLnBrk="0" hangingPunct="0">
              <a:defRPr kumimoji="1" sz="2000">
                <a:solidFill>
                  <a:schemeClr val="tx1"/>
                </a:solidFill>
                <a:latin typeface="Trebuchet MS" pitchFamily="34" charset="0"/>
                <a:ea typeface="新細明體" charset="-120"/>
              </a:defRPr>
            </a:lvl3pPr>
            <a:lvl4pPr marL="1600200" indent="-228600" eaLnBrk="0" hangingPunct="0">
              <a:defRPr kumimoji="1" sz="2000">
                <a:solidFill>
                  <a:schemeClr val="tx1"/>
                </a:solidFill>
                <a:latin typeface="Trebuchet MS" pitchFamily="34" charset="0"/>
                <a:ea typeface="新細明體" charset="-120"/>
              </a:defRPr>
            </a:lvl4pPr>
            <a:lvl5pPr marL="2057400" indent="-228600" eaLnBrk="0" hangingPunct="0">
              <a:defRPr kumimoji="1" sz="2000">
                <a:solidFill>
                  <a:schemeClr val="tx1"/>
                </a:solidFill>
                <a:latin typeface="Trebuchet MS" pitchFamily="34" charset="0"/>
                <a:ea typeface="新細明體" charset="-120"/>
              </a:defRPr>
            </a:lvl5pPr>
            <a:lvl6pPr marL="2514600" indent="-228600" eaLnBrk="0" fontAlgn="base" hangingPunct="0">
              <a:spcBef>
                <a:spcPct val="0"/>
              </a:spcBef>
              <a:spcAft>
                <a:spcPct val="0"/>
              </a:spcAft>
              <a:defRPr kumimoji="1" sz="2000">
                <a:solidFill>
                  <a:schemeClr val="tx1"/>
                </a:solidFill>
                <a:latin typeface="Trebuchet MS" pitchFamily="34" charset="0"/>
                <a:ea typeface="新細明體" charset="-120"/>
              </a:defRPr>
            </a:lvl6pPr>
            <a:lvl7pPr marL="2971800" indent="-228600" eaLnBrk="0" fontAlgn="base" hangingPunct="0">
              <a:spcBef>
                <a:spcPct val="0"/>
              </a:spcBef>
              <a:spcAft>
                <a:spcPct val="0"/>
              </a:spcAft>
              <a:defRPr kumimoji="1" sz="2000">
                <a:solidFill>
                  <a:schemeClr val="tx1"/>
                </a:solidFill>
                <a:latin typeface="Trebuchet MS" pitchFamily="34" charset="0"/>
                <a:ea typeface="新細明體" charset="-120"/>
              </a:defRPr>
            </a:lvl7pPr>
            <a:lvl8pPr marL="3429000" indent="-228600" eaLnBrk="0" fontAlgn="base" hangingPunct="0">
              <a:spcBef>
                <a:spcPct val="0"/>
              </a:spcBef>
              <a:spcAft>
                <a:spcPct val="0"/>
              </a:spcAft>
              <a:defRPr kumimoji="1" sz="2000">
                <a:solidFill>
                  <a:schemeClr val="tx1"/>
                </a:solidFill>
                <a:latin typeface="Trebuchet MS" pitchFamily="34" charset="0"/>
                <a:ea typeface="新細明體" charset="-120"/>
              </a:defRPr>
            </a:lvl8pPr>
            <a:lvl9pPr marL="3886200" indent="-228600" eaLnBrk="0" fontAlgn="base" hangingPunct="0">
              <a:spcBef>
                <a:spcPct val="0"/>
              </a:spcBef>
              <a:spcAft>
                <a:spcPct val="0"/>
              </a:spcAft>
              <a:defRPr kumimoji="1" sz="2000">
                <a:solidFill>
                  <a:schemeClr val="tx1"/>
                </a:solidFill>
                <a:latin typeface="Trebuchet MS" pitchFamily="34" charset="0"/>
                <a:ea typeface="新細明體" charset="-120"/>
              </a:defRPr>
            </a:lvl9pPr>
          </a:lstStyle>
          <a:p>
            <a:pPr eaLnBrk="1" hangingPunct="1"/>
            <a:r>
              <a:rPr lang="en-US" altLang="zh-TW" sz="1400" b="1">
                <a:latin typeface="Arial" charset="0"/>
              </a:rPr>
              <a:t>Base</a:t>
            </a:r>
          </a:p>
        </p:txBody>
      </p:sp>
      <p:grpSp>
        <p:nvGrpSpPr>
          <p:cNvPr id="2" name="群組 1"/>
          <p:cNvGrpSpPr/>
          <p:nvPr/>
        </p:nvGrpSpPr>
        <p:grpSpPr>
          <a:xfrm>
            <a:off x="1726851" y="4037816"/>
            <a:ext cx="5731678" cy="2525712"/>
            <a:chOff x="1344892" y="3734643"/>
            <a:chExt cx="5919787" cy="2832100"/>
          </a:xfrm>
        </p:grpSpPr>
        <p:sp>
          <p:nvSpPr>
            <p:cNvPr id="8" name="Oval 3"/>
            <p:cNvSpPr>
              <a:spLocks noChangeArrowheads="1"/>
            </p:cNvSpPr>
            <p:nvPr/>
          </p:nvSpPr>
          <p:spPr bwMode="auto">
            <a:xfrm>
              <a:off x="2268817" y="3734643"/>
              <a:ext cx="444500" cy="481013"/>
            </a:xfrm>
            <a:prstGeom prst="ellipse">
              <a:avLst/>
            </a:prstGeom>
            <a:noFill/>
            <a:ln w="25400" cap="rnd">
              <a:solidFill>
                <a:schemeClr val="tx1"/>
              </a:solidFill>
              <a:prstDash val="sysDot"/>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9" name="Oval 4"/>
            <p:cNvSpPr>
              <a:spLocks noChangeArrowheads="1"/>
            </p:cNvSpPr>
            <p:nvPr/>
          </p:nvSpPr>
          <p:spPr bwMode="auto">
            <a:xfrm>
              <a:off x="2273579" y="4182318"/>
              <a:ext cx="458788" cy="822325"/>
            </a:xfrm>
            <a:prstGeom prst="ellipse">
              <a:avLst/>
            </a:prstGeom>
            <a:noFill/>
            <a:ln w="25400" cap="rnd">
              <a:solidFill>
                <a:schemeClr val="tx1"/>
              </a:solidFill>
              <a:prstDash val="sysDot"/>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0" name="Oval 5"/>
            <p:cNvSpPr>
              <a:spLocks noChangeArrowheads="1"/>
            </p:cNvSpPr>
            <p:nvPr/>
          </p:nvSpPr>
          <p:spPr bwMode="auto">
            <a:xfrm>
              <a:off x="2292629" y="4879231"/>
              <a:ext cx="377825" cy="390525"/>
            </a:xfrm>
            <a:prstGeom prst="ellipse">
              <a:avLst/>
            </a:prstGeom>
            <a:noFill/>
            <a:ln w="25400">
              <a:solidFill>
                <a:schemeClr val="tx1"/>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1" name="Oval 6"/>
            <p:cNvSpPr>
              <a:spLocks noChangeArrowheads="1"/>
            </p:cNvSpPr>
            <p:nvPr/>
          </p:nvSpPr>
          <p:spPr bwMode="auto">
            <a:xfrm>
              <a:off x="2527579" y="5066556"/>
              <a:ext cx="204788" cy="687387"/>
            </a:xfrm>
            <a:prstGeom prst="ellipse">
              <a:avLst/>
            </a:prstGeom>
            <a:noFill/>
            <a:ln w="25400" cap="rnd">
              <a:solidFill>
                <a:schemeClr val="tx1"/>
              </a:solidFill>
              <a:prstDash val="sysDot"/>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2" name="Oval 7"/>
            <p:cNvSpPr>
              <a:spLocks noChangeArrowheads="1"/>
            </p:cNvSpPr>
            <p:nvPr/>
          </p:nvSpPr>
          <p:spPr bwMode="auto">
            <a:xfrm>
              <a:off x="2206904" y="5077668"/>
              <a:ext cx="207963" cy="687388"/>
            </a:xfrm>
            <a:prstGeom prst="ellipse">
              <a:avLst/>
            </a:prstGeom>
            <a:noFill/>
            <a:ln w="25400" cap="rnd">
              <a:solidFill>
                <a:schemeClr val="tx1"/>
              </a:solidFill>
              <a:prstDash val="sysDot"/>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3" name="Oval 8"/>
            <p:cNvSpPr>
              <a:spLocks noChangeArrowheads="1"/>
            </p:cNvSpPr>
            <p:nvPr/>
          </p:nvSpPr>
          <p:spPr bwMode="auto">
            <a:xfrm>
              <a:off x="2524404" y="5620593"/>
              <a:ext cx="204788" cy="687388"/>
            </a:xfrm>
            <a:prstGeom prst="ellipse">
              <a:avLst/>
            </a:prstGeom>
            <a:noFill/>
            <a:ln w="25400" cap="rnd">
              <a:solidFill>
                <a:schemeClr val="tx1"/>
              </a:solidFill>
              <a:prstDash val="sysDot"/>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4" name="Oval 9"/>
            <p:cNvSpPr>
              <a:spLocks noChangeArrowheads="1"/>
            </p:cNvSpPr>
            <p:nvPr/>
          </p:nvSpPr>
          <p:spPr bwMode="auto">
            <a:xfrm>
              <a:off x="2176742" y="5631706"/>
              <a:ext cx="207962" cy="687387"/>
            </a:xfrm>
            <a:prstGeom prst="ellipse">
              <a:avLst/>
            </a:prstGeom>
            <a:noFill/>
            <a:ln w="25400" cap="rnd">
              <a:solidFill>
                <a:schemeClr val="tx1"/>
              </a:solidFill>
              <a:prstDash val="sysDot"/>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5" name="Oval 10"/>
            <p:cNvSpPr>
              <a:spLocks noChangeArrowheads="1"/>
            </p:cNvSpPr>
            <p:nvPr/>
          </p:nvSpPr>
          <p:spPr bwMode="auto">
            <a:xfrm>
              <a:off x="2054504" y="6185743"/>
              <a:ext cx="263525" cy="160338"/>
            </a:xfrm>
            <a:prstGeom prst="ellipse">
              <a:avLst/>
            </a:prstGeom>
            <a:noFill/>
            <a:ln w="25400" cap="rnd">
              <a:solidFill>
                <a:schemeClr val="tx1"/>
              </a:solidFill>
              <a:prstDash val="sysDot"/>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6" name="Oval 11"/>
            <p:cNvSpPr>
              <a:spLocks noChangeArrowheads="1"/>
            </p:cNvSpPr>
            <p:nvPr/>
          </p:nvSpPr>
          <p:spPr bwMode="auto">
            <a:xfrm>
              <a:off x="2591079" y="6180981"/>
              <a:ext cx="263525" cy="160337"/>
            </a:xfrm>
            <a:prstGeom prst="ellipse">
              <a:avLst/>
            </a:prstGeom>
            <a:noFill/>
            <a:ln w="25400" cap="rnd">
              <a:solidFill>
                <a:schemeClr val="tx1"/>
              </a:solidFill>
              <a:prstDash val="sysDot"/>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7" name="Oval 12"/>
            <p:cNvSpPr>
              <a:spLocks noChangeArrowheads="1"/>
            </p:cNvSpPr>
            <p:nvPr/>
          </p:nvSpPr>
          <p:spPr bwMode="auto">
            <a:xfrm>
              <a:off x="1905279" y="4218831"/>
              <a:ext cx="487363" cy="184150"/>
            </a:xfrm>
            <a:prstGeom prst="ellipse">
              <a:avLst/>
            </a:prstGeom>
            <a:noFill/>
            <a:ln w="25400" cap="rnd">
              <a:solidFill>
                <a:schemeClr val="tx1"/>
              </a:solidFill>
              <a:prstDash val="sysDot"/>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8" name="Oval 13"/>
            <p:cNvSpPr>
              <a:spLocks noChangeArrowheads="1"/>
            </p:cNvSpPr>
            <p:nvPr/>
          </p:nvSpPr>
          <p:spPr bwMode="auto">
            <a:xfrm>
              <a:off x="1460779" y="4225181"/>
              <a:ext cx="557213" cy="150812"/>
            </a:xfrm>
            <a:prstGeom prst="ellipse">
              <a:avLst/>
            </a:prstGeom>
            <a:noFill/>
            <a:ln w="25400" cap="rnd">
              <a:solidFill>
                <a:schemeClr val="tx1"/>
              </a:solidFill>
              <a:prstDash val="sysDot"/>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9" name="Oval 14"/>
            <p:cNvSpPr>
              <a:spLocks noChangeArrowheads="1"/>
            </p:cNvSpPr>
            <p:nvPr/>
          </p:nvSpPr>
          <p:spPr bwMode="auto">
            <a:xfrm>
              <a:off x="2587904" y="4202956"/>
              <a:ext cx="487363" cy="184150"/>
            </a:xfrm>
            <a:prstGeom prst="ellipse">
              <a:avLst/>
            </a:prstGeom>
            <a:noFill/>
            <a:ln w="25400" cap="rnd">
              <a:solidFill>
                <a:schemeClr val="tx1"/>
              </a:solidFill>
              <a:prstDash val="sysDot"/>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20" name="Oval 15"/>
            <p:cNvSpPr>
              <a:spLocks noChangeArrowheads="1"/>
            </p:cNvSpPr>
            <p:nvPr/>
          </p:nvSpPr>
          <p:spPr bwMode="auto">
            <a:xfrm>
              <a:off x="2991129" y="4210893"/>
              <a:ext cx="557213" cy="150813"/>
            </a:xfrm>
            <a:prstGeom prst="ellipse">
              <a:avLst/>
            </a:prstGeom>
            <a:noFill/>
            <a:ln w="25400" cap="rnd">
              <a:solidFill>
                <a:schemeClr val="tx1"/>
              </a:solidFill>
              <a:prstDash val="sysDot"/>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22" name="Oval 16"/>
            <p:cNvSpPr>
              <a:spLocks noChangeArrowheads="1"/>
            </p:cNvSpPr>
            <p:nvPr/>
          </p:nvSpPr>
          <p:spPr bwMode="auto">
            <a:xfrm>
              <a:off x="1344892" y="4206131"/>
              <a:ext cx="173037" cy="190500"/>
            </a:xfrm>
            <a:prstGeom prst="ellipse">
              <a:avLst/>
            </a:prstGeom>
            <a:noFill/>
            <a:ln w="25400" cap="rnd">
              <a:solidFill>
                <a:schemeClr val="tx1"/>
              </a:solidFill>
              <a:prstDash val="sysDot"/>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23" name="Oval 17"/>
            <p:cNvSpPr>
              <a:spLocks noChangeArrowheads="1"/>
            </p:cNvSpPr>
            <p:nvPr/>
          </p:nvSpPr>
          <p:spPr bwMode="auto">
            <a:xfrm>
              <a:off x="3484842" y="4179143"/>
              <a:ext cx="173037" cy="190500"/>
            </a:xfrm>
            <a:prstGeom prst="ellipse">
              <a:avLst/>
            </a:prstGeom>
            <a:noFill/>
            <a:ln w="25400" cap="rnd">
              <a:solidFill>
                <a:schemeClr val="tx1"/>
              </a:solidFill>
              <a:prstDash val="sysDot"/>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24" name="AutoShape 18"/>
            <p:cNvSpPr>
              <a:spLocks noChangeArrowheads="1"/>
            </p:cNvSpPr>
            <p:nvPr/>
          </p:nvSpPr>
          <p:spPr bwMode="auto">
            <a:xfrm>
              <a:off x="2454554" y="3841006"/>
              <a:ext cx="87313" cy="242887"/>
            </a:xfrm>
            <a:prstGeom prst="triangle">
              <a:avLst>
                <a:gd name="adj" fmla="val 50000"/>
              </a:avLst>
            </a:prstGeom>
            <a:noFill/>
            <a:ln w="25400" cap="rnd">
              <a:solidFill>
                <a:schemeClr val="tx1"/>
              </a:solidFill>
              <a:prstDash val="sysDot"/>
              <a:miter lim="800000"/>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25" name="Line 19"/>
            <p:cNvSpPr>
              <a:spLocks noChangeShapeType="1"/>
            </p:cNvSpPr>
            <p:nvPr/>
          </p:nvSpPr>
          <p:spPr bwMode="auto">
            <a:xfrm>
              <a:off x="2392642" y="3875931"/>
              <a:ext cx="219075" cy="3175"/>
            </a:xfrm>
            <a:prstGeom prst="line">
              <a:avLst/>
            </a:prstGeom>
            <a:noFill/>
            <a:ln w="25400" cap="rnd">
              <a:solidFill>
                <a:schemeClr val="tx1"/>
              </a:solidFill>
              <a:prstDash val="sysDot"/>
              <a:round/>
              <a:headEnd/>
              <a:tailEnd type="none" w="sm"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6" name="Line 20"/>
            <p:cNvSpPr>
              <a:spLocks noChangeShapeType="1"/>
            </p:cNvSpPr>
            <p:nvPr/>
          </p:nvSpPr>
          <p:spPr bwMode="auto">
            <a:xfrm flipV="1">
              <a:off x="2457729" y="6307981"/>
              <a:ext cx="1719263" cy="9525"/>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7" name="Line 21"/>
            <p:cNvSpPr>
              <a:spLocks noChangeShapeType="1"/>
            </p:cNvSpPr>
            <p:nvPr/>
          </p:nvSpPr>
          <p:spPr bwMode="auto">
            <a:xfrm flipV="1">
              <a:off x="2460904" y="4793506"/>
              <a:ext cx="3175" cy="1524000"/>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9" name="Line 23"/>
            <p:cNvSpPr>
              <a:spLocks noChangeShapeType="1"/>
            </p:cNvSpPr>
            <p:nvPr/>
          </p:nvSpPr>
          <p:spPr bwMode="auto">
            <a:xfrm flipH="1">
              <a:off x="2724429" y="4820493"/>
              <a:ext cx="1441450" cy="220663"/>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TW" altLang="en-US"/>
            </a:p>
          </p:txBody>
        </p:sp>
        <p:grpSp>
          <p:nvGrpSpPr>
            <p:cNvPr id="30" name="Group 24"/>
            <p:cNvGrpSpPr>
              <a:grpSpLocks/>
            </p:cNvGrpSpPr>
            <p:nvPr/>
          </p:nvGrpSpPr>
          <p:grpSpPr bwMode="auto">
            <a:xfrm>
              <a:off x="5578754" y="5023693"/>
              <a:ext cx="1685925" cy="1543050"/>
              <a:chOff x="1516" y="3872"/>
              <a:chExt cx="1434" cy="1284"/>
            </a:xfrm>
          </p:grpSpPr>
          <p:sp>
            <p:nvSpPr>
              <p:cNvPr id="31" name="Oval 25"/>
              <p:cNvSpPr>
                <a:spLocks noChangeArrowheads="1"/>
              </p:cNvSpPr>
              <p:nvPr/>
            </p:nvSpPr>
            <p:spPr bwMode="auto">
              <a:xfrm>
                <a:off x="2160" y="3872"/>
                <a:ext cx="126" cy="126"/>
              </a:xfrm>
              <a:prstGeom prst="ellipse">
                <a:avLst/>
              </a:prstGeom>
              <a:noFill/>
              <a:ln w="9525">
                <a:solidFill>
                  <a:schemeClr val="tx1"/>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2" name="Oval 26"/>
              <p:cNvSpPr>
                <a:spLocks noChangeArrowheads="1"/>
              </p:cNvSpPr>
              <p:nvPr/>
            </p:nvSpPr>
            <p:spPr bwMode="auto">
              <a:xfrm>
                <a:off x="2612" y="4104"/>
                <a:ext cx="126" cy="126"/>
              </a:xfrm>
              <a:prstGeom prst="ellipse">
                <a:avLst/>
              </a:prstGeom>
              <a:noFill/>
              <a:ln w="9525">
                <a:solidFill>
                  <a:schemeClr val="tx1"/>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3" name="Oval 27"/>
              <p:cNvSpPr>
                <a:spLocks noChangeArrowheads="1"/>
              </p:cNvSpPr>
              <p:nvPr/>
            </p:nvSpPr>
            <p:spPr bwMode="auto">
              <a:xfrm>
                <a:off x="2380" y="4320"/>
                <a:ext cx="126" cy="126"/>
              </a:xfrm>
              <a:prstGeom prst="ellipse">
                <a:avLst/>
              </a:prstGeom>
              <a:noFill/>
              <a:ln w="9525">
                <a:solidFill>
                  <a:schemeClr val="tx1"/>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4" name="Oval 28"/>
              <p:cNvSpPr>
                <a:spLocks noChangeArrowheads="1"/>
              </p:cNvSpPr>
              <p:nvPr/>
            </p:nvSpPr>
            <p:spPr bwMode="auto">
              <a:xfrm>
                <a:off x="1900" y="4164"/>
                <a:ext cx="126" cy="126"/>
              </a:xfrm>
              <a:prstGeom prst="ellipse">
                <a:avLst/>
              </a:prstGeom>
              <a:noFill/>
              <a:ln w="9525">
                <a:solidFill>
                  <a:schemeClr val="tx1"/>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5" name="Oval 29"/>
              <p:cNvSpPr>
                <a:spLocks noChangeArrowheads="1"/>
              </p:cNvSpPr>
              <p:nvPr/>
            </p:nvSpPr>
            <p:spPr bwMode="auto">
              <a:xfrm>
                <a:off x="1516" y="4288"/>
                <a:ext cx="126" cy="126"/>
              </a:xfrm>
              <a:prstGeom prst="ellipse">
                <a:avLst/>
              </a:prstGeom>
              <a:noFill/>
              <a:ln w="9525">
                <a:solidFill>
                  <a:schemeClr val="tx1"/>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6" name="Oval 30"/>
              <p:cNvSpPr>
                <a:spLocks noChangeArrowheads="1"/>
              </p:cNvSpPr>
              <p:nvPr/>
            </p:nvSpPr>
            <p:spPr bwMode="auto">
              <a:xfrm>
                <a:off x="1712" y="4515"/>
                <a:ext cx="126" cy="126"/>
              </a:xfrm>
              <a:prstGeom prst="ellipse">
                <a:avLst/>
              </a:prstGeom>
              <a:noFill/>
              <a:ln w="9525">
                <a:solidFill>
                  <a:schemeClr val="tx1"/>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7" name="Oval 31"/>
              <p:cNvSpPr>
                <a:spLocks noChangeArrowheads="1"/>
              </p:cNvSpPr>
              <p:nvPr/>
            </p:nvSpPr>
            <p:spPr bwMode="auto">
              <a:xfrm>
                <a:off x="2002" y="4443"/>
                <a:ext cx="126" cy="126"/>
              </a:xfrm>
              <a:prstGeom prst="ellipse">
                <a:avLst/>
              </a:prstGeom>
              <a:noFill/>
              <a:ln w="9525">
                <a:solidFill>
                  <a:schemeClr val="tx1"/>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8" name="Oval 32"/>
              <p:cNvSpPr>
                <a:spLocks noChangeArrowheads="1"/>
              </p:cNvSpPr>
              <p:nvPr/>
            </p:nvSpPr>
            <p:spPr bwMode="auto">
              <a:xfrm>
                <a:off x="2075" y="4707"/>
                <a:ext cx="126" cy="126"/>
              </a:xfrm>
              <a:prstGeom prst="ellipse">
                <a:avLst/>
              </a:prstGeom>
              <a:noFill/>
              <a:ln w="9525">
                <a:solidFill>
                  <a:schemeClr val="tx1"/>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9" name="Oval 33"/>
              <p:cNvSpPr>
                <a:spLocks noChangeArrowheads="1"/>
              </p:cNvSpPr>
              <p:nvPr/>
            </p:nvSpPr>
            <p:spPr bwMode="auto">
              <a:xfrm>
                <a:off x="1582" y="4755"/>
                <a:ext cx="126" cy="126"/>
              </a:xfrm>
              <a:prstGeom prst="ellipse">
                <a:avLst/>
              </a:prstGeom>
              <a:noFill/>
              <a:ln w="9525">
                <a:solidFill>
                  <a:schemeClr val="tx1"/>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0" name="Oval 34"/>
              <p:cNvSpPr>
                <a:spLocks noChangeArrowheads="1"/>
              </p:cNvSpPr>
              <p:nvPr/>
            </p:nvSpPr>
            <p:spPr bwMode="auto">
              <a:xfrm>
                <a:off x="1542" y="5030"/>
                <a:ext cx="126" cy="126"/>
              </a:xfrm>
              <a:prstGeom prst="ellipse">
                <a:avLst/>
              </a:prstGeom>
              <a:noFill/>
              <a:ln w="9525">
                <a:solidFill>
                  <a:schemeClr val="tx1"/>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1" name="Oval 35"/>
              <p:cNvSpPr>
                <a:spLocks noChangeArrowheads="1"/>
              </p:cNvSpPr>
              <p:nvPr/>
            </p:nvSpPr>
            <p:spPr bwMode="auto">
              <a:xfrm>
                <a:off x="2091" y="5027"/>
                <a:ext cx="126" cy="126"/>
              </a:xfrm>
              <a:prstGeom prst="ellipse">
                <a:avLst/>
              </a:prstGeom>
              <a:noFill/>
              <a:ln w="9525">
                <a:solidFill>
                  <a:schemeClr val="tx1"/>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2" name="Oval 36"/>
              <p:cNvSpPr>
                <a:spLocks noChangeArrowheads="1"/>
              </p:cNvSpPr>
              <p:nvPr/>
            </p:nvSpPr>
            <p:spPr bwMode="auto">
              <a:xfrm>
                <a:off x="2449" y="4684"/>
                <a:ext cx="126" cy="126"/>
              </a:xfrm>
              <a:prstGeom prst="ellipse">
                <a:avLst/>
              </a:prstGeom>
              <a:noFill/>
              <a:ln w="9525">
                <a:solidFill>
                  <a:schemeClr val="tx1"/>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3" name="Oval 37"/>
              <p:cNvSpPr>
                <a:spLocks noChangeArrowheads="1"/>
              </p:cNvSpPr>
              <p:nvPr/>
            </p:nvSpPr>
            <p:spPr bwMode="auto">
              <a:xfrm>
                <a:off x="2501" y="4995"/>
                <a:ext cx="126" cy="126"/>
              </a:xfrm>
              <a:prstGeom prst="ellipse">
                <a:avLst/>
              </a:prstGeom>
              <a:noFill/>
              <a:ln w="9525">
                <a:solidFill>
                  <a:schemeClr val="tx1"/>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4" name="Oval 38"/>
              <p:cNvSpPr>
                <a:spLocks noChangeArrowheads="1"/>
              </p:cNvSpPr>
              <p:nvPr/>
            </p:nvSpPr>
            <p:spPr bwMode="auto">
              <a:xfrm>
                <a:off x="2750" y="4403"/>
                <a:ext cx="126" cy="126"/>
              </a:xfrm>
              <a:prstGeom prst="ellipse">
                <a:avLst/>
              </a:prstGeom>
              <a:noFill/>
              <a:ln w="9525">
                <a:solidFill>
                  <a:schemeClr val="tx1"/>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5" name="Oval 39"/>
              <p:cNvSpPr>
                <a:spLocks noChangeArrowheads="1"/>
              </p:cNvSpPr>
              <p:nvPr/>
            </p:nvSpPr>
            <p:spPr bwMode="auto">
              <a:xfrm>
                <a:off x="2824" y="4789"/>
                <a:ext cx="126" cy="126"/>
              </a:xfrm>
              <a:prstGeom prst="ellipse">
                <a:avLst/>
              </a:prstGeom>
              <a:noFill/>
              <a:ln w="9525">
                <a:solidFill>
                  <a:schemeClr val="tx1"/>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6" name="Line 40"/>
              <p:cNvSpPr>
                <a:spLocks noChangeShapeType="1"/>
              </p:cNvSpPr>
              <p:nvPr/>
            </p:nvSpPr>
            <p:spPr bwMode="auto">
              <a:xfrm flipH="1">
                <a:off x="2004" y="3981"/>
                <a:ext cx="171" cy="198"/>
              </a:xfrm>
              <a:prstGeom prst="line">
                <a:avLst/>
              </a:prstGeom>
              <a:noFill/>
              <a:ln w="9525">
                <a:solidFill>
                  <a:schemeClr val="tx1"/>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7" name="Line 41"/>
              <p:cNvSpPr>
                <a:spLocks noChangeShapeType="1"/>
              </p:cNvSpPr>
              <p:nvPr/>
            </p:nvSpPr>
            <p:spPr bwMode="auto">
              <a:xfrm flipH="1">
                <a:off x="1635" y="4242"/>
                <a:ext cx="264" cy="87"/>
              </a:xfrm>
              <a:prstGeom prst="line">
                <a:avLst/>
              </a:prstGeom>
              <a:noFill/>
              <a:ln w="9525">
                <a:solidFill>
                  <a:schemeClr val="tx1"/>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8" name="Line 42"/>
              <p:cNvSpPr>
                <a:spLocks noChangeShapeType="1"/>
              </p:cNvSpPr>
              <p:nvPr/>
            </p:nvSpPr>
            <p:spPr bwMode="auto">
              <a:xfrm flipH="1">
                <a:off x="1794" y="4284"/>
                <a:ext cx="144" cy="234"/>
              </a:xfrm>
              <a:prstGeom prst="line">
                <a:avLst/>
              </a:prstGeom>
              <a:noFill/>
              <a:ln w="9525">
                <a:solidFill>
                  <a:schemeClr val="tx1"/>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 name="Line 43"/>
              <p:cNvSpPr>
                <a:spLocks noChangeShapeType="1"/>
              </p:cNvSpPr>
              <p:nvPr/>
            </p:nvSpPr>
            <p:spPr bwMode="auto">
              <a:xfrm>
                <a:off x="2004" y="4275"/>
                <a:ext cx="51" cy="171"/>
              </a:xfrm>
              <a:prstGeom prst="line">
                <a:avLst/>
              </a:prstGeom>
              <a:noFill/>
              <a:ln w="9525">
                <a:solidFill>
                  <a:schemeClr val="tx1"/>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50" name="Line 44"/>
              <p:cNvSpPr>
                <a:spLocks noChangeShapeType="1"/>
              </p:cNvSpPr>
              <p:nvPr/>
            </p:nvSpPr>
            <p:spPr bwMode="auto">
              <a:xfrm flipH="1">
                <a:off x="1659" y="4635"/>
                <a:ext cx="78" cy="120"/>
              </a:xfrm>
              <a:prstGeom prst="line">
                <a:avLst/>
              </a:prstGeom>
              <a:noFill/>
              <a:ln w="9525">
                <a:solidFill>
                  <a:schemeClr val="tx1"/>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51" name="Line 45"/>
              <p:cNvSpPr>
                <a:spLocks noChangeShapeType="1"/>
              </p:cNvSpPr>
              <p:nvPr/>
            </p:nvSpPr>
            <p:spPr bwMode="auto">
              <a:xfrm flipH="1">
                <a:off x="1602" y="4884"/>
                <a:ext cx="30" cy="144"/>
              </a:xfrm>
              <a:prstGeom prst="line">
                <a:avLst/>
              </a:prstGeom>
              <a:noFill/>
              <a:ln w="9525">
                <a:solidFill>
                  <a:schemeClr val="tx1"/>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52" name="Line 46"/>
              <p:cNvSpPr>
                <a:spLocks noChangeShapeType="1"/>
              </p:cNvSpPr>
              <p:nvPr/>
            </p:nvSpPr>
            <p:spPr bwMode="auto">
              <a:xfrm>
                <a:off x="2088" y="4563"/>
                <a:ext cx="45" cy="141"/>
              </a:xfrm>
              <a:prstGeom prst="line">
                <a:avLst/>
              </a:prstGeom>
              <a:noFill/>
              <a:ln w="9525">
                <a:solidFill>
                  <a:schemeClr val="tx1"/>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53" name="Line 47"/>
              <p:cNvSpPr>
                <a:spLocks noChangeShapeType="1"/>
              </p:cNvSpPr>
              <p:nvPr/>
            </p:nvSpPr>
            <p:spPr bwMode="auto">
              <a:xfrm>
                <a:off x="2148" y="4836"/>
                <a:ext cx="6" cy="195"/>
              </a:xfrm>
              <a:prstGeom prst="line">
                <a:avLst/>
              </a:prstGeom>
              <a:noFill/>
              <a:ln w="9525">
                <a:solidFill>
                  <a:schemeClr val="tx1"/>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54" name="Line 48"/>
              <p:cNvSpPr>
                <a:spLocks noChangeShapeType="1"/>
              </p:cNvSpPr>
              <p:nvPr/>
            </p:nvSpPr>
            <p:spPr bwMode="auto">
              <a:xfrm>
                <a:off x="2250" y="3993"/>
                <a:ext cx="174" cy="327"/>
              </a:xfrm>
              <a:prstGeom prst="line">
                <a:avLst/>
              </a:prstGeom>
              <a:noFill/>
              <a:ln w="9525">
                <a:solidFill>
                  <a:schemeClr val="tx1"/>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55" name="Line 49"/>
              <p:cNvSpPr>
                <a:spLocks noChangeShapeType="1"/>
              </p:cNvSpPr>
              <p:nvPr/>
            </p:nvSpPr>
            <p:spPr bwMode="auto">
              <a:xfrm>
                <a:off x="2286" y="3951"/>
                <a:ext cx="336" cy="177"/>
              </a:xfrm>
              <a:prstGeom prst="line">
                <a:avLst/>
              </a:prstGeom>
              <a:noFill/>
              <a:ln w="9525">
                <a:solidFill>
                  <a:schemeClr val="tx1"/>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56" name="Line 50"/>
              <p:cNvSpPr>
                <a:spLocks noChangeShapeType="1"/>
              </p:cNvSpPr>
              <p:nvPr/>
            </p:nvSpPr>
            <p:spPr bwMode="auto">
              <a:xfrm>
                <a:off x="2454" y="4446"/>
                <a:ext cx="48" cy="237"/>
              </a:xfrm>
              <a:prstGeom prst="line">
                <a:avLst/>
              </a:prstGeom>
              <a:noFill/>
              <a:ln w="9525">
                <a:solidFill>
                  <a:schemeClr val="tx1"/>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57" name="Line 51"/>
              <p:cNvSpPr>
                <a:spLocks noChangeShapeType="1"/>
              </p:cNvSpPr>
              <p:nvPr/>
            </p:nvSpPr>
            <p:spPr bwMode="auto">
              <a:xfrm>
                <a:off x="2520" y="4812"/>
                <a:ext cx="30" cy="180"/>
              </a:xfrm>
              <a:prstGeom prst="line">
                <a:avLst/>
              </a:prstGeom>
              <a:noFill/>
              <a:ln w="9525">
                <a:solidFill>
                  <a:schemeClr val="tx1"/>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58" name="Line 52"/>
              <p:cNvSpPr>
                <a:spLocks noChangeShapeType="1"/>
              </p:cNvSpPr>
              <p:nvPr/>
            </p:nvSpPr>
            <p:spPr bwMode="auto">
              <a:xfrm>
                <a:off x="2715" y="4215"/>
                <a:ext cx="75" cy="192"/>
              </a:xfrm>
              <a:prstGeom prst="line">
                <a:avLst/>
              </a:prstGeom>
              <a:noFill/>
              <a:ln w="9525">
                <a:solidFill>
                  <a:schemeClr val="tx1"/>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59" name="Line 53"/>
              <p:cNvSpPr>
                <a:spLocks noChangeShapeType="1"/>
              </p:cNvSpPr>
              <p:nvPr/>
            </p:nvSpPr>
            <p:spPr bwMode="auto">
              <a:xfrm>
                <a:off x="2835" y="4527"/>
                <a:ext cx="48" cy="261"/>
              </a:xfrm>
              <a:prstGeom prst="line">
                <a:avLst/>
              </a:prstGeom>
              <a:noFill/>
              <a:ln w="9525">
                <a:solidFill>
                  <a:schemeClr val="tx1"/>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60" name="Text Box 54"/>
            <p:cNvSpPr txBox="1">
              <a:spLocks noChangeArrowheads="1"/>
            </p:cNvSpPr>
            <p:nvPr/>
          </p:nvSpPr>
          <p:spPr bwMode="auto">
            <a:xfrm>
              <a:off x="4416704" y="4574431"/>
              <a:ext cx="7445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lg"/>
                </a14:hiddenLine>
              </a:ext>
            </a:extLst>
          </p:spPr>
          <p:txBody>
            <a:bodyPr wrap="none">
              <a:spAutoFit/>
            </a:bodyPr>
            <a:lstStyle>
              <a:lvl1pPr eaLnBrk="0" hangingPunct="0">
                <a:defRPr kumimoji="1" sz="2000">
                  <a:solidFill>
                    <a:schemeClr val="tx1"/>
                  </a:solidFill>
                  <a:latin typeface="Trebuchet MS" pitchFamily="34" charset="0"/>
                  <a:ea typeface="新細明體" charset="-120"/>
                </a:defRPr>
              </a:lvl1pPr>
              <a:lvl2pPr marL="742950" indent="-285750" eaLnBrk="0" hangingPunct="0">
                <a:defRPr kumimoji="1" sz="2000">
                  <a:solidFill>
                    <a:schemeClr val="tx1"/>
                  </a:solidFill>
                  <a:latin typeface="Trebuchet MS" pitchFamily="34" charset="0"/>
                  <a:ea typeface="新細明體" charset="-120"/>
                </a:defRPr>
              </a:lvl2pPr>
              <a:lvl3pPr marL="1143000" indent="-228600" eaLnBrk="0" hangingPunct="0">
                <a:defRPr kumimoji="1" sz="2000">
                  <a:solidFill>
                    <a:schemeClr val="tx1"/>
                  </a:solidFill>
                  <a:latin typeface="Trebuchet MS" pitchFamily="34" charset="0"/>
                  <a:ea typeface="新細明體" charset="-120"/>
                </a:defRPr>
              </a:lvl3pPr>
              <a:lvl4pPr marL="1600200" indent="-228600" eaLnBrk="0" hangingPunct="0">
                <a:defRPr kumimoji="1" sz="2000">
                  <a:solidFill>
                    <a:schemeClr val="tx1"/>
                  </a:solidFill>
                  <a:latin typeface="Trebuchet MS" pitchFamily="34" charset="0"/>
                  <a:ea typeface="新細明體" charset="-120"/>
                </a:defRPr>
              </a:lvl4pPr>
              <a:lvl5pPr marL="2057400" indent="-228600" eaLnBrk="0" hangingPunct="0">
                <a:defRPr kumimoji="1" sz="2000">
                  <a:solidFill>
                    <a:schemeClr val="tx1"/>
                  </a:solidFill>
                  <a:latin typeface="Trebuchet MS" pitchFamily="34" charset="0"/>
                  <a:ea typeface="新細明體" charset="-120"/>
                </a:defRPr>
              </a:lvl5pPr>
              <a:lvl6pPr marL="2514600" indent="-228600" eaLnBrk="0" fontAlgn="base" hangingPunct="0">
                <a:spcBef>
                  <a:spcPct val="0"/>
                </a:spcBef>
                <a:spcAft>
                  <a:spcPct val="0"/>
                </a:spcAft>
                <a:defRPr kumimoji="1" sz="2000">
                  <a:solidFill>
                    <a:schemeClr val="tx1"/>
                  </a:solidFill>
                  <a:latin typeface="Trebuchet MS" pitchFamily="34" charset="0"/>
                  <a:ea typeface="新細明體" charset="-120"/>
                </a:defRPr>
              </a:lvl6pPr>
              <a:lvl7pPr marL="2971800" indent="-228600" eaLnBrk="0" fontAlgn="base" hangingPunct="0">
                <a:spcBef>
                  <a:spcPct val="0"/>
                </a:spcBef>
                <a:spcAft>
                  <a:spcPct val="0"/>
                </a:spcAft>
                <a:defRPr kumimoji="1" sz="2000">
                  <a:solidFill>
                    <a:schemeClr val="tx1"/>
                  </a:solidFill>
                  <a:latin typeface="Trebuchet MS" pitchFamily="34" charset="0"/>
                  <a:ea typeface="新細明體" charset="-120"/>
                </a:defRPr>
              </a:lvl7pPr>
              <a:lvl8pPr marL="3429000" indent="-228600" eaLnBrk="0" fontAlgn="base" hangingPunct="0">
                <a:spcBef>
                  <a:spcPct val="0"/>
                </a:spcBef>
                <a:spcAft>
                  <a:spcPct val="0"/>
                </a:spcAft>
                <a:defRPr kumimoji="1" sz="2000">
                  <a:solidFill>
                    <a:schemeClr val="tx1"/>
                  </a:solidFill>
                  <a:latin typeface="Trebuchet MS" pitchFamily="34" charset="0"/>
                  <a:ea typeface="新細明體" charset="-120"/>
                </a:defRPr>
              </a:lvl8pPr>
              <a:lvl9pPr marL="3886200" indent="-228600" eaLnBrk="0" fontAlgn="base" hangingPunct="0">
                <a:spcBef>
                  <a:spcPct val="0"/>
                </a:spcBef>
                <a:spcAft>
                  <a:spcPct val="0"/>
                </a:spcAft>
                <a:defRPr kumimoji="1" sz="2000">
                  <a:solidFill>
                    <a:schemeClr val="tx1"/>
                  </a:solidFill>
                  <a:latin typeface="Trebuchet MS" pitchFamily="34" charset="0"/>
                  <a:ea typeface="新細明體" charset="-120"/>
                </a:defRPr>
              </a:lvl9pPr>
            </a:lstStyle>
            <a:p>
              <a:pPr eaLnBrk="1" hangingPunct="1"/>
              <a:r>
                <a:rPr lang="en-US" altLang="zh-TW" sz="1400" b="1">
                  <a:latin typeface="Arial" charset="0"/>
                </a:rPr>
                <a:t>Root</a:t>
              </a:r>
            </a:p>
            <a:p>
              <a:pPr eaLnBrk="1" hangingPunct="1"/>
              <a:r>
                <a:rPr lang="en-US" altLang="zh-TW" sz="1400" b="1">
                  <a:latin typeface="Arial" charset="0"/>
                </a:rPr>
                <a:t>(groin)</a:t>
              </a:r>
            </a:p>
          </p:txBody>
        </p:sp>
        <p:sp>
          <p:nvSpPr>
            <p:cNvPr id="61" name="Oval 55"/>
            <p:cNvSpPr>
              <a:spLocks noChangeArrowheads="1"/>
            </p:cNvSpPr>
            <p:nvPr/>
          </p:nvSpPr>
          <p:spPr bwMode="auto">
            <a:xfrm>
              <a:off x="6277254" y="4544268"/>
              <a:ext cx="252413" cy="252413"/>
            </a:xfrm>
            <a:prstGeom prst="ellipse">
              <a:avLst/>
            </a:prstGeom>
            <a:noFill/>
            <a:ln w="9525">
              <a:solidFill>
                <a:schemeClr val="tx1"/>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62" name="Line 56"/>
            <p:cNvSpPr>
              <a:spLocks noChangeShapeType="1"/>
            </p:cNvSpPr>
            <p:nvPr/>
          </p:nvSpPr>
          <p:spPr bwMode="auto">
            <a:xfrm>
              <a:off x="6401079" y="4796681"/>
              <a:ext cx="0" cy="223837"/>
            </a:xfrm>
            <a:prstGeom prst="line">
              <a:avLst/>
            </a:prstGeom>
            <a:noFill/>
            <a:ln w="9525">
              <a:solidFill>
                <a:schemeClr val="tx1"/>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3" name="Text Box 57"/>
            <p:cNvSpPr txBox="1">
              <a:spLocks noChangeArrowheads="1"/>
            </p:cNvSpPr>
            <p:nvPr/>
          </p:nvSpPr>
          <p:spPr bwMode="auto">
            <a:xfrm>
              <a:off x="6188354" y="4041031"/>
              <a:ext cx="608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lg"/>
                </a14:hiddenLine>
              </a:ext>
            </a:extLst>
          </p:spPr>
          <p:txBody>
            <a:bodyPr wrap="none">
              <a:spAutoFit/>
            </a:bodyPr>
            <a:lstStyle>
              <a:lvl1pPr eaLnBrk="0" hangingPunct="0">
                <a:defRPr kumimoji="1" sz="2000">
                  <a:solidFill>
                    <a:schemeClr val="tx1"/>
                  </a:solidFill>
                  <a:latin typeface="Trebuchet MS" pitchFamily="34" charset="0"/>
                  <a:ea typeface="新細明體" charset="-120"/>
                </a:defRPr>
              </a:lvl1pPr>
              <a:lvl2pPr marL="742950" indent="-285750" eaLnBrk="0" hangingPunct="0">
                <a:defRPr kumimoji="1" sz="2000">
                  <a:solidFill>
                    <a:schemeClr val="tx1"/>
                  </a:solidFill>
                  <a:latin typeface="Trebuchet MS" pitchFamily="34" charset="0"/>
                  <a:ea typeface="新細明體" charset="-120"/>
                </a:defRPr>
              </a:lvl2pPr>
              <a:lvl3pPr marL="1143000" indent="-228600" eaLnBrk="0" hangingPunct="0">
                <a:defRPr kumimoji="1" sz="2000">
                  <a:solidFill>
                    <a:schemeClr val="tx1"/>
                  </a:solidFill>
                  <a:latin typeface="Trebuchet MS" pitchFamily="34" charset="0"/>
                  <a:ea typeface="新細明體" charset="-120"/>
                </a:defRPr>
              </a:lvl3pPr>
              <a:lvl4pPr marL="1600200" indent="-228600" eaLnBrk="0" hangingPunct="0">
                <a:defRPr kumimoji="1" sz="2000">
                  <a:solidFill>
                    <a:schemeClr val="tx1"/>
                  </a:solidFill>
                  <a:latin typeface="Trebuchet MS" pitchFamily="34" charset="0"/>
                  <a:ea typeface="新細明體" charset="-120"/>
                </a:defRPr>
              </a:lvl4pPr>
              <a:lvl5pPr marL="2057400" indent="-228600" eaLnBrk="0" hangingPunct="0">
                <a:defRPr kumimoji="1" sz="2000">
                  <a:solidFill>
                    <a:schemeClr val="tx1"/>
                  </a:solidFill>
                  <a:latin typeface="Trebuchet MS" pitchFamily="34" charset="0"/>
                  <a:ea typeface="新細明體" charset="-120"/>
                </a:defRPr>
              </a:lvl5pPr>
              <a:lvl6pPr marL="2514600" indent="-228600" eaLnBrk="0" fontAlgn="base" hangingPunct="0">
                <a:spcBef>
                  <a:spcPct val="0"/>
                </a:spcBef>
                <a:spcAft>
                  <a:spcPct val="0"/>
                </a:spcAft>
                <a:defRPr kumimoji="1" sz="2000">
                  <a:solidFill>
                    <a:schemeClr val="tx1"/>
                  </a:solidFill>
                  <a:latin typeface="Trebuchet MS" pitchFamily="34" charset="0"/>
                  <a:ea typeface="新細明體" charset="-120"/>
                </a:defRPr>
              </a:lvl6pPr>
              <a:lvl7pPr marL="2971800" indent="-228600" eaLnBrk="0" fontAlgn="base" hangingPunct="0">
                <a:spcBef>
                  <a:spcPct val="0"/>
                </a:spcBef>
                <a:spcAft>
                  <a:spcPct val="0"/>
                </a:spcAft>
                <a:defRPr kumimoji="1" sz="2000">
                  <a:solidFill>
                    <a:schemeClr val="tx1"/>
                  </a:solidFill>
                  <a:latin typeface="Trebuchet MS" pitchFamily="34" charset="0"/>
                  <a:ea typeface="新細明體" charset="-120"/>
                </a:defRPr>
              </a:lvl7pPr>
              <a:lvl8pPr marL="3429000" indent="-228600" eaLnBrk="0" fontAlgn="base" hangingPunct="0">
                <a:spcBef>
                  <a:spcPct val="0"/>
                </a:spcBef>
                <a:spcAft>
                  <a:spcPct val="0"/>
                </a:spcAft>
                <a:defRPr kumimoji="1" sz="2000">
                  <a:solidFill>
                    <a:schemeClr val="tx1"/>
                  </a:solidFill>
                  <a:latin typeface="Trebuchet MS" pitchFamily="34" charset="0"/>
                  <a:ea typeface="新細明體" charset="-120"/>
                </a:defRPr>
              </a:lvl8pPr>
              <a:lvl9pPr marL="3886200" indent="-228600" eaLnBrk="0" fontAlgn="base" hangingPunct="0">
                <a:spcBef>
                  <a:spcPct val="0"/>
                </a:spcBef>
                <a:spcAft>
                  <a:spcPct val="0"/>
                </a:spcAft>
                <a:defRPr kumimoji="1" sz="2000">
                  <a:solidFill>
                    <a:schemeClr val="tx1"/>
                  </a:solidFill>
                  <a:latin typeface="Trebuchet MS" pitchFamily="34" charset="0"/>
                  <a:ea typeface="新細明體" charset="-120"/>
                </a:defRPr>
              </a:lvl9pPr>
            </a:lstStyle>
            <a:p>
              <a:pPr eaLnBrk="1" hangingPunct="1"/>
              <a:r>
                <a:rPr lang="en-US" altLang="zh-TW" sz="1400" b="1">
                  <a:latin typeface="Arial" charset="0"/>
                </a:rPr>
                <a:t>Base</a:t>
              </a:r>
            </a:p>
          </p:txBody>
        </p:sp>
        <p:sp>
          <p:nvSpPr>
            <p:cNvPr id="64" name="Line 58"/>
            <p:cNvSpPr>
              <a:spLocks noChangeShapeType="1"/>
            </p:cNvSpPr>
            <p:nvPr/>
          </p:nvSpPr>
          <p:spPr bwMode="auto">
            <a:xfrm>
              <a:off x="5342217" y="4845893"/>
              <a:ext cx="889000" cy="190500"/>
            </a:xfrm>
            <a:prstGeom prst="line">
              <a:avLst/>
            </a:prstGeom>
            <a:noFill/>
            <a:ln w="12700" cap="sq">
              <a:solidFill>
                <a:schemeClr val="tx1"/>
              </a:solidFill>
              <a:round/>
              <a:headEnd type="none" w="sm" len="sm"/>
              <a:tailEnd type="triangle" w="sm" len="lg"/>
            </a:ln>
            <a:extLst>
              <a:ext uri="{909E8E84-426E-40DD-AFC4-6F175D3DCCD1}">
                <a14:hiddenFill xmlns:a14="http://schemas.microsoft.com/office/drawing/2010/main">
                  <a:noFill/>
                </a14:hiddenFill>
              </a:ext>
            </a:extLst>
          </p:spPr>
          <p:txBody>
            <a:bodyPr wrap="none" anchor="ctr"/>
            <a:lstStyle/>
            <a:p>
              <a:endParaRPr lang="zh-TW" altLang="en-US"/>
            </a:p>
          </p:txBody>
        </p:sp>
      </p:grpSp>
    </p:spTree>
    <p:extLst>
      <p:ext uri="{BB962C8B-B14F-4D97-AF65-F5344CB8AC3E}">
        <p14:creationId xmlns:p14="http://schemas.microsoft.com/office/powerpoint/2010/main" val="163831973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Fly2 Skeleton Functions</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61206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Get number of bones and object ID of each bone :</a:t>
            </a:r>
          </a:p>
          <a:p>
            <a:pPr lvl="1"/>
            <a:r>
              <a:rPr lang="en-US" altLang="zh-TW" sz="2000" dirty="0" err="1">
                <a:solidFill>
                  <a:srgbClr val="FFFF00"/>
                </a:solidFill>
                <a:latin typeface="+mn-lt"/>
              </a:rPr>
              <a:t>i</a:t>
            </a:r>
            <a:r>
              <a:rPr lang="en-US" altLang="zh-TW" sz="2000" dirty="0" err="1" smtClean="0">
                <a:solidFill>
                  <a:srgbClr val="FFFF00"/>
                </a:solidFill>
                <a:latin typeface="+mn-lt"/>
              </a:rPr>
              <a:t>nt</a:t>
            </a:r>
            <a:r>
              <a:rPr lang="en-US" altLang="zh-TW" sz="2000" dirty="0" smtClean="0">
                <a:solidFill>
                  <a:srgbClr val="FFFF00"/>
                </a:solidFill>
                <a:latin typeface="+mn-lt"/>
              </a:rPr>
              <a:t> </a:t>
            </a:r>
            <a:r>
              <a:rPr lang="en-US" altLang="zh-TW" sz="2000" dirty="0" err="1" smtClean="0">
                <a:solidFill>
                  <a:srgbClr val="FFFF00"/>
                </a:solidFill>
                <a:latin typeface="+mn-lt"/>
              </a:rPr>
              <a:t>FnCharacter</a:t>
            </a:r>
            <a:r>
              <a:rPr lang="en-US" altLang="zh-TW" sz="2000" dirty="0" smtClean="0">
                <a:solidFill>
                  <a:srgbClr val="FFFF00"/>
                </a:solidFill>
                <a:latin typeface="+mn-lt"/>
              </a:rPr>
              <a:t>::</a:t>
            </a:r>
            <a:r>
              <a:rPr lang="en-US" altLang="zh-TW" sz="2000" dirty="0" err="1" smtClean="0">
                <a:solidFill>
                  <a:srgbClr val="FFFF00"/>
                </a:solidFill>
                <a:latin typeface="+mn-lt"/>
              </a:rPr>
              <a:t>GetBoneNumber</a:t>
            </a:r>
            <a:r>
              <a:rPr lang="en-US" altLang="zh-TW" sz="2000" dirty="0" smtClean="0">
                <a:solidFill>
                  <a:srgbClr val="FFFF00"/>
                </a:solidFill>
                <a:latin typeface="+mn-lt"/>
              </a:rPr>
              <a:t>();</a:t>
            </a:r>
          </a:p>
          <a:p>
            <a:pPr lvl="1"/>
            <a:r>
              <a:rPr lang="en-US" altLang="zh-TW" sz="2000" dirty="0" smtClean="0">
                <a:latin typeface="+mn-lt"/>
              </a:rPr>
              <a:t>This function will return the bone number. Use this number to run a loop to get the object ID of each bone by calling</a:t>
            </a:r>
          </a:p>
          <a:p>
            <a:pPr lvl="2"/>
            <a:r>
              <a:rPr lang="en-US" altLang="zh-TW" sz="2000" dirty="0">
                <a:solidFill>
                  <a:srgbClr val="FFFF00"/>
                </a:solidFill>
                <a:latin typeface="+mn-lt"/>
              </a:rPr>
              <a:t>c</a:t>
            </a:r>
            <a:r>
              <a:rPr lang="en-US" altLang="zh-TW" sz="2000" dirty="0" smtClean="0">
                <a:solidFill>
                  <a:srgbClr val="FFFF00"/>
                </a:solidFill>
                <a:latin typeface="+mn-lt"/>
              </a:rPr>
              <a:t>har *</a:t>
            </a:r>
            <a:r>
              <a:rPr lang="en-US" altLang="zh-TW" sz="2000" dirty="0" err="1" smtClean="0">
                <a:solidFill>
                  <a:srgbClr val="FFFF00"/>
                </a:solidFill>
                <a:latin typeface="+mn-lt"/>
              </a:rPr>
              <a:t>FnCharacter</a:t>
            </a:r>
            <a:r>
              <a:rPr lang="en-US" altLang="zh-TW" sz="2000" dirty="0" smtClean="0">
                <a:solidFill>
                  <a:srgbClr val="FFFF00"/>
                </a:solidFill>
                <a:latin typeface="+mn-lt"/>
              </a:rPr>
              <a:t>::</a:t>
            </a:r>
            <a:r>
              <a:rPr lang="en-US" altLang="zh-TW" sz="2000" dirty="0" err="1" smtClean="0">
                <a:solidFill>
                  <a:srgbClr val="FFFF00"/>
                </a:solidFill>
                <a:latin typeface="+mn-lt"/>
              </a:rPr>
              <a:t>FindBoneName</a:t>
            </a:r>
            <a:r>
              <a:rPr lang="en-US" altLang="zh-TW" sz="2000" dirty="0" smtClean="0">
                <a:solidFill>
                  <a:srgbClr val="FFFF00"/>
                </a:solidFill>
                <a:latin typeface="+mn-lt"/>
              </a:rPr>
              <a:t>(</a:t>
            </a:r>
            <a:r>
              <a:rPr lang="en-US" altLang="zh-TW" sz="2000" dirty="0" err="1" smtClean="0">
                <a:solidFill>
                  <a:srgbClr val="FFFF00"/>
                </a:solidFill>
                <a:latin typeface="+mn-lt"/>
              </a:rPr>
              <a:t>int</a:t>
            </a:r>
            <a:r>
              <a:rPr lang="en-US" altLang="zh-TW" sz="2000" dirty="0" smtClean="0">
                <a:solidFill>
                  <a:srgbClr val="FFFF00"/>
                </a:solidFill>
                <a:latin typeface="+mn-lt"/>
              </a:rPr>
              <a:t> </a:t>
            </a:r>
            <a:r>
              <a:rPr lang="en-US" altLang="zh-TW" sz="2000" dirty="0" err="1" smtClean="0">
                <a:solidFill>
                  <a:srgbClr val="FFFF00"/>
                </a:solidFill>
                <a:latin typeface="+mn-lt"/>
              </a:rPr>
              <a:t>i</a:t>
            </a:r>
            <a:r>
              <a:rPr lang="en-US" altLang="zh-TW" sz="2000" dirty="0" smtClean="0">
                <a:solidFill>
                  <a:srgbClr val="FFFF00"/>
                </a:solidFill>
                <a:latin typeface="+mn-lt"/>
              </a:rPr>
              <a:t>);</a:t>
            </a:r>
          </a:p>
          <a:p>
            <a:pPr lvl="2"/>
            <a:r>
              <a:rPr lang="en-US" altLang="zh-TW" sz="2000" dirty="0" err="1" smtClean="0">
                <a:solidFill>
                  <a:srgbClr val="FFFF00"/>
                </a:solidFill>
                <a:latin typeface="+mn-lt"/>
              </a:rPr>
              <a:t>OBJECTid</a:t>
            </a:r>
            <a:r>
              <a:rPr lang="en-US" altLang="zh-TW" sz="2000" dirty="0" smtClean="0">
                <a:solidFill>
                  <a:srgbClr val="FFFF00"/>
                </a:solidFill>
                <a:latin typeface="+mn-lt"/>
              </a:rPr>
              <a:t> </a:t>
            </a:r>
            <a:r>
              <a:rPr lang="en-US" altLang="zh-TW" sz="2000" dirty="0" err="1" smtClean="0">
                <a:solidFill>
                  <a:srgbClr val="FFFF00"/>
                </a:solidFill>
                <a:latin typeface="+mn-lt"/>
              </a:rPr>
              <a:t>FnCharacter</a:t>
            </a:r>
            <a:r>
              <a:rPr lang="en-US" altLang="zh-TW" sz="2000" dirty="0" smtClean="0">
                <a:solidFill>
                  <a:srgbClr val="FFFF00"/>
                </a:solidFill>
                <a:latin typeface="+mn-lt"/>
              </a:rPr>
              <a:t>::</a:t>
            </a:r>
            <a:r>
              <a:rPr lang="en-US" altLang="zh-TW" sz="2000" dirty="0" err="1" smtClean="0">
                <a:solidFill>
                  <a:srgbClr val="FFFF00"/>
                </a:solidFill>
                <a:latin typeface="+mn-lt"/>
              </a:rPr>
              <a:t>GetBoneObject</a:t>
            </a:r>
            <a:r>
              <a:rPr lang="en-US" altLang="zh-TW" sz="2000" dirty="0" smtClean="0">
                <a:solidFill>
                  <a:srgbClr val="FFFF00"/>
                </a:solidFill>
                <a:latin typeface="+mn-lt"/>
              </a:rPr>
              <a:t>(char *name);</a:t>
            </a:r>
          </a:p>
          <a:p>
            <a:r>
              <a:rPr lang="en-US" altLang="zh-TW" sz="2000" dirty="0" smtClean="0">
                <a:latin typeface="+mn-lt"/>
              </a:rPr>
              <a:t>Get number of skins and object ID of each skin :</a:t>
            </a:r>
          </a:p>
          <a:p>
            <a:pPr lvl="1"/>
            <a:r>
              <a:rPr lang="en-US" altLang="zh-TW" sz="2000" dirty="0" err="1">
                <a:solidFill>
                  <a:srgbClr val="FFFF00"/>
                </a:solidFill>
                <a:latin typeface="+mn-lt"/>
              </a:rPr>
              <a:t>i</a:t>
            </a:r>
            <a:r>
              <a:rPr lang="en-US" altLang="zh-TW" sz="2000" dirty="0" err="1" smtClean="0">
                <a:solidFill>
                  <a:srgbClr val="FFFF00"/>
                </a:solidFill>
                <a:latin typeface="+mn-lt"/>
              </a:rPr>
              <a:t>nt</a:t>
            </a:r>
            <a:r>
              <a:rPr lang="en-US" altLang="zh-TW" sz="2000" dirty="0" smtClean="0">
                <a:solidFill>
                  <a:srgbClr val="FFFF00"/>
                </a:solidFill>
                <a:latin typeface="+mn-lt"/>
              </a:rPr>
              <a:t> </a:t>
            </a:r>
            <a:r>
              <a:rPr lang="en-US" altLang="zh-TW" sz="2000" dirty="0" err="1" smtClean="0">
                <a:solidFill>
                  <a:srgbClr val="FFFF00"/>
                </a:solidFill>
                <a:latin typeface="+mn-lt"/>
              </a:rPr>
              <a:t>FnCharacter</a:t>
            </a:r>
            <a:r>
              <a:rPr lang="en-US" altLang="zh-TW" sz="2000" dirty="0" smtClean="0">
                <a:solidFill>
                  <a:srgbClr val="FFFF00"/>
                </a:solidFill>
                <a:latin typeface="+mn-lt"/>
              </a:rPr>
              <a:t>::</a:t>
            </a:r>
            <a:r>
              <a:rPr lang="en-US" altLang="zh-TW" sz="2000" dirty="0" err="1" smtClean="0">
                <a:solidFill>
                  <a:srgbClr val="FFFF00"/>
                </a:solidFill>
                <a:latin typeface="+mn-lt"/>
              </a:rPr>
              <a:t>GetSkinNumber</a:t>
            </a:r>
            <a:r>
              <a:rPr lang="en-US" altLang="zh-TW" sz="2000" dirty="0" smtClean="0">
                <a:solidFill>
                  <a:srgbClr val="FFFF00"/>
                </a:solidFill>
                <a:latin typeface="+mn-lt"/>
              </a:rPr>
              <a:t>();</a:t>
            </a:r>
          </a:p>
          <a:p>
            <a:pPr lvl="1"/>
            <a:r>
              <a:rPr lang="en-US" altLang="zh-TW" sz="2000" dirty="0" smtClean="0">
                <a:latin typeface="+mn-lt"/>
              </a:rPr>
              <a:t>This function will return the number of skin. Use this number to run a loop to get all skins’ object ID.</a:t>
            </a:r>
          </a:p>
          <a:p>
            <a:pPr lvl="2"/>
            <a:r>
              <a:rPr lang="en-US" altLang="zh-TW" sz="2000" dirty="0" err="1" smtClean="0">
                <a:solidFill>
                  <a:srgbClr val="FFFF00"/>
                </a:solidFill>
                <a:latin typeface="+mn-lt"/>
              </a:rPr>
              <a:t>OBJECTid</a:t>
            </a:r>
            <a:r>
              <a:rPr lang="en-US" altLang="zh-TW" sz="2000" dirty="0" smtClean="0">
                <a:solidFill>
                  <a:srgbClr val="FFFF00"/>
                </a:solidFill>
                <a:latin typeface="+mn-lt"/>
              </a:rPr>
              <a:t> </a:t>
            </a:r>
            <a:r>
              <a:rPr lang="en-US" altLang="zh-TW" sz="2000" dirty="0" err="1" smtClean="0">
                <a:solidFill>
                  <a:srgbClr val="FFFF00"/>
                </a:solidFill>
                <a:latin typeface="+mn-lt"/>
              </a:rPr>
              <a:t>FnCharacter</a:t>
            </a:r>
            <a:r>
              <a:rPr lang="en-US" altLang="zh-TW" sz="2000" dirty="0" smtClean="0">
                <a:solidFill>
                  <a:srgbClr val="FFFF00"/>
                </a:solidFill>
                <a:latin typeface="+mn-lt"/>
              </a:rPr>
              <a:t>::</a:t>
            </a:r>
            <a:r>
              <a:rPr lang="en-US" altLang="zh-TW" sz="2000" dirty="0" err="1" smtClean="0">
                <a:solidFill>
                  <a:srgbClr val="FFFF00"/>
                </a:solidFill>
                <a:latin typeface="+mn-lt"/>
              </a:rPr>
              <a:t>GetSkin</a:t>
            </a:r>
            <a:r>
              <a:rPr lang="en-US" altLang="zh-TW" sz="2000" dirty="0" smtClean="0">
                <a:solidFill>
                  <a:srgbClr val="FFFF00"/>
                </a:solidFill>
                <a:latin typeface="+mn-lt"/>
              </a:rPr>
              <a:t>(</a:t>
            </a:r>
            <a:r>
              <a:rPr lang="en-US" altLang="zh-TW" sz="2000" dirty="0" err="1" smtClean="0">
                <a:solidFill>
                  <a:srgbClr val="FFFF00"/>
                </a:solidFill>
                <a:latin typeface="+mn-lt"/>
              </a:rPr>
              <a:t>int</a:t>
            </a:r>
            <a:r>
              <a:rPr lang="en-US" altLang="zh-TW" sz="2000" dirty="0" smtClean="0">
                <a:solidFill>
                  <a:srgbClr val="FFFF00"/>
                </a:solidFill>
                <a:latin typeface="+mn-lt"/>
              </a:rPr>
              <a:t> </a:t>
            </a:r>
            <a:r>
              <a:rPr lang="en-US" altLang="zh-TW" sz="2000" dirty="0" err="1" smtClean="0">
                <a:solidFill>
                  <a:srgbClr val="FFFF00"/>
                </a:solidFill>
                <a:latin typeface="+mn-lt"/>
              </a:rPr>
              <a:t>i</a:t>
            </a:r>
            <a:r>
              <a:rPr lang="en-US" altLang="zh-TW" sz="2000" dirty="0" smtClean="0">
                <a:solidFill>
                  <a:srgbClr val="FFFF00"/>
                </a:solidFill>
                <a:latin typeface="+mn-lt"/>
              </a:rPr>
              <a:t>);</a:t>
            </a:r>
          </a:p>
          <a:p>
            <a:r>
              <a:rPr lang="en-US" altLang="zh-TW" sz="2000" dirty="0">
                <a:latin typeface="+mn-lt"/>
              </a:rPr>
              <a:t>Get number of </a:t>
            </a:r>
            <a:r>
              <a:rPr lang="en-US" altLang="zh-TW" sz="2000" dirty="0" smtClean="0">
                <a:latin typeface="+mn-lt"/>
              </a:rPr>
              <a:t>attachments and </a:t>
            </a:r>
            <a:r>
              <a:rPr lang="en-US" altLang="zh-TW" sz="2000" dirty="0">
                <a:latin typeface="+mn-lt"/>
              </a:rPr>
              <a:t>object ID of each </a:t>
            </a:r>
            <a:r>
              <a:rPr lang="en-US" altLang="zh-TW" sz="2000" dirty="0" smtClean="0">
                <a:latin typeface="+mn-lt"/>
              </a:rPr>
              <a:t>attachment :</a:t>
            </a:r>
            <a:endParaRPr lang="en-US" altLang="zh-TW" sz="2000" dirty="0">
              <a:latin typeface="+mn-lt"/>
            </a:endParaRPr>
          </a:p>
          <a:p>
            <a:pPr lvl="1"/>
            <a:r>
              <a:rPr lang="en-US" altLang="zh-TW" sz="2000" dirty="0" err="1">
                <a:solidFill>
                  <a:srgbClr val="FFFF00"/>
                </a:solidFill>
                <a:latin typeface="+mn-lt"/>
              </a:rPr>
              <a:t>int</a:t>
            </a:r>
            <a:r>
              <a:rPr lang="en-US" altLang="zh-TW" sz="2000" dirty="0">
                <a:solidFill>
                  <a:srgbClr val="FFFF00"/>
                </a:solidFill>
                <a:latin typeface="+mn-lt"/>
              </a:rPr>
              <a:t> </a:t>
            </a:r>
            <a:r>
              <a:rPr lang="en-US" altLang="zh-TW" sz="2000" dirty="0" err="1">
                <a:solidFill>
                  <a:srgbClr val="FFFF00"/>
                </a:solidFill>
                <a:latin typeface="+mn-lt"/>
              </a:rPr>
              <a:t>FnCharacter</a:t>
            </a:r>
            <a:r>
              <a:rPr lang="en-US" altLang="zh-TW" sz="2000" dirty="0">
                <a:solidFill>
                  <a:srgbClr val="FFFF00"/>
                </a:solidFill>
                <a:latin typeface="+mn-lt"/>
              </a:rPr>
              <a:t>::</a:t>
            </a:r>
            <a:r>
              <a:rPr lang="en-US" altLang="zh-TW" sz="2000" dirty="0" err="1" smtClean="0">
                <a:solidFill>
                  <a:srgbClr val="FFFF00"/>
                </a:solidFill>
                <a:latin typeface="+mn-lt"/>
              </a:rPr>
              <a:t>GetAttachmentNumber</a:t>
            </a:r>
            <a:r>
              <a:rPr lang="en-US" altLang="zh-TW" sz="2000" dirty="0">
                <a:solidFill>
                  <a:srgbClr val="FFFF00"/>
                </a:solidFill>
                <a:latin typeface="+mn-lt"/>
              </a:rPr>
              <a:t>();</a:t>
            </a:r>
          </a:p>
          <a:p>
            <a:pPr lvl="1"/>
            <a:r>
              <a:rPr lang="en-US" altLang="zh-TW" sz="2000" dirty="0">
                <a:latin typeface="+mn-lt"/>
              </a:rPr>
              <a:t>This function will return the number of </a:t>
            </a:r>
            <a:r>
              <a:rPr lang="en-US" altLang="zh-TW" sz="2000" dirty="0" smtClean="0">
                <a:latin typeface="+mn-lt"/>
              </a:rPr>
              <a:t>attachment. </a:t>
            </a:r>
            <a:r>
              <a:rPr lang="en-US" altLang="zh-TW" sz="2000" dirty="0">
                <a:latin typeface="+mn-lt"/>
              </a:rPr>
              <a:t>Use this number to run a loop to get all </a:t>
            </a:r>
            <a:r>
              <a:rPr lang="en-US" altLang="zh-TW" sz="2000" dirty="0" smtClean="0">
                <a:latin typeface="+mn-lt"/>
              </a:rPr>
              <a:t>attachments’ </a:t>
            </a:r>
            <a:r>
              <a:rPr lang="en-US" altLang="zh-TW" sz="2000" dirty="0">
                <a:latin typeface="+mn-lt"/>
              </a:rPr>
              <a:t>object ID.</a:t>
            </a:r>
          </a:p>
          <a:p>
            <a:pPr lvl="2"/>
            <a:r>
              <a:rPr lang="en-US" altLang="zh-TW" sz="2000" dirty="0" err="1">
                <a:solidFill>
                  <a:srgbClr val="FFFF00"/>
                </a:solidFill>
                <a:latin typeface="+mn-lt"/>
              </a:rPr>
              <a:t>OBJECTid</a:t>
            </a:r>
            <a:r>
              <a:rPr lang="en-US" altLang="zh-TW" sz="2000" dirty="0">
                <a:solidFill>
                  <a:srgbClr val="FFFF00"/>
                </a:solidFill>
                <a:latin typeface="+mn-lt"/>
              </a:rPr>
              <a:t> </a:t>
            </a:r>
            <a:r>
              <a:rPr lang="en-US" altLang="zh-TW" sz="2000" dirty="0" err="1">
                <a:solidFill>
                  <a:srgbClr val="FFFF00"/>
                </a:solidFill>
                <a:latin typeface="+mn-lt"/>
              </a:rPr>
              <a:t>FnCharacter</a:t>
            </a:r>
            <a:r>
              <a:rPr lang="en-US" altLang="zh-TW" sz="2000" dirty="0">
                <a:solidFill>
                  <a:srgbClr val="FFFF00"/>
                </a:solidFill>
                <a:latin typeface="+mn-lt"/>
              </a:rPr>
              <a:t>::</a:t>
            </a:r>
            <a:r>
              <a:rPr lang="en-US" altLang="zh-TW" sz="2000" dirty="0" err="1" smtClean="0">
                <a:solidFill>
                  <a:srgbClr val="FFFF00"/>
                </a:solidFill>
                <a:latin typeface="+mn-lt"/>
              </a:rPr>
              <a:t>GetAttachment</a:t>
            </a:r>
            <a:r>
              <a:rPr lang="en-US" altLang="zh-TW" sz="2000" dirty="0" smtClean="0">
                <a:solidFill>
                  <a:srgbClr val="FFFF00"/>
                </a:solidFill>
                <a:latin typeface="+mn-lt"/>
              </a:rPr>
              <a:t>(</a:t>
            </a:r>
            <a:r>
              <a:rPr lang="en-US" altLang="zh-TW" sz="2000" dirty="0" err="1" smtClean="0">
                <a:solidFill>
                  <a:srgbClr val="FFFF00"/>
                </a:solidFill>
                <a:latin typeface="+mn-lt"/>
              </a:rPr>
              <a:t>int</a:t>
            </a:r>
            <a:r>
              <a:rPr lang="en-US" altLang="zh-TW" sz="2000" dirty="0" smtClean="0">
                <a:solidFill>
                  <a:srgbClr val="FFFF00"/>
                </a:solidFill>
                <a:latin typeface="+mn-lt"/>
              </a:rPr>
              <a:t> </a:t>
            </a:r>
            <a:r>
              <a:rPr lang="en-US" altLang="zh-TW" sz="2000" dirty="0" err="1">
                <a:solidFill>
                  <a:srgbClr val="FFFF00"/>
                </a:solidFill>
                <a:latin typeface="+mn-lt"/>
              </a:rPr>
              <a:t>i</a:t>
            </a:r>
            <a:r>
              <a:rPr lang="en-US" altLang="zh-TW" sz="2000" dirty="0">
                <a:solidFill>
                  <a:srgbClr val="FFFF00"/>
                </a:solidFill>
                <a:latin typeface="+mn-lt"/>
              </a:rPr>
              <a:t>);</a:t>
            </a:r>
          </a:p>
          <a:p>
            <a:endParaRPr lang="en-US" altLang="zh-TW" sz="2000" dirty="0" smtClean="0">
              <a:solidFill>
                <a:srgbClr val="FFFF00"/>
              </a:solidFill>
              <a:latin typeface="+mn-lt"/>
            </a:endParaRPr>
          </a:p>
        </p:txBody>
      </p:sp>
    </p:spTree>
    <p:extLst>
      <p:ext uri="{BB962C8B-B14F-4D97-AF65-F5344CB8AC3E}">
        <p14:creationId xmlns:p14="http://schemas.microsoft.com/office/powerpoint/2010/main" val="12183663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7504" y="620688"/>
            <a:ext cx="8856984" cy="2304256"/>
          </a:xfrm>
        </p:spPr>
        <p:txBody>
          <a:bodyPr>
            <a:normAutofit/>
          </a:bodyPr>
          <a:lstStyle/>
          <a:p>
            <a:r>
              <a:rPr lang="en-US" altLang="zh-TW" sz="2000" dirty="0" smtClean="0">
                <a:latin typeface="+mn-lt"/>
              </a:rPr>
              <a:t>Timers</a:t>
            </a:r>
          </a:p>
          <a:p>
            <a:pPr lvl="1"/>
            <a:r>
              <a:rPr lang="en-US" altLang="zh-TW" sz="2000" dirty="0" smtClean="0">
                <a:latin typeface="+mn-lt"/>
              </a:rPr>
              <a:t>The sub-system to handle timing.</a:t>
            </a:r>
          </a:p>
          <a:p>
            <a:pPr lvl="1"/>
            <a:r>
              <a:rPr lang="en-US" altLang="zh-TW" sz="2000" dirty="0" smtClean="0">
                <a:latin typeface="+mn-lt"/>
              </a:rPr>
              <a:t>It must be precise to at least 1ms or less.</a:t>
            </a:r>
          </a:p>
          <a:p>
            <a:pPr lvl="2"/>
            <a:r>
              <a:rPr lang="en-US" altLang="zh-TW" sz="2000" dirty="0" smtClean="0">
                <a:latin typeface="+mn-lt"/>
              </a:rPr>
              <a:t>30 frames per second = 30 fps = 33.33333 </a:t>
            </a:r>
            <a:r>
              <a:rPr lang="en-US" altLang="zh-TW" sz="2000" dirty="0" err="1" smtClean="0">
                <a:latin typeface="+mn-lt"/>
              </a:rPr>
              <a:t>ms</a:t>
            </a:r>
            <a:endParaRPr lang="en-US" altLang="zh-TW" sz="2000" dirty="0" smtClean="0">
              <a:latin typeface="+mn-lt"/>
            </a:endParaRPr>
          </a:p>
          <a:p>
            <a:pPr lvl="2"/>
            <a:r>
              <a:rPr lang="en-US" altLang="zh-TW" sz="2000" dirty="0" smtClean="0">
                <a:latin typeface="+mn-lt"/>
              </a:rPr>
              <a:t>We need to complete the main game loop for each frame within 33 </a:t>
            </a:r>
            <a:r>
              <a:rPr lang="en-US" altLang="zh-TW" sz="2000" dirty="0" err="1" smtClean="0">
                <a:latin typeface="+mn-lt"/>
              </a:rPr>
              <a:t>ms.</a:t>
            </a:r>
            <a:endParaRPr lang="en-US" altLang="zh-TW" sz="2000" dirty="0" smtClean="0">
              <a:latin typeface="+mn-lt"/>
            </a:endParaRPr>
          </a:p>
          <a:p>
            <a:r>
              <a:rPr lang="en-US" altLang="zh-TW" sz="2000" dirty="0" smtClean="0">
                <a:latin typeface="+mn-lt"/>
              </a:rPr>
              <a:t>Typical main game loop :</a:t>
            </a:r>
          </a:p>
          <a:p>
            <a:pPr lvl="1"/>
            <a:endParaRPr lang="en-US" altLang="zh-TW" sz="2000" dirty="0" smtClean="0">
              <a:latin typeface="+mn-lt"/>
            </a:endParaRPr>
          </a:p>
          <a:p>
            <a:pPr lvl="1"/>
            <a:endParaRPr lang="en-US" altLang="zh-TW" sz="2000" dirty="0" smtClean="0">
              <a:latin typeface="+mn-lt"/>
            </a:endParaRPr>
          </a:p>
        </p:txBody>
      </p:sp>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Game Loop (2)</a:t>
            </a:r>
            <a:endParaRPr lang="en-US" altLang="zh-TW" sz="2800" b="1" dirty="0">
              <a:effectLst>
                <a:outerShdw blurRad="38100" dist="38100" dir="2700000" algn="tl">
                  <a:srgbClr val="000000">
                    <a:alpha val="43137"/>
                  </a:srgbClr>
                </a:outerShdw>
              </a:effectLst>
            </a:endParaRPr>
          </a:p>
        </p:txBody>
      </p:sp>
      <p:sp>
        <p:nvSpPr>
          <p:cNvPr id="2" name="矩形 1"/>
          <p:cNvSpPr/>
          <p:nvPr/>
        </p:nvSpPr>
        <p:spPr>
          <a:xfrm>
            <a:off x="4355976" y="3140968"/>
            <a:ext cx="165618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b="1" dirty="0" smtClean="0"/>
              <a:t>Check inputs</a:t>
            </a:r>
            <a:endParaRPr lang="zh-TW" altLang="en-US" sz="1200" b="1" dirty="0"/>
          </a:p>
        </p:txBody>
      </p:sp>
      <p:sp>
        <p:nvSpPr>
          <p:cNvPr id="6" name="矩形 5"/>
          <p:cNvSpPr/>
          <p:nvPr/>
        </p:nvSpPr>
        <p:spPr>
          <a:xfrm>
            <a:off x="4355976" y="3789040"/>
            <a:ext cx="165618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b="1" dirty="0" smtClean="0"/>
              <a:t>Game Logics</a:t>
            </a:r>
            <a:endParaRPr lang="zh-TW" altLang="en-US" sz="1200" b="1" dirty="0"/>
          </a:p>
        </p:txBody>
      </p:sp>
      <p:sp>
        <p:nvSpPr>
          <p:cNvPr id="7" name="矩形 6"/>
          <p:cNvSpPr/>
          <p:nvPr/>
        </p:nvSpPr>
        <p:spPr>
          <a:xfrm>
            <a:off x="4355976" y="4437112"/>
            <a:ext cx="165618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b="1" dirty="0" smtClean="0"/>
              <a:t>Computation</a:t>
            </a:r>
            <a:endParaRPr lang="zh-TW" altLang="en-US" sz="1200" b="1" dirty="0"/>
          </a:p>
        </p:txBody>
      </p:sp>
      <p:sp>
        <p:nvSpPr>
          <p:cNvPr id="8" name="矩形 7"/>
          <p:cNvSpPr/>
          <p:nvPr/>
        </p:nvSpPr>
        <p:spPr>
          <a:xfrm>
            <a:off x="4355976" y="5085184"/>
            <a:ext cx="165618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b="1" dirty="0" smtClean="0"/>
              <a:t>Graphics Update</a:t>
            </a:r>
            <a:endParaRPr lang="zh-TW" altLang="en-US" sz="1200" b="1" dirty="0"/>
          </a:p>
        </p:txBody>
      </p:sp>
      <p:sp>
        <p:nvSpPr>
          <p:cNvPr id="9" name="矩形 8"/>
          <p:cNvSpPr/>
          <p:nvPr/>
        </p:nvSpPr>
        <p:spPr>
          <a:xfrm>
            <a:off x="4355976" y="5733256"/>
            <a:ext cx="165618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b="1" dirty="0" smtClean="0"/>
              <a:t>Rendering</a:t>
            </a:r>
            <a:endParaRPr lang="zh-TW" altLang="en-US" sz="1200" b="1" dirty="0"/>
          </a:p>
        </p:txBody>
      </p:sp>
      <p:cxnSp>
        <p:nvCxnSpPr>
          <p:cNvPr id="10" name="直線單箭頭接點 9"/>
          <p:cNvCxnSpPr>
            <a:stCxn id="2" idx="2"/>
            <a:endCxn id="6" idx="0"/>
          </p:cNvCxnSpPr>
          <p:nvPr/>
        </p:nvCxnSpPr>
        <p:spPr>
          <a:xfrm>
            <a:off x="5184068" y="3501008"/>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a:stCxn id="6" idx="2"/>
            <a:endCxn id="7" idx="0"/>
          </p:cNvCxnSpPr>
          <p:nvPr/>
        </p:nvCxnSpPr>
        <p:spPr>
          <a:xfrm>
            <a:off x="5184068" y="4149080"/>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7" idx="2"/>
            <a:endCxn id="8" idx="0"/>
          </p:cNvCxnSpPr>
          <p:nvPr/>
        </p:nvCxnSpPr>
        <p:spPr>
          <a:xfrm>
            <a:off x="5184068" y="4797152"/>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stCxn id="8" idx="2"/>
            <a:endCxn id="9" idx="0"/>
          </p:cNvCxnSpPr>
          <p:nvPr/>
        </p:nvCxnSpPr>
        <p:spPr>
          <a:xfrm>
            <a:off x="5184068" y="5445224"/>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肘形接點 17"/>
          <p:cNvCxnSpPr>
            <a:stCxn id="9" idx="2"/>
            <a:endCxn id="2" idx="0"/>
          </p:cNvCxnSpPr>
          <p:nvPr/>
        </p:nvCxnSpPr>
        <p:spPr>
          <a:xfrm rot="5400000" flipH="1">
            <a:off x="3707904" y="4617132"/>
            <a:ext cx="2952328" cy="12700"/>
          </a:xfrm>
          <a:prstGeom prst="bentConnector5">
            <a:avLst>
              <a:gd name="adj1" fmla="val -7743"/>
              <a:gd name="adj2" fmla="val 8320409"/>
              <a:gd name="adj3" fmla="val 107743"/>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文字方塊 18"/>
          <p:cNvSpPr txBox="1"/>
          <p:nvPr/>
        </p:nvSpPr>
        <p:spPr>
          <a:xfrm>
            <a:off x="2764083" y="5892477"/>
            <a:ext cx="1277914" cy="338554"/>
          </a:xfrm>
          <a:prstGeom prst="rect">
            <a:avLst/>
          </a:prstGeom>
          <a:noFill/>
        </p:spPr>
        <p:txBody>
          <a:bodyPr wrap="none" rtlCol="0">
            <a:spAutoFit/>
          </a:bodyPr>
          <a:lstStyle/>
          <a:p>
            <a:r>
              <a:rPr lang="en-US" altLang="zh-TW" sz="1600" b="1" dirty="0"/>
              <a:t>w</a:t>
            </a:r>
            <a:r>
              <a:rPr lang="en-US" altLang="zh-TW" sz="1600" b="1" dirty="0" smtClean="0"/>
              <a:t>ithin 33 </a:t>
            </a:r>
            <a:r>
              <a:rPr lang="en-US" altLang="zh-TW" sz="1600" b="1" dirty="0" err="1" smtClean="0"/>
              <a:t>ms</a:t>
            </a:r>
            <a:endParaRPr lang="zh-TW" altLang="en-US" sz="1600" b="1" dirty="0"/>
          </a:p>
        </p:txBody>
      </p:sp>
    </p:spTree>
    <p:extLst>
      <p:ext uri="{BB962C8B-B14F-4D97-AF65-F5344CB8AC3E}">
        <p14:creationId xmlns:p14="http://schemas.microsoft.com/office/powerpoint/2010/main" val="234173257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Root-base Scheme</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51845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A character has several root objects that can move individually.</a:t>
            </a:r>
          </a:p>
          <a:p>
            <a:r>
              <a:rPr lang="en-US" altLang="zh-TW" sz="2000" dirty="0" smtClean="0">
                <a:latin typeface="+mn-lt"/>
              </a:rPr>
              <a:t>Except the root objects, the other bones will join together.</a:t>
            </a:r>
          </a:p>
          <a:p>
            <a:r>
              <a:rPr lang="en-US" altLang="zh-TW" sz="2000" dirty="0" smtClean="0">
                <a:latin typeface="+mn-lt"/>
              </a:rPr>
              <a:t>We design a single object, the base object, to be the parents of all roots.</a:t>
            </a:r>
          </a:p>
          <a:p>
            <a:r>
              <a:rPr lang="en-US" altLang="zh-TW" sz="2000" dirty="0" smtClean="0">
                <a:latin typeface="+mn-lt"/>
              </a:rPr>
              <a:t>The skeleton will perform the animation created by artists or procedurally.</a:t>
            </a:r>
          </a:p>
          <a:p>
            <a:r>
              <a:rPr lang="en-US" altLang="zh-TW" sz="2000" dirty="0" smtClean="0">
                <a:latin typeface="+mn-lt"/>
              </a:rPr>
              <a:t>The base object will do the movement controls of the character.</a:t>
            </a:r>
          </a:p>
          <a:p>
            <a:r>
              <a:rPr lang="en-US" altLang="zh-TW" sz="2000" dirty="0" smtClean="0">
                <a:latin typeface="+mn-lt"/>
              </a:rPr>
              <a:t>The easiest way to control the character :</a:t>
            </a:r>
          </a:p>
          <a:p>
            <a:pPr lvl="1"/>
            <a:r>
              <a:rPr lang="en-US" altLang="zh-TW" sz="2000" dirty="0" smtClean="0">
                <a:latin typeface="+mn-lt"/>
              </a:rPr>
              <a:t>Call </a:t>
            </a:r>
            <a:r>
              <a:rPr lang="en-US" altLang="zh-TW" sz="2000" dirty="0" err="1" smtClean="0">
                <a:solidFill>
                  <a:srgbClr val="FFFF00"/>
                </a:solidFill>
                <a:latin typeface="+mn-lt"/>
              </a:rPr>
              <a:t>FnCharacter</a:t>
            </a:r>
            <a:r>
              <a:rPr lang="en-US" altLang="zh-TW" sz="2000" dirty="0" smtClean="0">
                <a:solidFill>
                  <a:srgbClr val="FFFF00"/>
                </a:solidFill>
                <a:latin typeface="+mn-lt"/>
              </a:rPr>
              <a:t>::Play() </a:t>
            </a:r>
            <a:r>
              <a:rPr lang="en-US" altLang="zh-TW" sz="2000" dirty="0" smtClean="0">
                <a:latin typeface="+mn-lt"/>
              </a:rPr>
              <a:t>to play character animation.</a:t>
            </a:r>
          </a:p>
          <a:p>
            <a:pPr lvl="1"/>
            <a:r>
              <a:rPr lang="en-US" altLang="zh-TW" sz="2000" dirty="0" smtClean="0">
                <a:latin typeface="+mn-lt"/>
              </a:rPr>
              <a:t>Call </a:t>
            </a:r>
            <a:r>
              <a:rPr lang="en-US" altLang="zh-TW" sz="2000" dirty="0" err="1" smtClean="0">
                <a:solidFill>
                  <a:srgbClr val="FFFF00"/>
                </a:solidFill>
                <a:latin typeface="+mn-lt"/>
              </a:rPr>
              <a:t>FnCharacter</a:t>
            </a:r>
            <a:r>
              <a:rPr lang="en-US" altLang="zh-TW" sz="2000" dirty="0" smtClean="0">
                <a:solidFill>
                  <a:srgbClr val="FFFF00"/>
                </a:solidFill>
                <a:latin typeface="+mn-lt"/>
              </a:rPr>
              <a:t>::</a:t>
            </a:r>
            <a:r>
              <a:rPr lang="en-US" altLang="zh-TW" sz="2000" dirty="0" err="1" smtClean="0">
                <a:solidFill>
                  <a:srgbClr val="FFFF00"/>
                </a:solidFill>
                <a:latin typeface="+mn-lt"/>
              </a:rPr>
              <a:t>MoveForward</a:t>
            </a:r>
            <a:r>
              <a:rPr lang="en-US" altLang="zh-TW" sz="2000" dirty="0" smtClean="0">
                <a:solidFill>
                  <a:srgbClr val="FFFF00"/>
                </a:solidFill>
                <a:latin typeface="+mn-lt"/>
              </a:rPr>
              <a:t>() </a:t>
            </a:r>
            <a:r>
              <a:rPr lang="en-US" altLang="zh-TW" sz="2000" dirty="0" smtClean="0">
                <a:latin typeface="+mn-lt"/>
              </a:rPr>
              <a:t>to move the character.</a:t>
            </a:r>
          </a:p>
          <a:p>
            <a:r>
              <a:rPr lang="en-US" altLang="zh-TW" sz="2000" dirty="0" smtClean="0">
                <a:latin typeface="+mn-lt"/>
              </a:rPr>
              <a:t>Use </a:t>
            </a:r>
            <a:r>
              <a:rPr lang="en-US" altLang="zh-TW" sz="2000" dirty="0" err="1" smtClean="0">
                <a:solidFill>
                  <a:srgbClr val="FFFF00"/>
                </a:solidFill>
                <a:latin typeface="+mn-lt"/>
              </a:rPr>
              <a:t>OBJECTid</a:t>
            </a:r>
            <a:r>
              <a:rPr lang="en-US" altLang="zh-TW" sz="2000" dirty="0" smtClean="0">
                <a:solidFill>
                  <a:srgbClr val="FFFF00"/>
                </a:solidFill>
                <a:latin typeface="+mn-lt"/>
              </a:rPr>
              <a:t> </a:t>
            </a:r>
            <a:r>
              <a:rPr lang="en-US" altLang="zh-TW" sz="2000" dirty="0" err="1" smtClean="0">
                <a:solidFill>
                  <a:srgbClr val="FFFF00"/>
                </a:solidFill>
                <a:latin typeface="+mn-lt"/>
              </a:rPr>
              <a:t>FnCharacter</a:t>
            </a:r>
            <a:r>
              <a:rPr lang="en-US" altLang="zh-TW" sz="2000" dirty="0" smtClean="0">
                <a:solidFill>
                  <a:srgbClr val="FFFF00"/>
                </a:solidFill>
                <a:latin typeface="+mn-lt"/>
              </a:rPr>
              <a:t>::</a:t>
            </a:r>
            <a:r>
              <a:rPr lang="en-US" altLang="zh-TW" sz="2000" dirty="0" err="1" smtClean="0">
                <a:solidFill>
                  <a:srgbClr val="FFFF00"/>
                </a:solidFill>
                <a:latin typeface="+mn-lt"/>
              </a:rPr>
              <a:t>GetBaseObject</a:t>
            </a:r>
            <a:r>
              <a:rPr lang="en-US" altLang="zh-TW" sz="2000" dirty="0" smtClean="0">
                <a:solidFill>
                  <a:srgbClr val="FFFF00"/>
                </a:solidFill>
                <a:latin typeface="+mn-lt"/>
              </a:rPr>
              <a:t>() </a:t>
            </a:r>
            <a:r>
              <a:rPr lang="en-US" altLang="zh-TW" sz="2000" dirty="0" smtClean="0">
                <a:latin typeface="+mn-lt"/>
              </a:rPr>
              <a:t>to get object ID of the base.</a:t>
            </a:r>
          </a:p>
        </p:txBody>
      </p:sp>
    </p:spTree>
    <p:extLst>
      <p:ext uri="{BB962C8B-B14F-4D97-AF65-F5344CB8AC3E}">
        <p14:creationId xmlns:p14="http://schemas.microsoft.com/office/powerpoint/2010/main" val="72272873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The Body and the Bones</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51845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A body is a set of bones.</a:t>
            </a:r>
          </a:p>
          <a:p>
            <a:r>
              <a:rPr lang="en-US" altLang="zh-TW" sz="2000" dirty="0" smtClean="0">
                <a:latin typeface="+mn-lt"/>
              </a:rPr>
              <a:t>We can assign the motion to play for each body.</a:t>
            </a:r>
          </a:p>
          <a:p>
            <a:r>
              <a:rPr lang="en-US" altLang="zh-TW" sz="2000" dirty="0" smtClean="0">
                <a:latin typeface="+mn-lt"/>
              </a:rPr>
              <a:t>Bodies are constructed in a hierarchical form. (body tree)</a:t>
            </a:r>
          </a:p>
          <a:p>
            <a:r>
              <a:rPr lang="en-US" altLang="zh-TW" sz="2000" dirty="0" smtClean="0">
                <a:latin typeface="+mn-lt"/>
              </a:rPr>
              <a:t>Body functions :</a:t>
            </a:r>
          </a:p>
          <a:p>
            <a:pPr lvl="1"/>
            <a:r>
              <a:rPr lang="en-US" altLang="zh-TW" sz="2000" dirty="0" smtClean="0">
                <a:latin typeface="+mn-lt"/>
              </a:rPr>
              <a:t>Get number of bodies :</a:t>
            </a:r>
          </a:p>
          <a:p>
            <a:pPr lvl="2"/>
            <a:r>
              <a:rPr lang="en-US" altLang="zh-TW" sz="2000" dirty="0" err="1">
                <a:solidFill>
                  <a:srgbClr val="FFFF00"/>
                </a:solidFill>
                <a:latin typeface="+mn-lt"/>
              </a:rPr>
              <a:t>i</a:t>
            </a:r>
            <a:r>
              <a:rPr lang="en-US" altLang="zh-TW" sz="2000" dirty="0" err="1" smtClean="0">
                <a:solidFill>
                  <a:srgbClr val="FFFF00"/>
                </a:solidFill>
                <a:latin typeface="+mn-lt"/>
              </a:rPr>
              <a:t>nt</a:t>
            </a:r>
            <a:r>
              <a:rPr lang="en-US" altLang="zh-TW" sz="2000" dirty="0" smtClean="0">
                <a:solidFill>
                  <a:srgbClr val="FFFF00"/>
                </a:solidFill>
                <a:latin typeface="+mn-lt"/>
              </a:rPr>
              <a:t> </a:t>
            </a:r>
            <a:r>
              <a:rPr lang="en-US" altLang="zh-TW" sz="2000" dirty="0" err="1" smtClean="0">
                <a:solidFill>
                  <a:srgbClr val="FFFF00"/>
                </a:solidFill>
                <a:latin typeface="+mn-lt"/>
              </a:rPr>
              <a:t>FnCharacter</a:t>
            </a:r>
            <a:r>
              <a:rPr lang="en-US" altLang="zh-TW" sz="2000" dirty="0" smtClean="0">
                <a:solidFill>
                  <a:srgbClr val="FFFF00"/>
                </a:solidFill>
                <a:latin typeface="+mn-lt"/>
              </a:rPr>
              <a:t>::</a:t>
            </a:r>
            <a:r>
              <a:rPr lang="en-US" altLang="zh-TW" sz="2000" dirty="0" err="1" smtClean="0">
                <a:solidFill>
                  <a:srgbClr val="FFFF00"/>
                </a:solidFill>
                <a:latin typeface="+mn-lt"/>
              </a:rPr>
              <a:t>GetBodyNumber</a:t>
            </a:r>
            <a:r>
              <a:rPr lang="en-US" altLang="zh-TW" sz="2000" dirty="0" smtClean="0">
                <a:solidFill>
                  <a:srgbClr val="FFFF00"/>
                </a:solidFill>
                <a:latin typeface="+mn-lt"/>
              </a:rPr>
              <a:t>();</a:t>
            </a:r>
          </a:p>
          <a:p>
            <a:pPr lvl="1"/>
            <a:r>
              <a:rPr lang="en-US" altLang="zh-TW" sz="2000" dirty="0" smtClean="0">
                <a:latin typeface="+mn-lt"/>
              </a:rPr>
              <a:t>Create a body</a:t>
            </a:r>
          </a:p>
          <a:p>
            <a:pPr lvl="2"/>
            <a:r>
              <a:rPr lang="en-US" altLang="zh-TW" sz="2000" dirty="0" err="1">
                <a:solidFill>
                  <a:srgbClr val="FFFF00"/>
                </a:solidFill>
                <a:latin typeface="+mn-lt"/>
              </a:rPr>
              <a:t>i</a:t>
            </a:r>
            <a:r>
              <a:rPr lang="en-US" altLang="zh-TW" sz="2000" dirty="0" err="1" smtClean="0">
                <a:solidFill>
                  <a:srgbClr val="FFFF00"/>
                </a:solidFill>
                <a:latin typeface="+mn-lt"/>
              </a:rPr>
              <a:t>nt</a:t>
            </a:r>
            <a:r>
              <a:rPr lang="en-US" altLang="zh-TW" sz="2000" dirty="0" smtClean="0">
                <a:solidFill>
                  <a:srgbClr val="FFFF00"/>
                </a:solidFill>
                <a:latin typeface="+mn-lt"/>
              </a:rPr>
              <a:t> </a:t>
            </a:r>
            <a:r>
              <a:rPr lang="en-US" altLang="zh-TW" sz="2000" dirty="0" err="1" smtClean="0">
                <a:solidFill>
                  <a:srgbClr val="FFFF00"/>
                </a:solidFill>
                <a:latin typeface="+mn-lt"/>
              </a:rPr>
              <a:t>FnCharacter</a:t>
            </a:r>
            <a:r>
              <a:rPr lang="en-US" altLang="zh-TW" sz="2000" dirty="0" smtClean="0">
                <a:solidFill>
                  <a:srgbClr val="FFFF00"/>
                </a:solidFill>
                <a:latin typeface="+mn-lt"/>
              </a:rPr>
              <a:t>::</a:t>
            </a:r>
            <a:r>
              <a:rPr lang="en-US" altLang="zh-TW" sz="2000" dirty="0" err="1" smtClean="0">
                <a:solidFill>
                  <a:srgbClr val="FFFF00"/>
                </a:solidFill>
                <a:latin typeface="+mn-lt"/>
              </a:rPr>
              <a:t>CreateBody</a:t>
            </a:r>
            <a:r>
              <a:rPr lang="en-US" altLang="zh-TW" sz="2000" dirty="0" smtClean="0">
                <a:solidFill>
                  <a:srgbClr val="FFFF00"/>
                </a:solidFill>
                <a:latin typeface="+mn-lt"/>
              </a:rPr>
              <a:t>(char *</a:t>
            </a:r>
            <a:r>
              <a:rPr lang="en-US" altLang="zh-TW" sz="2000" dirty="0" err="1" smtClean="0">
                <a:solidFill>
                  <a:srgbClr val="FFFF00"/>
                </a:solidFill>
                <a:latin typeface="+mn-lt"/>
              </a:rPr>
              <a:t>bodyName</a:t>
            </a:r>
            <a:r>
              <a:rPr lang="en-US" altLang="zh-TW" sz="2000" dirty="0" smtClean="0">
                <a:solidFill>
                  <a:srgbClr val="FFFF00"/>
                </a:solidFill>
                <a:latin typeface="+mn-lt"/>
              </a:rPr>
              <a:t>, char *</a:t>
            </a:r>
            <a:r>
              <a:rPr lang="en-US" altLang="zh-TW" sz="2000" dirty="0" err="1" smtClean="0">
                <a:solidFill>
                  <a:srgbClr val="FFFF00"/>
                </a:solidFill>
                <a:latin typeface="+mn-lt"/>
              </a:rPr>
              <a:t>boneName</a:t>
            </a:r>
            <a:r>
              <a:rPr lang="en-US" altLang="zh-TW" sz="2000" dirty="0" smtClean="0">
                <a:solidFill>
                  <a:srgbClr val="FFFF00"/>
                </a:solidFill>
                <a:latin typeface="+mn-lt"/>
              </a:rPr>
              <a:t>);</a:t>
            </a:r>
          </a:p>
          <a:p>
            <a:pPr lvl="2"/>
            <a:r>
              <a:rPr lang="en-US" altLang="zh-TW" sz="2000" dirty="0" smtClean="0">
                <a:latin typeface="+mn-lt"/>
              </a:rPr>
              <a:t>This function returns an integer as a reference number for the body.</a:t>
            </a:r>
          </a:p>
          <a:p>
            <a:pPr lvl="2"/>
            <a:r>
              <a:rPr lang="en-US" altLang="zh-TW" sz="2000" dirty="0" smtClean="0">
                <a:solidFill>
                  <a:srgbClr val="FFFF00"/>
                </a:solidFill>
                <a:latin typeface="+mn-lt"/>
              </a:rPr>
              <a:t>char *</a:t>
            </a:r>
            <a:r>
              <a:rPr lang="en-US" altLang="zh-TW" sz="2000" dirty="0" err="1" smtClean="0">
                <a:solidFill>
                  <a:srgbClr val="FFFF00"/>
                </a:solidFill>
                <a:latin typeface="+mn-lt"/>
              </a:rPr>
              <a:t>bodyName</a:t>
            </a:r>
            <a:r>
              <a:rPr lang="en-US" altLang="zh-TW" sz="2000" dirty="0" smtClean="0">
                <a:solidFill>
                  <a:srgbClr val="FFFF00"/>
                </a:solidFill>
                <a:latin typeface="+mn-lt"/>
              </a:rPr>
              <a:t> </a:t>
            </a:r>
            <a:r>
              <a:rPr lang="en-US" altLang="zh-TW" sz="2000" dirty="0" smtClean="0">
                <a:latin typeface="+mn-lt"/>
              </a:rPr>
              <a:t>is the name of body.</a:t>
            </a:r>
          </a:p>
          <a:p>
            <a:pPr lvl="2"/>
            <a:r>
              <a:rPr lang="en-US" altLang="zh-TW" sz="2000" dirty="0" smtClean="0">
                <a:solidFill>
                  <a:srgbClr val="FFFF00"/>
                </a:solidFill>
                <a:latin typeface="+mn-lt"/>
              </a:rPr>
              <a:t>char *</a:t>
            </a:r>
            <a:r>
              <a:rPr lang="en-US" altLang="zh-TW" sz="2000" dirty="0" err="1" smtClean="0">
                <a:solidFill>
                  <a:srgbClr val="FFFF00"/>
                </a:solidFill>
                <a:latin typeface="+mn-lt"/>
              </a:rPr>
              <a:t>boneName</a:t>
            </a:r>
            <a:r>
              <a:rPr lang="en-US" altLang="zh-TW" sz="2000" dirty="0" smtClean="0">
                <a:solidFill>
                  <a:srgbClr val="FFFF00"/>
                </a:solidFill>
                <a:latin typeface="+mn-lt"/>
              </a:rPr>
              <a:t> </a:t>
            </a:r>
            <a:r>
              <a:rPr lang="en-US" altLang="zh-TW" sz="2000" dirty="0" smtClean="0">
                <a:latin typeface="+mn-lt"/>
              </a:rPr>
              <a:t>is the first bone of the body.</a:t>
            </a:r>
          </a:p>
        </p:txBody>
      </p:sp>
    </p:spTree>
    <p:extLst>
      <p:ext uri="{BB962C8B-B14F-4D97-AF65-F5344CB8AC3E}">
        <p14:creationId xmlns:p14="http://schemas.microsoft.com/office/powerpoint/2010/main" val="329821127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Fly2 Action System</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554461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Fly2 action system is a system to manage the playing of the character motion.</a:t>
            </a:r>
          </a:p>
          <a:p>
            <a:r>
              <a:rPr lang="en-US" altLang="zh-TW" sz="2000" dirty="0" smtClean="0">
                <a:latin typeface="+mn-lt"/>
              </a:rPr>
              <a:t>There are four types of actions supported now :</a:t>
            </a:r>
          </a:p>
          <a:p>
            <a:pPr lvl="1"/>
            <a:r>
              <a:rPr lang="en-US" altLang="zh-TW" sz="2000" dirty="0" smtClean="0">
                <a:solidFill>
                  <a:srgbClr val="FFFF00"/>
                </a:solidFill>
                <a:latin typeface="+mn-lt"/>
              </a:rPr>
              <a:t>SIMPLE_ACTION</a:t>
            </a:r>
          </a:p>
          <a:p>
            <a:pPr lvl="2"/>
            <a:r>
              <a:rPr lang="en-US" altLang="zh-TW" sz="2000" dirty="0" smtClean="0">
                <a:latin typeface="+mn-lt"/>
              </a:rPr>
              <a:t>Play a pose</a:t>
            </a:r>
          </a:p>
          <a:p>
            <a:pPr lvl="1"/>
            <a:r>
              <a:rPr lang="en-US" altLang="zh-TW" sz="2000" dirty="0" smtClean="0">
                <a:solidFill>
                  <a:srgbClr val="FFFF00"/>
                </a:solidFill>
                <a:latin typeface="+mn-lt"/>
              </a:rPr>
              <a:t>CROSS_BLEND_ACTION</a:t>
            </a:r>
          </a:p>
          <a:p>
            <a:pPr lvl="2"/>
            <a:r>
              <a:rPr lang="en-US" altLang="zh-TW" sz="2000" dirty="0" smtClean="0">
                <a:latin typeface="+mn-lt"/>
              </a:rPr>
              <a:t>Play two poses with a zone of overlapping</a:t>
            </a:r>
          </a:p>
          <a:p>
            <a:pPr lvl="2"/>
            <a:endParaRPr lang="en-US" altLang="zh-TW" sz="2000" dirty="0">
              <a:latin typeface="+mn-lt"/>
            </a:endParaRPr>
          </a:p>
          <a:p>
            <a:pPr lvl="2"/>
            <a:endParaRPr lang="en-US" altLang="zh-TW" sz="2000" dirty="0" smtClean="0">
              <a:latin typeface="+mn-lt"/>
            </a:endParaRPr>
          </a:p>
          <a:p>
            <a:pPr lvl="2"/>
            <a:endParaRPr lang="en-US" altLang="zh-TW" sz="2000" dirty="0" smtClean="0">
              <a:latin typeface="+mn-lt"/>
            </a:endParaRPr>
          </a:p>
          <a:p>
            <a:pPr lvl="1"/>
            <a:r>
              <a:rPr lang="en-US" altLang="zh-TW" sz="2000" dirty="0" smtClean="0">
                <a:solidFill>
                  <a:srgbClr val="FFFF00"/>
                </a:solidFill>
                <a:latin typeface="+mn-lt"/>
              </a:rPr>
              <a:t>FULL_BLEND_ACTION</a:t>
            </a:r>
          </a:p>
          <a:p>
            <a:pPr lvl="2"/>
            <a:r>
              <a:rPr lang="en-US" altLang="zh-TW" sz="2000" dirty="0" smtClean="0">
                <a:latin typeface="+mn-lt"/>
              </a:rPr>
              <a:t>Play two poses as layers with weight for each other</a:t>
            </a:r>
          </a:p>
          <a:p>
            <a:pPr lvl="1"/>
            <a:r>
              <a:rPr lang="en-US" altLang="zh-TW" sz="2000" dirty="0" smtClean="0">
                <a:solidFill>
                  <a:srgbClr val="FFFF00"/>
                </a:solidFill>
                <a:latin typeface="+mn-lt"/>
              </a:rPr>
              <a:t>CONNECTION_ACTION</a:t>
            </a:r>
          </a:p>
          <a:p>
            <a:pPr lvl="2"/>
            <a:r>
              <a:rPr lang="en-US" altLang="zh-TW" sz="2000" dirty="0" smtClean="0">
                <a:latin typeface="+mn-lt"/>
              </a:rPr>
              <a:t>Play two poses with a length of gap between these poses</a:t>
            </a:r>
          </a:p>
        </p:txBody>
      </p:sp>
      <p:grpSp>
        <p:nvGrpSpPr>
          <p:cNvPr id="4" name="Group 4"/>
          <p:cNvGrpSpPr>
            <a:grpSpLocks/>
          </p:cNvGrpSpPr>
          <p:nvPr/>
        </p:nvGrpSpPr>
        <p:grpSpPr bwMode="auto">
          <a:xfrm>
            <a:off x="4304228" y="2924957"/>
            <a:ext cx="4031977" cy="919678"/>
            <a:chOff x="1066" y="1470"/>
            <a:chExt cx="3402" cy="1053"/>
          </a:xfrm>
        </p:grpSpPr>
        <p:sp>
          <p:nvSpPr>
            <p:cNvPr id="6" name="Rectangle 5"/>
            <p:cNvSpPr>
              <a:spLocks noChangeArrowheads="1"/>
            </p:cNvSpPr>
            <p:nvPr/>
          </p:nvSpPr>
          <p:spPr bwMode="auto">
            <a:xfrm>
              <a:off x="1066" y="1842"/>
              <a:ext cx="1814" cy="182"/>
            </a:xfrm>
            <a:prstGeom prst="rect">
              <a:avLst/>
            </a:prstGeom>
            <a:solidFill>
              <a:schemeClr val="accent1"/>
            </a:solidFill>
            <a:ln w="25400" cap="sq">
              <a:solidFill>
                <a:schemeClr val="tx1"/>
              </a:solidFill>
              <a:miter lim="800000"/>
              <a:headEnd type="none" w="sm" len="lg"/>
              <a:tailEnd type="none" w="sm" len="lg"/>
            </a:ln>
            <a:effectLst/>
          </p:spPr>
          <p:txBody>
            <a:bodyPr wrap="none" anchor="ctr"/>
            <a:lstStyle/>
            <a:p>
              <a:pPr algn="ctr">
                <a:defRPr/>
              </a:pPr>
              <a:r>
                <a:rPr lang="en-US" altLang="zh-TW" sz="1400" dirty="0" err="1">
                  <a:effectLst>
                    <a:outerShdw blurRad="38100" dist="38100" dir="2700000" algn="tl">
                      <a:srgbClr val="000000"/>
                    </a:outerShdw>
                  </a:effectLst>
                  <a:ea typeface="新細明體" pitchFamily="18" charset="-120"/>
                </a:rPr>
                <a:t>fNode</a:t>
              </a:r>
              <a:endParaRPr lang="en-US" altLang="zh-TW" sz="1400" dirty="0">
                <a:effectLst>
                  <a:outerShdw blurRad="38100" dist="38100" dir="2700000" algn="tl">
                    <a:srgbClr val="000000"/>
                  </a:outerShdw>
                </a:effectLst>
                <a:ea typeface="新細明體" pitchFamily="18" charset="-120"/>
              </a:endParaRPr>
            </a:p>
          </p:txBody>
        </p:sp>
        <p:sp>
          <p:nvSpPr>
            <p:cNvPr id="7" name="Rectangle 6"/>
            <p:cNvSpPr>
              <a:spLocks noChangeArrowheads="1"/>
            </p:cNvSpPr>
            <p:nvPr/>
          </p:nvSpPr>
          <p:spPr bwMode="auto">
            <a:xfrm>
              <a:off x="2290" y="2160"/>
              <a:ext cx="2178" cy="182"/>
            </a:xfrm>
            <a:prstGeom prst="rect">
              <a:avLst/>
            </a:prstGeom>
            <a:solidFill>
              <a:schemeClr val="accent1"/>
            </a:solidFill>
            <a:ln w="25400" cap="sq">
              <a:solidFill>
                <a:schemeClr val="tx1"/>
              </a:solidFill>
              <a:miter lim="800000"/>
              <a:headEnd type="none" w="sm" len="lg"/>
              <a:tailEnd type="none" w="sm" len="lg"/>
            </a:ln>
            <a:effectLst/>
          </p:spPr>
          <p:txBody>
            <a:bodyPr wrap="none" anchor="ctr"/>
            <a:lstStyle/>
            <a:p>
              <a:pPr algn="ctr">
                <a:defRPr/>
              </a:pPr>
              <a:r>
                <a:rPr lang="en-US" altLang="zh-TW" sz="1400">
                  <a:effectLst>
                    <a:outerShdw blurRad="38100" dist="38100" dir="2700000" algn="tl">
                      <a:srgbClr val="000000"/>
                    </a:outerShdw>
                  </a:effectLst>
                  <a:ea typeface="新細明體" pitchFamily="18" charset="-120"/>
                </a:rPr>
                <a:t>rNode</a:t>
              </a:r>
            </a:p>
          </p:txBody>
        </p:sp>
        <p:sp>
          <p:nvSpPr>
            <p:cNvPr id="8" name="Line 7"/>
            <p:cNvSpPr>
              <a:spLocks noChangeShapeType="1"/>
            </p:cNvSpPr>
            <p:nvPr/>
          </p:nvSpPr>
          <p:spPr bwMode="auto">
            <a:xfrm>
              <a:off x="2290" y="1706"/>
              <a:ext cx="0" cy="817"/>
            </a:xfrm>
            <a:prstGeom prst="line">
              <a:avLst/>
            </a:prstGeom>
            <a:noFill/>
            <a:ln w="25400" cap="sq">
              <a:solidFill>
                <a:schemeClr val="tx1"/>
              </a:solidFill>
              <a:round/>
              <a:headEnd type="none" w="sm" len="lg"/>
              <a:tailEnd type="none" w="sm" len="lg"/>
            </a:ln>
            <a:extLst>
              <a:ext uri="{909E8E84-426E-40DD-AFC4-6F175D3DCCD1}">
                <a14:hiddenFill xmlns:a14="http://schemas.microsoft.com/office/drawing/2010/main">
                  <a:noFill/>
                </a14:hiddenFill>
              </a:ext>
            </a:extLst>
          </p:spPr>
          <p:txBody>
            <a:bodyPr wrap="none"/>
            <a:lstStyle/>
            <a:p>
              <a:endParaRPr lang="zh-TW" altLang="en-US" sz="1400"/>
            </a:p>
          </p:txBody>
        </p:sp>
        <p:sp>
          <p:nvSpPr>
            <p:cNvPr id="9" name="Line 8"/>
            <p:cNvSpPr>
              <a:spLocks noChangeShapeType="1"/>
            </p:cNvSpPr>
            <p:nvPr/>
          </p:nvSpPr>
          <p:spPr bwMode="auto">
            <a:xfrm>
              <a:off x="2880" y="1706"/>
              <a:ext cx="0" cy="817"/>
            </a:xfrm>
            <a:prstGeom prst="line">
              <a:avLst/>
            </a:prstGeom>
            <a:noFill/>
            <a:ln w="25400" cap="sq">
              <a:solidFill>
                <a:schemeClr val="tx1"/>
              </a:solidFill>
              <a:round/>
              <a:headEnd type="none" w="sm" len="lg"/>
              <a:tailEnd type="none" w="sm" len="lg"/>
            </a:ln>
            <a:extLst>
              <a:ext uri="{909E8E84-426E-40DD-AFC4-6F175D3DCCD1}">
                <a14:hiddenFill xmlns:a14="http://schemas.microsoft.com/office/drawing/2010/main">
                  <a:noFill/>
                </a14:hiddenFill>
              </a:ext>
            </a:extLst>
          </p:spPr>
          <p:txBody>
            <a:bodyPr wrap="none"/>
            <a:lstStyle/>
            <a:p>
              <a:endParaRPr lang="zh-TW" altLang="en-US" sz="1400"/>
            </a:p>
          </p:txBody>
        </p:sp>
        <p:sp>
          <p:nvSpPr>
            <p:cNvPr id="10" name="Text Box 9"/>
            <p:cNvSpPr txBox="1">
              <a:spLocks noChangeArrowheads="1"/>
            </p:cNvSpPr>
            <p:nvPr/>
          </p:nvSpPr>
          <p:spPr bwMode="auto">
            <a:xfrm>
              <a:off x="2426" y="1470"/>
              <a:ext cx="347" cy="352"/>
            </a:xfrm>
            <a:prstGeom prst="rect">
              <a:avLst/>
            </a:prstGeom>
            <a:noFill/>
            <a:ln w="25400" cap="sq">
              <a:noFill/>
              <a:miter lim="800000"/>
              <a:headEnd type="none" w="sm" len="lg"/>
              <a:tailEnd type="none" w="sm" len="lg"/>
            </a:ln>
            <a:effectLst/>
          </p:spPr>
          <p:txBody>
            <a:bodyPr wrap="none">
              <a:spAutoFit/>
            </a:bodyPr>
            <a:lstStyle/>
            <a:p>
              <a:pPr>
                <a:defRPr/>
              </a:pPr>
              <a:r>
                <a:rPr lang="en-US" altLang="zh-TW" sz="1400" dirty="0" err="1">
                  <a:effectLst>
                    <a:outerShdw blurRad="38100" dist="38100" dir="2700000" algn="tl">
                      <a:srgbClr val="000000"/>
                    </a:outerShdw>
                  </a:effectLst>
                  <a:ea typeface="新細明體" pitchFamily="18" charset="-120"/>
                </a:rPr>
                <a:t>len</a:t>
              </a:r>
              <a:endParaRPr lang="en-US" altLang="zh-TW" sz="1400" dirty="0">
                <a:effectLst>
                  <a:outerShdw blurRad="38100" dist="38100" dir="2700000" algn="tl">
                    <a:srgbClr val="000000"/>
                  </a:outerShdw>
                </a:effectLst>
                <a:ea typeface="新細明體" pitchFamily="18" charset="-120"/>
              </a:endParaRPr>
            </a:p>
          </p:txBody>
        </p:sp>
      </p:grpSp>
      <p:grpSp>
        <p:nvGrpSpPr>
          <p:cNvPr id="11" name="Group 11"/>
          <p:cNvGrpSpPr>
            <a:grpSpLocks/>
          </p:cNvGrpSpPr>
          <p:nvPr/>
        </p:nvGrpSpPr>
        <p:grpSpPr bwMode="auto">
          <a:xfrm>
            <a:off x="2243699" y="5733256"/>
            <a:ext cx="5400600" cy="648494"/>
            <a:chOff x="612" y="3203"/>
            <a:chExt cx="4582" cy="817"/>
          </a:xfrm>
        </p:grpSpPr>
        <p:sp>
          <p:nvSpPr>
            <p:cNvPr id="12" name="Rectangle 12"/>
            <p:cNvSpPr>
              <a:spLocks noChangeArrowheads="1"/>
            </p:cNvSpPr>
            <p:nvPr/>
          </p:nvSpPr>
          <p:spPr bwMode="auto">
            <a:xfrm>
              <a:off x="612" y="3339"/>
              <a:ext cx="1814" cy="182"/>
            </a:xfrm>
            <a:prstGeom prst="rect">
              <a:avLst/>
            </a:prstGeom>
            <a:solidFill>
              <a:schemeClr val="accent1"/>
            </a:solidFill>
            <a:ln w="25400" cap="sq">
              <a:solidFill>
                <a:schemeClr val="tx1"/>
              </a:solidFill>
              <a:miter lim="800000"/>
              <a:headEnd type="none" w="sm" len="lg"/>
              <a:tailEnd type="none" w="sm" len="lg"/>
            </a:ln>
            <a:effectLst/>
          </p:spPr>
          <p:txBody>
            <a:bodyPr wrap="none" anchor="ctr"/>
            <a:lstStyle/>
            <a:p>
              <a:pPr algn="ctr">
                <a:defRPr/>
              </a:pPr>
              <a:r>
                <a:rPr lang="en-US" altLang="zh-TW" sz="1400" dirty="0" err="1">
                  <a:effectLst>
                    <a:outerShdw blurRad="38100" dist="38100" dir="2700000" algn="tl">
                      <a:srgbClr val="000000"/>
                    </a:outerShdw>
                  </a:effectLst>
                  <a:ea typeface="新細明體" pitchFamily="18" charset="-120"/>
                </a:rPr>
                <a:t>fNode</a:t>
              </a:r>
              <a:endParaRPr lang="en-US" altLang="zh-TW" sz="1400" dirty="0">
                <a:effectLst>
                  <a:outerShdw blurRad="38100" dist="38100" dir="2700000" algn="tl">
                    <a:srgbClr val="000000"/>
                  </a:outerShdw>
                </a:effectLst>
                <a:ea typeface="新細明體" pitchFamily="18" charset="-120"/>
              </a:endParaRPr>
            </a:p>
          </p:txBody>
        </p:sp>
        <p:sp>
          <p:nvSpPr>
            <p:cNvPr id="13" name="Rectangle 13"/>
            <p:cNvSpPr>
              <a:spLocks noChangeArrowheads="1"/>
            </p:cNvSpPr>
            <p:nvPr/>
          </p:nvSpPr>
          <p:spPr bwMode="auto">
            <a:xfrm>
              <a:off x="3016" y="3657"/>
              <a:ext cx="2178" cy="182"/>
            </a:xfrm>
            <a:prstGeom prst="rect">
              <a:avLst/>
            </a:prstGeom>
            <a:solidFill>
              <a:schemeClr val="accent1"/>
            </a:solidFill>
            <a:ln w="25400" cap="sq">
              <a:solidFill>
                <a:schemeClr val="tx1"/>
              </a:solidFill>
              <a:miter lim="800000"/>
              <a:headEnd type="none" w="sm" len="lg"/>
              <a:tailEnd type="none" w="sm" len="lg"/>
            </a:ln>
            <a:effectLst/>
          </p:spPr>
          <p:txBody>
            <a:bodyPr wrap="none" anchor="ctr"/>
            <a:lstStyle/>
            <a:p>
              <a:pPr algn="ctr">
                <a:defRPr/>
              </a:pPr>
              <a:r>
                <a:rPr lang="en-US" altLang="zh-TW" sz="1400">
                  <a:effectLst>
                    <a:outerShdw blurRad="38100" dist="38100" dir="2700000" algn="tl">
                      <a:srgbClr val="000000"/>
                    </a:outerShdw>
                  </a:effectLst>
                  <a:ea typeface="新細明體" pitchFamily="18" charset="-120"/>
                </a:rPr>
                <a:t>rNode</a:t>
              </a:r>
            </a:p>
          </p:txBody>
        </p:sp>
        <p:sp>
          <p:nvSpPr>
            <p:cNvPr id="14" name="Line 14"/>
            <p:cNvSpPr>
              <a:spLocks noChangeShapeType="1"/>
            </p:cNvSpPr>
            <p:nvPr/>
          </p:nvSpPr>
          <p:spPr bwMode="auto">
            <a:xfrm>
              <a:off x="2426" y="3203"/>
              <a:ext cx="0" cy="817"/>
            </a:xfrm>
            <a:prstGeom prst="line">
              <a:avLst/>
            </a:prstGeom>
            <a:noFill/>
            <a:ln w="25400" cap="sq">
              <a:solidFill>
                <a:schemeClr val="tx1"/>
              </a:solidFill>
              <a:round/>
              <a:headEnd type="none" w="sm" len="lg"/>
              <a:tailEnd type="none" w="sm" len="lg"/>
            </a:ln>
            <a:extLst>
              <a:ext uri="{909E8E84-426E-40DD-AFC4-6F175D3DCCD1}">
                <a14:hiddenFill xmlns:a14="http://schemas.microsoft.com/office/drawing/2010/main">
                  <a:noFill/>
                </a14:hiddenFill>
              </a:ext>
            </a:extLst>
          </p:spPr>
          <p:txBody>
            <a:bodyPr wrap="none"/>
            <a:lstStyle/>
            <a:p>
              <a:endParaRPr lang="zh-TW" altLang="en-US" sz="1400"/>
            </a:p>
          </p:txBody>
        </p:sp>
        <p:sp>
          <p:nvSpPr>
            <p:cNvPr id="15" name="Line 15"/>
            <p:cNvSpPr>
              <a:spLocks noChangeShapeType="1"/>
            </p:cNvSpPr>
            <p:nvPr/>
          </p:nvSpPr>
          <p:spPr bwMode="auto">
            <a:xfrm>
              <a:off x="3016" y="3203"/>
              <a:ext cx="0" cy="817"/>
            </a:xfrm>
            <a:prstGeom prst="line">
              <a:avLst/>
            </a:prstGeom>
            <a:noFill/>
            <a:ln w="25400" cap="sq">
              <a:solidFill>
                <a:schemeClr val="tx1"/>
              </a:solidFill>
              <a:round/>
              <a:headEnd type="none" w="sm" len="lg"/>
              <a:tailEnd type="none" w="sm" len="lg"/>
            </a:ln>
            <a:extLst>
              <a:ext uri="{909E8E84-426E-40DD-AFC4-6F175D3DCCD1}">
                <a14:hiddenFill xmlns:a14="http://schemas.microsoft.com/office/drawing/2010/main">
                  <a:noFill/>
                </a14:hiddenFill>
              </a:ext>
            </a:extLst>
          </p:spPr>
          <p:txBody>
            <a:bodyPr wrap="none"/>
            <a:lstStyle/>
            <a:p>
              <a:endParaRPr lang="zh-TW" altLang="en-US" sz="1400"/>
            </a:p>
          </p:txBody>
        </p:sp>
        <p:sp>
          <p:nvSpPr>
            <p:cNvPr id="16" name="Text Box 16"/>
            <p:cNvSpPr txBox="1">
              <a:spLocks noChangeArrowheads="1"/>
            </p:cNvSpPr>
            <p:nvPr/>
          </p:nvSpPr>
          <p:spPr bwMode="auto">
            <a:xfrm>
              <a:off x="2562" y="3339"/>
              <a:ext cx="348" cy="388"/>
            </a:xfrm>
            <a:prstGeom prst="rect">
              <a:avLst/>
            </a:prstGeom>
            <a:noFill/>
            <a:ln w="25400" cap="sq">
              <a:noFill/>
              <a:miter lim="800000"/>
              <a:headEnd type="none" w="sm" len="lg"/>
              <a:tailEnd type="none" w="sm" len="lg"/>
            </a:ln>
            <a:effectLst/>
          </p:spPr>
          <p:txBody>
            <a:bodyPr wrap="none">
              <a:spAutoFit/>
            </a:bodyPr>
            <a:lstStyle/>
            <a:p>
              <a:pPr>
                <a:defRPr/>
              </a:pPr>
              <a:r>
                <a:rPr lang="en-US" altLang="zh-TW" sz="1400">
                  <a:effectLst>
                    <a:outerShdw blurRad="38100" dist="38100" dir="2700000" algn="tl">
                      <a:srgbClr val="000000"/>
                    </a:outerShdw>
                  </a:effectLst>
                  <a:ea typeface="新細明體" pitchFamily="18" charset="-120"/>
                </a:rPr>
                <a:t>len</a:t>
              </a:r>
            </a:p>
          </p:txBody>
        </p:sp>
      </p:grpSp>
    </p:spTree>
    <p:extLst>
      <p:ext uri="{BB962C8B-B14F-4D97-AF65-F5344CB8AC3E}">
        <p14:creationId xmlns:p14="http://schemas.microsoft.com/office/powerpoint/2010/main" val="289966803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Create an Action (1)</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59046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An action has an action ID and can be accessed with </a:t>
            </a:r>
            <a:r>
              <a:rPr lang="en-US" altLang="zh-TW" sz="2000" dirty="0" err="1" smtClean="0">
                <a:latin typeface="+mn-lt"/>
              </a:rPr>
              <a:t>FnAction</a:t>
            </a:r>
            <a:r>
              <a:rPr lang="en-US" altLang="zh-TW" sz="2000" dirty="0" smtClean="0">
                <a:latin typeface="+mn-lt"/>
              </a:rPr>
              <a:t>() .</a:t>
            </a:r>
          </a:p>
          <a:p>
            <a:r>
              <a:rPr lang="en-US" altLang="zh-TW" sz="2000" dirty="0" smtClean="0">
                <a:latin typeface="+mn-lt"/>
              </a:rPr>
              <a:t>Create a simple action</a:t>
            </a:r>
          </a:p>
          <a:p>
            <a:pPr lvl="1"/>
            <a:r>
              <a:rPr lang="en-US" altLang="zh-TW" sz="2000" dirty="0" err="1" smtClean="0">
                <a:solidFill>
                  <a:srgbClr val="FFFF00"/>
                </a:solidFill>
                <a:latin typeface="+mn-lt"/>
              </a:rPr>
              <a:t>ACTIONid</a:t>
            </a:r>
            <a:r>
              <a:rPr lang="en-US" altLang="zh-TW" sz="2000" dirty="0">
                <a:solidFill>
                  <a:srgbClr val="FFFF00"/>
                </a:solidFill>
                <a:latin typeface="+mn-lt"/>
              </a:rPr>
              <a:t> </a:t>
            </a:r>
            <a:r>
              <a:rPr lang="en-US" altLang="zh-TW" sz="2000" dirty="0" err="1" smtClean="0">
                <a:solidFill>
                  <a:srgbClr val="FFFF00"/>
                </a:solidFill>
                <a:latin typeface="+mn-lt"/>
              </a:rPr>
              <a:t>FnCharacter</a:t>
            </a:r>
            <a:r>
              <a:rPr lang="en-US" altLang="zh-TW" sz="2000" dirty="0" smtClean="0">
                <a:solidFill>
                  <a:srgbClr val="FFFF00"/>
                </a:solidFill>
                <a:latin typeface="+mn-lt"/>
              </a:rPr>
              <a:t>::</a:t>
            </a:r>
            <a:r>
              <a:rPr lang="en-US" altLang="zh-TW" sz="2000" dirty="0" err="1" smtClean="0">
                <a:solidFill>
                  <a:srgbClr val="FFFF00"/>
                </a:solidFill>
                <a:latin typeface="+mn-lt"/>
              </a:rPr>
              <a:t>CreateAction</a:t>
            </a:r>
            <a:r>
              <a:rPr lang="en-US" altLang="zh-TW" sz="2000" dirty="0" smtClean="0">
                <a:solidFill>
                  <a:srgbClr val="FFFF00"/>
                </a:solidFill>
                <a:latin typeface="+mn-lt"/>
              </a:rPr>
              <a:t>(char *</a:t>
            </a:r>
            <a:r>
              <a:rPr lang="en-US" altLang="zh-TW" sz="2000" dirty="0" err="1" smtClean="0">
                <a:solidFill>
                  <a:srgbClr val="FFFF00"/>
                </a:solidFill>
                <a:latin typeface="+mn-lt"/>
              </a:rPr>
              <a:t>bodyName</a:t>
            </a:r>
            <a:r>
              <a:rPr lang="en-US" altLang="zh-TW" sz="2000" dirty="0" smtClean="0">
                <a:solidFill>
                  <a:srgbClr val="FFFF00"/>
                </a:solidFill>
                <a:latin typeface="+mn-lt"/>
              </a:rPr>
              <a:t>, char *</a:t>
            </a:r>
            <a:r>
              <a:rPr lang="en-US" altLang="zh-TW" sz="2000" dirty="0" err="1" smtClean="0">
                <a:solidFill>
                  <a:srgbClr val="FFFF00"/>
                </a:solidFill>
                <a:latin typeface="+mn-lt"/>
              </a:rPr>
              <a:t>actionName</a:t>
            </a:r>
            <a:r>
              <a:rPr lang="en-US" altLang="zh-TW" sz="2000" dirty="0" smtClean="0">
                <a:solidFill>
                  <a:srgbClr val="FFFF00"/>
                </a:solidFill>
                <a:latin typeface="+mn-lt"/>
              </a:rPr>
              <a:t>, char *</a:t>
            </a:r>
            <a:r>
              <a:rPr lang="en-US" altLang="zh-TW" sz="2000" dirty="0" err="1" smtClean="0">
                <a:solidFill>
                  <a:srgbClr val="FFFF00"/>
                </a:solidFill>
                <a:latin typeface="+mn-lt"/>
              </a:rPr>
              <a:t>poseName</a:t>
            </a:r>
            <a:r>
              <a:rPr lang="en-US" altLang="zh-TW" sz="2000" dirty="0" smtClean="0">
                <a:solidFill>
                  <a:srgbClr val="FFFF00"/>
                </a:solidFill>
                <a:latin typeface="+mn-lt"/>
              </a:rPr>
              <a:t>, BOOL4 </a:t>
            </a:r>
            <a:r>
              <a:rPr lang="en-US" altLang="zh-TW" sz="2000" dirty="0" err="1" smtClean="0">
                <a:solidFill>
                  <a:srgbClr val="FFFF00"/>
                </a:solidFill>
                <a:latin typeface="+mn-lt"/>
              </a:rPr>
              <a:t>beDelete</a:t>
            </a:r>
            <a:r>
              <a:rPr lang="en-US" altLang="zh-TW" sz="2000" dirty="0" smtClean="0">
                <a:solidFill>
                  <a:srgbClr val="FFFF00"/>
                </a:solidFill>
                <a:latin typeface="+mn-lt"/>
              </a:rPr>
              <a:t> = TRUE);</a:t>
            </a:r>
          </a:p>
          <a:p>
            <a:pPr lvl="1"/>
            <a:r>
              <a:rPr lang="en-US" altLang="zh-TW" sz="2000" dirty="0" smtClean="0">
                <a:latin typeface="+mn-lt"/>
              </a:rPr>
              <a:t>This function returns an action ID if success.</a:t>
            </a:r>
          </a:p>
          <a:p>
            <a:pPr lvl="1"/>
            <a:r>
              <a:rPr lang="en-US" altLang="zh-TW" sz="2000" dirty="0">
                <a:solidFill>
                  <a:srgbClr val="FFFF00"/>
                </a:solidFill>
                <a:latin typeface="+mn-lt"/>
              </a:rPr>
              <a:t>c</a:t>
            </a:r>
            <a:r>
              <a:rPr lang="en-US" altLang="zh-TW" sz="2000" dirty="0" smtClean="0">
                <a:solidFill>
                  <a:srgbClr val="FFFF00"/>
                </a:solidFill>
                <a:latin typeface="+mn-lt"/>
              </a:rPr>
              <a:t>har *</a:t>
            </a:r>
            <a:r>
              <a:rPr lang="en-US" altLang="zh-TW" sz="2000" dirty="0" err="1" smtClean="0">
                <a:solidFill>
                  <a:srgbClr val="FFFF00"/>
                </a:solidFill>
                <a:latin typeface="+mn-lt"/>
              </a:rPr>
              <a:t>bodyName</a:t>
            </a:r>
            <a:r>
              <a:rPr lang="en-US" altLang="zh-TW" sz="2000" dirty="0" smtClean="0">
                <a:solidFill>
                  <a:srgbClr val="FFFF00"/>
                </a:solidFill>
                <a:latin typeface="+mn-lt"/>
              </a:rPr>
              <a:t> </a:t>
            </a:r>
            <a:r>
              <a:rPr lang="en-US" altLang="zh-TW" sz="2000" dirty="0" smtClean="0">
                <a:latin typeface="+mn-lt"/>
              </a:rPr>
              <a:t>is the body using this action. Set </a:t>
            </a:r>
            <a:r>
              <a:rPr lang="en-US" altLang="zh-TW" sz="2000" dirty="0" smtClean="0">
                <a:solidFill>
                  <a:srgbClr val="FFFF00"/>
                </a:solidFill>
                <a:latin typeface="+mn-lt"/>
              </a:rPr>
              <a:t>NULL</a:t>
            </a:r>
            <a:r>
              <a:rPr lang="en-US" altLang="zh-TW" sz="2000" dirty="0" smtClean="0">
                <a:latin typeface="+mn-lt"/>
              </a:rPr>
              <a:t> for first root body.</a:t>
            </a:r>
          </a:p>
          <a:p>
            <a:pPr lvl="1"/>
            <a:r>
              <a:rPr lang="en-US" altLang="zh-TW" sz="2000" dirty="0">
                <a:solidFill>
                  <a:srgbClr val="FFFF00"/>
                </a:solidFill>
                <a:latin typeface="+mn-lt"/>
              </a:rPr>
              <a:t>c</a:t>
            </a:r>
            <a:r>
              <a:rPr lang="en-US" altLang="zh-TW" sz="2000" dirty="0" smtClean="0">
                <a:solidFill>
                  <a:srgbClr val="FFFF00"/>
                </a:solidFill>
                <a:latin typeface="+mn-lt"/>
              </a:rPr>
              <a:t>har *</a:t>
            </a:r>
            <a:r>
              <a:rPr lang="en-US" altLang="zh-TW" sz="2000" dirty="0" err="1" smtClean="0">
                <a:solidFill>
                  <a:srgbClr val="FFFF00"/>
                </a:solidFill>
                <a:latin typeface="+mn-lt"/>
              </a:rPr>
              <a:t>actionName</a:t>
            </a:r>
            <a:r>
              <a:rPr lang="en-US" altLang="zh-TW" sz="2000" dirty="0" smtClean="0">
                <a:solidFill>
                  <a:srgbClr val="FFFF00"/>
                </a:solidFill>
                <a:latin typeface="+mn-lt"/>
              </a:rPr>
              <a:t> </a:t>
            </a:r>
            <a:r>
              <a:rPr lang="en-US" altLang="zh-TW" sz="2000" dirty="0" smtClean="0">
                <a:latin typeface="+mn-lt"/>
              </a:rPr>
              <a:t>is the name of the action.</a:t>
            </a:r>
          </a:p>
          <a:p>
            <a:pPr lvl="1"/>
            <a:r>
              <a:rPr lang="en-US" altLang="zh-TW" sz="2000" dirty="0">
                <a:solidFill>
                  <a:srgbClr val="FFFF00"/>
                </a:solidFill>
                <a:latin typeface="+mn-lt"/>
              </a:rPr>
              <a:t>c</a:t>
            </a:r>
            <a:r>
              <a:rPr lang="en-US" altLang="zh-TW" sz="2000" dirty="0" smtClean="0">
                <a:solidFill>
                  <a:srgbClr val="FFFF00"/>
                </a:solidFill>
                <a:latin typeface="+mn-lt"/>
              </a:rPr>
              <a:t>har *</a:t>
            </a:r>
            <a:r>
              <a:rPr lang="en-US" altLang="zh-TW" sz="2000" dirty="0" err="1" smtClean="0">
                <a:solidFill>
                  <a:srgbClr val="FFFF00"/>
                </a:solidFill>
                <a:latin typeface="+mn-lt"/>
              </a:rPr>
              <a:t>poseName</a:t>
            </a:r>
            <a:r>
              <a:rPr lang="en-US" altLang="zh-TW" sz="2000" dirty="0" smtClean="0">
                <a:solidFill>
                  <a:srgbClr val="FFFF00"/>
                </a:solidFill>
                <a:latin typeface="+mn-lt"/>
              </a:rPr>
              <a:t> </a:t>
            </a:r>
            <a:r>
              <a:rPr lang="en-US" altLang="zh-TW" sz="2000" dirty="0" smtClean="0">
                <a:latin typeface="+mn-lt"/>
              </a:rPr>
              <a:t>is the pose that will be playing by this action.</a:t>
            </a:r>
          </a:p>
          <a:p>
            <a:pPr lvl="1"/>
            <a:r>
              <a:rPr lang="en-US" altLang="zh-TW" sz="2000" dirty="0" smtClean="0">
                <a:solidFill>
                  <a:srgbClr val="FFFF00"/>
                </a:solidFill>
                <a:latin typeface="+mn-lt"/>
              </a:rPr>
              <a:t>BOOL4 </a:t>
            </a:r>
            <a:r>
              <a:rPr lang="en-US" altLang="zh-TW" sz="2000" dirty="0" err="1" smtClean="0">
                <a:solidFill>
                  <a:srgbClr val="FFFF00"/>
                </a:solidFill>
                <a:latin typeface="+mn-lt"/>
              </a:rPr>
              <a:t>beDelete</a:t>
            </a:r>
            <a:r>
              <a:rPr lang="en-US" altLang="zh-TW" sz="2000" dirty="0" smtClean="0">
                <a:solidFill>
                  <a:srgbClr val="FFFF00"/>
                </a:solidFill>
                <a:latin typeface="+mn-lt"/>
              </a:rPr>
              <a:t> = TRUE </a:t>
            </a:r>
            <a:r>
              <a:rPr lang="en-US" altLang="zh-TW" sz="2000" dirty="0" smtClean="0">
                <a:latin typeface="+mn-lt"/>
              </a:rPr>
              <a:t>will delete the action that uses the same action name. </a:t>
            </a:r>
            <a:r>
              <a:rPr lang="en-US" altLang="zh-TW" sz="2000" dirty="0" smtClean="0">
                <a:solidFill>
                  <a:srgbClr val="FFFF00"/>
                </a:solidFill>
                <a:latin typeface="+mn-lt"/>
              </a:rPr>
              <a:t>TRUE</a:t>
            </a:r>
            <a:r>
              <a:rPr lang="en-US" altLang="zh-TW" sz="2000" dirty="0" smtClean="0">
                <a:latin typeface="+mn-lt"/>
              </a:rPr>
              <a:t> is the default value.</a:t>
            </a:r>
          </a:p>
          <a:p>
            <a:r>
              <a:rPr lang="en-US" altLang="zh-TW" sz="2000" dirty="0" smtClean="0">
                <a:latin typeface="+mn-lt"/>
              </a:rPr>
              <a:t>Create a cross-fade action</a:t>
            </a:r>
          </a:p>
          <a:p>
            <a:pPr lvl="1"/>
            <a:r>
              <a:rPr lang="en-US" altLang="zh-TW" sz="2000" dirty="0" err="1">
                <a:solidFill>
                  <a:srgbClr val="FFFF00"/>
                </a:solidFill>
                <a:latin typeface="+mn-lt"/>
              </a:rPr>
              <a:t>ACTIONid</a:t>
            </a:r>
            <a:r>
              <a:rPr lang="en-US" altLang="zh-TW" sz="2000" dirty="0">
                <a:solidFill>
                  <a:srgbClr val="FFFF00"/>
                </a:solidFill>
                <a:latin typeface="+mn-lt"/>
              </a:rPr>
              <a:t> </a:t>
            </a:r>
            <a:r>
              <a:rPr lang="en-US" altLang="zh-TW" sz="2000" dirty="0" err="1">
                <a:solidFill>
                  <a:srgbClr val="FFFF00"/>
                </a:solidFill>
                <a:latin typeface="+mn-lt"/>
              </a:rPr>
              <a:t>FnCharacter</a:t>
            </a:r>
            <a:r>
              <a:rPr lang="en-US" altLang="zh-TW" sz="2000" dirty="0">
                <a:solidFill>
                  <a:srgbClr val="FFFF00"/>
                </a:solidFill>
                <a:latin typeface="+mn-lt"/>
              </a:rPr>
              <a:t>::</a:t>
            </a:r>
            <a:r>
              <a:rPr lang="en-US" altLang="zh-TW" sz="2000" dirty="0" err="1" smtClean="0">
                <a:solidFill>
                  <a:srgbClr val="FFFF00"/>
                </a:solidFill>
                <a:latin typeface="+mn-lt"/>
              </a:rPr>
              <a:t>CreateCrossBlendAction</a:t>
            </a:r>
            <a:r>
              <a:rPr lang="en-US" altLang="zh-TW" sz="2000" dirty="0" smtClean="0">
                <a:solidFill>
                  <a:srgbClr val="FFFF00"/>
                </a:solidFill>
                <a:latin typeface="+mn-lt"/>
              </a:rPr>
              <a:t>(char </a:t>
            </a:r>
            <a:r>
              <a:rPr lang="en-US" altLang="zh-TW" sz="2000" dirty="0">
                <a:solidFill>
                  <a:srgbClr val="FFFF00"/>
                </a:solidFill>
                <a:latin typeface="+mn-lt"/>
              </a:rPr>
              <a:t>*</a:t>
            </a:r>
            <a:r>
              <a:rPr lang="en-US" altLang="zh-TW" sz="2000" dirty="0" err="1">
                <a:solidFill>
                  <a:srgbClr val="FFFF00"/>
                </a:solidFill>
                <a:latin typeface="+mn-lt"/>
              </a:rPr>
              <a:t>bodyName</a:t>
            </a:r>
            <a:r>
              <a:rPr lang="en-US" altLang="zh-TW" sz="2000" dirty="0">
                <a:solidFill>
                  <a:srgbClr val="FFFF00"/>
                </a:solidFill>
                <a:latin typeface="+mn-lt"/>
              </a:rPr>
              <a:t>, char *</a:t>
            </a:r>
            <a:r>
              <a:rPr lang="en-US" altLang="zh-TW" sz="2000" dirty="0" err="1">
                <a:solidFill>
                  <a:srgbClr val="FFFF00"/>
                </a:solidFill>
                <a:latin typeface="+mn-lt"/>
              </a:rPr>
              <a:t>actionName</a:t>
            </a:r>
            <a:r>
              <a:rPr lang="en-US" altLang="zh-TW" sz="2000" dirty="0">
                <a:solidFill>
                  <a:srgbClr val="FFFF00"/>
                </a:solidFill>
                <a:latin typeface="+mn-lt"/>
              </a:rPr>
              <a:t>, char </a:t>
            </a:r>
            <a:r>
              <a:rPr lang="en-US" altLang="zh-TW" sz="2000" dirty="0" smtClean="0">
                <a:solidFill>
                  <a:srgbClr val="FFFF00"/>
                </a:solidFill>
                <a:latin typeface="+mn-lt"/>
              </a:rPr>
              <a:t>*</a:t>
            </a:r>
            <a:r>
              <a:rPr lang="en-US" altLang="zh-TW" sz="2000" dirty="0" err="1" smtClean="0">
                <a:solidFill>
                  <a:srgbClr val="FFFF00"/>
                </a:solidFill>
                <a:latin typeface="+mn-lt"/>
              </a:rPr>
              <a:t>frontPoseName</a:t>
            </a:r>
            <a:r>
              <a:rPr lang="en-US" altLang="zh-TW" sz="2000" dirty="0">
                <a:solidFill>
                  <a:srgbClr val="FFFF00"/>
                </a:solidFill>
                <a:latin typeface="+mn-lt"/>
              </a:rPr>
              <a:t>, </a:t>
            </a:r>
            <a:r>
              <a:rPr lang="en-US" altLang="zh-TW" sz="2000" dirty="0" smtClean="0">
                <a:solidFill>
                  <a:srgbClr val="FFFF00"/>
                </a:solidFill>
                <a:latin typeface="+mn-lt"/>
              </a:rPr>
              <a:t>char *</a:t>
            </a:r>
            <a:r>
              <a:rPr lang="en-US" altLang="zh-TW" sz="2000" dirty="0" err="1" smtClean="0">
                <a:solidFill>
                  <a:srgbClr val="FFFF00"/>
                </a:solidFill>
                <a:latin typeface="+mn-lt"/>
              </a:rPr>
              <a:t>rearPoseName</a:t>
            </a:r>
            <a:r>
              <a:rPr lang="en-US" altLang="zh-TW" sz="2000" dirty="0" smtClean="0">
                <a:solidFill>
                  <a:srgbClr val="FFFF00"/>
                </a:solidFill>
                <a:latin typeface="+mn-lt"/>
              </a:rPr>
              <a:t>, float length, BOOL4 </a:t>
            </a:r>
            <a:r>
              <a:rPr lang="en-US" altLang="zh-TW" sz="2000" dirty="0" err="1">
                <a:solidFill>
                  <a:srgbClr val="FFFF00"/>
                </a:solidFill>
                <a:latin typeface="+mn-lt"/>
              </a:rPr>
              <a:t>beDelete</a:t>
            </a:r>
            <a:r>
              <a:rPr lang="en-US" altLang="zh-TW" sz="2000" dirty="0">
                <a:solidFill>
                  <a:srgbClr val="FFFF00"/>
                </a:solidFill>
                <a:latin typeface="+mn-lt"/>
              </a:rPr>
              <a:t> = TRUE);</a:t>
            </a:r>
          </a:p>
          <a:p>
            <a:pPr lvl="1"/>
            <a:r>
              <a:rPr lang="en-US" altLang="zh-TW" sz="2000" dirty="0">
                <a:latin typeface="+mn-lt"/>
              </a:rPr>
              <a:t>This function returns an action ID if success.</a:t>
            </a:r>
          </a:p>
          <a:p>
            <a:pPr lvl="1"/>
            <a:r>
              <a:rPr lang="en-US" altLang="zh-TW" sz="2000" dirty="0">
                <a:solidFill>
                  <a:srgbClr val="FFFF00"/>
                </a:solidFill>
                <a:latin typeface="+mn-lt"/>
              </a:rPr>
              <a:t>char *</a:t>
            </a:r>
            <a:r>
              <a:rPr lang="en-US" altLang="zh-TW" sz="2000" dirty="0" err="1">
                <a:solidFill>
                  <a:srgbClr val="FFFF00"/>
                </a:solidFill>
                <a:latin typeface="+mn-lt"/>
              </a:rPr>
              <a:t>bodyName</a:t>
            </a:r>
            <a:r>
              <a:rPr lang="en-US" altLang="zh-TW" sz="2000" dirty="0">
                <a:solidFill>
                  <a:srgbClr val="FFFF00"/>
                </a:solidFill>
                <a:latin typeface="+mn-lt"/>
              </a:rPr>
              <a:t> </a:t>
            </a:r>
            <a:r>
              <a:rPr lang="en-US" altLang="zh-TW" sz="2000" dirty="0">
                <a:latin typeface="+mn-lt"/>
              </a:rPr>
              <a:t>is the body </a:t>
            </a:r>
            <a:r>
              <a:rPr lang="en-US" altLang="zh-TW" sz="2000" dirty="0" smtClean="0">
                <a:latin typeface="+mn-lt"/>
              </a:rPr>
              <a:t>using </a:t>
            </a:r>
            <a:r>
              <a:rPr lang="en-US" altLang="zh-TW" sz="2000" dirty="0">
                <a:latin typeface="+mn-lt"/>
              </a:rPr>
              <a:t>this action</a:t>
            </a:r>
            <a:r>
              <a:rPr lang="en-US" altLang="zh-TW" sz="2000" dirty="0" smtClean="0">
                <a:latin typeface="+mn-lt"/>
              </a:rPr>
              <a:t>.</a:t>
            </a:r>
            <a:r>
              <a:rPr lang="en-US" altLang="zh-TW" sz="2000" dirty="0">
                <a:latin typeface="+mn-lt"/>
              </a:rPr>
              <a:t> Set </a:t>
            </a:r>
            <a:r>
              <a:rPr lang="en-US" altLang="zh-TW" sz="2000" dirty="0">
                <a:solidFill>
                  <a:srgbClr val="FFFF00"/>
                </a:solidFill>
                <a:latin typeface="+mn-lt"/>
              </a:rPr>
              <a:t>NULL</a:t>
            </a:r>
            <a:r>
              <a:rPr lang="en-US" altLang="zh-TW" sz="2000" dirty="0">
                <a:latin typeface="+mn-lt"/>
              </a:rPr>
              <a:t> for first root body.</a:t>
            </a:r>
          </a:p>
          <a:p>
            <a:pPr lvl="1"/>
            <a:endParaRPr lang="en-US" altLang="zh-TW" sz="2000" dirty="0">
              <a:latin typeface="+mn-lt"/>
            </a:endParaRPr>
          </a:p>
        </p:txBody>
      </p:sp>
    </p:spTree>
    <p:extLst>
      <p:ext uri="{BB962C8B-B14F-4D97-AF65-F5344CB8AC3E}">
        <p14:creationId xmlns:p14="http://schemas.microsoft.com/office/powerpoint/2010/main" val="101598227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Create an Action (2)</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59046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altLang="zh-TW" sz="2000" dirty="0" smtClean="0">
                <a:solidFill>
                  <a:srgbClr val="FFFF00"/>
                </a:solidFill>
                <a:latin typeface="+mn-lt"/>
              </a:rPr>
              <a:t>char *</a:t>
            </a:r>
            <a:r>
              <a:rPr lang="en-US" altLang="zh-TW" sz="2000" dirty="0" err="1" smtClean="0">
                <a:solidFill>
                  <a:srgbClr val="FFFF00"/>
                </a:solidFill>
                <a:latin typeface="+mn-lt"/>
              </a:rPr>
              <a:t>actionName</a:t>
            </a:r>
            <a:r>
              <a:rPr lang="en-US" altLang="zh-TW" sz="2000" dirty="0" smtClean="0">
                <a:solidFill>
                  <a:srgbClr val="FFFF00"/>
                </a:solidFill>
                <a:latin typeface="+mn-lt"/>
              </a:rPr>
              <a:t> </a:t>
            </a:r>
            <a:r>
              <a:rPr lang="en-US" altLang="zh-TW" sz="2000" dirty="0" smtClean="0">
                <a:latin typeface="+mn-lt"/>
              </a:rPr>
              <a:t>is the name of the action.</a:t>
            </a:r>
          </a:p>
          <a:p>
            <a:pPr lvl="1"/>
            <a:r>
              <a:rPr lang="en-US" altLang="zh-TW" sz="2000" dirty="0" smtClean="0">
                <a:solidFill>
                  <a:srgbClr val="FFFF00"/>
                </a:solidFill>
                <a:latin typeface="+mn-lt"/>
              </a:rPr>
              <a:t>char *</a:t>
            </a:r>
            <a:r>
              <a:rPr lang="en-US" altLang="zh-TW" sz="2000" dirty="0" err="1" smtClean="0">
                <a:solidFill>
                  <a:srgbClr val="FFFF00"/>
                </a:solidFill>
                <a:latin typeface="+mn-lt"/>
              </a:rPr>
              <a:t>frontPoseName</a:t>
            </a:r>
            <a:r>
              <a:rPr lang="en-US" altLang="zh-TW" sz="2000" dirty="0" smtClean="0">
                <a:solidFill>
                  <a:srgbClr val="FFFF00"/>
                </a:solidFill>
                <a:latin typeface="+mn-lt"/>
              </a:rPr>
              <a:t> </a:t>
            </a:r>
            <a:r>
              <a:rPr lang="en-US" altLang="zh-TW" sz="2000" dirty="0">
                <a:latin typeface="+mn-lt"/>
              </a:rPr>
              <a:t>is the </a:t>
            </a:r>
            <a:r>
              <a:rPr lang="en-US" altLang="zh-TW" sz="2000" dirty="0" smtClean="0">
                <a:latin typeface="+mn-lt"/>
              </a:rPr>
              <a:t>front pose.</a:t>
            </a:r>
          </a:p>
          <a:p>
            <a:pPr lvl="1"/>
            <a:r>
              <a:rPr lang="en-US" altLang="zh-TW" sz="2000" dirty="0">
                <a:solidFill>
                  <a:srgbClr val="FFFF00"/>
                </a:solidFill>
                <a:latin typeface="+mn-lt"/>
              </a:rPr>
              <a:t>c</a:t>
            </a:r>
            <a:r>
              <a:rPr lang="en-US" altLang="zh-TW" sz="2000" dirty="0" smtClean="0">
                <a:solidFill>
                  <a:srgbClr val="FFFF00"/>
                </a:solidFill>
                <a:latin typeface="+mn-lt"/>
              </a:rPr>
              <a:t>har *</a:t>
            </a:r>
            <a:r>
              <a:rPr lang="en-US" altLang="zh-TW" sz="2000" dirty="0" err="1" smtClean="0">
                <a:solidFill>
                  <a:srgbClr val="FFFF00"/>
                </a:solidFill>
                <a:latin typeface="+mn-lt"/>
              </a:rPr>
              <a:t>rearPoseName</a:t>
            </a:r>
            <a:r>
              <a:rPr lang="en-US" altLang="zh-TW" sz="2000" dirty="0" smtClean="0">
                <a:solidFill>
                  <a:srgbClr val="FFFF00"/>
                </a:solidFill>
                <a:latin typeface="+mn-lt"/>
              </a:rPr>
              <a:t> </a:t>
            </a:r>
            <a:r>
              <a:rPr lang="en-US" altLang="zh-TW" sz="2000" dirty="0" smtClean="0">
                <a:latin typeface="+mn-lt"/>
              </a:rPr>
              <a:t>is the rear pose.</a:t>
            </a:r>
          </a:p>
          <a:p>
            <a:pPr lvl="1"/>
            <a:r>
              <a:rPr lang="en-US" altLang="zh-TW" sz="2000" dirty="0">
                <a:solidFill>
                  <a:srgbClr val="FFFF00"/>
                </a:solidFill>
                <a:latin typeface="+mn-lt"/>
              </a:rPr>
              <a:t>f</a:t>
            </a:r>
            <a:r>
              <a:rPr lang="en-US" altLang="zh-TW" sz="2000" dirty="0" smtClean="0">
                <a:solidFill>
                  <a:srgbClr val="FFFF00"/>
                </a:solidFill>
                <a:latin typeface="+mn-lt"/>
              </a:rPr>
              <a:t>loat length </a:t>
            </a:r>
            <a:r>
              <a:rPr lang="en-US" altLang="zh-TW" sz="2000" dirty="0" smtClean="0">
                <a:latin typeface="+mn-lt"/>
              </a:rPr>
              <a:t>is the length of overlapping.</a:t>
            </a:r>
            <a:endParaRPr lang="en-US" altLang="zh-TW" sz="2000" dirty="0">
              <a:latin typeface="+mn-lt"/>
            </a:endParaRPr>
          </a:p>
          <a:p>
            <a:pPr lvl="1"/>
            <a:r>
              <a:rPr lang="en-US" altLang="zh-TW" sz="2000" dirty="0">
                <a:solidFill>
                  <a:srgbClr val="FFFF00"/>
                </a:solidFill>
                <a:latin typeface="+mn-lt"/>
              </a:rPr>
              <a:t>BOOL4 </a:t>
            </a:r>
            <a:r>
              <a:rPr lang="en-US" altLang="zh-TW" sz="2000" dirty="0" err="1">
                <a:solidFill>
                  <a:srgbClr val="FFFF00"/>
                </a:solidFill>
                <a:latin typeface="+mn-lt"/>
              </a:rPr>
              <a:t>beDelete</a:t>
            </a:r>
            <a:r>
              <a:rPr lang="en-US" altLang="zh-TW" sz="2000" dirty="0">
                <a:solidFill>
                  <a:srgbClr val="FFFF00"/>
                </a:solidFill>
                <a:latin typeface="+mn-lt"/>
              </a:rPr>
              <a:t> = TRUE </a:t>
            </a:r>
            <a:r>
              <a:rPr lang="en-US" altLang="zh-TW" sz="2000" dirty="0">
                <a:latin typeface="+mn-lt"/>
              </a:rPr>
              <a:t>will delete the action that uses the same action name. </a:t>
            </a:r>
            <a:r>
              <a:rPr lang="en-US" altLang="zh-TW" sz="2000" dirty="0">
                <a:solidFill>
                  <a:srgbClr val="FFFF00"/>
                </a:solidFill>
                <a:latin typeface="+mn-lt"/>
              </a:rPr>
              <a:t>TRUE</a:t>
            </a:r>
            <a:r>
              <a:rPr lang="en-US" altLang="zh-TW" sz="2000" dirty="0">
                <a:latin typeface="+mn-lt"/>
              </a:rPr>
              <a:t> is the default value</a:t>
            </a:r>
            <a:r>
              <a:rPr lang="en-US" altLang="zh-TW" sz="2000" dirty="0" smtClean="0">
                <a:latin typeface="+mn-lt"/>
              </a:rPr>
              <a:t>.</a:t>
            </a:r>
          </a:p>
          <a:p>
            <a:r>
              <a:rPr lang="en-US" altLang="zh-TW" sz="2000" dirty="0">
                <a:latin typeface="+mn-lt"/>
              </a:rPr>
              <a:t>Create a </a:t>
            </a:r>
            <a:r>
              <a:rPr lang="en-US" altLang="zh-TW" sz="2000" dirty="0" smtClean="0">
                <a:latin typeface="+mn-lt"/>
              </a:rPr>
              <a:t>connected pose </a:t>
            </a:r>
            <a:r>
              <a:rPr lang="en-US" altLang="zh-TW" sz="2000" dirty="0">
                <a:latin typeface="+mn-lt"/>
              </a:rPr>
              <a:t>action</a:t>
            </a:r>
          </a:p>
          <a:p>
            <a:pPr lvl="1"/>
            <a:r>
              <a:rPr lang="en-US" altLang="zh-TW" sz="2000" dirty="0" err="1">
                <a:solidFill>
                  <a:srgbClr val="FFFF00"/>
                </a:solidFill>
                <a:latin typeface="+mn-lt"/>
              </a:rPr>
              <a:t>ACTIONid</a:t>
            </a:r>
            <a:r>
              <a:rPr lang="en-US" altLang="zh-TW" sz="2000" dirty="0">
                <a:solidFill>
                  <a:srgbClr val="FFFF00"/>
                </a:solidFill>
                <a:latin typeface="+mn-lt"/>
              </a:rPr>
              <a:t> </a:t>
            </a:r>
            <a:r>
              <a:rPr lang="en-US" altLang="zh-TW" sz="2000" dirty="0" err="1">
                <a:solidFill>
                  <a:srgbClr val="FFFF00"/>
                </a:solidFill>
                <a:latin typeface="+mn-lt"/>
              </a:rPr>
              <a:t>FnCharacter</a:t>
            </a:r>
            <a:r>
              <a:rPr lang="en-US" altLang="zh-TW" sz="2000" dirty="0">
                <a:solidFill>
                  <a:srgbClr val="FFFF00"/>
                </a:solidFill>
                <a:latin typeface="+mn-lt"/>
              </a:rPr>
              <a:t>::</a:t>
            </a:r>
            <a:r>
              <a:rPr lang="en-US" altLang="zh-TW" sz="2000" dirty="0" err="1" smtClean="0">
                <a:solidFill>
                  <a:srgbClr val="FFFF00"/>
                </a:solidFill>
                <a:latin typeface="+mn-lt"/>
              </a:rPr>
              <a:t>CreateConnectAction</a:t>
            </a:r>
            <a:r>
              <a:rPr lang="en-US" altLang="zh-TW" sz="2000" dirty="0" smtClean="0">
                <a:solidFill>
                  <a:srgbClr val="FFFF00"/>
                </a:solidFill>
                <a:latin typeface="+mn-lt"/>
              </a:rPr>
              <a:t>(char </a:t>
            </a:r>
            <a:r>
              <a:rPr lang="en-US" altLang="zh-TW" sz="2000" dirty="0">
                <a:solidFill>
                  <a:srgbClr val="FFFF00"/>
                </a:solidFill>
                <a:latin typeface="+mn-lt"/>
              </a:rPr>
              <a:t>*</a:t>
            </a:r>
            <a:r>
              <a:rPr lang="en-US" altLang="zh-TW" sz="2000" dirty="0" err="1">
                <a:solidFill>
                  <a:srgbClr val="FFFF00"/>
                </a:solidFill>
                <a:latin typeface="+mn-lt"/>
              </a:rPr>
              <a:t>bodyName</a:t>
            </a:r>
            <a:r>
              <a:rPr lang="en-US" altLang="zh-TW" sz="2000" dirty="0">
                <a:solidFill>
                  <a:srgbClr val="FFFF00"/>
                </a:solidFill>
                <a:latin typeface="+mn-lt"/>
              </a:rPr>
              <a:t>, char *</a:t>
            </a:r>
            <a:r>
              <a:rPr lang="en-US" altLang="zh-TW" sz="2000" dirty="0" err="1">
                <a:solidFill>
                  <a:srgbClr val="FFFF00"/>
                </a:solidFill>
                <a:latin typeface="+mn-lt"/>
              </a:rPr>
              <a:t>actionName</a:t>
            </a:r>
            <a:r>
              <a:rPr lang="en-US" altLang="zh-TW" sz="2000" dirty="0">
                <a:solidFill>
                  <a:srgbClr val="FFFF00"/>
                </a:solidFill>
                <a:latin typeface="+mn-lt"/>
              </a:rPr>
              <a:t>, char *</a:t>
            </a:r>
            <a:r>
              <a:rPr lang="en-US" altLang="zh-TW" sz="2000" dirty="0" err="1">
                <a:solidFill>
                  <a:srgbClr val="FFFF00"/>
                </a:solidFill>
                <a:latin typeface="+mn-lt"/>
              </a:rPr>
              <a:t>frontPoseName</a:t>
            </a:r>
            <a:r>
              <a:rPr lang="en-US" altLang="zh-TW" sz="2000" dirty="0">
                <a:solidFill>
                  <a:srgbClr val="FFFF00"/>
                </a:solidFill>
                <a:latin typeface="+mn-lt"/>
              </a:rPr>
              <a:t>, char *</a:t>
            </a:r>
            <a:r>
              <a:rPr lang="en-US" altLang="zh-TW" sz="2000" dirty="0" err="1">
                <a:solidFill>
                  <a:srgbClr val="FFFF00"/>
                </a:solidFill>
                <a:latin typeface="+mn-lt"/>
              </a:rPr>
              <a:t>rearPoseName</a:t>
            </a:r>
            <a:r>
              <a:rPr lang="en-US" altLang="zh-TW" sz="2000" dirty="0">
                <a:solidFill>
                  <a:srgbClr val="FFFF00"/>
                </a:solidFill>
                <a:latin typeface="+mn-lt"/>
              </a:rPr>
              <a:t>, </a:t>
            </a:r>
            <a:r>
              <a:rPr lang="en-US" altLang="zh-TW" sz="2000" dirty="0" err="1" smtClean="0">
                <a:solidFill>
                  <a:srgbClr val="FFFF00"/>
                </a:solidFill>
                <a:latin typeface="+mn-lt"/>
              </a:rPr>
              <a:t>int</a:t>
            </a:r>
            <a:r>
              <a:rPr lang="en-US" altLang="zh-TW" sz="2000" dirty="0" smtClean="0">
                <a:solidFill>
                  <a:srgbClr val="FFFF00"/>
                </a:solidFill>
                <a:latin typeface="+mn-lt"/>
              </a:rPr>
              <a:t> length, BOOL4 </a:t>
            </a:r>
            <a:r>
              <a:rPr lang="en-US" altLang="zh-TW" sz="2000" dirty="0" err="1">
                <a:solidFill>
                  <a:srgbClr val="FFFF00"/>
                </a:solidFill>
                <a:latin typeface="+mn-lt"/>
              </a:rPr>
              <a:t>beDelete</a:t>
            </a:r>
            <a:r>
              <a:rPr lang="en-US" altLang="zh-TW" sz="2000" dirty="0">
                <a:solidFill>
                  <a:srgbClr val="FFFF00"/>
                </a:solidFill>
                <a:latin typeface="+mn-lt"/>
              </a:rPr>
              <a:t> = TRUE);</a:t>
            </a:r>
          </a:p>
          <a:p>
            <a:pPr lvl="1"/>
            <a:r>
              <a:rPr lang="en-US" altLang="zh-TW" sz="2000" dirty="0">
                <a:latin typeface="+mn-lt"/>
              </a:rPr>
              <a:t>This function returns an action ID if success.</a:t>
            </a:r>
          </a:p>
          <a:p>
            <a:pPr lvl="1"/>
            <a:r>
              <a:rPr lang="en-US" altLang="zh-TW" sz="2000" dirty="0">
                <a:solidFill>
                  <a:srgbClr val="FFFF00"/>
                </a:solidFill>
                <a:latin typeface="+mn-lt"/>
              </a:rPr>
              <a:t>char *</a:t>
            </a:r>
            <a:r>
              <a:rPr lang="en-US" altLang="zh-TW" sz="2000" dirty="0" err="1">
                <a:solidFill>
                  <a:srgbClr val="FFFF00"/>
                </a:solidFill>
                <a:latin typeface="+mn-lt"/>
              </a:rPr>
              <a:t>bodyName</a:t>
            </a:r>
            <a:r>
              <a:rPr lang="en-US" altLang="zh-TW" sz="2000" dirty="0">
                <a:solidFill>
                  <a:srgbClr val="FFFF00"/>
                </a:solidFill>
                <a:latin typeface="+mn-lt"/>
              </a:rPr>
              <a:t> </a:t>
            </a:r>
            <a:r>
              <a:rPr lang="en-US" altLang="zh-TW" sz="2000" dirty="0">
                <a:latin typeface="+mn-lt"/>
              </a:rPr>
              <a:t>is the body using this action. Set </a:t>
            </a:r>
            <a:r>
              <a:rPr lang="en-US" altLang="zh-TW" sz="2000" dirty="0">
                <a:solidFill>
                  <a:srgbClr val="FFFF00"/>
                </a:solidFill>
                <a:latin typeface="+mn-lt"/>
              </a:rPr>
              <a:t>NULL</a:t>
            </a:r>
            <a:r>
              <a:rPr lang="en-US" altLang="zh-TW" sz="2000" dirty="0">
                <a:latin typeface="+mn-lt"/>
              </a:rPr>
              <a:t> for first root body.</a:t>
            </a:r>
          </a:p>
          <a:p>
            <a:pPr lvl="1"/>
            <a:r>
              <a:rPr lang="en-US" altLang="zh-TW" sz="2000" dirty="0">
                <a:solidFill>
                  <a:srgbClr val="FFFF00"/>
                </a:solidFill>
                <a:latin typeface="+mn-lt"/>
              </a:rPr>
              <a:t>char *</a:t>
            </a:r>
            <a:r>
              <a:rPr lang="en-US" altLang="zh-TW" sz="2000" dirty="0" err="1">
                <a:solidFill>
                  <a:srgbClr val="FFFF00"/>
                </a:solidFill>
                <a:latin typeface="+mn-lt"/>
              </a:rPr>
              <a:t>actionName</a:t>
            </a:r>
            <a:r>
              <a:rPr lang="en-US" altLang="zh-TW" sz="2000" dirty="0">
                <a:solidFill>
                  <a:srgbClr val="FFFF00"/>
                </a:solidFill>
                <a:latin typeface="+mn-lt"/>
              </a:rPr>
              <a:t> </a:t>
            </a:r>
            <a:r>
              <a:rPr lang="en-US" altLang="zh-TW" sz="2000" dirty="0">
                <a:latin typeface="+mn-lt"/>
              </a:rPr>
              <a:t>is the name of the action.</a:t>
            </a:r>
          </a:p>
          <a:p>
            <a:pPr lvl="1"/>
            <a:r>
              <a:rPr lang="en-US" altLang="zh-TW" sz="2000" dirty="0">
                <a:solidFill>
                  <a:srgbClr val="FFFF00"/>
                </a:solidFill>
                <a:latin typeface="+mn-lt"/>
              </a:rPr>
              <a:t>char *</a:t>
            </a:r>
            <a:r>
              <a:rPr lang="en-US" altLang="zh-TW" sz="2000" dirty="0" err="1">
                <a:solidFill>
                  <a:srgbClr val="FFFF00"/>
                </a:solidFill>
                <a:latin typeface="+mn-lt"/>
              </a:rPr>
              <a:t>frontPoseName</a:t>
            </a:r>
            <a:r>
              <a:rPr lang="en-US" altLang="zh-TW" sz="2000" dirty="0">
                <a:solidFill>
                  <a:srgbClr val="FFFF00"/>
                </a:solidFill>
                <a:latin typeface="+mn-lt"/>
              </a:rPr>
              <a:t> </a:t>
            </a:r>
            <a:r>
              <a:rPr lang="en-US" altLang="zh-TW" sz="2000" dirty="0">
                <a:latin typeface="+mn-lt"/>
              </a:rPr>
              <a:t>is the front pose.</a:t>
            </a:r>
          </a:p>
          <a:p>
            <a:pPr lvl="1"/>
            <a:r>
              <a:rPr lang="en-US" altLang="zh-TW" sz="2000" dirty="0">
                <a:solidFill>
                  <a:srgbClr val="FFFF00"/>
                </a:solidFill>
                <a:latin typeface="+mn-lt"/>
              </a:rPr>
              <a:t>char *</a:t>
            </a:r>
            <a:r>
              <a:rPr lang="en-US" altLang="zh-TW" sz="2000" dirty="0" err="1">
                <a:solidFill>
                  <a:srgbClr val="FFFF00"/>
                </a:solidFill>
                <a:latin typeface="+mn-lt"/>
              </a:rPr>
              <a:t>rearPoseName</a:t>
            </a:r>
            <a:r>
              <a:rPr lang="en-US" altLang="zh-TW" sz="2000" dirty="0">
                <a:solidFill>
                  <a:srgbClr val="FFFF00"/>
                </a:solidFill>
                <a:latin typeface="+mn-lt"/>
              </a:rPr>
              <a:t> </a:t>
            </a:r>
            <a:r>
              <a:rPr lang="en-US" altLang="zh-TW" sz="2000" dirty="0">
                <a:latin typeface="+mn-lt"/>
              </a:rPr>
              <a:t>is the rear pose</a:t>
            </a:r>
            <a:r>
              <a:rPr lang="en-US" altLang="zh-TW" sz="2000" dirty="0" smtClean="0">
                <a:latin typeface="+mn-lt"/>
              </a:rPr>
              <a:t>.</a:t>
            </a:r>
          </a:p>
          <a:p>
            <a:pPr lvl="1"/>
            <a:r>
              <a:rPr lang="en-US" altLang="zh-TW" sz="2000" dirty="0">
                <a:solidFill>
                  <a:srgbClr val="FFFF00"/>
                </a:solidFill>
                <a:latin typeface="+mn-lt"/>
              </a:rPr>
              <a:t>f</a:t>
            </a:r>
            <a:r>
              <a:rPr lang="en-US" altLang="zh-TW" sz="2000" dirty="0" smtClean="0">
                <a:solidFill>
                  <a:srgbClr val="FFFF00"/>
                </a:solidFill>
                <a:latin typeface="+mn-lt"/>
              </a:rPr>
              <a:t>loat length </a:t>
            </a:r>
            <a:r>
              <a:rPr lang="en-US" altLang="zh-TW" sz="2000" dirty="0" smtClean="0">
                <a:latin typeface="+mn-lt"/>
              </a:rPr>
              <a:t>is the length of the time gap.</a:t>
            </a:r>
            <a:endParaRPr lang="en-US" altLang="zh-TW" sz="2000" dirty="0">
              <a:latin typeface="+mn-lt"/>
            </a:endParaRPr>
          </a:p>
        </p:txBody>
      </p:sp>
    </p:spTree>
    <p:extLst>
      <p:ext uri="{BB962C8B-B14F-4D97-AF65-F5344CB8AC3E}">
        <p14:creationId xmlns:p14="http://schemas.microsoft.com/office/powerpoint/2010/main" val="208097764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Create an Action (3)</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612068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altLang="zh-TW" sz="2000" dirty="0" smtClean="0">
                <a:solidFill>
                  <a:srgbClr val="FFFF00"/>
                </a:solidFill>
                <a:latin typeface="+mn-lt"/>
              </a:rPr>
              <a:t>BOOL4 </a:t>
            </a:r>
            <a:r>
              <a:rPr lang="en-US" altLang="zh-TW" sz="2000" dirty="0" err="1">
                <a:solidFill>
                  <a:srgbClr val="FFFF00"/>
                </a:solidFill>
                <a:latin typeface="+mn-lt"/>
              </a:rPr>
              <a:t>beDelete</a:t>
            </a:r>
            <a:r>
              <a:rPr lang="en-US" altLang="zh-TW" sz="2000" dirty="0">
                <a:solidFill>
                  <a:srgbClr val="FFFF00"/>
                </a:solidFill>
                <a:latin typeface="+mn-lt"/>
              </a:rPr>
              <a:t> = TRUE </a:t>
            </a:r>
            <a:r>
              <a:rPr lang="en-US" altLang="zh-TW" sz="2000" dirty="0">
                <a:latin typeface="+mn-lt"/>
              </a:rPr>
              <a:t>will delete the action that uses the same action name. </a:t>
            </a:r>
            <a:r>
              <a:rPr lang="en-US" altLang="zh-TW" sz="2000" dirty="0">
                <a:solidFill>
                  <a:srgbClr val="FFFF00"/>
                </a:solidFill>
                <a:latin typeface="+mn-lt"/>
              </a:rPr>
              <a:t>TRUE</a:t>
            </a:r>
            <a:r>
              <a:rPr lang="en-US" altLang="zh-TW" sz="2000" dirty="0">
                <a:latin typeface="+mn-lt"/>
              </a:rPr>
              <a:t> is the default value</a:t>
            </a:r>
            <a:r>
              <a:rPr lang="en-US" altLang="zh-TW" sz="2000" dirty="0" smtClean="0">
                <a:latin typeface="+mn-lt"/>
              </a:rPr>
              <a:t>.</a:t>
            </a:r>
          </a:p>
          <a:p>
            <a:r>
              <a:rPr lang="en-US" altLang="zh-TW" sz="2000" dirty="0">
                <a:latin typeface="+mn-lt"/>
              </a:rPr>
              <a:t>Create a </a:t>
            </a:r>
            <a:r>
              <a:rPr lang="en-US" altLang="zh-TW" sz="2000" dirty="0" smtClean="0">
                <a:latin typeface="+mn-lt"/>
              </a:rPr>
              <a:t>full blended action</a:t>
            </a:r>
            <a:endParaRPr lang="en-US" altLang="zh-TW" sz="2000" dirty="0">
              <a:latin typeface="+mn-lt"/>
            </a:endParaRPr>
          </a:p>
          <a:p>
            <a:pPr lvl="1"/>
            <a:r>
              <a:rPr lang="en-US" altLang="zh-TW" sz="2000" dirty="0" err="1">
                <a:solidFill>
                  <a:srgbClr val="FFFF00"/>
                </a:solidFill>
                <a:latin typeface="+mn-lt"/>
              </a:rPr>
              <a:t>ACTIONid</a:t>
            </a:r>
            <a:r>
              <a:rPr lang="en-US" altLang="zh-TW" sz="2000" dirty="0">
                <a:solidFill>
                  <a:srgbClr val="FFFF00"/>
                </a:solidFill>
                <a:latin typeface="+mn-lt"/>
              </a:rPr>
              <a:t> </a:t>
            </a:r>
            <a:r>
              <a:rPr lang="en-US" altLang="zh-TW" sz="2000" dirty="0" err="1">
                <a:solidFill>
                  <a:srgbClr val="FFFF00"/>
                </a:solidFill>
                <a:latin typeface="+mn-lt"/>
              </a:rPr>
              <a:t>FnCharacter</a:t>
            </a:r>
            <a:r>
              <a:rPr lang="en-US" altLang="zh-TW" sz="2000" dirty="0">
                <a:solidFill>
                  <a:srgbClr val="FFFF00"/>
                </a:solidFill>
                <a:latin typeface="+mn-lt"/>
              </a:rPr>
              <a:t>::</a:t>
            </a:r>
            <a:r>
              <a:rPr lang="en-US" altLang="zh-TW" sz="2000" dirty="0" err="1" smtClean="0">
                <a:solidFill>
                  <a:srgbClr val="FFFF00"/>
                </a:solidFill>
                <a:latin typeface="+mn-lt"/>
              </a:rPr>
              <a:t>CreateFullBlendAction</a:t>
            </a:r>
            <a:r>
              <a:rPr lang="en-US" altLang="zh-TW" sz="2000" dirty="0" smtClean="0">
                <a:solidFill>
                  <a:srgbClr val="FFFF00"/>
                </a:solidFill>
                <a:latin typeface="+mn-lt"/>
              </a:rPr>
              <a:t>(char </a:t>
            </a:r>
            <a:r>
              <a:rPr lang="en-US" altLang="zh-TW" sz="2000" dirty="0">
                <a:solidFill>
                  <a:srgbClr val="FFFF00"/>
                </a:solidFill>
                <a:latin typeface="+mn-lt"/>
              </a:rPr>
              <a:t>*</a:t>
            </a:r>
            <a:r>
              <a:rPr lang="en-US" altLang="zh-TW" sz="2000" dirty="0" err="1">
                <a:solidFill>
                  <a:srgbClr val="FFFF00"/>
                </a:solidFill>
                <a:latin typeface="+mn-lt"/>
              </a:rPr>
              <a:t>bodyName</a:t>
            </a:r>
            <a:r>
              <a:rPr lang="en-US" altLang="zh-TW" sz="2000" dirty="0">
                <a:solidFill>
                  <a:srgbClr val="FFFF00"/>
                </a:solidFill>
                <a:latin typeface="+mn-lt"/>
              </a:rPr>
              <a:t>, char *</a:t>
            </a:r>
            <a:r>
              <a:rPr lang="en-US" altLang="zh-TW" sz="2000" dirty="0" err="1">
                <a:solidFill>
                  <a:srgbClr val="FFFF00"/>
                </a:solidFill>
                <a:latin typeface="+mn-lt"/>
              </a:rPr>
              <a:t>actionName</a:t>
            </a:r>
            <a:r>
              <a:rPr lang="en-US" altLang="zh-TW" sz="2000" dirty="0">
                <a:solidFill>
                  <a:srgbClr val="FFFF00"/>
                </a:solidFill>
                <a:latin typeface="+mn-lt"/>
              </a:rPr>
              <a:t>, char </a:t>
            </a:r>
            <a:r>
              <a:rPr lang="en-US" altLang="zh-TW" sz="2000" dirty="0" smtClean="0">
                <a:solidFill>
                  <a:srgbClr val="FFFF00"/>
                </a:solidFill>
                <a:latin typeface="+mn-lt"/>
              </a:rPr>
              <a:t>*poseName0, </a:t>
            </a:r>
            <a:r>
              <a:rPr lang="en-US" altLang="zh-TW" sz="2000" dirty="0">
                <a:solidFill>
                  <a:srgbClr val="FFFF00"/>
                </a:solidFill>
                <a:latin typeface="+mn-lt"/>
              </a:rPr>
              <a:t>char </a:t>
            </a:r>
            <a:r>
              <a:rPr lang="en-US" altLang="zh-TW" sz="2000" dirty="0" smtClean="0">
                <a:solidFill>
                  <a:srgbClr val="FFFF00"/>
                </a:solidFill>
                <a:latin typeface="+mn-lt"/>
              </a:rPr>
              <a:t>*poseName1, float w0, float w1, BOOL4 </a:t>
            </a:r>
            <a:r>
              <a:rPr lang="en-US" altLang="zh-TW" sz="2000" dirty="0" err="1">
                <a:solidFill>
                  <a:srgbClr val="FFFF00"/>
                </a:solidFill>
                <a:latin typeface="+mn-lt"/>
              </a:rPr>
              <a:t>beDelete</a:t>
            </a:r>
            <a:r>
              <a:rPr lang="en-US" altLang="zh-TW" sz="2000" dirty="0">
                <a:solidFill>
                  <a:srgbClr val="FFFF00"/>
                </a:solidFill>
                <a:latin typeface="+mn-lt"/>
              </a:rPr>
              <a:t> = TRUE);</a:t>
            </a:r>
          </a:p>
          <a:p>
            <a:pPr lvl="1"/>
            <a:r>
              <a:rPr lang="en-US" altLang="zh-TW" sz="2000" dirty="0">
                <a:latin typeface="+mn-lt"/>
              </a:rPr>
              <a:t>This function returns an action ID if success.</a:t>
            </a:r>
          </a:p>
          <a:p>
            <a:pPr lvl="1"/>
            <a:r>
              <a:rPr lang="en-US" altLang="zh-TW" sz="2000" dirty="0">
                <a:solidFill>
                  <a:srgbClr val="FFFF00"/>
                </a:solidFill>
                <a:latin typeface="+mn-lt"/>
              </a:rPr>
              <a:t>char *</a:t>
            </a:r>
            <a:r>
              <a:rPr lang="en-US" altLang="zh-TW" sz="2000" dirty="0" err="1">
                <a:solidFill>
                  <a:srgbClr val="FFFF00"/>
                </a:solidFill>
                <a:latin typeface="+mn-lt"/>
              </a:rPr>
              <a:t>bodyName</a:t>
            </a:r>
            <a:r>
              <a:rPr lang="en-US" altLang="zh-TW" sz="2000" dirty="0">
                <a:solidFill>
                  <a:srgbClr val="FFFF00"/>
                </a:solidFill>
                <a:latin typeface="+mn-lt"/>
              </a:rPr>
              <a:t> </a:t>
            </a:r>
            <a:r>
              <a:rPr lang="en-US" altLang="zh-TW" sz="2000" dirty="0">
                <a:latin typeface="+mn-lt"/>
              </a:rPr>
              <a:t>is the body using this action. Set </a:t>
            </a:r>
            <a:r>
              <a:rPr lang="en-US" altLang="zh-TW" sz="2000" dirty="0">
                <a:solidFill>
                  <a:srgbClr val="FFFF00"/>
                </a:solidFill>
                <a:latin typeface="+mn-lt"/>
              </a:rPr>
              <a:t>NULL</a:t>
            </a:r>
            <a:r>
              <a:rPr lang="en-US" altLang="zh-TW" sz="2000" dirty="0">
                <a:latin typeface="+mn-lt"/>
              </a:rPr>
              <a:t> for first root body.</a:t>
            </a:r>
          </a:p>
          <a:p>
            <a:pPr lvl="1"/>
            <a:r>
              <a:rPr lang="en-US" altLang="zh-TW" sz="2000" dirty="0">
                <a:solidFill>
                  <a:srgbClr val="FFFF00"/>
                </a:solidFill>
                <a:latin typeface="+mn-lt"/>
              </a:rPr>
              <a:t>char *</a:t>
            </a:r>
            <a:r>
              <a:rPr lang="en-US" altLang="zh-TW" sz="2000" dirty="0" err="1">
                <a:solidFill>
                  <a:srgbClr val="FFFF00"/>
                </a:solidFill>
                <a:latin typeface="+mn-lt"/>
              </a:rPr>
              <a:t>actionName</a:t>
            </a:r>
            <a:r>
              <a:rPr lang="en-US" altLang="zh-TW" sz="2000" dirty="0">
                <a:solidFill>
                  <a:srgbClr val="FFFF00"/>
                </a:solidFill>
                <a:latin typeface="+mn-lt"/>
              </a:rPr>
              <a:t> </a:t>
            </a:r>
            <a:r>
              <a:rPr lang="en-US" altLang="zh-TW" sz="2000" dirty="0">
                <a:latin typeface="+mn-lt"/>
              </a:rPr>
              <a:t>is the name of the action.</a:t>
            </a:r>
          </a:p>
          <a:p>
            <a:pPr lvl="1"/>
            <a:r>
              <a:rPr lang="en-US" altLang="zh-TW" sz="2000" dirty="0">
                <a:solidFill>
                  <a:srgbClr val="FFFF00"/>
                </a:solidFill>
                <a:latin typeface="+mn-lt"/>
              </a:rPr>
              <a:t>char </a:t>
            </a:r>
            <a:r>
              <a:rPr lang="en-US" altLang="zh-TW" sz="2000" dirty="0" smtClean="0">
                <a:solidFill>
                  <a:srgbClr val="FFFF00"/>
                </a:solidFill>
                <a:latin typeface="+mn-lt"/>
              </a:rPr>
              <a:t>*poseName0 </a:t>
            </a:r>
            <a:r>
              <a:rPr lang="en-US" altLang="zh-TW" sz="2000" dirty="0">
                <a:latin typeface="+mn-lt"/>
              </a:rPr>
              <a:t>is the </a:t>
            </a:r>
            <a:r>
              <a:rPr lang="en-US" altLang="zh-TW" sz="2000" dirty="0" smtClean="0">
                <a:latin typeface="+mn-lt"/>
              </a:rPr>
              <a:t>first pose</a:t>
            </a:r>
            <a:r>
              <a:rPr lang="en-US" altLang="zh-TW" sz="2000" dirty="0">
                <a:latin typeface="+mn-lt"/>
              </a:rPr>
              <a:t>.</a:t>
            </a:r>
          </a:p>
          <a:p>
            <a:pPr lvl="1"/>
            <a:r>
              <a:rPr lang="en-US" altLang="zh-TW" sz="2000" dirty="0">
                <a:solidFill>
                  <a:srgbClr val="FFFF00"/>
                </a:solidFill>
                <a:latin typeface="+mn-lt"/>
              </a:rPr>
              <a:t>char </a:t>
            </a:r>
            <a:r>
              <a:rPr lang="en-US" altLang="zh-TW" sz="2000" dirty="0" smtClean="0">
                <a:solidFill>
                  <a:srgbClr val="FFFF00"/>
                </a:solidFill>
                <a:latin typeface="+mn-lt"/>
              </a:rPr>
              <a:t>*poseName1 </a:t>
            </a:r>
            <a:r>
              <a:rPr lang="en-US" altLang="zh-TW" sz="2000" dirty="0">
                <a:latin typeface="+mn-lt"/>
              </a:rPr>
              <a:t>is the </a:t>
            </a:r>
            <a:r>
              <a:rPr lang="en-US" altLang="zh-TW" sz="2000" dirty="0" smtClean="0">
                <a:latin typeface="+mn-lt"/>
              </a:rPr>
              <a:t>second pose</a:t>
            </a:r>
            <a:r>
              <a:rPr lang="en-US" altLang="zh-TW" sz="2000" dirty="0">
                <a:latin typeface="+mn-lt"/>
              </a:rPr>
              <a:t>.</a:t>
            </a:r>
          </a:p>
          <a:p>
            <a:pPr lvl="1"/>
            <a:r>
              <a:rPr lang="en-US" altLang="zh-TW" sz="2000" dirty="0">
                <a:solidFill>
                  <a:srgbClr val="FFFF00"/>
                </a:solidFill>
                <a:latin typeface="+mn-lt"/>
              </a:rPr>
              <a:t>float </a:t>
            </a:r>
            <a:r>
              <a:rPr lang="en-US" altLang="zh-TW" sz="2000" dirty="0" smtClean="0">
                <a:solidFill>
                  <a:srgbClr val="FFFF00"/>
                </a:solidFill>
                <a:latin typeface="+mn-lt"/>
              </a:rPr>
              <a:t>w0 </a:t>
            </a:r>
            <a:r>
              <a:rPr lang="en-US" altLang="zh-TW" sz="2000" dirty="0">
                <a:latin typeface="+mn-lt"/>
              </a:rPr>
              <a:t>is the </a:t>
            </a:r>
            <a:r>
              <a:rPr lang="en-US" altLang="zh-TW" sz="2000" dirty="0" smtClean="0">
                <a:latin typeface="+mn-lt"/>
              </a:rPr>
              <a:t>blending weight of first pose.</a:t>
            </a:r>
          </a:p>
          <a:p>
            <a:pPr lvl="1"/>
            <a:r>
              <a:rPr lang="en-US" altLang="zh-TW" sz="2000" dirty="0">
                <a:solidFill>
                  <a:srgbClr val="FFFF00"/>
                </a:solidFill>
                <a:latin typeface="+mn-lt"/>
              </a:rPr>
              <a:t>f</a:t>
            </a:r>
            <a:r>
              <a:rPr lang="en-US" altLang="zh-TW" sz="2000" dirty="0" smtClean="0">
                <a:solidFill>
                  <a:srgbClr val="FFFF00"/>
                </a:solidFill>
                <a:latin typeface="+mn-lt"/>
              </a:rPr>
              <a:t>loat w1 </a:t>
            </a:r>
            <a:r>
              <a:rPr lang="en-US" altLang="zh-TW" sz="2000" dirty="0" smtClean="0">
                <a:latin typeface="+mn-lt"/>
              </a:rPr>
              <a:t>is the blending weight of second pose.</a:t>
            </a:r>
            <a:endParaRPr lang="en-US" altLang="zh-TW" sz="2000" dirty="0">
              <a:latin typeface="+mn-lt"/>
            </a:endParaRPr>
          </a:p>
          <a:p>
            <a:pPr lvl="1"/>
            <a:r>
              <a:rPr lang="en-US" altLang="zh-TW" sz="2000" dirty="0">
                <a:solidFill>
                  <a:srgbClr val="FFFF00"/>
                </a:solidFill>
                <a:latin typeface="+mn-lt"/>
              </a:rPr>
              <a:t>BOOL4 </a:t>
            </a:r>
            <a:r>
              <a:rPr lang="en-US" altLang="zh-TW" sz="2000" dirty="0" err="1">
                <a:solidFill>
                  <a:srgbClr val="FFFF00"/>
                </a:solidFill>
                <a:latin typeface="+mn-lt"/>
              </a:rPr>
              <a:t>beDelete</a:t>
            </a:r>
            <a:r>
              <a:rPr lang="en-US" altLang="zh-TW" sz="2000" dirty="0">
                <a:solidFill>
                  <a:srgbClr val="FFFF00"/>
                </a:solidFill>
                <a:latin typeface="+mn-lt"/>
              </a:rPr>
              <a:t> = TRUE </a:t>
            </a:r>
            <a:r>
              <a:rPr lang="en-US" altLang="zh-TW" sz="2000" dirty="0">
                <a:latin typeface="+mn-lt"/>
              </a:rPr>
              <a:t>will delete the action that uses the same action name. </a:t>
            </a:r>
            <a:r>
              <a:rPr lang="en-US" altLang="zh-TW" sz="2000" dirty="0">
                <a:solidFill>
                  <a:srgbClr val="FFFF00"/>
                </a:solidFill>
                <a:latin typeface="+mn-lt"/>
              </a:rPr>
              <a:t>TRUE</a:t>
            </a:r>
            <a:r>
              <a:rPr lang="en-US" altLang="zh-TW" sz="2000" dirty="0">
                <a:latin typeface="+mn-lt"/>
              </a:rPr>
              <a:t> is the default value</a:t>
            </a:r>
            <a:r>
              <a:rPr lang="en-US" altLang="zh-TW" sz="2000" dirty="0" smtClean="0">
                <a:latin typeface="+mn-lt"/>
              </a:rPr>
              <a:t>.</a:t>
            </a:r>
          </a:p>
          <a:p>
            <a:r>
              <a:rPr lang="en-US" altLang="zh-TW" sz="2000" dirty="0" smtClean="0">
                <a:latin typeface="+mn-lt"/>
              </a:rPr>
              <a:t>Delete an action.</a:t>
            </a:r>
          </a:p>
          <a:p>
            <a:pPr lvl="1"/>
            <a:r>
              <a:rPr lang="en-US" altLang="zh-TW" sz="2000" dirty="0">
                <a:solidFill>
                  <a:srgbClr val="FFFF00"/>
                </a:solidFill>
                <a:latin typeface="+mn-lt"/>
              </a:rPr>
              <a:t>v</a:t>
            </a:r>
            <a:r>
              <a:rPr lang="en-US" altLang="zh-TW" sz="2000" dirty="0" smtClean="0">
                <a:solidFill>
                  <a:srgbClr val="FFFF00"/>
                </a:solidFill>
                <a:latin typeface="+mn-lt"/>
              </a:rPr>
              <a:t>oid </a:t>
            </a:r>
            <a:r>
              <a:rPr lang="en-US" altLang="zh-TW" sz="2000" dirty="0" err="1" smtClean="0">
                <a:solidFill>
                  <a:srgbClr val="FFFF00"/>
                </a:solidFill>
                <a:latin typeface="+mn-lt"/>
              </a:rPr>
              <a:t>FnCharacter</a:t>
            </a:r>
            <a:r>
              <a:rPr lang="en-US" altLang="zh-TW" sz="2000" dirty="0" smtClean="0">
                <a:solidFill>
                  <a:srgbClr val="FFFF00"/>
                </a:solidFill>
                <a:latin typeface="+mn-lt"/>
              </a:rPr>
              <a:t>::</a:t>
            </a:r>
            <a:r>
              <a:rPr lang="en-US" altLang="zh-TW" sz="2000" dirty="0" err="1" smtClean="0">
                <a:solidFill>
                  <a:srgbClr val="FFFF00"/>
                </a:solidFill>
                <a:latin typeface="+mn-lt"/>
              </a:rPr>
              <a:t>DeleteAction</a:t>
            </a:r>
            <a:r>
              <a:rPr lang="en-US" altLang="zh-TW" sz="2000" dirty="0" smtClean="0">
                <a:solidFill>
                  <a:srgbClr val="FFFF00"/>
                </a:solidFill>
                <a:latin typeface="+mn-lt"/>
              </a:rPr>
              <a:t>(</a:t>
            </a:r>
            <a:r>
              <a:rPr lang="en-US" altLang="zh-TW" sz="2000" dirty="0" err="1" smtClean="0">
                <a:solidFill>
                  <a:srgbClr val="FFFF00"/>
                </a:solidFill>
                <a:latin typeface="+mn-lt"/>
              </a:rPr>
              <a:t>ACTIONid</a:t>
            </a:r>
            <a:r>
              <a:rPr lang="en-US" altLang="zh-TW" sz="2000" dirty="0" smtClean="0">
                <a:solidFill>
                  <a:srgbClr val="FFFF00"/>
                </a:solidFill>
                <a:latin typeface="+mn-lt"/>
              </a:rPr>
              <a:t> </a:t>
            </a:r>
            <a:r>
              <a:rPr lang="en-US" altLang="zh-TW" sz="2000" dirty="0" err="1" smtClean="0">
                <a:solidFill>
                  <a:srgbClr val="FFFF00"/>
                </a:solidFill>
                <a:latin typeface="+mn-lt"/>
              </a:rPr>
              <a:t>actionID</a:t>
            </a:r>
            <a:r>
              <a:rPr lang="en-US" altLang="zh-TW" sz="2000" dirty="0" smtClean="0">
                <a:solidFill>
                  <a:srgbClr val="FFFF00"/>
                </a:solidFill>
                <a:latin typeface="+mn-lt"/>
              </a:rPr>
              <a:t>);</a:t>
            </a:r>
            <a:endParaRPr lang="en-US" altLang="zh-TW" sz="2000" dirty="0">
              <a:solidFill>
                <a:srgbClr val="FFFF00"/>
              </a:solidFill>
              <a:latin typeface="+mn-lt"/>
            </a:endParaRPr>
          </a:p>
        </p:txBody>
      </p:sp>
    </p:spTree>
    <p:extLst>
      <p:ext uri="{BB962C8B-B14F-4D97-AF65-F5344CB8AC3E}">
        <p14:creationId xmlns:p14="http://schemas.microsoft.com/office/powerpoint/2010/main" val="285864187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Play an Action (1)</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59046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Fly2 designs multiple channels for the body to play motions.</a:t>
            </a:r>
          </a:p>
          <a:p>
            <a:r>
              <a:rPr lang="en-US" altLang="zh-TW" sz="2000" dirty="0" smtClean="0">
                <a:latin typeface="+mn-lt"/>
              </a:rPr>
              <a:t>But most of the cases only one channel is enough (channel 0).</a:t>
            </a:r>
          </a:p>
          <a:p>
            <a:r>
              <a:rPr lang="en-US" altLang="zh-TW" sz="2000" dirty="0" smtClean="0">
                <a:latin typeface="+mn-lt"/>
              </a:rPr>
              <a:t>We can assign current actions for each body to play :</a:t>
            </a:r>
          </a:p>
          <a:p>
            <a:pPr lvl="1"/>
            <a:r>
              <a:rPr lang="en-US" altLang="zh-TW" sz="2000" dirty="0" err="1" smtClean="0">
                <a:solidFill>
                  <a:srgbClr val="FFFF00"/>
                </a:solidFill>
                <a:latin typeface="+mn-lt"/>
              </a:rPr>
              <a:t>ACTIONid</a:t>
            </a:r>
            <a:r>
              <a:rPr lang="en-US" altLang="zh-TW" sz="2000" dirty="0" smtClean="0">
                <a:solidFill>
                  <a:srgbClr val="FFFF00"/>
                </a:solidFill>
                <a:latin typeface="+mn-lt"/>
              </a:rPr>
              <a:t> </a:t>
            </a:r>
            <a:r>
              <a:rPr lang="en-US" altLang="zh-TW" sz="2000" dirty="0" err="1" smtClean="0">
                <a:solidFill>
                  <a:srgbClr val="FFFF00"/>
                </a:solidFill>
                <a:latin typeface="+mn-lt"/>
              </a:rPr>
              <a:t>FnCharacter</a:t>
            </a:r>
            <a:r>
              <a:rPr lang="en-US" altLang="zh-TW" sz="2000" dirty="0" smtClean="0">
                <a:solidFill>
                  <a:srgbClr val="FFFF00"/>
                </a:solidFill>
                <a:latin typeface="+mn-lt"/>
              </a:rPr>
              <a:t>::</a:t>
            </a:r>
            <a:r>
              <a:rPr lang="en-US" altLang="zh-TW" sz="2000" dirty="0" err="1" smtClean="0">
                <a:solidFill>
                  <a:srgbClr val="FFFF00"/>
                </a:solidFill>
                <a:latin typeface="+mn-lt"/>
              </a:rPr>
              <a:t>SetCurrentAction</a:t>
            </a:r>
            <a:r>
              <a:rPr lang="en-US" altLang="zh-TW" sz="2000" dirty="0" smtClean="0">
                <a:solidFill>
                  <a:srgbClr val="FFFF00"/>
                </a:solidFill>
                <a:latin typeface="+mn-lt"/>
              </a:rPr>
              <a:t>(char *</a:t>
            </a:r>
            <a:r>
              <a:rPr lang="en-US" altLang="zh-TW" sz="2000" dirty="0" err="1" smtClean="0">
                <a:solidFill>
                  <a:srgbClr val="FFFF00"/>
                </a:solidFill>
                <a:latin typeface="+mn-lt"/>
              </a:rPr>
              <a:t>bodyName</a:t>
            </a:r>
            <a:r>
              <a:rPr lang="en-US" altLang="zh-TW" sz="2000" dirty="0" smtClean="0">
                <a:solidFill>
                  <a:srgbClr val="FFFF00"/>
                </a:solidFill>
                <a:latin typeface="+mn-lt"/>
              </a:rPr>
              <a:t>, </a:t>
            </a:r>
            <a:r>
              <a:rPr lang="en-US" altLang="zh-TW" sz="2000" dirty="0" err="1" smtClean="0">
                <a:solidFill>
                  <a:srgbClr val="FFFF00"/>
                </a:solidFill>
                <a:latin typeface="+mn-lt"/>
              </a:rPr>
              <a:t>int</a:t>
            </a:r>
            <a:r>
              <a:rPr lang="en-US" altLang="zh-TW" sz="2000" dirty="0" smtClean="0">
                <a:solidFill>
                  <a:srgbClr val="FFFF00"/>
                </a:solidFill>
                <a:latin typeface="+mn-lt"/>
              </a:rPr>
              <a:t> channel, </a:t>
            </a:r>
            <a:r>
              <a:rPr lang="en-US" altLang="zh-TW" sz="2000" dirty="0" err="1" smtClean="0">
                <a:solidFill>
                  <a:srgbClr val="FFFF00"/>
                </a:solidFill>
                <a:latin typeface="+mn-lt"/>
              </a:rPr>
              <a:t>ACTIONid</a:t>
            </a:r>
            <a:r>
              <a:rPr lang="en-US" altLang="zh-TW" sz="2000" dirty="0" smtClean="0">
                <a:solidFill>
                  <a:srgbClr val="FFFF00"/>
                </a:solidFill>
                <a:latin typeface="+mn-lt"/>
              </a:rPr>
              <a:t> </a:t>
            </a:r>
            <a:r>
              <a:rPr lang="en-US" altLang="zh-TW" sz="2000" dirty="0" err="1" smtClean="0">
                <a:solidFill>
                  <a:srgbClr val="FFFF00"/>
                </a:solidFill>
                <a:latin typeface="+mn-lt"/>
              </a:rPr>
              <a:t>actionID</a:t>
            </a:r>
            <a:r>
              <a:rPr lang="en-US" altLang="zh-TW" sz="2000" dirty="0" smtClean="0">
                <a:solidFill>
                  <a:srgbClr val="FFFF00"/>
                </a:solidFill>
                <a:latin typeface="+mn-lt"/>
              </a:rPr>
              <a:t>, float length = 0.0f, BOOL4 </a:t>
            </a:r>
            <a:r>
              <a:rPr lang="en-US" altLang="zh-TW" sz="2000" dirty="0" err="1" smtClean="0">
                <a:solidFill>
                  <a:srgbClr val="FFFF00"/>
                </a:solidFill>
                <a:latin typeface="+mn-lt"/>
              </a:rPr>
              <a:t>bePlay</a:t>
            </a:r>
            <a:r>
              <a:rPr lang="en-US" altLang="zh-TW" sz="2000" dirty="0" smtClean="0">
                <a:solidFill>
                  <a:srgbClr val="FFFF00"/>
                </a:solidFill>
                <a:latin typeface="+mn-lt"/>
              </a:rPr>
              <a:t> = TRUE);</a:t>
            </a:r>
          </a:p>
          <a:p>
            <a:pPr lvl="2"/>
            <a:r>
              <a:rPr lang="en-US" altLang="zh-TW" sz="2000" dirty="0" smtClean="0">
                <a:latin typeface="+mn-lt"/>
              </a:rPr>
              <a:t>This function will return the action ID that has been replaced.</a:t>
            </a:r>
          </a:p>
          <a:p>
            <a:pPr lvl="2"/>
            <a:r>
              <a:rPr lang="en-US" altLang="zh-TW" sz="2000" dirty="0">
                <a:solidFill>
                  <a:srgbClr val="FFFF00"/>
                </a:solidFill>
                <a:latin typeface="+mn-lt"/>
              </a:rPr>
              <a:t>c</a:t>
            </a:r>
            <a:r>
              <a:rPr lang="en-US" altLang="zh-TW" sz="2000" dirty="0" smtClean="0">
                <a:solidFill>
                  <a:srgbClr val="FFFF00"/>
                </a:solidFill>
                <a:latin typeface="+mn-lt"/>
              </a:rPr>
              <a:t>har *</a:t>
            </a:r>
            <a:r>
              <a:rPr lang="en-US" altLang="zh-TW" sz="2000" dirty="0" err="1" smtClean="0">
                <a:solidFill>
                  <a:srgbClr val="FFFF00"/>
                </a:solidFill>
                <a:latin typeface="+mn-lt"/>
              </a:rPr>
              <a:t>bodyName</a:t>
            </a:r>
            <a:r>
              <a:rPr lang="en-US" altLang="zh-TW" sz="2000" dirty="0" smtClean="0">
                <a:solidFill>
                  <a:srgbClr val="FFFF00"/>
                </a:solidFill>
                <a:latin typeface="+mn-lt"/>
              </a:rPr>
              <a:t> </a:t>
            </a:r>
            <a:r>
              <a:rPr lang="en-US" altLang="zh-TW" sz="2000" dirty="0" smtClean="0">
                <a:latin typeface="+mn-lt"/>
              </a:rPr>
              <a:t>is the body name. Set </a:t>
            </a:r>
            <a:r>
              <a:rPr lang="en-US" altLang="zh-TW" sz="2000" dirty="0" smtClean="0">
                <a:solidFill>
                  <a:srgbClr val="FFFF00"/>
                </a:solidFill>
                <a:latin typeface="+mn-lt"/>
              </a:rPr>
              <a:t>NULL</a:t>
            </a:r>
            <a:r>
              <a:rPr lang="en-US" altLang="zh-TW" sz="2000" dirty="0" smtClean="0">
                <a:latin typeface="+mn-lt"/>
              </a:rPr>
              <a:t> for the first root body.</a:t>
            </a:r>
          </a:p>
          <a:p>
            <a:pPr lvl="2"/>
            <a:r>
              <a:rPr lang="en-US" altLang="zh-TW" sz="2000" dirty="0" err="1">
                <a:solidFill>
                  <a:srgbClr val="FFFF00"/>
                </a:solidFill>
                <a:latin typeface="+mn-lt"/>
              </a:rPr>
              <a:t>i</a:t>
            </a:r>
            <a:r>
              <a:rPr lang="en-US" altLang="zh-TW" sz="2000" dirty="0" err="1" smtClean="0">
                <a:solidFill>
                  <a:srgbClr val="FFFF00"/>
                </a:solidFill>
                <a:latin typeface="+mn-lt"/>
              </a:rPr>
              <a:t>nt</a:t>
            </a:r>
            <a:r>
              <a:rPr lang="en-US" altLang="zh-TW" sz="2000" dirty="0" smtClean="0">
                <a:solidFill>
                  <a:srgbClr val="FFFF00"/>
                </a:solidFill>
                <a:latin typeface="+mn-lt"/>
              </a:rPr>
              <a:t> channel </a:t>
            </a:r>
            <a:r>
              <a:rPr lang="en-US" altLang="zh-TW" sz="2000" dirty="0" smtClean="0">
                <a:latin typeface="+mn-lt"/>
              </a:rPr>
              <a:t>is the channel ID.</a:t>
            </a:r>
          </a:p>
          <a:p>
            <a:pPr lvl="2"/>
            <a:r>
              <a:rPr lang="en-US" altLang="zh-TW" sz="2000" dirty="0" err="1" smtClean="0">
                <a:solidFill>
                  <a:srgbClr val="FFFF00"/>
                </a:solidFill>
                <a:latin typeface="+mn-lt"/>
              </a:rPr>
              <a:t>ACTIONid</a:t>
            </a:r>
            <a:r>
              <a:rPr lang="en-US" altLang="zh-TW" sz="2000" dirty="0" smtClean="0">
                <a:solidFill>
                  <a:srgbClr val="FFFF00"/>
                </a:solidFill>
                <a:latin typeface="+mn-lt"/>
              </a:rPr>
              <a:t> </a:t>
            </a:r>
            <a:r>
              <a:rPr lang="en-US" altLang="zh-TW" sz="2000" dirty="0" err="1" smtClean="0">
                <a:solidFill>
                  <a:srgbClr val="FFFF00"/>
                </a:solidFill>
                <a:latin typeface="+mn-lt"/>
              </a:rPr>
              <a:t>actionID</a:t>
            </a:r>
            <a:r>
              <a:rPr lang="en-US" altLang="zh-TW" sz="2000" dirty="0" smtClean="0">
                <a:solidFill>
                  <a:srgbClr val="FFFF00"/>
                </a:solidFill>
                <a:latin typeface="+mn-lt"/>
              </a:rPr>
              <a:t> </a:t>
            </a:r>
            <a:r>
              <a:rPr lang="en-US" altLang="zh-TW" sz="2000" dirty="0" smtClean="0">
                <a:latin typeface="+mn-lt"/>
              </a:rPr>
              <a:t>is the action to play.</a:t>
            </a:r>
          </a:p>
          <a:p>
            <a:pPr lvl="2"/>
            <a:r>
              <a:rPr lang="en-US" altLang="zh-TW" sz="2000" dirty="0">
                <a:solidFill>
                  <a:srgbClr val="FFFF00"/>
                </a:solidFill>
                <a:latin typeface="+mn-lt"/>
              </a:rPr>
              <a:t>f</a:t>
            </a:r>
            <a:r>
              <a:rPr lang="en-US" altLang="zh-TW" sz="2000" dirty="0" smtClean="0">
                <a:solidFill>
                  <a:srgbClr val="FFFF00"/>
                </a:solidFill>
                <a:latin typeface="+mn-lt"/>
              </a:rPr>
              <a:t>loat length </a:t>
            </a:r>
            <a:r>
              <a:rPr lang="en-US" altLang="zh-TW" sz="2000" dirty="0" smtClean="0">
                <a:latin typeface="+mn-lt"/>
              </a:rPr>
              <a:t>is the blending length from last current action.</a:t>
            </a:r>
          </a:p>
          <a:p>
            <a:pPr lvl="2"/>
            <a:r>
              <a:rPr lang="en-US" altLang="zh-TW" sz="2000" dirty="0" smtClean="0">
                <a:solidFill>
                  <a:srgbClr val="FFFF00"/>
                </a:solidFill>
                <a:latin typeface="+mn-lt"/>
              </a:rPr>
              <a:t>BOOL4 </a:t>
            </a:r>
            <a:r>
              <a:rPr lang="en-US" altLang="zh-TW" sz="2000" dirty="0" err="1" smtClean="0">
                <a:solidFill>
                  <a:srgbClr val="FFFF00"/>
                </a:solidFill>
                <a:latin typeface="+mn-lt"/>
              </a:rPr>
              <a:t>bePlay</a:t>
            </a:r>
            <a:r>
              <a:rPr lang="en-US" altLang="zh-TW" sz="2000" dirty="0" smtClean="0">
                <a:solidFill>
                  <a:srgbClr val="FFFF00"/>
                </a:solidFill>
                <a:latin typeface="+mn-lt"/>
              </a:rPr>
              <a:t> = TRUE </a:t>
            </a:r>
            <a:r>
              <a:rPr lang="en-US" altLang="zh-TW" sz="2000" dirty="0" smtClean="0">
                <a:latin typeface="+mn-lt"/>
              </a:rPr>
              <a:t>means Fly2 will play the action immediately. </a:t>
            </a:r>
            <a:r>
              <a:rPr lang="en-US" altLang="zh-TW" sz="2000" dirty="0" smtClean="0">
                <a:solidFill>
                  <a:srgbClr val="FFFF00"/>
                </a:solidFill>
                <a:latin typeface="+mn-lt"/>
              </a:rPr>
              <a:t>TRUE</a:t>
            </a:r>
            <a:r>
              <a:rPr lang="en-US" altLang="zh-TW" sz="2000" dirty="0" smtClean="0">
                <a:latin typeface="+mn-lt"/>
              </a:rPr>
              <a:t> is the default value.</a:t>
            </a:r>
          </a:p>
          <a:p>
            <a:r>
              <a:rPr lang="en-US" altLang="zh-TW" sz="2000" dirty="0" smtClean="0">
                <a:latin typeface="+mn-lt"/>
              </a:rPr>
              <a:t>Use </a:t>
            </a:r>
            <a:r>
              <a:rPr lang="en-US" altLang="zh-TW" sz="2000" dirty="0" err="1" smtClean="0">
                <a:solidFill>
                  <a:srgbClr val="FFFF00"/>
                </a:solidFill>
                <a:latin typeface="+mn-lt"/>
              </a:rPr>
              <a:t>ACTIONid</a:t>
            </a:r>
            <a:r>
              <a:rPr lang="en-US" altLang="zh-TW" sz="2000" dirty="0" smtClean="0">
                <a:solidFill>
                  <a:srgbClr val="FFFF00"/>
                </a:solidFill>
                <a:latin typeface="+mn-lt"/>
              </a:rPr>
              <a:t> </a:t>
            </a:r>
            <a:r>
              <a:rPr lang="en-US" altLang="zh-TW" sz="2000" dirty="0" err="1" smtClean="0">
                <a:solidFill>
                  <a:srgbClr val="FFFF00"/>
                </a:solidFill>
                <a:latin typeface="+mn-lt"/>
              </a:rPr>
              <a:t>FnCharacter</a:t>
            </a:r>
            <a:r>
              <a:rPr lang="en-US" altLang="zh-TW" sz="2000" dirty="0" smtClean="0">
                <a:solidFill>
                  <a:srgbClr val="FFFF00"/>
                </a:solidFill>
                <a:latin typeface="+mn-lt"/>
              </a:rPr>
              <a:t>::</a:t>
            </a:r>
            <a:r>
              <a:rPr lang="en-US" altLang="zh-TW" sz="2000" dirty="0" err="1" smtClean="0">
                <a:solidFill>
                  <a:srgbClr val="FFFF00"/>
                </a:solidFill>
                <a:latin typeface="+mn-lt"/>
              </a:rPr>
              <a:t>GetCurrentAction</a:t>
            </a:r>
            <a:r>
              <a:rPr lang="en-US" altLang="zh-TW" sz="2000" dirty="0" smtClean="0">
                <a:solidFill>
                  <a:srgbClr val="FFFF00"/>
                </a:solidFill>
                <a:latin typeface="+mn-lt"/>
              </a:rPr>
              <a:t>(char *</a:t>
            </a:r>
            <a:r>
              <a:rPr lang="en-US" altLang="zh-TW" sz="2000" dirty="0" err="1" smtClean="0">
                <a:solidFill>
                  <a:srgbClr val="FFFF00"/>
                </a:solidFill>
                <a:latin typeface="+mn-lt"/>
              </a:rPr>
              <a:t>bodyName</a:t>
            </a:r>
            <a:r>
              <a:rPr lang="en-US" altLang="zh-TW" sz="2000" dirty="0" smtClean="0">
                <a:solidFill>
                  <a:srgbClr val="FFFF00"/>
                </a:solidFill>
                <a:latin typeface="+mn-lt"/>
              </a:rPr>
              <a:t>,  </a:t>
            </a:r>
            <a:r>
              <a:rPr lang="en-US" altLang="zh-TW" sz="2000" dirty="0" err="1" smtClean="0">
                <a:solidFill>
                  <a:srgbClr val="FFFF00"/>
                </a:solidFill>
                <a:latin typeface="+mn-lt"/>
              </a:rPr>
              <a:t>int</a:t>
            </a:r>
            <a:r>
              <a:rPr lang="en-US" altLang="zh-TW" sz="2000" dirty="0" smtClean="0">
                <a:solidFill>
                  <a:srgbClr val="FFFF00"/>
                </a:solidFill>
                <a:latin typeface="+mn-lt"/>
              </a:rPr>
              <a:t> channel = 0) </a:t>
            </a:r>
            <a:r>
              <a:rPr lang="en-US" altLang="zh-TW" sz="2000" dirty="0" smtClean="0">
                <a:latin typeface="+mn-lt"/>
              </a:rPr>
              <a:t>to get current action of the body.</a:t>
            </a:r>
            <a:endParaRPr lang="en-US" altLang="zh-TW" sz="2000" dirty="0">
              <a:latin typeface="+mn-lt"/>
            </a:endParaRPr>
          </a:p>
        </p:txBody>
      </p:sp>
    </p:spTree>
    <p:extLst>
      <p:ext uri="{BB962C8B-B14F-4D97-AF65-F5344CB8AC3E}">
        <p14:creationId xmlns:p14="http://schemas.microsoft.com/office/powerpoint/2010/main" val="84969174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Play an Action (2)</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59046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Use </a:t>
            </a:r>
            <a:r>
              <a:rPr lang="en-US" altLang="zh-TW" sz="2000" dirty="0" err="1" smtClean="0">
                <a:solidFill>
                  <a:srgbClr val="FFFF00"/>
                </a:solidFill>
                <a:latin typeface="+mn-lt"/>
              </a:rPr>
              <a:t>FnCharacater</a:t>
            </a:r>
            <a:r>
              <a:rPr lang="en-US" altLang="zh-TW" sz="2000" dirty="0" smtClean="0">
                <a:solidFill>
                  <a:srgbClr val="FFFF00"/>
                </a:solidFill>
                <a:latin typeface="+mn-lt"/>
              </a:rPr>
              <a:t>::Play() </a:t>
            </a:r>
            <a:r>
              <a:rPr lang="en-US" altLang="zh-TW" sz="2000" dirty="0" smtClean="0">
                <a:latin typeface="+mn-lt"/>
              </a:rPr>
              <a:t>to play actions.</a:t>
            </a:r>
          </a:p>
          <a:p>
            <a:pPr lvl="1"/>
            <a:r>
              <a:rPr lang="en-US" altLang="zh-TW" sz="2000" dirty="0" smtClean="0">
                <a:solidFill>
                  <a:srgbClr val="FFFF00"/>
                </a:solidFill>
                <a:latin typeface="+mn-lt"/>
              </a:rPr>
              <a:t>BOOL4 </a:t>
            </a:r>
            <a:r>
              <a:rPr lang="en-US" altLang="zh-TW" sz="2000" dirty="0" err="1" smtClean="0">
                <a:solidFill>
                  <a:srgbClr val="FFFF00"/>
                </a:solidFill>
                <a:latin typeface="+mn-lt"/>
              </a:rPr>
              <a:t>FnCharacter</a:t>
            </a:r>
            <a:r>
              <a:rPr lang="en-US" altLang="zh-TW" sz="2000" dirty="0" smtClean="0">
                <a:solidFill>
                  <a:srgbClr val="FFFF00"/>
                </a:solidFill>
                <a:latin typeface="+mn-lt"/>
              </a:rPr>
              <a:t>::Play(DWORD mode, float frame, BOOL4 </a:t>
            </a:r>
            <a:r>
              <a:rPr lang="en-US" altLang="zh-TW" sz="2000" dirty="0" err="1" smtClean="0">
                <a:solidFill>
                  <a:srgbClr val="FFFF00"/>
                </a:solidFill>
                <a:latin typeface="+mn-lt"/>
              </a:rPr>
              <a:t>beBase</a:t>
            </a:r>
            <a:r>
              <a:rPr lang="en-US" altLang="zh-TW" sz="2000" dirty="0" smtClean="0">
                <a:solidFill>
                  <a:srgbClr val="FFFF00"/>
                </a:solidFill>
                <a:latin typeface="+mn-lt"/>
              </a:rPr>
              <a:t> = TRUE, BOOL4 </a:t>
            </a:r>
            <a:r>
              <a:rPr lang="en-US" altLang="zh-TW" sz="2000" dirty="0" err="1" smtClean="0">
                <a:solidFill>
                  <a:srgbClr val="FFFF00"/>
                </a:solidFill>
                <a:latin typeface="+mn-lt"/>
              </a:rPr>
              <a:t>beSkinDeform</a:t>
            </a:r>
            <a:r>
              <a:rPr lang="en-US" altLang="zh-TW" sz="2000" dirty="0" smtClean="0">
                <a:solidFill>
                  <a:srgbClr val="FFFF00"/>
                </a:solidFill>
                <a:latin typeface="+mn-lt"/>
              </a:rPr>
              <a:t> = FALSE, BOOL4 </a:t>
            </a:r>
            <a:r>
              <a:rPr lang="en-US" altLang="zh-TW" sz="2000" dirty="0" err="1" smtClean="0">
                <a:solidFill>
                  <a:srgbClr val="FFFF00"/>
                </a:solidFill>
                <a:latin typeface="+mn-lt"/>
              </a:rPr>
              <a:t>beCollide</a:t>
            </a:r>
            <a:r>
              <a:rPr lang="en-US" altLang="zh-TW" sz="2000" dirty="0" smtClean="0">
                <a:solidFill>
                  <a:srgbClr val="FFFF00"/>
                </a:solidFill>
                <a:latin typeface="+mn-lt"/>
              </a:rPr>
              <a:t> = FALSE);</a:t>
            </a:r>
          </a:p>
          <a:p>
            <a:pPr lvl="2"/>
            <a:r>
              <a:rPr lang="en-US" altLang="zh-TW" sz="2000" dirty="0" smtClean="0">
                <a:latin typeface="+mn-lt"/>
              </a:rPr>
              <a:t>This function returns </a:t>
            </a:r>
            <a:r>
              <a:rPr lang="en-US" altLang="zh-TW" sz="2000" dirty="0" smtClean="0">
                <a:solidFill>
                  <a:srgbClr val="FFFF00"/>
                </a:solidFill>
                <a:latin typeface="+mn-lt"/>
              </a:rPr>
              <a:t>TRUE</a:t>
            </a:r>
            <a:r>
              <a:rPr lang="en-US" altLang="zh-TW" sz="2000" dirty="0" smtClean="0">
                <a:latin typeface="+mn-lt"/>
              </a:rPr>
              <a:t> for playing successfully. Otherwise it returns </a:t>
            </a:r>
            <a:r>
              <a:rPr lang="en-US" altLang="zh-TW" sz="2000" dirty="0" smtClean="0">
                <a:solidFill>
                  <a:srgbClr val="FFFF00"/>
                </a:solidFill>
                <a:latin typeface="+mn-lt"/>
              </a:rPr>
              <a:t>FALSE</a:t>
            </a:r>
            <a:r>
              <a:rPr lang="en-US" altLang="zh-TW" sz="2000" dirty="0" smtClean="0">
                <a:latin typeface="+mn-lt"/>
              </a:rPr>
              <a:t>.</a:t>
            </a:r>
          </a:p>
          <a:p>
            <a:pPr lvl="2"/>
            <a:r>
              <a:rPr lang="en-US" altLang="zh-TW" sz="2000" dirty="0" smtClean="0">
                <a:solidFill>
                  <a:srgbClr val="FFFF00"/>
                </a:solidFill>
                <a:latin typeface="+mn-lt"/>
              </a:rPr>
              <a:t>DWORD mode </a:t>
            </a:r>
            <a:r>
              <a:rPr lang="en-US" altLang="zh-TW" sz="2000" dirty="0" smtClean="0">
                <a:latin typeface="+mn-lt"/>
              </a:rPr>
              <a:t>has three selections :</a:t>
            </a:r>
          </a:p>
          <a:p>
            <a:pPr lvl="3"/>
            <a:r>
              <a:rPr lang="en-US" altLang="zh-TW" sz="2000" dirty="0" smtClean="0">
                <a:solidFill>
                  <a:srgbClr val="FFFF00"/>
                </a:solidFill>
                <a:latin typeface="+mn-lt"/>
              </a:rPr>
              <a:t>START</a:t>
            </a:r>
          </a:p>
          <a:p>
            <a:pPr lvl="4"/>
            <a:r>
              <a:rPr lang="en-US" altLang="zh-TW" sz="2000" dirty="0" smtClean="0">
                <a:latin typeface="+mn-lt"/>
              </a:rPr>
              <a:t>Start to play the actions. Next argument, </a:t>
            </a:r>
            <a:r>
              <a:rPr lang="en-US" altLang="zh-TW" sz="2000" dirty="0" smtClean="0">
                <a:solidFill>
                  <a:srgbClr val="FFFF00"/>
                </a:solidFill>
                <a:latin typeface="+mn-lt"/>
              </a:rPr>
              <a:t>frame</a:t>
            </a:r>
            <a:r>
              <a:rPr lang="en-US" altLang="zh-TW" sz="2000" dirty="0" smtClean="0">
                <a:latin typeface="+mn-lt"/>
              </a:rPr>
              <a:t>, is the exact frame position to start. </a:t>
            </a:r>
          </a:p>
          <a:p>
            <a:pPr lvl="3"/>
            <a:r>
              <a:rPr lang="en-US" altLang="zh-TW" sz="2000" dirty="0" smtClean="0">
                <a:solidFill>
                  <a:srgbClr val="FFFF00"/>
                </a:solidFill>
                <a:latin typeface="+mn-lt"/>
              </a:rPr>
              <a:t>ONCE</a:t>
            </a:r>
          </a:p>
          <a:p>
            <a:pPr lvl="4"/>
            <a:r>
              <a:rPr lang="en-US" altLang="zh-TW" sz="2000" dirty="0" smtClean="0">
                <a:latin typeface="+mn-lt"/>
              </a:rPr>
              <a:t>Play the action once and then stop.</a:t>
            </a:r>
          </a:p>
          <a:p>
            <a:pPr lvl="3"/>
            <a:r>
              <a:rPr lang="en-US" altLang="zh-TW" sz="2000" dirty="0" smtClean="0">
                <a:solidFill>
                  <a:srgbClr val="FFFF00"/>
                </a:solidFill>
                <a:latin typeface="+mn-lt"/>
              </a:rPr>
              <a:t>LOOP</a:t>
            </a:r>
          </a:p>
          <a:p>
            <a:pPr lvl="4"/>
            <a:r>
              <a:rPr lang="en-US" altLang="zh-TW" sz="2000" dirty="0" smtClean="0">
                <a:latin typeface="+mn-lt"/>
              </a:rPr>
              <a:t>Play the action in loop.</a:t>
            </a:r>
          </a:p>
          <a:p>
            <a:pPr lvl="2"/>
            <a:r>
              <a:rPr lang="en-US" altLang="zh-TW" sz="2000" dirty="0">
                <a:solidFill>
                  <a:srgbClr val="FFFF00"/>
                </a:solidFill>
                <a:latin typeface="+mn-lt"/>
              </a:rPr>
              <a:t>f</a:t>
            </a:r>
            <a:r>
              <a:rPr lang="en-US" altLang="zh-TW" sz="2000" dirty="0" smtClean="0">
                <a:solidFill>
                  <a:srgbClr val="FFFF00"/>
                </a:solidFill>
                <a:latin typeface="+mn-lt"/>
              </a:rPr>
              <a:t>loat frame</a:t>
            </a:r>
          </a:p>
          <a:p>
            <a:pPr lvl="3"/>
            <a:r>
              <a:rPr lang="en-US" altLang="zh-TW" sz="2000" dirty="0" smtClean="0">
                <a:latin typeface="+mn-lt"/>
              </a:rPr>
              <a:t>If </a:t>
            </a:r>
            <a:r>
              <a:rPr lang="en-US" altLang="zh-TW" sz="2000" dirty="0" smtClean="0">
                <a:solidFill>
                  <a:srgbClr val="FFFF00"/>
                </a:solidFill>
                <a:latin typeface="+mn-lt"/>
              </a:rPr>
              <a:t>mode</a:t>
            </a:r>
            <a:r>
              <a:rPr lang="en-US" altLang="zh-TW" sz="2000" dirty="0" smtClean="0">
                <a:latin typeface="+mn-lt"/>
              </a:rPr>
              <a:t> = </a:t>
            </a:r>
            <a:r>
              <a:rPr lang="en-US" altLang="zh-TW" sz="2000" dirty="0" smtClean="0">
                <a:solidFill>
                  <a:srgbClr val="FFFF00"/>
                </a:solidFill>
                <a:latin typeface="+mn-lt"/>
              </a:rPr>
              <a:t>START</a:t>
            </a:r>
            <a:r>
              <a:rPr lang="en-US" altLang="zh-TW" sz="2000" dirty="0" smtClean="0">
                <a:latin typeface="+mn-lt"/>
              </a:rPr>
              <a:t>, </a:t>
            </a:r>
            <a:r>
              <a:rPr lang="en-US" altLang="zh-TW" sz="2000" dirty="0" smtClean="0">
                <a:solidFill>
                  <a:srgbClr val="FFFF00"/>
                </a:solidFill>
                <a:latin typeface="+mn-lt"/>
              </a:rPr>
              <a:t>frame</a:t>
            </a:r>
            <a:r>
              <a:rPr lang="en-US" altLang="zh-TW" sz="2000" dirty="0" smtClean="0">
                <a:latin typeface="+mn-lt"/>
              </a:rPr>
              <a:t> is the exact frame position to start.</a:t>
            </a:r>
          </a:p>
          <a:p>
            <a:pPr lvl="3"/>
            <a:r>
              <a:rPr lang="en-US" altLang="zh-TW" sz="2000" dirty="0" smtClean="0">
                <a:latin typeface="+mn-lt"/>
              </a:rPr>
              <a:t>Otherwise, </a:t>
            </a:r>
            <a:r>
              <a:rPr lang="en-US" altLang="zh-TW" sz="2000" dirty="0" smtClean="0">
                <a:solidFill>
                  <a:srgbClr val="FFFF00"/>
                </a:solidFill>
                <a:latin typeface="+mn-lt"/>
              </a:rPr>
              <a:t>frame</a:t>
            </a:r>
            <a:r>
              <a:rPr lang="en-US" altLang="zh-TW" sz="2000" dirty="0" smtClean="0">
                <a:latin typeface="+mn-lt"/>
              </a:rPr>
              <a:t> is the number of skip frames from last play.</a:t>
            </a:r>
            <a:endParaRPr lang="en-US" altLang="zh-TW" sz="2000" dirty="0">
              <a:latin typeface="+mn-lt"/>
            </a:endParaRPr>
          </a:p>
        </p:txBody>
      </p:sp>
    </p:spTree>
    <p:extLst>
      <p:ext uri="{BB962C8B-B14F-4D97-AF65-F5344CB8AC3E}">
        <p14:creationId xmlns:p14="http://schemas.microsoft.com/office/powerpoint/2010/main" val="364863155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Play an Action (3)</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59046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r>
              <a:rPr lang="en-US" altLang="zh-TW" sz="2000" dirty="0" smtClean="0">
                <a:solidFill>
                  <a:srgbClr val="FFFF00"/>
                </a:solidFill>
                <a:latin typeface="+mn-lt"/>
              </a:rPr>
              <a:t>BOOL4 </a:t>
            </a:r>
            <a:r>
              <a:rPr lang="en-US" altLang="zh-TW" sz="2000" dirty="0" err="1" smtClean="0">
                <a:solidFill>
                  <a:srgbClr val="FFFF00"/>
                </a:solidFill>
                <a:latin typeface="+mn-lt"/>
              </a:rPr>
              <a:t>beBase</a:t>
            </a:r>
            <a:r>
              <a:rPr lang="en-US" altLang="zh-TW" sz="2000" dirty="0" smtClean="0">
                <a:solidFill>
                  <a:srgbClr val="FFFF00"/>
                </a:solidFill>
                <a:latin typeface="+mn-lt"/>
              </a:rPr>
              <a:t> </a:t>
            </a:r>
            <a:r>
              <a:rPr lang="en-US" altLang="zh-TW" sz="2000" dirty="0" smtClean="0">
                <a:latin typeface="+mn-lt"/>
              </a:rPr>
              <a:t>=</a:t>
            </a:r>
            <a:r>
              <a:rPr lang="en-US" altLang="zh-TW" sz="2000" dirty="0" smtClean="0">
                <a:solidFill>
                  <a:srgbClr val="FFFF00"/>
                </a:solidFill>
                <a:latin typeface="+mn-lt"/>
              </a:rPr>
              <a:t> TRUE </a:t>
            </a:r>
            <a:r>
              <a:rPr lang="en-US" altLang="zh-TW" sz="2000" dirty="0" smtClean="0">
                <a:latin typeface="+mn-lt"/>
              </a:rPr>
              <a:t>to play base object’s animation. </a:t>
            </a:r>
            <a:r>
              <a:rPr lang="en-US" altLang="zh-TW" sz="2000" dirty="0" smtClean="0">
                <a:solidFill>
                  <a:srgbClr val="FFFF00"/>
                </a:solidFill>
                <a:latin typeface="+mn-lt"/>
              </a:rPr>
              <a:t>TRUE </a:t>
            </a:r>
            <a:r>
              <a:rPr lang="en-US" altLang="zh-TW" sz="2000" dirty="0" smtClean="0">
                <a:latin typeface="+mn-lt"/>
              </a:rPr>
              <a:t>is default.</a:t>
            </a:r>
          </a:p>
          <a:p>
            <a:pPr lvl="2"/>
            <a:r>
              <a:rPr lang="en-US" altLang="zh-TW" sz="2000" dirty="0" smtClean="0">
                <a:solidFill>
                  <a:srgbClr val="FFFF00"/>
                </a:solidFill>
                <a:latin typeface="+mn-lt"/>
              </a:rPr>
              <a:t>BOOL4 </a:t>
            </a:r>
            <a:r>
              <a:rPr lang="en-US" altLang="zh-TW" sz="2000" dirty="0" err="1" smtClean="0">
                <a:solidFill>
                  <a:srgbClr val="FFFF00"/>
                </a:solidFill>
                <a:latin typeface="+mn-lt"/>
              </a:rPr>
              <a:t>beSkinDeform</a:t>
            </a:r>
            <a:r>
              <a:rPr lang="en-US" altLang="zh-TW" sz="2000" dirty="0" smtClean="0">
                <a:solidFill>
                  <a:srgbClr val="FFFF00"/>
                </a:solidFill>
                <a:latin typeface="+mn-lt"/>
              </a:rPr>
              <a:t> </a:t>
            </a:r>
            <a:r>
              <a:rPr lang="en-US" altLang="zh-TW" sz="2000" dirty="0" smtClean="0">
                <a:latin typeface="+mn-lt"/>
              </a:rPr>
              <a:t>= </a:t>
            </a:r>
            <a:r>
              <a:rPr lang="en-US" altLang="zh-TW" sz="2000" dirty="0" smtClean="0">
                <a:solidFill>
                  <a:srgbClr val="FFFF00"/>
                </a:solidFill>
                <a:latin typeface="+mn-lt"/>
              </a:rPr>
              <a:t>TRUE</a:t>
            </a:r>
            <a:r>
              <a:rPr lang="en-US" altLang="zh-TW" sz="2000" dirty="0" smtClean="0">
                <a:latin typeface="+mn-lt"/>
              </a:rPr>
              <a:t> will make skin deformation just right after playing the actions. </a:t>
            </a:r>
            <a:r>
              <a:rPr lang="en-US" altLang="zh-TW" sz="2000" dirty="0" smtClean="0">
                <a:solidFill>
                  <a:srgbClr val="FFFF00"/>
                </a:solidFill>
                <a:latin typeface="+mn-lt"/>
              </a:rPr>
              <a:t>FALSE</a:t>
            </a:r>
            <a:r>
              <a:rPr lang="en-US" altLang="zh-TW" sz="2000" dirty="0" smtClean="0">
                <a:latin typeface="+mn-lt"/>
              </a:rPr>
              <a:t> is the default. If this value is </a:t>
            </a:r>
            <a:r>
              <a:rPr lang="en-US" altLang="zh-TW" sz="2000" dirty="0" smtClean="0">
                <a:solidFill>
                  <a:srgbClr val="FFFF00"/>
                </a:solidFill>
                <a:latin typeface="+mn-lt"/>
              </a:rPr>
              <a:t>FALSE</a:t>
            </a:r>
            <a:r>
              <a:rPr lang="en-US" altLang="zh-TW" sz="2000" dirty="0" smtClean="0">
                <a:latin typeface="+mn-lt"/>
              </a:rPr>
              <a:t>, skin deformation will be performed when this character is in rendering.</a:t>
            </a:r>
          </a:p>
          <a:p>
            <a:pPr lvl="2"/>
            <a:r>
              <a:rPr lang="en-US" altLang="zh-TW" sz="2000" dirty="0" smtClean="0">
                <a:solidFill>
                  <a:srgbClr val="FFFF00"/>
                </a:solidFill>
                <a:latin typeface="+mn-lt"/>
              </a:rPr>
              <a:t>BOOL4 </a:t>
            </a:r>
            <a:r>
              <a:rPr lang="en-US" altLang="zh-TW" sz="2000" dirty="0" err="1" smtClean="0">
                <a:solidFill>
                  <a:srgbClr val="FFFF00"/>
                </a:solidFill>
                <a:latin typeface="+mn-lt"/>
              </a:rPr>
              <a:t>beCollide</a:t>
            </a:r>
            <a:r>
              <a:rPr lang="en-US" altLang="zh-TW" sz="2000" dirty="0" smtClean="0">
                <a:solidFill>
                  <a:srgbClr val="FFFF00"/>
                </a:solidFill>
                <a:latin typeface="+mn-lt"/>
              </a:rPr>
              <a:t> </a:t>
            </a:r>
            <a:r>
              <a:rPr lang="en-US" altLang="zh-TW" sz="2000" dirty="0" smtClean="0">
                <a:latin typeface="+mn-lt"/>
              </a:rPr>
              <a:t>= </a:t>
            </a:r>
            <a:r>
              <a:rPr lang="en-US" altLang="zh-TW" sz="2000" dirty="0" smtClean="0">
                <a:solidFill>
                  <a:srgbClr val="FFFF00"/>
                </a:solidFill>
                <a:latin typeface="+mn-lt"/>
              </a:rPr>
              <a:t>TRUE</a:t>
            </a:r>
            <a:r>
              <a:rPr lang="en-US" altLang="zh-TW" sz="2000" dirty="0" smtClean="0">
                <a:latin typeface="+mn-lt"/>
              </a:rPr>
              <a:t> will check collision detection with the other objects. </a:t>
            </a:r>
            <a:r>
              <a:rPr lang="en-US" altLang="zh-TW" sz="2000" dirty="0" smtClean="0">
                <a:solidFill>
                  <a:srgbClr val="FFFF00"/>
                </a:solidFill>
                <a:latin typeface="+mn-lt"/>
              </a:rPr>
              <a:t>FALSE</a:t>
            </a:r>
            <a:r>
              <a:rPr lang="en-US" altLang="zh-TW" sz="2000" dirty="0" smtClean="0">
                <a:latin typeface="+mn-lt"/>
              </a:rPr>
              <a:t> is the default value.</a:t>
            </a:r>
          </a:p>
        </p:txBody>
      </p:sp>
    </p:spTree>
    <p:extLst>
      <p:ext uri="{BB962C8B-B14F-4D97-AF65-F5344CB8AC3E}">
        <p14:creationId xmlns:p14="http://schemas.microsoft.com/office/powerpoint/2010/main" val="53417087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More Character Functions (1)</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59046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Clone a character</a:t>
            </a:r>
          </a:p>
          <a:p>
            <a:pPr lvl="1"/>
            <a:r>
              <a:rPr lang="en-US" altLang="zh-TW" sz="2000" dirty="0" err="1" smtClean="0">
                <a:solidFill>
                  <a:srgbClr val="FFFF00"/>
                </a:solidFill>
                <a:latin typeface="+mn-lt"/>
              </a:rPr>
              <a:t>CHARACTERid</a:t>
            </a:r>
            <a:r>
              <a:rPr lang="en-US" altLang="zh-TW" sz="2000" dirty="0" smtClean="0">
                <a:solidFill>
                  <a:srgbClr val="FFFF00"/>
                </a:solidFill>
                <a:latin typeface="+mn-lt"/>
              </a:rPr>
              <a:t> </a:t>
            </a:r>
            <a:r>
              <a:rPr lang="en-US" altLang="zh-TW" sz="2000" dirty="0" err="1" smtClean="0">
                <a:solidFill>
                  <a:srgbClr val="FFFF00"/>
                </a:solidFill>
                <a:latin typeface="+mn-lt"/>
              </a:rPr>
              <a:t>FnCharacter</a:t>
            </a:r>
            <a:r>
              <a:rPr lang="en-US" altLang="zh-TW" sz="2000" dirty="0" smtClean="0">
                <a:solidFill>
                  <a:srgbClr val="FFFF00"/>
                </a:solidFill>
                <a:latin typeface="+mn-lt"/>
              </a:rPr>
              <a:t>::Clone(BOOL4 </a:t>
            </a:r>
            <a:r>
              <a:rPr lang="en-US" altLang="zh-TW" sz="2000" dirty="0" err="1" smtClean="0">
                <a:solidFill>
                  <a:srgbClr val="FFFF00"/>
                </a:solidFill>
                <a:latin typeface="+mn-lt"/>
              </a:rPr>
              <a:t>beGeoCopy</a:t>
            </a:r>
            <a:r>
              <a:rPr lang="en-US" altLang="zh-TW" sz="2000" dirty="0" smtClean="0">
                <a:solidFill>
                  <a:srgbClr val="FFFF00"/>
                </a:solidFill>
                <a:latin typeface="+mn-lt"/>
              </a:rPr>
              <a:t> = FALSE, BOOL4 </a:t>
            </a:r>
            <a:r>
              <a:rPr lang="en-US" altLang="zh-TW" sz="2000" dirty="0" err="1" smtClean="0">
                <a:solidFill>
                  <a:srgbClr val="FFFF00"/>
                </a:solidFill>
                <a:latin typeface="+mn-lt"/>
              </a:rPr>
              <a:t>beMatCopy</a:t>
            </a:r>
            <a:r>
              <a:rPr lang="en-US" altLang="zh-TW" sz="2000" dirty="0" smtClean="0">
                <a:solidFill>
                  <a:srgbClr val="FFFF00"/>
                </a:solidFill>
                <a:latin typeface="+mn-lt"/>
              </a:rPr>
              <a:t> = FALSE, BOOL4 </a:t>
            </a:r>
            <a:r>
              <a:rPr lang="en-US" altLang="zh-TW" sz="2000" dirty="0" err="1" smtClean="0">
                <a:solidFill>
                  <a:srgbClr val="FFFF00"/>
                </a:solidFill>
                <a:latin typeface="+mn-lt"/>
              </a:rPr>
              <a:t>beTexCopy</a:t>
            </a:r>
            <a:r>
              <a:rPr lang="en-US" altLang="zh-TW" sz="2000" dirty="0" smtClean="0">
                <a:solidFill>
                  <a:srgbClr val="FFFF00"/>
                </a:solidFill>
                <a:latin typeface="+mn-lt"/>
              </a:rPr>
              <a:t> = FALSE);</a:t>
            </a:r>
          </a:p>
          <a:p>
            <a:pPr lvl="1"/>
            <a:r>
              <a:rPr lang="en-US" altLang="zh-TW" sz="2000" dirty="0">
                <a:latin typeface="+mn-lt"/>
              </a:rPr>
              <a:t>The function will return the cloned </a:t>
            </a:r>
            <a:r>
              <a:rPr lang="en-US" altLang="zh-TW" sz="2000" dirty="0" smtClean="0">
                <a:latin typeface="+mn-lt"/>
              </a:rPr>
              <a:t>character’s ID.</a:t>
            </a:r>
          </a:p>
          <a:p>
            <a:pPr lvl="1"/>
            <a:r>
              <a:rPr lang="en-US" altLang="zh-TW" sz="2000" dirty="0">
                <a:latin typeface="+mn-lt"/>
              </a:rPr>
              <a:t>There are three flags to specify the cloning :</a:t>
            </a:r>
          </a:p>
          <a:p>
            <a:pPr lvl="2"/>
            <a:r>
              <a:rPr lang="en-US" altLang="zh-TW" sz="2000" dirty="0">
                <a:solidFill>
                  <a:srgbClr val="FFFF00"/>
                </a:solidFill>
                <a:latin typeface="+mn-lt"/>
              </a:rPr>
              <a:t>BOOL4 </a:t>
            </a:r>
            <a:r>
              <a:rPr lang="en-US" altLang="zh-TW" sz="2000" dirty="0" err="1">
                <a:solidFill>
                  <a:srgbClr val="FFFF00"/>
                </a:solidFill>
                <a:latin typeface="+mn-lt"/>
              </a:rPr>
              <a:t>beGeoCopy</a:t>
            </a:r>
            <a:r>
              <a:rPr lang="en-US" altLang="zh-TW" sz="2000" dirty="0">
                <a:solidFill>
                  <a:srgbClr val="FFFF00"/>
                </a:solidFill>
                <a:latin typeface="+mn-lt"/>
              </a:rPr>
              <a:t> </a:t>
            </a:r>
            <a:r>
              <a:rPr lang="en-US" altLang="zh-TW" sz="2000" dirty="0">
                <a:latin typeface="+mn-lt"/>
              </a:rPr>
              <a:t>is </a:t>
            </a:r>
            <a:r>
              <a:rPr lang="en-US" altLang="zh-TW" sz="2000" dirty="0">
                <a:solidFill>
                  <a:srgbClr val="FFFF00"/>
                </a:solidFill>
                <a:latin typeface="+mn-lt"/>
              </a:rPr>
              <a:t>TRUE</a:t>
            </a:r>
            <a:r>
              <a:rPr lang="en-US" altLang="zh-TW" sz="2000" dirty="0">
                <a:latin typeface="+mn-lt"/>
              </a:rPr>
              <a:t> to duplicate the geometric data when cloning (not sharing). Then you can modify the geometric data individually. The default is </a:t>
            </a:r>
            <a:r>
              <a:rPr lang="en-US" altLang="zh-TW" sz="2000" dirty="0">
                <a:solidFill>
                  <a:srgbClr val="FFFF00"/>
                </a:solidFill>
                <a:latin typeface="+mn-lt"/>
              </a:rPr>
              <a:t>FALSE</a:t>
            </a:r>
            <a:r>
              <a:rPr lang="en-US" altLang="zh-TW" sz="2000" dirty="0">
                <a:latin typeface="+mn-lt"/>
              </a:rPr>
              <a:t>.</a:t>
            </a:r>
          </a:p>
          <a:p>
            <a:pPr lvl="2"/>
            <a:r>
              <a:rPr lang="en-US" altLang="zh-TW" sz="2000" dirty="0">
                <a:solidFill>
                  <a:srgbClr val="FFFF00"/>
                </a:solidFill>
                <a:latin typeface="+mn-lt"/>
              </a:rPr>
              <a:t>BOOL4 </a:t>
            </a:r>
            <a:r>
              <a:rPr lang="en-US" altLang="zh-TW" sz="2000" dirty="0" err="1">
                <a:solidFill>
                  <a:srgbClr val="FFFF00"/>
                </a:solidFill>
                <a:latin typeface="+mn-lt"/>
              </a:rPr>
              <a:t>beMatCopy</a:t>
            </a:r>
            <a:r>
              <a:rPr lang="en-US" altLang="zh-TW" sz="2000" dirty="0">
                <a:solidFill>
                  <a:srgbClr val="FFFF00"/>
                </a:solidFill>
                <a:latin typeface="+mn-lt"/>
              </a:rPr>
              <a:t> </a:t>
            </a:r>
            <a:r>
              <a:rPr lang="en-US" altLang="zh-TW" sz="2000" dirty="0">
                <a:latin typeface="+mn-lt"/>
              </a:rPr>
              <a:t>is </a:t>
            </a:r>
            <a:r>
              <a:rPr lang="en-US" altLang="zh-TW" sz="2000" dirty="0">
                <a:solidFill>
                  <a:srgbClr val="FFFF00"/>
                </a:solidFill>
                <a:latin typeface="+mn-lt"/>
              </a:rPr>
              <a:t>TRUE</a:t>
            </a:r>
            <a:r>
              <a:rPr lang="en-US" altLang="zh-TW" sz="2000" dirty="0">
                <a:latin typeface="+mn-lt"/>
              </a:rPr>
              <a:t> to duplicate the material data when cloning (not sharing). Then you can modify the material data individually. The default is </a:t>
            </a:r>
            <a:r>
              <a:rPr lang="en-US" altLang="zh-TW" sz="2000" dirty="0">
                <a:solidFill>
                  <a:srgbClr val="FFFF00"/>
                </a:solidFill>
                <a:latin typeface="+mn-lt"/>
              </a:rPr>
              <a:t>FALSE</a:t>
            </a:r>
            <a:r>
              <a:rPr lang="en-US" altLang="zh-TW" sz="2000" dirty="0">
                <a:latin typeface="+mn-lt"/>
              </a:rPr>
              <a:t>.</a:t>
            </a:r>
          </a:p>
          <a:p>
            <a:pPr lvl="2"/>
            <a:r>
              <a:rPr lang="en-US" altLang="zh-TW" sz="2000" dirty="0">
                <a:solidFill>
                  <a:srgbClr val="FFFF00"/>
                </a:solidFill>
                <a:latin typeface="+mn-lt"/>
              </a:rPr>
              <a:t>BOOL4 </a:t>
            </a:r>
            <a:r>
              <a:rPr lang="en-US" altLang="zh-TW" sz="2000" dirty="0" err="1">
                <a:solidFill>
                  <a:srgbClr val="FFFF00"/>
                </a:solidFill>
                <a:latin typeface="+mn-lt"/>
              </a:rPr>
              <a:t>beTexCopy</a:t>
            </a:r>
            <a:r>
              <a:rPr lang="en-US" altLang="zh-TW" sz="2000" dirty="0">
                <a:solidFill>
                  <a:srgbClr val="FFFF00"/>
                </a:solidFill>
                <a:latin typeface="+mn-lt"/>
              </a:rPr>
              <a:t> </a:t>
            </a:r>
            <a:r>
              <a:rPr lang="en-US" altLang="zh-TW" sz="2000" dirty="0">
                <a:latin typeface="+mn-lt"/>
              </a:rPr>
              <a:t>is </a:t>
            </a:r>
            <a:r>
              <a:rPr lang="en-US" altLang="zh-TW" sz="2000" dirty="0">
                <a:solidFill>
                  <a:srgbClr val="FFFF00"/>
                </a:solidFill>
                <a:latin typeface="+mn-lt"/>
              </a:rPr>
              <a:t>TRUE</a:t>
            </a:r>
            <a:r>
              <a:rPr lang="en-US" altLang="zh-TW" sz="2000" dirty="0">
                <a:latin typeface="+mn-lt"/>
              </a:rPr>
              <a:t> to duplicate the texture data when cloning (not sharing). Then you can modify the texture data individually. The default is </a:t>
            </a:r>
            <a:r>
              <a:rPr lang="en-US" altLang="zh-TW" sz="2000" dirty="0">
                <a:solidFill>
                  <a:srgbClr val="FFFF00"/>
                </a:solidFill>
                <a:latin typeface="+mn-lt"/>
              </a:rPr>
              <a:t>FALSE</a:t>
            </a:r>
            <a:r>
              <a:rPr lang="en-US" altLang="zh-TW" sz="2000" dirty="0" smtClean="0">
                <a:latin typeface="+mn-lt"/>
              </a:rPr>
              <a:t>.</a:t>
            </a:r>
          </a:p>
          <a:p>
            <a:r>
              <a:rPr lang="en-US" altLang="zh-TW" sz="2000" dirty="0" smtClean="0">
                <a:latin typeface="+mn-lt"/>
              </a:rPr>
              <a:t>Change scene</a:t>
            </a:r>
          </a:p>
          <a:p>
            <a:pPr lvl="1"/>
            <a:r>
              <a:rPr lang="en-US" altLang="zh-TW" sz="2000" dirty="0" smtClean="0">
                <a:latin typeface="+mn-lt"/>
              </a:rPr>
              <a:t>We can move the character to another scene.</a:t>
            </a:r>
          </a:p>
          <a:p>
            <a:pPr lvl="1"/>
            <a:r>
              <a:rPr lang="en-US" altLang="zh-TW" sz="2000" dirty="0">
                <a:solidFill>
                  <a:srgbClr val="FFFF00"/>
                </a:solidFill>
                <a:latin typeface="+mn-lt"/>
              </a:rPr>
              <a:t>v</a:t>
            </a:r>
            <a:r>
              <a:rPr lang="en-US" altLang="zh-TW" sz="2000" dirty="0" smtClean="0">
                <a:solidFill>
                  <a:srgbClr val="FFFF00"/>
                </a:solidFill>
                <a:latin typeface="+mn-lt"/>
              </a:rPr>
              <a:t>oid </a:t>
            </a:r>
            <a:r>
              <a:rPr lang="en-US" altLang="zh-TW" sz="2000" dirty="0" err="1" smtClean="0">
                <a:solidFill>
                  <a:srgbClr val="FFFF00"/>
                </a:solidFill>
                <a:latin typeface="+mn-lt"/>
              </a:rPr>
              <a:t>FnCharacter</a:t>
            </a:r>
            <a:r>
              <a:rPr lang="en-US" altLang="zh-TW" sz="2000" dirty="0" smtClean="0">
                <a:solidFill>
                  <a:srgbClr val="FFFF00"/>
                </a:solidFill>
                <a:latin typeface="+mn-lt"/>
              </a:rPr>
              <a:t>::</a:t>
            </a:r>
            <a:r>
              <a:rPr lang="en-US" altLang="zh-TW" sz="2000" dirty="0" err="1" smtClean="0">
                <a:solidFill>
                  <a:srgbClr val="FFFF00"/>
                </a:solidFill>
                <a:latin typeface="+mn-lt"/>
              </a:rPr>
              <a:t>ChangeScene</a:t>
            </a:r>
            <a:r>
              <a:rPr lang="en-US" altLang="zh-TW" sz="2000" dirty="0" smtClean="0">
                <a:solidFill>
                  <a:srgbClr val="FFFF00"/>
                </a:solidFill>
                <a:latin typeface="+mn-lt"/>
              </a:rPr>
              <a:t>(</a:t>
            </a:r>
            <a:r>
              <a:rPr lang="en-US" altLang="zh-TW" sz="2000" dirty="0" err="1" smtClean="0">
                <a:solidFill>
                  <a:srgbClr val="FFFF00"/>
                </a:solidFill>
                <a:latin typeface="+mn-lt"/>
              </a:rPr>
              <a:t>SCENEid</a:t>
            </a:r>
            <a:r>
              <a:rPr lang="en-US" altLang="zh-TW" sz="2000" dirty="0" smtClean="0">
                <a:solidFill>
                  <a:srgbClr val="FFFF00"/>
                </a:solidFill>
                <a:latin typeface="+mn-lt"/>
              </a:rPr>
              <a:t> </a:t>
            </a:r>
            <a:r>
              <a:rPr lang="en-US" altLang="zh-TW" sz="2000" dirty="0" err="1" smtClean="0">
                <a:solidFill>
                  <a:srgbClr val="FFFF00"/>
                </a:solidFill>
                <a:latin typeface="+mn-lt"/>
              </a:rPr>
              <a:t>newSceneID</a:t>
            </a:r>
            <a:r>
              <a:rPr lang="en-US" altLang="zh-TW" sz="2000" dirty="0" smtClean="0">
                <a:solidFill>
                  <a:srgbClr val="FFFF00"/>
                </a:solidFill>
                <a:latin typeface="+mn-lt"/>
              </a:rPr>
              <a:t>);</a:t>
            </a:r>
            <a:endParaRPr lang="en-US" altLang="zh-TW" sz="2000" dirty="0">
              <a:solidFill>
                <a:srgbClr val="FFFF00"/>
              </a:solidFill>
              <a:latin typeface="+mn-lt"/>
            </a:endParaRPr>
          </a:p>
          <a:p>
            <a:pPr lvl="1"/>
            <a:endParaRPr lang="en-US" altLang="zh-TW" sz="2000" dirty="0" smtClean="0">
              <a:latin typeface="+mn-lt"/>
            </a:endParaRPr>
          </a:p>
        </p:txBody>
      </p:sp>
    </p:spTree>
    <p:extLst>
      <p:ext uri="{BB962C8B-B14F-4D97-AF65-F5344CB8AC3E}">
        <p14:creationId xmlns:p14="http://schemas.microsoft.com/office/powerpoint/2010/main" val="568979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7504" y="620688"/>
            <a:ext cx="8856984" cy="6048672"/>
          </a:xfrm>
        </p:spPr>
        <p:txBody>
          <a:bodyPr>
            <a:normAutofit/>
          </a:bodyPr>
          <a:lstStyle/>
          <a:p>
            <a:r>
              <a:rPr lang="en-US" altLang="zh-TW" sz="2000" dirty="0" smtClean="0">
                <a:latin typeface="+mn-lt"/>
              </a:rPr>
              <a:t>Two types of callbacks</a:t>
            </a:r>
          </a:p>
          <a:p>
            <a:pPr lvl="1"/>
            <a:r>
              <a:rPr lang="en-US" altLang="zh-TW" sz="2000" dirty="0" smtClean="0">
                <a:latin typeface="+mn-lt"/>
              </a:rPr>
              <a:t>In regular time step</a:t>
            </a:r>
          </a:p>
          <a:p>
            <a:pPr lvl="2"/>
            <a:r>
              <a:rPr lang="en-US" altLang="zh-TW" sz="2000" dirty="0" smtClean="0">
                <a:latin typeface="+mn-lt"/>
              </a:rPr>
              <a:t>Timer callbacks</a:t>
            </a:r>
          </a:p>
          <a:p>
            <a:pPr lvl="3"/>
            <a:r>
              <a:rPr lang="en-US" altLang="zh-TW" sz="2000" dirty="0" smtClean="0">
                <a:latin typeface="+mn-lt"/>
              </a:rPr>
              <a:t>It will be called once every 1/30 or 1/60 second.</a:t>
            </a:r>
          </a:p>
          <a:p>
            <a:pPr lvl="2"/>
            <a:r>
              <a:rPr lang="en-US" altLang="zh-TW" sz="2000" dirty="0" smtClean="0">
                <a:latin typeface="+mn-lt"/>
              </a:rPr>
              <a:t>A game is time-bound.</a:t>
            </a:r>
          </a:p>
          <a:p>
            <a:pPr lvl="3"/>
            <a:r>
              <a:rPr lang="en-US" altLang="zh-TW" sz="2000" dirty="0" smtClean="0">
                <a:latin typeface="+mn-lt"/>
              </a:rPr>
              <a:t>We lock the game running in 30 fps or 60 fps.</a:t>
            </a:r>
          </a:p>
          <a:p>
            <a:pPr lvl="1"/>
            <a:r>
              <a:rPr lang="en-US" altLang="zh-TW" sz="2000" dirty="0" smtClean="0">
                <a:latin typeface="+mn-lt"/>
              </a:rPr>
              <a:t>By request from system</a:t>
            </a:r>
          </a:p>
          <a:p>
            <a:pPr lvl="2"/>
            <a:r>
              <a:rPr lang="en-US" altLang="zh-TW" sz="2000" dirty="0" smtClean="0">
                <a:latin typeface="+mn-lt"/>
              </a:rPr>
              <a:t>Event callbacks</a:t>
            </a:r>
          </a:p>
          <a:p>
            <a:pPr lvl="3"/>
            <a:r>
              <a:rPr lang="en-US" altLang="zh-TW" sz="2000" dirty="0" smtClean="0">
                <a:latin typeface="+mn-lt"/>
              </a:rPr>
              <a:t>It will be called when happening.</a:t>
            </a:r>
          </a:p>
          <a:p>
            <a:pPr lvl="3"/>
            <a:r>
              <a:rPr lang="en-US" altLang="zh-TW" sz="2000" dirty="0" smtClean="0">
                <a:latin typeface="+mn-lt"/>
              </a:rPr>
              <a:t>A game is interactive.</a:t>
            </a:r>
          </a:p>
          <a:p>
            <a:pPr lvl="3"/>
            <a:r>
              <a:rPr lang="en-US" altLang="zh-TW" sz="2000" dirty="0" smtClean="0">
                <a:latin typeface="+mn-lt"/>
              </a:rPr>
              <a:t>Game interface to humans.</a:t>
            </a:r>
          </a:p>
          <a:p>
            <a:pPr lvl="1"/>
            <a:endParaRPr lang="en-US" altLang="zh-TW" sz="2000" dirty="0" smtClean="0">
              <a:latin typeface="+mn-lt"/>
            </a:endParaRPr>
          </a:p>
        </p:txBody>
      </p:sp>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Callbacks</a:t>
            </a:r>
            <a:endParaRPr lang="en-US" altLang="zh-TW"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3087740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More Character Functions (2)</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59046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Define a pose for whole character</a:t>
            </a:r>
          </a:p>
          <a:p>
            <a:pPr lvl="1"/>
            <a:r>
              <a:rPr lang="en-US" altLang="zh-TW" sz="2000" dirty="0" err="1">
                <a:solidFill>
                  <a:srgbClr val="FFFF00"/>
                </a:solidFill>
                <a:latin typeface="+mn-lt"/>
              </a:rPr>
              <a:t>i</a:t>
            </a:r>
            <a:r>
              <a:rPr lang="en-US" altLang="zh-TW" sz="2000" dirty="0" err="1" smtClean="0">
                <a:solidFill>
                  <a:srgbClr val="FFFF00"/>
                </a:solidFill>
                <a:latin typeface="+mn-lt"/>
              </a:rPr>
              <a:t>nt</a:t>
            </a:r>
            <a:r>
              <a:rPr lang="en-US" altLang="zh-TW" sz="2000" dirty="0" smtClean="0">
                <a:solidFill>
                  <a:srgbClr val="FFFF00"/>
                </a:solidFill>
                <a:latin typeface="+mn-lt"/>
              </a:rPr>
              <a:t> </a:t>
            </a:r>
            <a:r>
              <a:rPr lang="en-US" altLang="zh-TW" sz="2000" dirty="0" err="1" smtClean="0">
                <a:solidFill>
                  <a:srgbClr val="FFFF00"/>
                </a:solidFill>
                <a:latin typeface="+mn-lt"/>
              </a:rPr>
              <a:t>FnCharacter</a:t>
            </a:r>
            <a:r>
              <a:rPr lang="en-US" altLang="zh-TW" sz="2000" dirty="0" smtClean="0">
                <a:solidFill>
                  <a:srgbClr val="FFFF00"/>
                </a:solidFill>
                <a:latin typeface="+mn-lt"/>
              </a:rPr>
              <a:t>::</a:t>
            </a:r>
            <a:r>
              <a:rPr lang="en-US" altLang="zh-TW" sz="2000" dirty="0" err="1" smtClean="0">
                <a:solidFill>
                  <a:srgbClr val="FFFF00"/>
                </a:solidFill>
                <a:latin typeface="+mn-lt"/>
              </a:rPr>
              <a:t>DefinePose</a:t>
            </a:r>
            <a:r>
              <a:rPr lang="en-US" altLang="zh-TW" sz="2000" dirty="0" smtClean="0">
                <a:solidFill>
                  <a:srgbClr val="FFFF00"/>
                </a:solidFill>
                <a:latin typeface="+mn-lt"/>
              </a:rPr>
              <a:t>(</a:t>
            </a:r>
            <a:r>
              <a:rPr lang="en-US" altLang="zh-TW" sz="2000" dirty="0" err="1" smtClean="0">
                <a:solidFill>
                  <a:srgbClr val="FFFF00"/>
                </a:solidFill>
                <a:latin typeface="+mn-lt"/>
              </a:rPr>
              <a:t>const</a:t>
            </a:r>
            <a:r>
              <a:rPr lang="en-US" altLang="zh-TW" sz="2000" dirty="0" smtClean="0">
                <a:solidFill>
                  <a:srgbClr val="FFFF00"/>
                </a:solidFill>
                <a:latin typeface="+mn-lt"/>
              </a:rPr>
              <a:t> char *</a:t>
            </a:r>
            <a:r>
              <a:rPr lang="en-US" altLang="zh-TW" sz="2000" dirty="0" err="1" smtClean="0">
                <a:solidFill>
                  <a:srgbClr val="FFFF00"/>
                </a:solidFill>
                <a:latin typeface="+mn-lt"/>
              </a:rPr>
              <a:t>poseName</a:t>
            </a:r>
            <a:r>
              <a:rPr lang="en-US" altLang="zh-TW" sz="2000" dirty="0" smtClean="0">
                <a:solidFill>
                  <a:srgbClr val="FFFF00"/>
                </a:solidFill>
                <a:latin typeface="+mn-lt"/>
              </a:rPr>
              <a:t>, </a:t>
            </a:r>
            <a:r>
              <a:rPr lang="en-US" altLang="zh-TW" sz="2000" dirty="0" err="1" smtClean="0">
                <a:solidFill>
                  <a:srgbClr val="FFFF00"/>
                </a:solidFill>
                <a:latin typeface="+mn-lt"/>
              </a:rPr>
              <a:t>int</a:t>
            </a:r>
            <a:r>
              <a:rPr lang="en-US" altLang="zh-TW" sz="2000" dirty="0" smtClean="0">
                <a:solidFill>
                  <a:srgbClr val="FFFF00"/>
                </a:solidFill>
                <a:latin typeface="+mn-lt"/>
              </a:rPr>
              <a:t> </a:t>
            </a:r>
            <a:r>
              <a:rPr lang="en-US" altLang="zh-TW" sz="2000" dirty="0" err="1" smtClean="0">
                <a:solidFill>
                  <a:srgbClr val="FFFF00"/>
                </a:solidFill>
                <a:latin typeface="+mn-lt"/>
              </a:rPr>
              <a:t>startFrame</a:t>
            </a:r>
            <a:r>
              <a:rPr lang="en-US" altLang="zh-TW" sz="2000" dirty="0" smtClean="0">
                <a:solidFill>
                  <a:srgbClr val="FFFF00"/>
                </a:solidFill>
                <a:latin typeface="+mn-lt"/>
              </a:rPr>
              <a:t>, </a:t>
            </a:r>
            <a:r>
              <a:rPr lang="en-US" altLang="zh-TW" sz="2000" dirty="0" err="1" smtClean="0">
                <a:solidFill>
                  <a:srgbClr val="FFFF00"/>
                </a:solidFill>
                <a:latin typeface="+mn-lt"/>
              </a:rPr>
              <a:t>int</a:t>
            </a:r>
            <a:r>
              <a:rPr lang="en-US" altLang="zh-TW" sz="2000" dirty="0" smtClean="0">
                <a:solidFill>
                  <a:srgbClr val="FFFF00"/>
                </a:solidFill>
                <a:latin typeface="+mn-lt"/>
              </a:rPr>
              <a:t> </a:t>
            </a:r>
            <a:r>
              <a:rPr lang="en-US" altLang="zh-TW" sz="2000" dirty="0" err="1" smtClean="0">
                <a:solidFill>
                  <a:srgbClr val="FFFF00"/>
                </a:solidFill>
                <a:latin typeface="+mn-lt"/>
              </a:rPr>
              <a:t>endFrame</a:t>
            </a:r>
            <a:r>
              <a:rPr lang="en-US" altLang="zh-TW" sz="2000" dirty="0" smtClean="0">
                <a:solidFill>
                  <a:srgbClr val="FFFF00"/>
                </a:solidFill>
                <a:latin typeface="+mn-lt"/>
              </a:rPr>
              <a:t>, </a:t>
            </a:r>
            <a:r>
              <a:rPr lang="en-US" altLang="zh-TW" sz="2000" dirty="0" err="1" smtClean="0">
                <a:solidFill>
                  <a:srgbClr val="FFFF00"/>
                </a:solidFill>
                <a:latin typeface="+mn-lt"/>
              </a:rPr>
              <a:t>int</a:t>
            </a:r>
            <a:r>
              <a:rPr lang="en-US" altLang="zh-TW" sz="2000" dirty="0" smtClean="0">
                <a:solidFill>
                  <a:srgbClr val="FFFF00"/>
                </a:solidFill>
                <a:latin typeface="+mn-lt"/>
              </a:rPr>
              <a:t> </a:t>
            </a:r>
            <a:r>
              <a:rPr lang="en-US" altLang="zh-TW" sz="2000" dirty="0" err="1" smtClean="0">
                <a:solidFill>
                  <a:srgbClr val="FFFF00"/>
                </a:solidFill>
                <a:latin typeface="+mn-lt"/>
              </a:rPr>
              <a:t>cutFrame</a:t>
            </a:r>
            <a:r>
              <a:rPr lang="en-US" altLang="zh-TW" sz="2000" dirty="0" smtClean="0">
                <a:solidFill>
                  <a:srgbClr val="FFFF00"/>
                </a:solidFill>
                <a:latin typeface="+mn-lt"/>
              </a:rPr>
              <a:t>, char *</a:t>
            </a:r>
            <a:r>
              <a:rPr lang="en-US" altLang="zh-TW" sz="2000" dirty="0" err="1" smtClean="0">
                <a:solidFill>
                  <a:srgbClr val="FFFF00"/>
                </a:solidFill>
                <a:latin typeface="+mn-lt"/>
              </a:rPr>
              <a:t>motionDatabaseName</a:t>
            </a:r>
            <a:r>
              <a:rPr lang="en-US" altLang="zh-TW" sz="2000" dirty="0" smtClean="0">
                <a:solidFill>
                  <a:srgbClr val="FFFF00"/>
                </a:solidFill>
                <a:latin typeface="+mn-lt"/>
              </a:rPr>
              <a:t> = NULL);</a:t>
            </a:r>
          </a:p>
          <a:p>
            <a:pPr lvl="1"/>
            <a:r>
              <a:rPr lang="en-US" altLang="zh-TW" sz="2000" dirty="0">
                <a:latin typeface="+mn-lt"/>
              </a:rPr>
              <a:t>The function will return </a:t>
            </a:r>
            <a:r>
              <a:rPr lang="en-US" altLang="zh-TW" sz="2000" dirty="0" smtClean="0">
                <a:latin typeface="+mn-lt"/>
              </a:rPr>
              <a:t>an integer for reference.</a:t>
            </a:r>
          </a:p>
          <a:p>
            <a:pPr lvl="1"/>
            <a:r>
              <a:rPr lang="en-US" altLang="zh-TW" sz="2000" dirty="0" err="1">
                <a:solidFill>
                  <a:srgbClr val="FFFF00"/>
                </a:solidFill>
                <a:latin typeface="+mn-lt"/>
              </a:rPr>
              <a:t>c</a:t>
            </a:r>
            <a:r>
              <a:rPr lang="en-US" altLang="zh-TW" sz="2000" dirty="0" err="1" smtClean="0">
                <a:solidFill>
                  <a:srgbClr val="FFFF00"/>
                </a:solidFill>
                <a:latin typeface="+mn-lt"/>
              </a:rPr>
              <a:t>onst</a:t>
            </a:r>
            <a:r>
              <a:rPr lang="en-US" altLang="zh-TW" sz="2000" dirty="0" smtClean="0">
                <a:solidFill>
                  <a:srgbClr val="FFFF00"/>
                </a:solidFill>
                <a:latin typeface="+mn-lt"/>
              </a:rPr>
              <a:t> char *</a:t>
            </a:r>
            <a:r>
              <a:rPr lang="en-US" altLang="zh-TW" sz="2000" dirty="0" err="1" smtClean="0">
                <a:solidFill>
                  <a:srgbClr val="FFFF00"/>
                </a:solidFill>
                <a:latin typeface="+mn-lt"/>
              </a:rPr>
              <a:t>poseName</a:t>
            </a:r>
            <a:r>
              <a:rPr lang="en-US" altLang="zh-TW" sz="2000" dirty="0" smtClean="0">
                <a:solidFill>
                  <a:srgbClr val="FFFF00"/>
                </a:solidFill>
                <a:latin typeface="+mn-lt"/>
              </a:rPr>
              <a:t> </a:t>
            </a:r>
            <a:r>
              <a:rPr lang="en-US" altLang="zh-TW" sz="2000" dirty="0" smtClean="0">
                <a:latin typeface="+mn-lt"/>
              </a:rPr>
              <a:t>is the pose name.</a:t>
            </a:r>
          </a:p>
          <a:p>
            <a:pPr lvl="1"/>
            <a:r>
              <a:rPr lang="en-US" altLang="zh-TW" sz="2000" dirty="0" err="1">
                <a:solidFill>
                  <a:srgbClr val="FFFF00"/>
                </a:solidFill>
                <a:latin typeface="+mn-lt"/>
              </a:rPr>
              <a:t>i</a:t>
            </a:r>
            <a:r>
              <a:rPr lang="en-US" altLang="zh-TW" sz="2000" dirty="0" err="1" smtClean="0">
                <a:solidFill>
                  <a:srgbClr val="FFFF00"/>
                </a:solidFill>
                <a:latin typeface="+mn-lt"/>
              </a:rPr>
              <a:t>nt</a:t>
            </a:r>
            <a:r>
              <a:rPr lang="en-US" altLang="zh-TW" sz="2000" dirty="0" smtClean="0">
                <a:solidFill>
                  <a:srgbClr val="FFFF00"/>
                </a:solidFill>
                <a:latin typeface="+mn-lt"/>
              </a:rPr>
              <a:t> </a:t>
            </a:r>
            <a:r>
              <a:rPr lang="en-US" altLang="zh-TW" sz="2000" dirty="0" err="1" smtClean="0">
                <a:solidFill>
                  <a:srgbClr val="FFFF00"/>
                </a:solidFill>
                <a:latin typeface="+mn-lt"/>
              </a:rPr>
              <a:t>startFrame</a:t>
            </a:r>
            <a:r>
              <a:rPr lang="en-US" altLang="zh-TW" sz="2000" dirty="0" smtClean="0">
                <a:solidFill>
                  <a:srgbClr val="FFFF00"/>
                </a:solidFill>
                <a:latin typeface="+mn-lt"/>
              </a:rPr>
              <a:t> </a:t>
            </a:r>
            <a:r>
              <a:rPr lang="en-US" altLang="zh-TW" sz="2000" dirty="0" smtClean="0">
                <a:latin typeface="+mn-lt"/>
              </a:rPr>
              <a:t>is starting frame of the pose.</a:t>
            </a:r>
          </a:p>
          <a:p>
            <a:pPr lvl="1"/>
            <a:r>
              <a:rPr lang="en-US" altLang="zh-TW" sz="2000" dirty="0" err="1">
                <a:solidFill>
                  <a:srgbClr val="FFFF00"/>
                </a:solidFill>
                <a:latin typeface="+mn-lt"/>
              </a:rPr>
              <a:t>i</a:t>
            </a:r>
            <a:r>
              <a:rPr lang="en-US" altLang="zh-TW" sz="2000" dirty="0" err="1" smtClean="0">
                <a:solidFill>
                  <a:srgbClr val="FFFF00"/>
                </a:solidFill>
                <a:latin typeface="+mn-lt"/>
              </a:rPr>
              <a:t>nt</a:t>
            </a:r>
            <a:r>
              <a:rPr lang="en-US" altLang="zh-TW" sz="2000" dirty="0" smtClean="0">
                <a:solidFill>
                  <a:srgbClr val="FFFF00"/>
                </a:solidFill>
                <a:latin typeface="+mn-lt"/>
              </a:rPr>
              <a:t> </a:t>
            </a:r>
            <a:r>
              <a:rPr lang="en-US" altLang="zh-TW" sz="2000" dirty="0" err="1" smtClean="0">
                <a:solidFill>
                  <a:srgbClr val="FFFF00"/>
                </a:solidFill>
                <a:latin typeface="+mn-lt"/>
              </a:rPr>
              <a:t>endFrame</a:t>
            </a:r>
            <a:r>
              <a:rPr lang="en-US" altLang="zh-TW" sz="2000" dirty="0" smtClean="0">
                <a:solidFill>
                  <a:srgbClr val="FFFF00"/>
                </a:solidFill>
                <a:latin typeface="+mn-lt"/>
              </a:rPr>
              <a:t> </a:t>
            </a:r>
            <a:r>
              <a:rPr lang="en-US" altLang="zh-TW" sz="2000" dirty="0" smtClean="0">
                <a:latin typeface="+mn-lt"/>
              </a:rPr>
              <a:t>is the ending frame of the pose.</a:t>
            </a:r>
          </a:p>
          <a:p>
            <a:pPr lvl="1"/>
            <a:r>
              <a:rPr lang="en-US" altLang="zh-TW" sz="2000" dirty="0" err="1">
                <a:solidFill>
                  <a:srgbClr val="FFFF00"/>
                </a:solidFill>
                <a:latin typeface="+mn-lt"/>
              </a:rPr>
              <a:t>i</a:t>
            </a:r>
            <a:r>
              <a:rPr lang="en-US" altLang="zh-TW" sz="2000" dirty="0" err="1" smtClean="0">
                <a:solidFill>
                  <a:srgbClr val="FFFF00"/>
                </a:solidFill>
                <a:latin typeface="+mn-lt"/>
              </a:rPr>
              <a:t>nt</a:t>
            </a:r>
            <a:r>
              <a:rPr lang="en-US" altLang="zh-TW" sz="2000" dirty="0" smtClean="0">
                <a:solidFill>
                  <a:srgbClr val="FFFF00"/>
                </a:solidFill>
                <a:latin typeface="+mn-lt"/>
              </a:rPr>
              <a:t> </a:t>
            </a:r>
            <a:r>
              <a:rPr lang="en-US" altLang="zh-TW" sz="2000" dirty="0" err="1" smtClean="0">
                <a:solidFill>
                  <a:srgbClr val="FFFF00"/>
                </a:solidFill>
                <a:latin typeface="+mn-lt"/>
              </a:rPr>
              <a:t>cutFrame</a:t>
            </a:r>
            <a:r>
              <a:rPr lang="en-US" altLang="zh-TW" sz="2000" dirty="0" smtClean="0">
                <a:solidFill>
                  <a:srgbClr val="FFFF00"/>
                </a:solidFill>
                <a:latin typeface="+mn-lt"/>
              </a:rPr>
              <a:t> </a:t>
            </a:r>
            <a:r>
              <a:rPr lang="en-US" altLang="zh-TW" sz="2000" dirty="0" smtClean="0">
                <a:latin typeface="+mn-lt"/>
              </a:rPr>
              <a:t>is the cut frame when using motion blending. This number is not using any more.</a:t>
            </a:r>
          </a:p>
          <a:p>
            <a:pPr lvl="1"/>
            <a:r>
              <a:rPr lang="en-US" altLang="zh-TW" sz="2000" dirty="0">
                <a:solidFill>
                  <a:srgbClr val="FFFF00"/>
                </a:solidFill>
                <a:latin typeface="+mn-lt"/>
              </a:rPr>
              <a:t>c</a:t>
            </a:r>
            <a:r>
              <a:rPr lang="en-US" altLang="zh-TW" sz="2000" dirty="0" smtClean="0">
                <a:solidFill>
                  <a:srgbClr val="FFFF00"/>
                </a:solidFill>
                <a:latin typeface="+mn-lt"/>
              </a:rPr>
              <a:t>har *</a:t>
            </a:r>
            <a:r>
              <a:rPr lang="en-US" altLang="zh-TW" sz="2000" dirty="0" err="1" smtClean="0">
                <a:solidFill>
                  <a:srgbClr val="FFFF00"/>
                </a:solidFill>
                <a:latin typeface="+mn-lt"/>
              </a:rPr>
              <a:t>motionDatabaseName</a:t>
            </a:r>
            <a:r>
              <a:rPr lang="en-US" altLang="zh-TW" sz="2000" dirty="0" smtClean="0">
                <a:solidFill>
                  <a:srgbClr val="FFFF00"/>
                </a:solidFill>
                <a:latin typeface="+mn-lt"/>
              </a:rPr>
              <a:t> </a:t>
            </a:r>
            <a:r>
              <a:rPr lang="en-US" altLang="zh-TW" sz="2000" dirty="0" smtClean="0">
                <a:latin typeface="+mn-lt"/>
              </a:rPr>
              <a:t>is the motion database name and set </a:t>
            </a:r>
            <a:r>
              <a:rPr lang="en-US" altLang="zh-TW" sz="2000" dirty="0" smtClean="0">
                <a:solidFill>
                  <a:srgbClr val="FFFF00"/>
                </a:solidFill>
                <a:latin typeface="+mn-lt"/>
              </a:rPr>
              <a:t>NULL</a:t>
            </a:r>
            <a:r>
              <a:rPr lang="en-US" altLang="zh-TW" sz="2000" dirty="0" smtClean="0">
                <a:latin typeface="+mn-lt"/>
              </a:rPr>
              <a:t> as default. The default motion database is the one coming with the character file.</a:t>
            </a:r>
          </a:p>
          <a:p>
            <a:r>
              <a:rPr lang="en-US" altLang="zh-TW" sz="2000" dirty="0">
                <a:latin typeface="+mn-lt"/>
              </a:rPr>
              <a:t>Define a pose for </a:t>
            </a:r>
            <a:r>
              <a:rPr lang="en-US" altLang="zh-TW" sz="2000" dirty="0" smtClean="0">
                <a:latin typeface="+mn-lt"/>
              </a:rPr>
              <a:t> a body</a:t>
            </a:r>
            <a:endParaRPr lang="en-US" altLang="zh-TW" sz="2000" dirty="0">
              <a:latin typeface="+mn-lt"/>
            </a:endParaRPr>
          </a:p>
          <a:p>
            <a:pPr lvl="1"/>
            <a:r>
              <a:rPr lang="en-US" altLang="zh-TW" sz="2000" dirty="0">
                <a:solidFill>
                  <a:srgbClr val="FFFF00"/>
                </a:solidFill>
                <a:latin typeface="+mn-lt"/>
              </a:rPr>
              <a:t>v</a:t>
            </a:r>
            <a:r>
              <a:rPr lang="en-US" altLang="zh-TW" sz="2000" dirty="0" smtClean="0">
                <a:solidFill>
                  <a:srgbClr val="FFFF00"/>
                </a:solidFill>
                <a:latin typeface="+mn-lt"/>
              </a:rPr>
              <a:t>oid </a:t>
            </a:r>
            <a:r>
              <a:rPr lang="en-US" altLang="zh-TW" sz="2000" dirty="0" err="1" smtClean="0">
                <a:solidFill>
                  <a:srgbClr val="FFFF00"/>
                </a:solidFill>
                <a:latin typeface="+mn-lt"/>
              </a:rPr>
              <a:t>FnCharacter</a:t>
            </a:r>
            <a:r>
              <a:rPr lang="en-US" altLang="zh-TW" sz="2000" dirty="0">
                <a:solidFill>
                  <a:srgbClr val="FFFF00"/>
                </a:solidFill>
                <a:latin typeface="+mn-lt"/>
              </a:rPr>
              <a:t>::</a:t>
            </a:r>
            <a:r>
              <a:rPr lang="en-US" altLang="zh-TW" sz="2000" dirty="0" err="1" smtClean="0">
                <a:solidFill>
                  <a:srgbClr val="FFFF00"/>
                </a:solidFill>
                <a:latin typeface="+mn-lt"/>
              </a:rPr>
              <a:t>DefineBodyPose</a:t>
            </a:r>
            <a:r>
              <a:rPr lang="en-US" altLang="zh-TW" sz="2000" dirty="0" smtClean="0">
                <a:solidFill>
                  <a:srgbClr val="FFFF00"/>
                </a:solidFill>
                <a:latin typeface="+mn-lt"/>
              </a:rPr>
              <a:t>(</a:t>
            </a:r>
            <a:r>
              <a:rPr lang="en-US" altLang="zh-TW" sz="2000" dirty="0" err="1" smtClean="0">
                <a:solidFill>
                  <a:srgbClr val="FFFF00"/>
                </a:solidFill>
                <a:latin typeface="+mn-lt"/>
              </a:rPr>
              <a:t>const</a:t>
            </a:r>
            <a:r>
              <a:rPr lang="en-US" altLang="zh-TW" sz="2000" dirty="0" smtClean="0">
                <a:solidFill>
                  <a:srgbClr val="FFFF00"/>
                </a:solidFill>
                <a:latin typeface="+mn-lt"/>
              </a:rPr>
              <a:t> char *</a:t>
            </a:r>
            <a:r>
              <a:rPr lang="en-US" altLang="zh-TW" sz="2000" dirty="0" err="1" smtClean="0">
                <a:solidFill>
                  <a:srgbClr val="FFFF00"/>
                </a:solidFill>
                <a:latin typeface="+mn-lt"/>
              </a:rPr>
              <a:t>bodyName</a:t>
            </a:r>
            <a:r>
              <a:rPr lang="en-US" altLang="zh-TW" sz="2000" dirty="0" smtClean="0">
                <a:solidFill>
                  <a:srgbClr val="FFFF00"/>
                </a:solidFill>
                <a:latin typeface="+mn-lt"/>
              </a:rPr>
              <a:t>, </a:t>
            </a:r>
            <a:r>
              <a:rPr lang="en-US" altLang="zh-TW" sz="2000" dirty="0" err="1" smtClean="0">
                <a:solidFill>
                  <a:srgbClr val="FFFF00"/>
                </a:solidFill>
                <a:latin typeface="+mn-lt"/>
              </a:rPr>
              <a:t>const</a:t>
            </a:r>
            <a:r>
              <a:rPr lang="en-US" altLang="zh-TW" sz="2000" dirty="0" smtClean="0">
                <a:solidFill>
                  <a:srgbClr val="FFFF00"/>
                </a:solidFill>
                <a:latin typeface="+mn-lt"/>
              </a:rPr>
              <a:t> </a:t>
            </a:r>
            <a:r>
              <a:rPr lang="en-US" altLang="zh-TW" sz="2000" dirty="0">
                <a:solidFill>
                  <a:srgbClr val="FFFF00"/>
                </a:solidFill>
                <a:latin typeface="+mn-lt"/>
              </a:rPr>
              <a:t>char *</a:t>
            </a:r>
            <a:r>
              <a:rPr lang="en-US" altLang="zh-TW" sz="2000" dirty="0" err="1">
                <a:solidFill>
                  <a:srgbClr val="FFFF00"/>
                </a:solidFill>
                <a:latin typeface="+mn-lt"/>
              </a:rPr>
              <a:t>poseName</a:t>
            </a:r>
            <a:r>
              <a:rPr lang="en-US" altLang="zh-TW" sz="2000" dirty="0">
                <a:solidFill>
                  <a:srgbClr val="FFFF00"/>
                </a:solidFill>
                <a:latin typeface="+mn-lt"/>
              </a:rPr>
              <a:t>, </a:t>
            </a:r>
            <a:r>
              <a:rPr lang="en-US" altLang="zh-TW" sz="2000" dirty="0" err="1">
                <a:solidFill>
                  <a:srgbClr val="FFFF00"/>
                </a:solidFill>
                <a:latin typeface="+mn-lt"/>
              </a:rPr>
              <a:t>int</a:t>
            </a:r>
            <a:r>
              <a:rPr lang="en-US" altLang="zh-TW" sz="2000" dirty="0">
                <a:solidFill>
                  <a:srgbClr val="FFFF00"/>
                </a:solidFill>
                <a:latin typeface="+mn-lt"/>
              </a:rPr>
              <a:t> </a:t>
            </a:r>
            <a:r>
              <a:rPr lang="en-US" altLang="zh-TW" sz="2000" dirty="0" err="1">
                <a:solidFill>
                  <a:srgbClr val="FFFF00"/>
                </a:solidFill>
                <a:latin typeface="+mn-lt"/>
              </a:rPr>
              <a:t>startFrame</a:t>
            </a:r>
            <a:r>
              <a:rPr lang="en-US" altLang="zh-TW" sz="2000" dirty="0">
                <a:solidFill>
                  <a:srgbClr val="FFFF00"/>
                </a:solidFill>
                <a:latin typeface="+mn-lt"/>
              </a:rPr>
              <a:t>, </a:t>
            </a:r>
            <a:r>
              <a:rPr lang="en-US" altLang="zh-TW" sz="2000" dirty="0" err="1">
                <a:solidFill>
                  <a:srgbClr val="FFFF00"/>
                </a:solidFill>
                <a:latin typeface="+mn-lt"/>
              </a:rPr>
              <a:t>int</a:t>
            </a:r>
            <a:r>
              <a:rPr lang="en-US" altLang="zh-TW" sz="2000" dirty="0">
                <a:solidFill>
                  <a:srgbClr val="FFFF00"/>
                </a:solidFill>
                <a:latin typeface="+mn-lt"/>
              </a:rPr>
              <a:t> </a:t>
            </a:r>
            <a:r>
              <a:rPr lang="en-US" altLang="zh-TW" sz="2000" dirty="0" err="1">
                <a:solidFill>
                  <a:srgbClr val="FFFF00"/>
                </a:solidFill>
                <a:latin typeface="+mn-lt"/>
              </a:rPr>
              <a:t>endFrame</a:t>
            </a:r>
            <a:r>
              <a:rPr lang="en-US" altLang="zh-TW" sz="2000" dirty="0">
                <a:solidFill>
                  <a:srgbClr val="FFFF00"/>
                </a:solidFill>
                <a:latin typeface="+mn-lt"/>
              </a:rPr>
              <a:t>, </a:t>
            </a:r>
            <a:r>
              <a:rPr lang="en-US" altLang="zh-TW" sz="2000" dirty="0" err="1">
                <a:solidFill>
                  <a:srgbClr val="FFFF00"/>
                </a:solidFill>
                <a:latin typeface="+mn-lt"/>
              </a:rPr>
              <a:t>int</a:t>
            </a:r>
            <a:r>
              <a:rPr lang="en-US" altLang="zh-TW" sz="2000" dirty="0">
                <a:solidFill>
                  <a:srgbClr val="FFFF00"/>
                </a:solidFill>
                <a:latin typeface="+mn-lt"/>
              </a:rPr>
              <a:t> </a:t>
            </a:r>
            <a:r>
              <a:rPr lang="en-US" altLang="zh-TW" sz="2000" dirty="0" err="1">
                <a:solidFill>
                  <a:srgbClr val="FFFF00"/>
                </a:solidFill>
                <a:latin typeface="+mn-lt"/>
              </a:rPr>
              <a:t>cutFrame</a:t>
            </a:r>
            <a:r>
              <a:rPr lang="en-US" altLang="zh-TW" sz="2000" dirty="0">
                <a:solidFill>
                  <a:srgbClr val="FFFF00"/>
                </a:solidFill>
                <a:latin typeface="+mn-lt"/>
              </a:rPr>
              <a:t>, char *</a:t>
            </a:r>
            <a:r>
              <a:rPr lang="en-US" altLang="zh-TW" sz="2000" dirty="0" err="1">
                <a:solidFill>
                  <a:srgbClr val="FFFF00"/>
                </a:solidFill>
                <a:latin typeface="+mn-lt"/>
              </a:rPr>
              <a:t>motionDatabaseName</a:t>
            </a:r>
            <a:r>
              <a:rPr lang="en-US" altLang="zh-TW" sz="2000" dirty="0">
                <a:solidFill>
                  <a:srgbClr val="FFFF00"/>
                </a:solidFill>
                <a:latin typeface="+mn-lt"/>
              </a:rPr>
              <a:t> = NULL</a:t>
            </a:r>
            <a:r>
              <a:rPr lang="en-US" altLang="zh-TW" sz="2000" dirty="0" smtClean="0">
                <a:solidFill>
                  <a:srgbClr val="FFFF00"/>
                </a:solidFill>
                <a:latin typeface="+mn-lt"/>
              </a:rPr>
              <a:t>);</a:t>
            </a:r>
            <a:endParaRPr lang="en-US" altLang="zh-TW" sz="2000" dirty="0">
              <a:solidFill>
                <a:srgbClr val="FFFF00"/>
              </a:solidFill>
              <a:latin typeface="+mn-lt"/>
            </a:endParaRPr>
          </a:p>
        </p:txBody>
      </p:sp>
    </p:spTree>
    <p:extLst>
      <p:ext uri="{BB962C8B-B14F-4D97-AF65-F5344CB8AC3E}">
        <p14:creationId xmlns:p14="http://schemas.microsoft.com/office/powerpoint/2010/main" val="334486804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More Character Functions (3)</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59046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altLang="zh-TW" sz="2000" dirty="0">
                <a:solidFill>
                  <a:srgbClr val="FFFF00"/>
                </a:solidFill>
                <a:latin typeface="+mn-lt"/>
              </a:rPr>
              <a:t>char *</a:t>
            </a:r>
            <a:r>
              <a:rPr lang="en-US" altLang="zh-TW" sz="2000" dirty="0" err="1">
                <a:solidFill>
                  <a:srgbClr val="FFFF00"/>
                </a:solidFill>
                <a:latin typeface="+mn-lt"/>
              </a:rPr>
              <a:t>bodyName</a:t>
            </a:r>
            <a:r>
              <a:rPr lang="en-US" altLang="zh-TW" sz="2000" dirty="0">
                <a:solidFill>
                  <a:srgbClr val="FFFF00"/>
                </a:solidFill>
                <a:latin typeface="+mn-lt"/>
              </a:rPr>
              <a:t> </a:t>
            </a:r>
            <a:r>
              <a:rPr lang="en-US" altLang="zh-TW" sz="2000" dirty="0">
                <a:latin typeface="+mn-lt"/>
              </a:rPr>
              <a:t>is the body name. Set </a:t>
            </a:r>
            <a:r>
              <a:rPr lang="en-US" altLang="zh-TW" sz="2000" dirty="0">
                <a:solidFill>
                  <a:srgbClr val="FFFF00"/>
                </a:solidFill>
                <a:latin typeface="+mn-lt"/>
              </a:rPr>
              <a:t>NULL</a:t>
            </a:r>
            <a:r>
              <a:rPr lang="en-US" altLang="zh-TW" sz="2000" dirty="0">
                <a:latin typeface="+mn-lt"/>
              </a:rPr>
              <a:t> for the first root body</a:t>
            </a:r>
            <a:r>
              <a:rPr lang="en-US" altLang="zh-TW" sz="2000" dirty="0" smtClean="0">
                <a:latin typeface="+mn-lt"/>
              </a:rPr>
              <a:t>.</a:t>
            </a:r>
          </a:p>
          <a:p>
            <a:pPr lvl="1"/>
            <a:r>
              <a:rPr lang="en-US" altLang="zh-TW" sz="2000" dirty="0" err="1">
                <a:solidFill>
                  <a:srgbClr val="FFFF00"/>
                </a:solidFill>
                <a:latin typeface="+mn-lt"/>
              </a:rPr>
              <a:t>const</a:t>
            </a:r>
            <a:r>
              <a:rPr lang="en-US" altLang="zh-TW" sz="2000" dirty="0">
                <a:solidFill>
                  <a:srgbClr val="FFFF00"/>
                </a:solidFill>
                <a:latin typeface="+mn-lt"/>
              </a:rPr>
              <a:t> char *</a:t>
            </a:r>
            <a:r>
              <a:rPr lang="en-US" altLang="zh-TW" sz="2000" dirty="0" err="1">
                <a:solidFill>
                  <a:srgbClr val="FFFF00"/>
                </a:solidFill>
                <a:latin typeface="+mn-lt"/>
              </a:rPr>
              <a:t>poseName</a:t>
            </a:r>
            <a:r>
              <a:rPr lang="en-US" altLang="zh-TW" sz="2000" dirty="0">
                <a:solidFill>
                  <a:srgbClr val="FFFF00"/>
                </a:solidFill>
                <a:latin typeface="+mn-lt"/>
              </a:rPr>
              <a:t> </a:t>
            </a:r>
            <a:r>
              <a:rPr lang="en-US" altLang="zh-TW" sz="2000" dirty="0">
                <a:latin typeface="+mn-lt"/>
              </a:rPr>
              <a:t>is the pose name.</a:t>
            </a:r>
          </a:p>
          <a:p>
            <a:pPr lvl="1"/>
            <a:r>
              <a:rPr lang="en-US" altLang="zh-TW" sz="2000" dirty="0" err="1">
                <a:solidFill>
                  <a:srgbClr val="FFFF00"/>
                </a:solidFill>
                <a:latin typeface="+mn-lt"/>
              </a:rPr>
              <a:t>int</a:t>
            </a:r>
            <a:r>
              <a:rPr lang="en-US" altLang="zh-TW" sz="2000" dirty="0">
                <a:solidFill>
                  <a:srgbClr val="FFFF00"/>
                </a:solidFill>
                <a:latin typeface="+mn-lt"/>
              </a:rPr>
              <a:t> </a:t>
            </a:r>
            <a:r>
              <a:rPr lang="en-US" altLang="zh-TW" sz="2000" dirty="0" err="1">
                <a:solidFill>
                  <a:srgbClr val="FFFF00"/>
                </a:solidFill>
                <a:latin typeface="+mn-lt"/>
              </a:rPr>
              <a:t>startFrame</a:t>
            </a:r>
            <a:r>
              <a:rPr lang="en-US" altLang="zh-TW" sz="2000" dirty="0">
                <a:solidFill>
                  <a:srgbClr val="FFFF00"/>
                </a:solidFill>
                <a:latin typeface="+mn-lt"/>
              </a:rPr>
              <a:t> </a:t>
            </a:r>
            <a:r>
              <a:rPr lang="en-US" altLang="zh-TW" sz="2000" dirty="0">
                <a:latin typeface="+mn-lt"/>
              </a:rPr>
              <a:t>is starting frame of the pose.</a:t>
            </a:r>
          </a:p>
          <a:p>
            <a:pPr lvl="1"/>
            <a:r>
              <a:rPr lang="en-US" altLang="zh-TW" sz="2000" dirty="0" err="1">
                <a:solidFill>
                  <a:srgbClr val="FFFF00"/>
                </a:solidFill>
                <a:latin typeface="+mn-lt"/>
              </a:rPr>
              <a:t>int</a:t>
            </a:r>
            <a:r>
              <a:rPr lang="en-US" altLang="zh-TW" sz="2000" dirty="0">
                <a:solidFill>
                  <a:srgbClr val="FFFF00"/>
                </a:solidFill>
                <a:latin typeface="+mn-lt"/>
              </a:rPr>
              <a:t> </a:t>
            </a:r>
            <a:r>
              <a:rPr lang="en-US" altLang="zh-TW" sz="2000" dirty="0" err="1">
                <a:solidFill>
                  <a:srgbClr val="FFFF00"/>
                </a:solidFill>
                <a:latin typeface="+mn-lt"/>
              </a:rPr>
              <a:t>endFrame</a:t>
            </a:r>
            <a:r>
              <a:rPr lang="en-US" altLang="zh-TW" sz="2000" dirty="0">
                <a:solidFill>
                  <a:srgbClr val="FFFF00"/>
                </a:solidFill>
                <a:latin typeface="+mn-lt"/>
              </a:rPr>
              <a:t> </a:t>
            </a:r>
            <a:r>
              <a:rPr lang="en-US" altLang="zh-TW" sz="2000" dirty="0">
                <a:latin typeface="+mn-lt"/>
              </a:rPr>
              <a:t>is the ending frame of the pose.</a:t>
            </a:r>
          </a:p>
          <a:p>
            <a:pPr lvl="1"/>
            <a:r>
              <a:rPr lang="en-US" altLang="zh-TW" sz="2000" dirty="0" err="1">
                <a:solidFill>
                  <a:srgbClr val="FFFF00"/>
                </a:solidFill>
                <a:latin typeface="+mn-lt"/>
              </a:rPr>
              <a:t>int</a:t>
            </a:r>
            <a:r>
              <a:rPr lang="en-US" altLang="zh-TW" sz="2000" dirty="0">
                <a:solidFill>
                  <a:srgbClr val="FFFF00"/>
                </a:solidFill>
                <a:latin typeface="+mn-lt"/>
              </a:rPr>
              <a:t> </a:t>
            </a:r>
            <a:r>
              <a:rPr lang="en-US" altLang="zh-TW" sz="2000" dirty="0" err="1">
                <a:solidFill>
                  <a:srgbClr val="FFFF00"/>
                </a:solidFill>
                <a:latin typeface="+mn-lt"/>
              </a:rPr>
              <a:t>cutFrame</a:t>
            </a:r>
            <a:r>
              <a:rPr lang="en-US" altLang="zh-TW" sz="2000" dirty="0">
                <a:solidFill>
                  <a:srgbClr val="FFFF00"/>
                </a:solidFill>
                <a:latin typeface="+mn-lt"/>
              </a:rPr>
              <a:t> </a:t>
            </a:r>
            <a:r>
              <a:rPr lang="en-US" altLang="zh-TW" sz="2000" dirty="0">
                <a:latin typeface="+mn-lt"/>
              </a:rPr>
              <a:t>is the cut frame when using motion blending. This number is not using any more.</a:t>
            </a:r>
          </a:p>
          <a:p>
            <a:pPr lvl="1"/>
            <a:r>
              <a:rPr lang="en-US" altLang="zh-TW" sz="2000" dirty="0">
                <a:solidFill>
                  <a:srgbClr val="FFFF00"/>
                </a:solidFill>
                <a:latin typeface="+mn-lt"/>
              </a:rPr>
              <a:t>char *</a:t>
            </a:r>
            <a:r>
              <a:rPr lang="en-US" altLang="zh-TW" sz="2000" dirty="0" err="1">
                <a:solidFill>
                  <a:srgbClr val="FFFF00"/>
                </a:solidFill>
                <a:latin typeface="+mn-lt"/>
              </a:rPr>
              <a:t>motionDatabaseName</a:t>
            </a:r>
            <a:r>
              <a:rPr lang="en-US" altLang="zh-TW" sz="2000" dirty="0">
                <a:solidFill>
                  <a:srgbClr val="FFFF00"/>
                </a:solidFill>
                <a:latin typeface="+mn-lt"/>
              </a:rPr>
              <a:t> </a:t>
            </a:r>
            <a:r>
              <a:rPr lang="en-US" altLang="zh-TW" sz="2000" dirty="0">
                <a:latin typeface="+mn-lt"/>
              </a:rPr>
              <a:t>is the motion database name and set </a:t>
            </a:r>
            <a:r>
              <a:rPr lang="en-US" altLang="zh-TW" sz="2000" dirty="0">
                <a:solidFill>
                  <a:srgbClr val="FFFF00"/>
                </a:solidFill>
                <a:latin typeface="+mn-lt"/>
              </a:rPr>
              <a:t>NULL</a:t>
            </a:r>
            <a:r>
              <a:rPr lang="en-US" altLang="zh-TW" sz="2000" dirty="0">
                <a:latin typeface="+mn-lt"/>
              </a:rPr>
              <a:t> as default. The default motion database is the one coming with the character file</a:t>
            </a:r>
            <a:r>
              <a:rPr lang="en-US" altLang="zh-TW" sz="2000" dirty="0" smtClean="0">
                <a:latin typeface="+mn-lt"/>
              </a:rPr>
              <a:t>.</a:t>
            </a:r>
          </a:p>
          <a:p>
            <a:r>
              <a:rPr lang="en-US" altLang="zh-TW" sz="2000" dirty="0" smtClean="0">
                <a:latin typeface="+mn-lt"/>
              </a:rPr>
              <a:t>Delete a body pose</a:t>
            </a:r>
          </a:p>
          <a:p>
            <a:pPr lvl="1"/>
            <a:r>
              <a:rPr lang="en-US" altLang="zh-TW" sz="2000" dirty="0" smtClean="0">
                <a:solidFill>
                  <a:srgbClr val="FFFF00"/>
                </a:solidFill>
                <a:latin typeface="+mn-lt"/>
              </a:rPr>
              <a:t>BOOL4 </a:t>
            </a:r>
            <a:r>
              <a:rPr lang="en-US" altLang="zh-TW" sz="2000" dirty="0" err="1" smtClean="0">
                <a:solidFill>
                  <a:srgbClr val="FFFF00"/>
                </a:solidFill>
                <a:latin typeface="+mn-lt"/>
              </a:rPr>
              <a:t>FnCharacter</a:t>
            </a:r>
            <a:r>
              <a:rPr lang="en-US" altLang="zh-TW" sz="2000" dirty="0" smtClean="0">
                <a:solidFill>
                  <a:srgbClr val="FFFF00"/>
                </a:solidFill>
                <a:latin typeface="+mn-lt"/>
              </a:rPr>
              <a:t>::</a:t>
            </a:r>
            <a:r>
              <a:rPr lang="en-US" altLang="zh-TW" sz="2000" dirty="0" err="1" smtClean="0">
                <a:solidFill>
                  <a:srgbClr val="FFFF00"/>
                </a:solidFill>
                <a:latin typeface="+mn-lt"/>
              </a:rPr>
              <a:t>DeleteBodyPose</a:t>
            </a:r>
            <a:r>
              <a:rPr lang="en-US" altLang="zh-TW" sz="2000" dirty="0" smtClean="0">
                <a:solidFill>
                  <a:srgbClr val="FFFF00"/>
                </a:solidFill>
                <a:latin typeface="+mn-lt"/>
              </a:rPr>
              <a:t>(</a:t>
            </a:r>
            <a:r>
              <a:rPr lang="en-US" altLang="zh-TW" sz="2000" dirty="0" err="1" smtClean="0">
                <a:solidFill>
                  <a:srgbClr val="FFFF00"/>
                </a:solidFill>
                <a:latin typeface="+mn-lt"/>
              </a:rPr>
              <a:t>const</a:t>
            </a:r>
            <a:r>
              <a:rPr lang="en-US" altLang="zh-TW" sz="2000" dirty="0" smtClean="0">
                <a:solidFill>
                  <a:srgbClr val="FFFF00"/>
                </a:solidFill>
                <a:latin typeface="+mn-lt"/>
              </a:rPr>
              <a:t> char *</a:t>
            </a:r>
            <a:r>
              <a:rPr lang="en-US" altLang="zh-TW" sz="2000" dirty="0" err="1" smtClean="0">
                <a:solidFill>
                  <a:srgbClr val="FFFF00"/>
                </a:solidFill>
                <a:latin typeface="+mn-lt"/>
              </a:rPr>
              <a:t>bodyName</a:t>
            </a:r>
            <a:r>
              <a:rPr lang="en-US" altLang="zh-TW" sz="2000" dirty="0" smtClean="0">
                <a:solidFill>
                  <a:srgbClr val="FFFF00"/>
                </a:solidFill>
                <a:latin typeface="+mn-lt"/>
              </a:rPr>
              <a:t>, </a:t>
            </a:r>
            <a:r>
              <a:rPr lang="en-US" altLang="zh-TW" sz="2000" dirty="0" err="1" smtClean="0">
                <a:solidFill>
                  <a:srgbClr val="FFFF00"/>
                </a:solidFill>
                <a:latin typeface="+mn-lt"/>
              </a:rPr>
              <a:t>const</a:t>
            </a:r>
            <a:r>
              <a:rPr lang="en-US" altLang="zh-TW" sz="2000" dirty="0" smtClean="0">
                <a:solidFill>
                  <a:srgbClr val="FFFF00"/>
                </a:solidFill>
                <a:latin typeface="+mn-lt"/>
              </a:rPr>
              <a:t> char *</a:t>
            </a:r>
            <a:r>
              <a:rPr lang="en-US" altLang="zh-TW" sz="2000" dirty="0" err="1" smtClean="0">
                <a:solidFill>
                  <a:srgbClr val="FFFF00"/>
                </a:solidFill>
                <a:latin typeface="+mn-lt"/>
              </a:rPr>
              <a:t>poseName</a:t>
            </a:r>
            <a:r>
              <a:rPr lang="en-US" altLang="zh-TW" sz="2000" dirty="0" smtClean="0">
                <a:solidFill>
                  <a:srgbClr val="FFFF00"/>
                </a:solidFill>
                <a:latin typeface="+mn-lt"/>
              </a:rPr>
              <a:t>);</a:t>
            </a:r>
            <a:endParaRPr lang="en-US" altLang="zh-TW" sz="2000" dirty="0">
              <a:solidFill>
                <a:srgbClr val="FFFF00"/>
              </a:solidFill>
              <a:latin typeface="+mn-lt"/>
            </a:endParaRPr>
          </a:p>
          <a:p>
            <a:pPr lvl="1"/>
            <a:endParaRPr lang="en-US" altLang="zh-TW" sz="2000" dirty="0">
              <a:latin typeface="+mn-lt"/>
            </a:endParaRPr>
          </a:p>
        </p:txBody>
      </p:sp>
    </p:spTree>
    <p:extLst>
      <p:ext uri="{BB962C8B-B14F-4D97-AF65-F5344CB8AC3E}">
        <p14:creationId xmlns:p14="http://schemas.microsoft.com/office/powerpoint/2010/main" val="374739748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Movements</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59046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The transformation is the term used for 3D computer graphics but not friendly to control an object’s movement for the games.</a:t>
            </a:r>
          </a:p>
          <a:p>
            <a:r>
              <a:rPr lang="en-US" altLang="zh-TW" sz="2000" dirty="0" smtClean="0">
                <a:latin typeface="+mn-lt"/>
              </a:rPr>
              <a:t>Movement :</a:t>
            </a:r>
          </a:p>
          <a:p>
            <a:pPr lvl="1"/>
            <a:r>
              <a:rPr lang="en-US" altLang="zh-TW" sz="2000" dirty="0" smtClean="0">
                <a:latin typeface="+mn-lt"/>
              </a:rPr>
              <a:t>Move forward / move right / Move up</a:t>
            </a:r>
          </a:p>
          <a:p>
            <a:pPr lvl="1"/>
            <a:r>
              <a:rPr lang="en-US" altLang="zh-TW" sz="2000" dirty="0" smtClean="0">
                <a:latin typeface="+mn-lt"/>
              </a:rPr>
              <a:t>Turn right / turn left / tilt</a:t>
            </a:r>
          </a:p>
          <a:p>
            <a:r>
              <a:rPr lang="en-US" altLang="zh-TW" sz="2000" dirty="0" smtClean="0">
                <a:latin typeface="+mn-lt"/>
              </a:rPr>
              <a:t>We need to define the orientation of an object :</a:t>
            </a:r>
          </a:p>
          <a:p>
            <a:pPr lvl="1"/>
            <a:r>
              <a:rPr lang="en-US" altLang="zh-TW" sz="2000" dirty="0" smtClean="0">
                <a:latin typeface="+mn-lt"/>
              </a:rPr>
              <a:t>Object position</a:t>
            </a:r>
          </a:p>
          <a:p>
            <a:pPr lvl="1"/>
            <a:r>
              <a:rPr lang="en-US" altLang="zh-TW" sz="2000" dirty="0" smtClean="0">
                <a:latin typeface="+mn-lt"/>
              </a:rPr>
              <a:t>Its facing direction</a:t>
            </a:r>
          </a:p>
          <a:p>
            <a:pPr lvl="1"/>
            <a:r>
              <a:rPr lang="en-US" altLang="zh-TW" sz="2000" dirty="0" smtClean="0">
                <a:latin typeface="+mn-lt"/>
              </a:rPr>
              <a:t>Its up direction</a:t>
            </a:r>
            <a:endParaRPr lang="en-US" altLang="zh-TW" sz="2000" dirty="0">
              <a:latin typeface="+mn-lt"/>
            </a:endParaRPr>
          </a:p>
          <a:p>
            <a:pPr lvl="1"/>
            <a:endParaRPr lang="en-US" altLang="zh-TW" sz="2000" dirty="0">
              <a:latin typeface="+mn-lt"/>
            </a:endParaRPr>
          </a:p>
        </p:txBody>
      </p:sp>
      <p:grpSp>
        <p:nvGrpSpPr>
          <p:cNvPr id="4" name="Group 3"/>
          <p:cNvGrpSpPr>
            <a:grpSpLocks/>
          </p:cNvGrpSpPr>
          <p:nvPr/>
        </p:nvGrpSpPr>
        <p:grpSpPr bwMode="auto">
          <a:xfrm>
            <a:off x="5292079" y="3133726"/>
            <a:ext cx="2793999" cy="2992438"/>
            <a:chOff x="3628" y="1913"/>
            <a:chExt cx="1760" cy="1885"/>
          </a:xfrm>
        </p:grpSpPr>
        <p:sp>
          <p:nvSpPr>
            <p:cNvPr id="6" name="AutoShape 4"/>
            <p:cNvSpPr>
              <a:spLocks noChangeArrowheads="1"/>
            </p:cNvSpPr>
            <p:nvPr/>
          </p:nvSpPr>
          <p:spPr bwMode="auto">
            <a:xfrm>
              <a:off x="4398" y="2643"/>
              <a:ext cx="648" cy="616"/>
            </a:xfrm>
            <a:prstGeom prst="cube">
              <a:avLst>
                <a:gd name="adj" fmla="val 61366"/>
              </a:avLst>
            </a:prstGeom>
            <a:solidFill>
              <a:srgbClr val="FF00FF"/>
            </a:solidFill>
            <a:ln w="12700" cap="sq">
              <a:solidFill>
                <a:schemeClr val="tx1"/>
              </a:solidFill>
              <a:miter lim="800000"/>
              <a:headEnd type="none" w="sm" len="sm"/>
              <a:tailEnd type="none" w="sm" len="sm"/>
            </a:ln>
          </p:spPr>
          <p:txBody>
            <a:bodyPr wrap="none" anchor="ctr"/>
            <a:lstStyle/>
            <a:p>
              <a:endParaRPr lang="zh-TW" altLang="en-US" sz="1600" b="1"/>
            </a:p>
          </p:txBody>
        </p:sp>
        <p:sp>
          <p:nvSpPr>
            <p:cNvPr id="7" name="AutoShape 5"/>
            <p:cNvSpPr>
              <a:spLocks noChangeArrowheads="1"/>
            </p:cNvSpPr>
            <p:nvPr/>
          </p:nvSpPr>
          <p:spPr bwMode="auto">
            <a:xfrm>
              <a:off x="4446" y="3043"/>
              <a:ext cx="160" cy="160"/>
            </a:xfrm>
            <a:prstGeom prst="smileyFace">
              <a:avLst>
                <a:gd name="adj" fmla="val -4653"/>
              </a:avLst>
            </a:prstGeom>
            <a:solidFill>
              <a:schemeClr val="accent1"/>
            </a:solidFill>
            <a:ln w="12700" cap="sq">
              <a:solidFill>
                <a:schemeClr val="tx1"/>
              </a:solidFill>
              <a:round/>
              <a:headEnd type="none" w="sm" len="sm"/>
              <a:tailEnd type="none" w="sm" len="sm"/>
            </a:ln>
          </p:spPr>
          <p:txBody>
            <a:bodyPr wrap="none" anchor="ctr"/>
            <a:lstStyle/>
            <a:p>
              <a:endParaRPr lang="zh-TW" altLang="en-US" sz="1600" b="1"/>
            </a:p>
          </p:txBody>
        </p:sp>
        <p:sp>
          <p:nvSpPr>
            <p:cNvPr id="8" name="AutoShape 6"/>
            <p:cNvSpPr>
              <a:spLocks noChangeArrowheads="1"/>
            </p:cNvSpPr>
            <p:nvPr/>
          </p:nvSpPr>
          <p:spPr bwMode="auto">
            <a:xfrm rot="-2926286">
              <a:off x="4470" y="2615"/>
              <a:ext cx="365" cy="224"/>
            </a:xfrm>
            <a:prstGeom prst="triangle">
              <a:avLst>
                <a:gd name="adj" fmla="val 100000"/>
              </a:avLst>
            </a:prstGeom>
            <a:solidFill>
              <a:schemeClr val="accent1"/>
            </a:solidFill>
            <a:ln w="12700" cap="sq">
              <a:solidFill>
                <a:schemeClr val="tx1"/>
              </a:solidFill>
              <a:miter lim="800000"/>
              <a:headEnd type="none" w="sm" len="sm"/>
              <a:tailEnd type="none" w="sm" len="sm"/>
            </a:ln>
          </p:spPr>
          <p:txBody>
            <a:bodyPr wrap="none" anchor="ctr"/>
            <a:lstStyle/>
            <a:p>
              <a:endParaRPr lang="zh-TW" altLang="en-US" sz="1600" b="1"/>
            </a:p>
          </p:txBody>
        </p:sp>
        <p:sp>
          <p:nvSpPr>
            <p:cNvPr id="9" name="Line 7"/>
            <p:cNvSpPr>
              <a:spLocks noChangeShapeType="1"/>
            </p:cNvSpPr>
            <p:nvPr/>
          </p:nvSpPr>
          <p:spPr bwMode="auto">
            <a:xfrm flipH="1">
              <a:off x="3990" y="3155"/>
              <a:ext cx="536" cy="592"/>
            </a:xfrm>
            <a:prstGeom prst="line">
              <a:avLst/>
            </a:prstGeom>
            <a:noFill/>
            <a:ln w="12700" cap="sq">
              <a:solidFill>
                <a:schemeClr val="tx1"/>
              </a:solidFill>
              <a:round/>
              <a:headEnd type="none" w="sm" len="sm"/>
              <a:tailEnd type="triangle" w="sm" len="lg"/>
            </a:ln>
            <a:extLst>
              <a:ext uri="{909E8E84-426E-40DD-AFC4-6F175D3DCCD1}">
                <a14:hiddenFill xmlns:a14="http://schemas.microsoft.com/office/drawing/2010/main">
                  <a:noFill/>
                </a14:hiddenFill>
              </a:ext>
            </a:extLst>
          </p:spPr>
          <p:txBody>
            <a:bodyPr wrap="none" anchor="ctr"/>
            <a:lstStyle/>
            <a:p>
              <a:endParaRPr lang="zh-TW" altLang="en-US" sz="1600" b="1"/>
            </a:p>
          </p:txBody>
        </p:sp>
        <p:sp>
          <p:nvSpPr>
            <p:cNvPr id="10" name="Line 8"/>
            <p:cNvSpPr>
              <a:spLocks noChangeShapeType="1"/>
            </p:cNvSpPr>
            <p:nvPr/>
          </p:nvSpPr>
          <p:spPr bwMode="auto">
            <a:xfrm flipV="1">
              <a:off x="4694" y="2179"/>
              <a:ext cx="0" cy="336"/>
            </a:xfrm>
            <a:prstGeom prst="line">
              <a:avLst/>
            </a:prstGeom>
            <a:noFill/>
            <a:ln w="12700" cap="sq">
              <a:solidFill>
                <a:schemeClr val="tx1"/>
              </a:solidFill>
              <a:round/>
              <a:headEnd type="none" w="sm" len="sm"/>
              <a:tailEnd type="triangle" w="sm" len="lg"/>
            </a:ln>
            <a:extLst>
              <a:ext uri="{909E8E84-426E-40DD-AFC4-6F175D3DCCD1}">
                <a14:hiddenFill xmlns:a14="http://schemas.microsoft.com/office/drawing/2010/main">
                  <a:noFill/>
                </a14:hiddenFill>
              </a:ext>
            </a:extLst>
          </p:spPr>
          <p:txBody>
            <a:bodyPr wrap="none" anchor="ctr"/>
            <a:lstStyle/>
            <a:p>
              <a:endParaRPr lang="zh-TW" altLang="en-US" sz="1600" b="1"/>
            </a:p>
          </p:txBody>
        </p:sp>
        <p:sp>
          <p:nvSpPr>
            <p:cNvPr id="11" name="Line 9"/>
            <p:cNvSpPr>
              <a:spLocks noChangeShapeType="1"/>
            </p:cNvSpPr>
            <p:nvPr/>
          </p:nvSpPr>
          <p:spPr bwMode="auto">
            <a:xfrm flipH="1">
              <a:off x="3878" y="2979"/>
              <a:ext cx="560" cy="0"/>
            </a:xfrm>
            <a:prstGeom prst="line">
              <a:avLst/>
            </a:prstGeom>
            <a:noFill/>
            <a:ln w="12700">
              <a:solidFill>
                <a:schemeClr val="tx1"/>
              </a:solidFill>
              <a:prstDash val="dash"/>
              <a:round/>
              <a:headEnd type="none" w="sm" len="sm"/>
              <a:tailEnd type="triangle" w="sm" len="lg"/>
            </a:ln>
            <a:extLst>
              <a:ext uri="{909E8E84-426E-40DD-AFC4-6F175D3DCCD1}">
                <a14:hiddenFill xmlns:a14="http://schemas.microsoft.com/office/drawing/2010/main">
                  <a:noFill/>
                </a14:hiddenFill>
              </a:ext>
            </a:extLst>
          </p:spPr>
          <p:txBody>
            <a:bodyPr wrap="none" anchor="ctr"/>
            <a:lstStyle/>
            <a:p>
              <a:endParaRPr lang="zh-TW" altLang="en-US" sz="1600" b="1"/>
            </a:p>
          </p:txBody>
        </p:sp>
        <p:sp>
          <p:nvSpPr>
            <p:cNvPr id="12" name="Text Box 10"/>
            <p:cNvSpPr txBox="1">
              <a:spLocks noChangeArrowheads="1"/>
            </p:cNvSpPr>
            <p:nvPr/>
          </p:nvSpPr>
          <p:spPr bwMode="auto">
            <a:xfrm>
              <a:off x="4084" y="3585"/>
              <a:ext cx="88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000">
                  <a:solidFill>
                    <a:schemeClr val="tx1"/>
                  </a:solidFill>
                  <a:latin typeface="Trebuchet MS" pitchFamily="34" charset="0"/>
                  <a:ea typeface="新細明體" charset="-120"/>
                </a:defRPr>
              </a:lvl1pPr>
              <a:lvl2pPr marL="742950" indent="-285750" eaLnBrk="0" hangingPunct="0">
                <a:defRPr kumimoji="1" sz="2000">
                  <a:solidFill>
                    <a:schemeClr val="tx1"/>
                  </a:solidFill>
                  <a:latin typeface="Trebuchet MS" pitchFamily="34" charset="0"/>
                  <a:ea typeface="新細明體" charset="-120"/>
                </a:defRPr>
              </a:lvl2pPr>
              <a:lvl3pPr marL="1143000" indent="-228600" eaLnBrk="0" hangingPunct="0">
                <a:defRPr kumimoji="1" sz="2000">
                  <a:solidFill>
                    <a:schemeClr val="tx1"/>
                  </a:solidFill>
                  <a:latin typeface="Trebuchet MS" pitchFamily="34" charset="0"/>
                  <a:ea typeface="新細明體" charset="-120"/>
                </a:defRPr>
              </a:lvl3pPr>
              <a:lvl4pPr marL="1600200" indent="-228600" eaLnBrk="0" hangingPunct="0">
                <a:defRPr kumimoji="1" sz="2000">
                  <a:solidFill>
                    <a:schemeClr val="tx1"/>
                  </a:solidFill>
                  <a:latin typeface="Trebuchet MS" pitchFamily="34" charset="0"/>
                  <a:ea typeface="新細明體" charset="-120"/>
                </a:defRPr>
              </a:lvl4pPr>
              <a:lvl5pPr marL="2057400" indent="-228600" eaLnBrk="0" hangingPunct="0">
                <a:defRPr kumimoji="1" sz="2000">
                  <a:solidFill>
                    <a:schemeClr val="tx1"/>
                  </a:solidFill>
                  <a:latin typeface="Trebuchet MS" pitchFamily="34" charset="0"/>
                  <a:ea typeface="新細明體" charset="-120"/>
                </a:defRPr>
              </a:lvl5pPr>
              <a:lvl6pPr marL="2514600" indent="-228600" eaLnBrk="0" fontAlgn="base" hangingPunct="0">
                <a:spcBef>
                  <a:spcPct val="0"/>
                </a:spcBef>
                <a:spcAft>
                  <a:spcPct val="0"/>
                </a:spcAft>
                <a:defRPr kumimoji="1" sz="2000">
                  <a:solidFill>
                    <a:schemeClr val="tx1"/>
                  </a:solidFill>
                  <a:latin typeface="Trebuchet MS" pitchFamily="34" charset="0"/>
                  <a:ea typeface="新細明體" charset="-120"/>
                </a:defRPr>
              </a:lvl6pPr>
              <a:lvl7pPr marL="2971800" indent="-228600" eaLnBrk="0" fontAlgn="base" hangingPunct="0">
                <a:spcBef>
                  <a:spcPct val="0"/>
                </a:spcBef>
                <a:spcAft>
                  <a:spcPct val="0"/>
                </a:spcAft>
                <a:defRPr kumimoji="1" sz="2000">
                  <a:solidFill>
                    <a:schemeClr val="tx1"/>
                  </a:solidFill>
                  <a:latin typeface="Trebuchet MS" pitchFamily="34" charset="0"/>
                  <a:ea typeface="新細明體" charset="-120"/>
                </a:defRPr>
              </a:lvl7pPr>
              <a:lvl8pPr marL="3429000" indent="-228600" eaLnBrk="0" fontAlgn="base" hangingPunct="0">
                <a:spcBef>
                  <a:spcPct val="0"/>
                </a:spcBef>
                <a:spcAft>
                  <a:spcPct val="0"/>
                </a:spcAft>
                <a:defRPr kumimoji="1" sz="2000">
                  <a:solidFill>
                    <a:schemeClr val="tx1"/>
                  </a:solidFill>
                  <a:latin typeface="Trebuchet MS" pitchFamily="34" charset="0"/>
                  <a:ea typeface="新細明體" charset="-120"/>
                </a:defRPr>
              </a:lvl8pPr>
              <a:lvl9pPr marL="3886200" indent="-228600" eaLnBrk="0" fontAlgn="base" hangingPunct="0">
                <a:spcBef>
                  <a:spcPct val="0"/>
                </a:spcBef>
                <a:spcAft>
                  <a:spcPct val="0"/>
                </a:spcAft>
                <a:defRPr kumimoji="1" sz="2000">
                  <a:solidFill>
                    <a:schemeClr val="tx1"/>
                  </a:solidFill>
                  <a:latin typeface="Trebuchet MS" pitchFamily="34" charset="0"/>
                  <a:ea typeface="新細明體" charset="-120"/>
                </a:defRPr>
              </a:lvl9pPr>
            </a:lstStyle>
            <a:p>
              <a:pPr eaLnBrk="1" hangingPunct="1"/>
              <a:r>
                <a:rPr lang="en-US" altLang="zh-TW" sz="1600" b="1">
                  <a:latin typeface="+mn-lt"/>
                </a:rPr>
                <a:t>Move forward</a:t>
              </a:r>
            </a:p>
          </p:txBody>
        </p:sp>
        <p:sp>
          <p:nvSpPr>
            <p:cNvPr id="13" name="Text Box 11"/>
            <p:cNvSpPr txBox="1">
              <a:spLocks noChangeArrowheads="1"/>
            </p:cNvSpPr>
            <p:nvPr/>
          </p:nvSpPr>
          <p:spPr bwMode="auto">
            <a:xfrm>
              <a:off x="4796" y="2377"/>
              <a:ext cx="59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000">
                  <a:solidFill>
                    <a:schemeClr val="tx1"/>
                  </a:solidFill>
                  <a:latin typeface="Trebuchet MS" pitchFamily="34" charset="0"/>
                  <a:ea typeface="新細明體" charset="-120"/>
                </a:defRPr>
              </a:lvl1pPr>
              <a:lvl2pPr marL="742950" indent="-285750" eaLnBrk="0" hangingPunct="0">
                <a:defRPr kumimoji="1" sz="2000">
                  <a:solidFill>
                    <a:schemeClr val="tx1"/>
                  </a:solidFill>
                  <a:latin typeface="Trebuchet MS" pitchFamily="34" charset="0"/>
                  <a:ea typeface="新細明體" charset="-120"/>
                </a:defRPr>
              </a:lvl2pPr>
              <a:lvl3pPr marL="1143000" indent="-228600" eaLnBrk="0" hangingPunct="0">
                <a:defRPr kumimoji="1" sz="2000">
                  <a:solidFill>
                    <a:schemeClr val="tx1"/>
                  </a:solidFill>
                  <a:latin typeface="Trebuchet MS" pitchFamily="34" charset="0"/>
                  <a:ea typeface="新細明體" charset="-120"/>
                </a:defRPr>
              </a:lvl3pPr>
              <a:lvl4pPr marL="1600200" indent="-228600" eaLnBrk="0" hangingPunct="0">
                <a:defRPr kumimoji="1" sz="2000">
                  <a:solidFill>
                    <a:schemeClr val="tx1"/>
                  </a:solidFill>
                  <a:latin typeface="Trebuchet MS" pitchFamily="34" charset="0"/>
                  <a:ea typeface="新細明體" charset="-120"/>
                </a:defRPr>
              </a:lvl4pPr>
              <a:lvl5pPr marL="2057400" indent="-228600" eaLnBrk="0" hangingPunct="0">
                <a:defRPr kumimoji="1" sz="2000">
                  <a:solidFill>
                    <a:schemeClr val="tx1"/>
                  </a:solidFill>
                  <a:latin typeface="Trebuchet MS" pitchFamily="34" charset="0"/>
                  <a:ea typeface="新細明體" charset="-120"/>
                </a:defRPr>
              </a:lvl5pPr>
              <a:lvl6pPr marL="2514600" indent="-228600" eaLnBrk="0" fontAlgn="base" hangingPunct="0">
                <a:spcBef>
                  <a:spcPct val="0"/>
                </a:spcBef>
                <a:spcAft>
                  <a:spcPct val="0"/>
                </a:spcAft>
                <a:defRPr kumimoji="1" sz="2000">
                  <a:solidFill>
                    <a:schemeClr val="tx1"/>
                  </a:solidFill>
                  <a:latin typeface="Trebuchet MS" pitchFamily="34" charset="0"/>
                  <a:ea typeface="新細明體" charset="-120"/>
                </a:defRPr>
              </a:lvl6pPr>
              <a:lvl7pPr marL="2971800" indent="-228600" eaLnBrk="0" fontAlgn="base" hangingPunct="0">
                <a:spcBef>
                  <a:spcPct val="0"/>
                </a:spcBef>
                <a:spcAft>
                  <a:spcPct val="0"/>
                </a:spcAft>
                <a:defRPr kumimoji="1" sz="2000">
                  <a:solidFill>
                    <a:schemeClr val="tx1"/>
                  </a:solidFill>
                  <a:latin typeface="Trebuchet MS" pitchFamily="34" charset="0"/>
                  <a:ea typeface="新細明體" charset="-120"/>
                </a:defRPr>
              </a:lvl7pPr>
              <a:lvl8pPr marL="3429000" indent="-228600" eaLnBrk="0" fontAlgn="base" hangingPunct="0">
                <a:spcBef>
                  <a:spcPct val="0"/>
                </a:spcBef>
                <a:spcAft>
                  <a:spcPct val="0"/>
                </a:spcAft>
                <a:defRPr kumimoji="1" sz="2000">
                  <a:solidFill>
                    <a:schemeClr val="tx1"/>
                  </a:solidFill>
                  <a:latin typeface="Trebuchet MS" pitchFamily="34" charset="0"/>
                  <a:ea typeface="新細明體" charset="-120"/>
                </a:defRPr>
              </a:lvl8pPr>
              <a:lvl9pPr marL="3886200" indent="-228600" eaLnBrk="0" fontAlgn="base" hangingPunct="0">
                <a:spcBef>
                  <a:spcPct val="0"/>
                </a:spcBef>
                <a:spcAft>
                  <a:spcPct val="0"/>
                </a:spcAft>
                <a:defRPr kumimoji="1" sz="2000">
                  <a:solidFill>
                    <a:schemeClr val="tx1"/>
                  </a:solidFill>
                  <a:latin typeface="Trebuchet MS" pitchFamily="34" charset="0"/>
                  <a:ea typeface="新細明體" charset="-120"/>
                </a:defRPr>
              </a:lvl9pPr>
            </a:lstStyle>
            <a:p>
              <a:pPr eaLnBrk="1" hangingPunct="1"/>
              <a:r>
                <a:rPr lang="en-US" altLang="zh-TW" sz="1600" b="1">
                  <a:latin typeface="+mn-lt"/>
                </a:rPr>
                <a:t>Move up</a:t>
              </a:r>
            </a:p>
          </p:txBody>
        </p:sp>
        <p:sp>
          <p:nvSpPr>
            <p:cNvPr id="14" name="Text Box 12"/>
            <p:cNvSpPr txBox="1">
              <a:spLocks noChangeArrowheads="1"/>
            </p:cNvSpPr>
            <p:nvPr/>
          </p:nvSpPr>
          <p:spPr bwMode="auto">
            <a:xfrm>
              <a:off x="3628" y="3017"/>
              <a:ext cx="70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000">
                  <a:solidFill>
                    <a:schemeClr val="tx1"/>
                  </a:solidFill>
                  <a:latin typeface="Trebuchet MS" pitchFamily="34" charset="0"/>
                  <a:ea typeface="新細明體" charset="-120"/>
                </a:defRPr>
              </a:lvl1pPr>
              <a:lvl2pPr marL="742950" indent="-285750" eaLnBrk="0" hangingPunct="0">
                <a:defRPr kumimoji="1" sz="2000">
                  <a:solidFill>
                    <a:schemeClr val="tx1"/>
                  </a:solidFill>
                  <a:latin typeface="Trebuchet MS" pitchFamily="34" charset="0"/>
                  <a:ea typeface="新細明體" charset="-120"/>
                </a:defRPr>
              </a:lvl2pPr>
              <a:lvl3pPr marL="1143000" indent="-228600" eaLnBrk="0" hangingPunct="0">
                <a:defRPr kumimoji="1" sz="2000">
                  <a:solidFill>
                    <a:schemeClr val="tx1"/>
                  </a:solidFill>
                  <a:latin typeface="Trebuchet MS" pitchFamily="34" charset="0"/>
                  <a:ea typeface="新細明體" charset="-120"/>
                </a:defRPr>
              </a:lvl3pPr>
              <a:lvl4pPr marL="1600200" indent="-228600" eaLnBrk="0" hangingPunct="0">
                <a:defRPr kumimoji="1" sz="2000">
                  <a:solidFill>
                    <a:schemeClr val="tx1"/>
                  </a:solidFill>
                  <a:latin typeface="Trebuchet MS" pitchFamily="34" charset="0"/>
                  <a:ea typeface="新細明體" charset="-120"/>
                </a:defRPr>
              </a:lvl4pPr>
              <a:lvl5pPr marL="2057400" indent="-228600" eaLnBrk="0" hangingPunct="0">
                <a:defRPr kumimoji="1" sz="2000">
                  <a:solidFill>
                    <a:schemeClr val="tx1"/>
                  </a:solidFill>
                  <a:latin typeface="Trebuchet MS" pitchFamily="34" charset="0"/>
                  <a:ea typeface="新細明體" charset="-120"/>
                </a:defRPr>
              </a:lvl5pPr>
              <a:lvl6pPr marL="2514600" indent="-228600" eaLnBrk="0" fontAlgn="base" hangingPunct="0">
                <a:spcBef>
                  <a:spcPct val="0"/>
                </a:spcBef>
                <a:spcAft>
                  <a:spcPct val="0"/>
                </a:spcAft>
                <a:defRPr kumimoji="1" sz="2000">
                  <a:solidFill>
                    <a:schemeClr val="tx1"/>
                  </a:solidFill>
                  <a:latin typeface="Trebuchet MS" pitchFamily="34" charset="0"/>
                  <a:ea typeface="新細明體" charset="-120"/>
                </a:defRPr>
              </a:lvl6pPr>
              <a:lvl7pPr marL="2971800" indent="-228600" eaLnBrk="0" fontAlgn="base" hangingPunct="0">
                <a:spcBef>
                  <a:spcPct val="0"/>
                </a:spcBef>
                <a:spcAft>
                  <a:spcPct val="0"/>
                </a:spcAft>
                <a:defRPr kumimoji="1" sz="2000">
                  <a:solidFill>
                    <a:schemeClr val="tx1"/>
                  </a:solidFill>
                  <a:latin typeface="Trebuchet MS" pitchFamily="34" charset="0"/>
                  <a:ea typeface="新細明體" charset="-120"/>
                </a:defRPr>
              </a:lvl7pPr>
              <a:lvl8pPr marL="3429000" indent="-228600" eaLnBrk="0" fontAlgn="base" hangingPunct="0">
                <a:spcBef>
                  <a:spcPct val="0"/>
                </a:spcBef>
                <a:spcAft>
                  <a:spcPct val="0"/>
                </a:spcAft>
                <a:defRPr kumimoji="1" sz="2000">
                  <a:solidFill>
                    <a:schemeClr val="tx1"/>
                  </a:solidFill>
                  <a:latin typeface="Trebuchet MS" pitchFamily="34" charset="0"/>
                  <a:ea typeface="新細明體" charset="-120"/>
                </a:defRPr>
              </a:lvl8pPr>
              <a:lvl9pPr marL="3886200" indent="-228600" eaLnBrk="0" fontAlgn="base" hangingPunct="0">
                <a:spcBef>
                  <a:spcPct val="0"/>
                </a:spcBef>
                <a:spcAft>
                  <a:spcPct val="0"/>
                </a:spcAft>
                <a:defRPr kumimoji="1" sz="2000">
                  <a:solidFill>
                    <a:schemeClr val="tx1"/>
                  </a:solidFill>
                  <a:latin typeface="Trebuchet MS" pitchFamily="34" charset="0"/>
                  <a:ea typeface="新細明體" charset="-120"/>
                </a:defRPr>
              </a:lvl9pPr>
            </a:lstStyle>
            <a:p>
              <a:pPr eaLnBrk="1" hangingPunct="1"/>
              <a:r>
                <a:rPr lang="en-US" altLang="zh-TW" sz="1600" b="1">
                  <a:latin typeface="+mn-lt"/>
                </a:rPr>
                <a:t>Move right</a:t>
              </a:r>
            </a:p>
          </p:txBody>
        </p:sp>
        <p:sp>
          <p:nvSpPr>
            <p:cNvPr id="15" name="Arc 13"/>
            <p:cNvSpPr>
              <a:spLocks/>
            </p:cNvSpPr>
            <p:nvPr/>
          </p:nvSpPr>
          <p:spPr bwMode="auto">
            <a:xfrm flipH="1" flipV="1">
              <a:off x="4470" y="2155"/>
              <a:ext cx="464" cy="251"/>
            </a:xfrm>
            <a:custGeom>
              <a:avLst/>
              <a:gdLst>
                <a:gd name="T0" fmla="*/ 0 w 43200"/>
                <a:gd name="T1" fmla="*/ 0 h 30204"/>
                <a:gd name="T2" fmla="*/ 0 w 43200"/>
                <a:gd name="T3" fmla="*/ 0 h 30204"/>
                <a:gd name="T4" fmla="*/ 0 w 43200"/>
                <a:gd name="T5" fmla="*/ 0 h 30204"/>
                <a:gd name="T6" fmla="*/ 0 60000 65536"/>
                <a:gd name="T7" fmla="*/ 0 60000 65536"/>
                <a:gd name="T8" fmla="*/ 0 60000 65536"/>
                <a:gd name="T9" fmla="*/ 0 w 43200"/>
                <a:gd name="T10" fmla="*/ 0 h 30204"/>
                <a:gd name="T11" fmla="*/ 43200 w 43200"/>
                <a:gd name="T12" fmla="*/ 30204 h 30204"/>
              </a:gdLst>
              <a:ahLst/>
              <a:cxnLst>
                <a:cxn ang="T6">
                  <a:pos x="T0" y="T1"/>
                </a:cxn>
                <a:cxn ang="T7">
                  <a:pos x="T2" y="T3"/>
                </a:cxn>
                <a:cxn ang="T8">
                  <a:pos x="T4" y="T5"/>
                </a:cxn>
              </a:cxnLst>
              <a:rect l="T9" t="T10" r="T11" b="T12"/>
              <a:pathLst>
                <a:path w="43200" h="30204" fill="none" extrusionOk="0">
                  <a:moveTo>
                    <a:pt x="1787" y="30204"/>
                  </a:moveTo>
                  <a:cubicBezTo>
                    <a:pt x="608" y="27488"/>
                    <a:pt x="0" y="24560"/>
                    <a:pt x="0" y="21600"/>
                  </a:cubicBezTo>
                  <a:cubicBezTo>
                    <a:pt x="0" y="9670"/>
                    <a:pt x="9670" y="0"/>
                    <a:pt x="21600" y="0"/>
                  </a:cubicBezTo>
                  <a:cubicBezTo>
                    <a:pt x="33529" y="0"/>
                    <a:pt x="43200" y="9670"/>
                    <a:pt x="43200" y="21600"/>
                  </a:cubicBezTo>
                  <a:cubicBezTo>
                    <a:pt x="43200" y="24403"/>
                    <a:pt x="42654" y="27180"/>
                    <a:pt x="41593" y="29775"/>
                  </a:cubicBezTo>
                </a:path>
                <a:path w="43200" h="30204" stroke="0" extrusionOk="0">
                  <a:moveTo>
                    <a:pt x="1787" y="30204"/>
                  </a:moveTo>
                  <a:cubicBezTo>
                    <a:pt x="608" y="27488"/>
                    <a:pt x="0" y="24560"/>
                    <a:pt x="0" y="21600"/>
                  </a:cubicBezTo>
                  <a:cubicBezTo>
                    <a:pt x="0" y="9670"/>
                    <a:pt x="9670" y="0"/>
                    <a:pt x="21600" y="0"/>
                  </a:cubicBezTo>
                  <a:cubicBezTo>
                    <a:pt x="33529" y="0"/>
                    <a:pt x="43200" y="9670"/>
                    <a:pt x="43200" y="21600"/>
                  </a:cubicBezTo>
                  <a:cubicBezTo>
                    <a:pt x="43200" y="24403"/>
                    <a:pt x="42654" y="27180"/>
                    <a:pt x="41593" y="29775"/>
                  </a:cubicBezTo>
                  <a:lnTo>
                    <a:pt x="21600" y="21600"/>
                  </a:lnTo>
                  <a:close/>
                </a:path>
              </a:pathLst>
            </a:custGeom>
            <a:noFill/>
            <a:ln w="12700" cap="rnd">
              <a:solidFill>
                <a:schemeClr val="tx1"/>
              </a:solidFill>
              <a:prstDash val="sysDot"/>
              <a:round/>
              <a:headEnd type="triangle" w="sm" len="lg"/>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TW" altLang="en-US" sz="1600" b="1"/>
            </a:p>
          </p:txBody>
        </p:sp>
        <p:sp>
          <p:nvSpPr>
            <p:cNvPr id="16" name="Text Box 14"/>
            <p:cNvSpPr txBox="1">
              <a:spLocks noChangeArrowheads="1"/>
            </p:cNvSpPr>
            <p:nvPr/>
          </p:nvSpPr>
          <p:spPr bwMode="auto">
            <a:xfrm>
              <a:off x="4252" y="1913"/>
              <a:ext cx="93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000">
                  <a:solidFill>
                    <a:schemeClr val="tx1"/>
                  </a:solidFill>
                  <a:latin typeface="Trebuchet MS" pitchFamily="34" charset="0"/>
                  <a:ea typeface="新細明體" charset="-120"/>
                </a:defRPr>
              </a:lvl1pPr>
              <a:lvl2pPr marL="742950" indent="-285750" eaLnBrk="0" hangingPunct="0">
                <a:defRPr kumimoji="1" sz="2000">
                  <a:solidFill>
                    <a:schemeClr val="tx1"/>
                  </a:solidFill>
                  <a:latin typeface="Trebuchet MS" pitchFamily="34" charset="0"/>
                  <a:ea typeface="新細明體" charset="-120"/>
                </a:defRPr>
              </a:lvl2pPr>
              <a:lvl3pPr marL="1143000" indent="-228600" eaLnBrk="0" hangingPunct="0">
                <a:defRPr kumimoji="1" sz="2000">
                  <a:solidFill>
                    <a:schemeClr val="tx1"/>
                  </a:solidFill>
                  <a:latin typeface="Trebuchet MS" pitchFamily="34" charset="0"/>
                  <a:ea typeface="新細明體" charset="-120"/>
                </a:defRPr>
              </a:lvl3pPr>
              <a:lvl4pPr marL="1600200" indent="-228600" eaLnBrk="0" hangingPunct="0">
                <a:defRPr kumimoji="1" sz="2000">
                  <a:solidFill>
                    <a:schemeClr val="tx1"/>
                  </a:solidFill>
                  <a:latin typeface="Trebuchet MS" pitchFamily="34" charset="0"/>
                  <a:ea typeface="新細明體" charset="-120"/>
                </a:defRPr>
              </a:lvl4pPr>
              <a:lvl5pPr marL="2057400" indent="-228600" eaLnBrk="0" hangingPunct="0">
                <a:defRPr kumimoji="1" sz="2000">
                  <a:solidFill>
                    <a:schemeClr val="tx1"/>
                  </a:solidFill>
                  <a:latin typeface="Trebuchet MS" pitchFamily="34" charset="0"/>
                  <a:ea typeface="新細明體" charset="-120"/>
                </a:defRPr>
              </a:lvl5pPr>
              <a:lvl6pPr marL="2514600" indent="-228600" eaLnBrk="0" fontAlgn="base" hangingPunct="0">
                <a:spcBef>
                  <a:spcPct val="0"/>
                </a:spcBef>
                <a:spcAft>
                  <a:spcPct val="0"/>
                </a:spcAft>
                <a:defRPr kumimoji="1" sz="2000">
                  <a:solidFill>
                    <a:schemeClr val="tx1"/>
                  </a:solidFill>
                  <a:latin typeface="Trebuchet MS" pitchFamily="34" charset="0"/>
                  <a:ea typeface="新細明體" charset="-120"/>
                </a:defRPr>
              </a:lvl6pPr>
              <a:lvl7pPr marL="2971800" indent="-228600" eaLnBrk="0" fontAlgn="base" hangingPunct="0">
                <a:spcBef>
                  <a:spcPct val="0"/>
                </a:spcBef>
                <a:spcAft>
                  <a:spcPct val="0"/>
                </a:spcAft>
                <a:defRPr kumimoji="1" sz="2000">
                  <a:solidFill>
                    <a:schemeClr val="tx1"/>
                  </a:solidFill>
                  <a:latin typeface="Trebuchet MS" pitchFamily="34" charset="0"/>
                  <a:ea typeface="新細明體" charset="-120"/>
                </a:defRPr>
              </a:lvl7pPr>
              <a:lvl8pPr marL="3429000" indent="-228600" eaLnBrk="0" fontAlgn="base" hangingPunct="0">
                <a:spcBef>
                  <a:spcPct val="0"/>
                </a:spcBef>
                <a:spcAft>
                  <a:spcPct val="0"/>
                </a:spcAft>
                <a:defRPr kumimoji="1" sz="2000">
                  <a:solidFill>
                    <a:schemeClr val="tx1"/>
                  </a:solidFill>
                  <a:latin typeface="Trebuchet MS" pitchFamily="34" charset="0"/>
                  <a:ea typeface="新細明體" charset="-120"/>
                </a:defRPr>
              </a:lvl8pPr>
              <a:lvl9pPr marL="3886200" indent="-228600" eaLnBrk="0" fontAlgn="base" hangingPunct="0">
                <a:spcBef>
                  <a:spcPct val="0"/>
                </a:spcBef>
                <a:spcAft>
                  <a:spcPct val="0"/>
                </a:spcAft>
                <a:defRPr kumimoji="1" sz="2000">
                  <a:solidFill>
                    <a:schemeClr val="tx1"/>
                  </a:solidFill>
                  <a:latin typeface="Trebuchet MS" pitchFamily="34" charset="0"/>
                  <a:ea typeface="新細明體" charset="-120"/>
                </a:defRPr>
              </a:lvl9pPr>
            </a:lstStyle>
            <a:p>
              <a:pPr eaLnBrk="1" hangingPunct="1"/>
              <a:r>
                <a:rPr lang="en-US" altLang="zh-TW" sz="1600" b="1">
                  <a:latin typeface="+mn-lt"/>
                </a:rPr>
                <a:t>Turn right / left</a:t>
              </a:r>
            </a:p>
          </p:txBody>
        </p:sp>
      </p:grpSp>
    </p:spTree>
    <p:extLst>
      <p:ext uri="{BB962C8B-B14F-4D97-AF65-F5344CB8AC3E}">
        <p14:creationId xmlns:p14="http://schemas.microsoft.com/office/powerpoint/2010/main" val="179477007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Facing Direction and Up Direction</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59046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Facing direction is used for moving forward</a:t>
            </a:r>
          </a:p>
          <a:p>
            <a:r>
              <a:rPr lang="en-US" altLang="zh-TW" sz="2000" dirty="0" smtClean="0">
                <a:latin typeface="+mn-lt"/>
              </a:rPr>
              <a:t>The default facing direction of a Fly2 object is local “-y” axis.</a:t>
            </a:r>
          </a:p>
          <a:p>
            <a:pPr lvl="1"/>
            <a:r>
              <a:rPr lang="en-US" altLang="zh-TW" sz="2000" dirty="0" smtClean="0">
                <a:latin typeface="+mn-lt"/>
              </a:rPr>
              <a:t>Except that the camera faces to local “-z” axis</a:t>
            </a:r>
            <a:endParaRPr lang="en-US" altLang="zh-TW" sz="2000" dirty="0">
              <a:latin typeface="+mn-lt"/>
            </a:endParaRPr>
          </a:p>
          <a:p>
            <a:r>
              <a:rPr lang="en-US" altLang="zh-TW" sz="2000" dirty="0" smtClean="0">
                <a:latin typeface="+mn-lt"/>
              </a:rPr>
              <a:t>The default up direction of a Fly2 object is local “z” axis.</a:t>
            </a:r>
          </a:p>
          <a:p>
            <a:pPr lvl="1"/>
            <a:r>
              <a:rPr lang="en-US" altLang="zh-TW" sz="2000" dirty="0" smtClean="0">
                <a:latin typeface="+mn-lt"/>
              </a:rPr>
              <a:t>Except that the camera uses local “y” axis as up direction.</a:t>
            </a:r>
          </a:p>
          <a:p>
            <a:r>
              <a:rPr lang="en-US" altLang="zh-TW" sz="2000" dirty="0" smtClean="0">
                <a:latin typeface="+mn-lt"/>
              </a:rPr>
              <a:t>The character’s orientation is the same as the object.</a:t>
            </a:r>
            <a:endParaRPr lang="en-US" altLang="zh-TW" sz="2000" dirty="0">
              <a:latin typeface="+mn-lt"/>
            </a:endParaRPr>
          </a:p>
        </p:txBody>
      </p:sp>
      <p:grpSp>
        <p:nvGrpSpPr>
          <p:cNvPr id="4" name="Group 3"/>
          <p:cNvGrpSpPr>
            <a:grpSpLocks/>
          </p:cNvGrpSpPr>
          <p:nvPr/>
        </p:nvGrpSpPr>
        <p:grpSpPr bwMode="auto">
          <a:xfrm>
            <a:off x="5292079" y="3133726"/>
            <a:ext cx="2793999" cy="2992438"/>
            <a:chOff x="3628" y="1913"/>
            <a:chExt cx="1760" cy="1885"/>
          </a:xfrm>
        </p:grpSpPr>
        <p:sp>
          <p:nvSpPr>
            <p:cNvPr id="6" name="AutoShape 4"/>
            <p:cNvSpPr>
              <a:spLocks noChangeArrowheads="1"/>
            </p:cNvSpPr>
            <p:nvPr/>
          </p:nvSpPr>
          <p:spPr bwMode="auto">
            <a:xfrm>
              <a:off x="4398" y="2643"/>
              <a:ext cx="648" cy="616"/>
            </a:xfrm>
            <a:prstGeom prst="cube">
              <a:avLst>
                <a:gd name="adj" fmla="val 61366"/>
              </a:avLst>
            </a:prstGeom>
            <a:solidFill>
              <a:srgbClr val="FF00FF"/>
            </a:solidFill>
            <a:ln w="12700" cap="sq">
              <a:solidFill>
                <a:schemeClr val="tx1"/>
              </a:solidFill>
              <a:miter lim="800000"/>
              <a:headEnd type="none" w="sm" len="sm"/>
              <a:tailEnd type="none" w="sm" len="sm"/>
            </a:ln>
          </p:spPr>
          <p:txBody>
            <a:bodyPr wrap="none" anchor="ctr"/>
            <a:lstStyle/>
            <a:p>
              <a:endParaRPr lang="zh-TW" altLang="en-US" sz="1600" b="1"/>
            </a:p>
          </p:txBody>
        </p:sp>
        <p:sp>
          <p:nvSpPr>
            <p:cNvPr id="7" name="AutoShape 5"/>
            <p:cNvSpPr>
              <a:spLocks noChangeArrowheads="1"/>
            </p:cNvSpPr>
            <p:nvPr/>
          </p:nvSpPr>
          <p:spPr bwMode="auto">
            <a:xfrm>
              <a:off x="4446" y="3043"/>
              <a:ext cx="160" cy="160"/>
            </a:xfrm>
            <a:prstGeom prst="smileyFace">
              <a:avLst>
                <a:gd name="adj" fmla="val -4653"/>
              </a:avLst>
            </a:prstGeom>
            <a:solidFill>
              <a:schemeClr val="accent1"/>
            </a:solidFill>
            <a:ln w="12700" cap="sq">
              <a:solidFill>
                <a:schemeClr val="tx1"/>
              </a:solidFill>
              <a:round/>
              <a:headEnd type="none" w="sm" len="sm"/>
              <a:tailEnd type="none" w="sm" len="sm"/>
            </a:ln>
          </p:spPr>
          <p:txBody>
            <a:bodyPr wrap="none" anchor="ctr"/>
            <a:lstStyle/>
            <a:p>
              <a:endParaRPr lang="zh-TW" altLang="en-US" sz="1600" b="1"/>
            </a:p>
          </p:txBody>
        </p:sp>
        <p:sp>
          <p:nvSpPr>
            <p:cNvPr id="8" name="AutoShape 6"/>
            <p:cNvSpPr>
              <a:spLocks noChangeArrowheads="1"/>
            </p:cNvSpPr>
            <p:nvPr/>
          </p:nvSpPr>
          <p:spPr bwMode="auto">
            <a:xfrm rot="-2926286">
              <a:off x="4470" y="2615"/>
              <a:ext cx="365" cy="224"/>
            </a:xfrm>
            <a:prstGeom prst="triangle">
              <a:avLst>
                <a:gd name="adj" fmla="val 100000"/>
              </a:avLst>
            </a:prstGeom>
            <a:solidFill>
              <a:schemeClr val="accent1"/>
            </a:solidFill>
            <a:ln w="12700" cap="sq">
              <a:solidFill>
                <a:schemeClr val="tx1"/>
              </a:solidFill>
              <a:miter lim="800000"/>
              <a:headEnd type="none" w="sm" len="sm"/>
              <a:tailEnd type="none" w="sm" len="sm"/>
            </a:ln>
          </p:spPr>
          <p:txBody>
            <a:bodyPr wrap="none" anchor="ctr"/>
            <a:lstStyle/>
            <a:p>
              <a:endParaRPr lang="zh-TW" altLang="en-US" sz="1600" b="1"/>
            </a:p>
          </p:txBody>
        </p:sp>
        <p:sp>
          <p:nvSpPr>
            <p:cNvPr id="9" name="Line 7"/>
            <p:cNvSpPr>
              <a:spLocks noChangeShapeType="1"/>
            </p:cNvSpPr>
            <p:nvPr/>
          </p:nvSpPr>
          <p:spPr bwMode="auto">
            <a:xfrm flipH="1">
              <a:off x="3990" y="3155"/>
              <a:ext cx="536" cy="592"/>
            </a:xfrm>
            <a:prstGeom prst="line">
              <a:avLst/>
            </a:prstGeom>
            <a:noFill/>
            <a:ln w="12700" cap="sq">
              <a:solidFill>
                <a:schemeClr val="tx1"/>
              </a:solidFill>
              <a:round/>
              <a:headEnd type="none" w="sm" len="sm"/>
              <a:tailEnd type="triangle" w="sm" len="lg"/>
            </a:ln>
            <a:extLst>
              <a:ext uri="{909E8E84-426E-40DD-AFC4-6F175D3DCCD1}">
                <a14:hiddenFill xmlns:a14="http://schemas.microsoft.com/office/drawing/2010/main">
                  <a:noFill/>
                </a14:hiddenFill>
              </a:ext>
            </a:extLst>
          </p:spPr>
          <p:txBody>
            <a:bodyPr wrap="none" anchor="ctr"/>
            <a:lstStyle/>
            <a:p>
              <a:endParaRPr lang="zh-TW" altLang="en-US" sz="1600" b="1"/>
            </a:p>
          </p:txBody>
        </p:sp>
        <p:sp>
          <p:nvSpPr>
            <p:cNvPr id="10" name="Line 8"/>
            <p:cNvSpPr>
              <a:spLocks noChangeShapeType="1"/>
            </p:cNvSpPr>
            <p:nvPr/>
          </p:nvSpPr>
          <p:spPr bwMode="auto">
            <a:xfrm flipV="1">
              <a:off x="4694" y="2179"/>
              <a:ext cx="0" cy="336"/>
            </a:xfrm>
            <a:prstGeom prst="line">
              <a:avLst/>
            </a:prstGeom>
            <a:noFill/>
            <a:ln w="12700" cap="sq">
              <a:solidFill>
                <a:schemeClr val="tx1"/>
              </a:solidFill>
              <a:round/>
              <a:headEnd type="none" w="sm" len="sm"/>
              <a:tailEnd type="triangle" w="sm" len="lg"/>
            </a:ln>
            <a:extLst>
              <a:ext uri="{909E8E84-426E-40DD-AFC4-6F175D3DCCD1}">
                <a14:hiddenFill xmlns:a14="http://schemas.microsoft.com/office/drawing/2010/main">
                  <a:noFill/>
                </a14:hiddenFill>
              </a:ext>
            </a:extLst>
          </p:spPr>
          <p:txBody>
            <a:bodyPr wrap="none" anchor="ctr"/>
            <a:lstStyle/>
            <a:p>
              <a:endParaRPr lang="zh-TW" altLang="en-US" sz="1600" b="1"/>
            </a:p>
          </p:txBody>
        </p:sp>
        <p:sp>
          <p:nvSpPr>
            <p:cNvPr id="11" name="Line 9"/>
            <p:cNvSpPr>
              <a:spLocks noChangeShapeType="1"/>
            </p:cNvSpPr>
            <p:nvPr/>
          </p:nvSpPr>
          <p:spPr bwMode="auto">
            <a:xfrm flipH="1">
              <a:off x="3878" y="2979"/>
              <a:ext cx="560" cy="0"/>
            </a:xfrm>
            <a:prstGeom prst="line">
              <a:avLst/>
            </a:prstGeom>
            <a:noFill/>
            <a:ln w="12700">
              <a:solidFill>
                <a:schemeClr val="tx1"/>
              </a:solidFill>
              <a:prstDash val="dash"/>
              <a:round/>
              <a:headEnd type="none" w="sm" len="sm"/>
              <a:tailEnd type="triangle" w="sm" len="lg"/>
            </a:ln>
            <a:extLst>
              <a:ext uri="{909E8E84-426E-40DD-AFC4-6F175D3DCCD1}">
                <a14:hiddenFill xmlns:a14="http://schemas.microsoft.com/office/drawing/2010/main">
                  <a:noFill/>
                </a14:hiddenFill>
              </a:ext>
            </a:extLst>
          </p:spPr>
          <p:txBody>
            <a:bodyPr wrap="none" anchor="ctr"/>
            <a:lstStyle/>
            <a:p>
              <a:endParaRPr lang="zh-TW" altLang="en-US" sz="1600" b="1"/>
            </a:p>
          </p:txBody>
        </p:sp>
        <p:sp>
          <p:nvSpPr>
            <p:cNvPr id="12" name="Text Box 10"/>
            <p:cNvSpPr txBox="1">
              <a:spLocks noChangeArrowheads="1"/>
            </p:cNvSpPr>
            <p:nvPr/>
          </p:nvSpPr>
          <p:spPr bwMode="auto">
            <a:xfrm>
              <a:off x="4084" y="3585"/>
              <a:ext cx="88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000">
                  <a:solidFill>
                    <a:schemeClr val="tx1"/>
                  </a:solidFill>
                  <a:latin typeface="Trebuchet MS" pitchFamily="34" charset="0"/>
                  <a:ea typeface="新細明體" charset="-120"/>
                </a:defRPr>
              </a:lvl1pPr>
              <a:lvl2pPr marL="742950" indent="-285750" eaLnBrk="0" hangingPunct="0">
                <a:defRPr kumimoji="1" sz="2000">
                  <a:solidFill>
                    <a:schemeClr val="tx1"/>
                  </a:solidFill>
                  <a:latin typeface="Trebuchet MS" pitchFamily="34" charset="0"/>
                  <a:ea typeface="新細明體" charset="-120"/>
                </a:defRPr>
              </a:lvl2pPr>
              <a:lvl3pPr marL="1143000" indent="-228600" eaLnBrk="0" hangingPunct="0">
                <a:defRPr kumimoji="1" sz="2000">
                  <a:solidFill>
                    <a:schemeClr val="tx1"/>
                  </a:solidFill>
                  <a:latin typeface="Trebuchet MS" pitchFamily="34" charset="0"/>
                  <a:ea typeface="新細明體" charset="-120"/>
                </a:defRPr>
              </a:lvl3pPr>
              <a:lvl4pPr marL="1600200" indent="-228600" eaLnBrk="0" hangingPunct="0">
                <a:defRPr kumimoji="1" sz="2000">
                  <a:solidFill>
                    <a:schemeClr val="tx1"/>
                  </a:solidFill>
                  <a:latin typeface="Trebuchet MS" pitchFamily="34" charset="0"/>
                  <a:ea typeface="新細明體" charset="-120"/>
                </a:defRPr>
              </a:lvl4pPr>
              <a:lvl5pPr marL="2057400" indent="-228600" eaLnBrk="0" hangingPunct="0">
                <a:defRPr kumimoji="1" sz="2000">
                  <a:solidFill>
                    <a:schemeClr val="tx1"/>
                  </a:solidFill>
                  <a:latin typeface="Trebuchet MS" pitchFamily="34" charset="0"/>
                  <a:ea typeface="新細明體" charset="-120"/>
                </a:defRPr>
              </a:lvl5pPr>
              <a:lvl6pPr marL="2514600" indent="-228600" eaLnBrk="0" fontAlgn="base" hangingPunct="0">
                <a:spcBef>
                  <a:spcPct val="0"/>
                </a:spcBef>
                <a:spcAft>
                  <a:spcPct val="0"/>
                </a:spcAft>
                <a:defRPr kumimoji="1" sz="2000">
                  <a:solidFill>
                    <a:schemeClr val="tx1"/>
                  </a:solidFill>
                  <a:latin typeface="Trebuchet MS" pitchFamily="34" charset="0"/>
                  <a:ea typeface="新細明體" charset="-120"/>
                </a:defRPr>
              </a:lvl6pPr>
              <a:lvl7pPr marL="2971800" indent="-228600" eaLnBrk="0" fontAlgn="base" hangingPunct="0">
                <a:spcBef>
                  <a:spcPct val="0"/>
                </a:spcBef>
                <a:spcAft>
                  <a:spcPct val="0"/>
                </a:spcAft>
                <a:defRPr kumimoji="1" sz="2000">
                  <a:solidFill>
                    <a:schemeClr val="tx1"/>
                  </a:solidFill>
                  <a:latin typeface="Trebuchet MS" pitchFamily="34" charset="0"/>
                  <a:ea typeface="新細明體" charset="-120"/>
                </a:defRPr>
              </a:lvl7pPr>
              <a:lvl8pPr marL="3429000" indent="-228600" eaLnBrk="0" fontAlgn="base" hangingPunct="0">
                <a:spcBef>
                  <a:spcPct val="0"/>
                </a:spcBef>
                <a:spcAft>
                  <a:spcPct val="0"/>
                </a:spcAft>
                <a:defRPr kumimoji="1" sz="2000">
                  <a:solidFill>
                    <a:schemeClr val="tx1"/>
                  </a:solidFill>
                  <a:latin typeface="Trebuchet MS" pitchFamily="34" charset="0"/>
                  <a:ea typeface="新細明體" charset="-120"/>
                </a:defRPr>
              </a:lvl8pPr>
              <a:lvl9pPr marL="3886200" indent="-228600" eaLnBrk="0" fontAlgn="base" hangingPunct="0">
                <a:spcBef>
                  <a:spcPct val="0"/>
                </a:spcBef>
                <a:spcAft>
                  <a:spcPct val="0"/>
                </a:spcAft>
                <a:defRPr kumimoji="1" sz="2000">
                  <a:solidFill>
                    <a:schemeClr val="tx1"/>
                  </a:solidFill>
                  <a:latin typeface="Trebuchet MS" pitchFamily="34" charset="0"/>
                  <a:ea typeface="新細明體" charset="-120"/>
                </a:defRPr>
              </a:lvl9pPr>
            </a:lstStyle>
            <a:p>
              <a:pPr eaLnBrk="1" hangingPunct="1"/>
              <a:r>
                <a:rPr lang="en-US" altLang="zh-TW" sz="1600" b="1">
                  <a:latin typeface="+mn-lt"/>
                </a:rPr>
                <a:t>Move forward</a:t>
              </a:r>
            </a:p>
          </p:txBody>
        </p:sp>
        <p:sp>
          <p:nvSpPr>
            <p:cNvPr id="13" name="Text Box 11"/>
            <p:cNvSpPr txBox="1">
              <a:spLocks noChangeArrowheads="1"/>
            </p:cNvSpPr>
            <p:nvPr/>
          </p:nvSpPr>
          <p:spPr bwMode="auto">
            <a:xfrm>
              <a:off x="4796" y="2377"/>
              <a:ext cx="59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000">
                  <a:solidFill>
                    <a:schemeClr val="tx1"/>
                  </a:solidFill>
                  <a:latin typeface="Trebuchet MS" pitchFamily="34" charset="0"/>
                  <a:ea typeface="新細明體" charset="-120"/>
                </a:defRPr>
              </a:lvl1pPr>
              <a:lvl2pPr marL="742950" indent="-285750" eaLnBrk="0" hangingPunct="0">
                <a:defRPr kumimoji="1" sz="2000">
                  <a:solidFill>
                    <a:schemeClr val="tx1"/>
                  </a:solidFill>
                  <a:latin typeface="Trebuchet MS" pitchFamily="34" charset="0"/>
                  <a:ea typeface="新細明體" charset="-120"/>
                </a:defRPr>
              </a:lvl2pPr>
              <a:lvl3pPr marL="1143000" indent="-228600" eaLnBrk="0" hangingPunct="0">
                <a:defRPr kumimoji="1" sz="2000">
                  <a:solidFill>
                    <a:schemeClr val="tx1"/>
                  </a:solidFill>
                  <a:latin typeface="Trebuchet MS" pitchFamily="34" charset="0"/>
                  <a:ea typeface="新細明體" charset="-120"/>
                </a:defRPr>
              </a:lvl3pPr>
              <a:lvl4pPr marL="1600200" indent="-228600" eaLnBrk="0" hangingPunct="0">
                <a:defRPr kumimoji="1" sz="2000">
                  <a:solidFill>
                    <a:schemeClr val="tx1"/>
                  </a:solidFill>
                  <a:latin typeface="Trebuchet MS" pitchFamily="34" charset="0"/>
                  <a:ea typeface="新細明體" charset="-120"/>
                </a:defRPr>
              </a:lvl4pPr>
              <a:lvl5pPr marL="2057400" indent="-228600" eaLnBrk="0" hangingPunct="0">
                <a:defRPr kumimoji="1" sz="2000">
                  <a:solidFill>
                    <a:schemeClr val="tx1"/>
                  </a:solidFill>
                  <a:latin typeface="Trebuchet MS" pitchFamily="34" charset="0"/>
                  <a:ea typeface="新細明體" charset="-120"/>
                </a:defRPr>
              </a:lvl5pPr>
              <a:lvl6pPr marL="2514600" indent="-228600" eaLnBrk="0" fontAlgn="base" hangingPunct="0">
                <a:spcBef>
                  <a:spcPct val="0"/>
                </a:spcBef>
                <a:spcAft>
                  <a:spcPct val="0"/>
                </a:spcAft>
                <a:defRPr kumimoji="1" sz="2000">
                  <a:solidFill>
                    <a:schemeClr val="tx1"/>
                  </a:solidFill>
                  <a:latin typeface="Trebuchet MS" pitchFamily="34" charset="0"/>
                  <a:ea typeface="新細明體" charset="-120"/>
                </a:defRPr>
              </a:lvl6pPr>
              <a:lvl7pPr marL="2971800" indent="-228600" eaLnBrk="0" fontAlgn="base" hangingPunct="0">
                <a:spcBef>
                  <a:spcPct val="0"/>
                </a:spcBef>
                <a:spcAft>
                  <a:spcPct val="0"/>
                </a:spcAft>
                <a:defRPr kumimoji="1" sz="2000">
                  <a:solidFill>
                    <a:schemeClr val="tx1"/>
                  </a:solidFill>
                  <a:latin typeface="Trebuchet MS" pitchFamily="34" charset="0"/>
                  <a:ea typeface="新細明體" charset="-120"/>
                </a:defRPr>
              </a:lvl7pPr>
              <a:lvl8pPr marL="3429000" indent="-228600" eaLnBrk="0" fontAlgn="base" hangingPunct="0">
                <a:spcBef>
                  <a:spcPct val="0"/>
                </a:spcBef>
                <a:spcAft>
                  <a:spcPct val="0"/>
                </a:spcAft>
                <a:defRPr kumimoji="1" sz="2000">
                  <a:solidFill>
                    <a:schemeClr val="tx1"/>
                  </a:solidFill>
                  <a:latin typeface="Trebuchet MS" pitchFamily="34" charset="0"/>
                  <a:ea typeface="新細明體" charset="-120"/>
                </a:defRPr>
              </a:lvl8pPr>
              <a:lvl9pPr marL="3886200" indent="-228600" eaLnBrk="0" fontAlgn="base" hangingPunct="0">
                <a:spcBef>
                  <a:spcPct val="0"/>
                </a:spcBef>
                <a:spcAft>
                  <a:spcPct val="0"/>
                </a:spcAft>
                <a:defRPr kumimoji="1" sz="2000">
                  <a:solidFill>
                    <a:schemeClr val="tx1"/>
                  </a:solidFill>
                  <a:latin typeface="Trebuchet MS" pitchFamily="34" charset="0"/>
                  <a:ea typeface="新細明體" charset="-120"/>
                </a:defRPr>
              </a:lvl9pPr>
            </a:lstStyle>
            <a:p>
              <a:pPr eaLnBrk="1" hangingPunct="1"/>
              <a:r>
                <a:rPr lang="en-US" altLang="zh-TW" sz="1600" b="1">
                  <a:latin typeface="+mn-lt"/>
                </a:rPr>
                <a:t>Move up</a:t>
              </a:r>
            </a:p>
          </p:txBody>
        </p:sp>
        <p:sp>
          <p:nvSpPr>
            <p:cNvPr id="14" name="Text Box 12"/>
            <p:cNvSpPr txBox="1">
              <a:spLocks noChangeArrowheads="1"/>
            </p:cNvSpPr>
            <p:nvPr/>
          </p:nvSpPr>
          <p:spPr bwMode="auto">
            <a:xfrm>
              <a:off x="3628" y="3017"/>
              <a:ext cx="70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000">
                  <a:solidFill>
                    <a:schemeClr val="tx1"/>
                  </a:solidFill>
                  <a:latin typeface="Trebuchet MS" pitchFamily="34" charset="0"/>
                  <a:ea typeface="新細明體" charset="-120"/>
                </a:defRPr>
              </a:lvl1pPr>
              <a:lvl2pPr marL="742950" indent="-285750" eaLnBrk="0" hangingPunct="0">
                <a:defRPr kumimoji="1" sz="2000">
                  <a:solidFill>
                    <a:schemeClr val="tx1"/>
                  </a:solidFill>
                  <a:latin typeface="Trebuchet MS" pitchFamily="34" charset="0"/>
                  <a:ea typeface="新細明體" charset="-120"/>
                </a:defRPr>
              </a:lvl2pPr>
              <a:lvl3pPr marL="1143000" indent="-228600" eaLnBrk="0" hangingPunct="0">
                <a:defRPr kumimoji="1" sz="2000">
                  <a:solidFill>
                    <a:schemeClr val="tx1"/>
                  </a:solidFill>
                  <a:latin typeface="Trebuchet MS" pitchFamily="34" charset="0"/>
                  <a:ea typeface="新細明體" charset="-120"/>
                </a:defRPr>
              </a:lvl3pPr>
              <a:lvl4pPr marL="1600200" indent="-228600" eaLnBrk="0" hangingPunct="0">
                <a:defRPr kumimoji="1" sz="2000">
                  <a:solidFill>
                    <a:schemeClr val="tx1"/>
                  </a:solidFill>
                  <a:latin typeface="Trebuchet MS" pitchFamily="34" charset="0"/>
                  <a:ea typeface="新細明體" charset="-120"/>
                </a:defRPr>
              </a:lvl4pPr>
              <a:lvl5pPr marL="2057400" indent="-228600" eaLnBrk="0" hangingPunct="0">
                <a:defRPr kumimoji="1" sz="2000">
                  <a:solidFill>
                    <a:schemeClr val="tx1"/>
                  </a:solidFill>
                  <a:latin typeface="Trebuchet MS" pitchFamily="34" charset="0"/>
                  <a:ea typeface="新細明體" charset="-120"/>
                </a:defRPr>
              </a:lvl5pPr>
              <a:lvl6pPr marL="2514600" indent="-228600" eaLnBrk="0" fontAlgn="base" hangingPunct="0">
                <a:spcBef>
                  <a:spcPct val="0"/>
                </a:spcBef>
                <a:spcAft>
                  <a:spcPct val="0"/>
                </a:spcAft>
                <a:defRPr kumimoji="1" sz="2000">
                  <a:solidFill>
                    <a:schemeClr val="tx1"/>
                  </a:solidFill>
                  <a:latin typeface="Trebuchet MS" pitchFamily="34" charset="0"/>
                  <a:ea typeface="新細明體" charset="-120"/>
                </a:defRPr>
              </a:lvl6pPr>
              <a:lvl7pPr marL="2971800" indent="-228600" eaLnBrk="0" fontAlgn="base" hangingPunct="0">
                <a:spcBef>
                  <a:spcPct val="0"/>
                </a:spcBef>
                <a:spcAft>
                  <a:spcPct val="0"/>
                </a:spcAft>
                <a:defRPr kumimoji="1" sz="2000">
                  <a:solidFill>
                    <a:schemeClr val="tx1"/>
                  </a:solidFill>
                  <a:latin typeface="Trebuchet MS" pitchFamily="34" charset="0"/>
                  <a:ea typeface="新細明體" charset="-120"/>
                </a:defRPr>
              </a:lvl7pPr>
              <a:lvl8pPr marL="3429000" indent="-228600" eaLnBrk="0" fontAlgn="base" hangingPunct="0">
                <a:spcBef>
                  <a:spcPct val="0"/>
                </a:spcBef>
                <a:spcAft>
                  <a:spcPct val="0"/>
                </a:spcAft>
                <a:defRPr kumimoji="1" sz="2000">
                  <a:solidFill>
                    <a:schemeClr val="tx1"/>
                  </a:solidFill>
                  <a:latin typeface="Trebuchet MS" pitchFamily="34" charset="0"/>
                  <a:ea typeface="新細明體" charset="-120"/>
                </a:defRPr>
              </a:lvl8pPr>
              <a:lvl9pPr marL="3886200" indent="-228600" eaLnBrk="0" fontAlgn="base" hangingPunct="0">
                <a:spcBef>
                  <a:spcPct val="0"/>
                </a:spcBef>
                <a:spcAft>
                  <a:spcPct val="0"/>
                </a:spcAft>
                <a:defRPr kumimoji="1" sz="2000">
                  <a:solidFill>
                    <a:schemeClr val="tx1"/>
                  </a:solidFill>
                  <a:latin typeface="Trebuchet MS" pitchFamily="34" charset="0"/>
                  <a:ea typeface="新細明體" charset="-120"/>
                </a:defRPr>
              </a:lvl9pPr>
            </a:lstStyle>
            <a:p>
              <a:pPr eaLnBrk="1" hangingPunct="1"/>
              <a:r>
                <a:rPr lang="en-US" altLang="zh-TW" sz="1600" b="1">
                  <a:latin typeface="+mn-lt"/>
                </a:rPr>
                <a:t>Move right</a:t>
              </a:r>
            </a:p>
          </p:txBody>
        </p:sp>
        <p:sp>
          <p:nvSpPr>
            <p:cNvPr id="15" name="Arc 13"/>
            <p:cNvSpPr>
              <a:spLocks/>
            </p:cNvSpPr>
            <p:nvPr/>
          </p:nvSpPr>
          <p:spPr bwMode="auto">
            <a:xfrm flipH="1" flipV="1">
              <a:off x="4470" y="2155"/>
              <a:ext cx="464" cy="251"/>
            </a:xfrm>
            <a:custGeom>
              <a:avLst/>
              <a:gdLst>
                <a:gd name="T0" fmla="*/ 0 w 43200"/>
                <a:gd name="T1" fmla="*/ 0 h 30204"/>
                <a:gd name="T2" fmla="*/ 0 w 43200"/>
                <a:gd name="T3" fmla="*/ 0 h 30204"/>
                <a:gd name="T4" fmla="*/ 0 w 43200"/>
                <a:gd name="T5" fmla="*/ 0 h 30204"/>
                <a:gd name="T6" fmla="*/ 0 60000 65536"/>
                <a:gd name="T7" fmla="*/ 0 60000 65536"/>
                <a:gd name="T8" fmla="*/ 0 60000 65536"/>
                <a:gd name="T9" fmla="*/ 0 w 43200"/>
                <a:gd name="T10" fmla="*/ 0 h 30204"/>
                <a:gd name="T11" fmla="*/ 43200 w 43200"/>
                <a:gd name="T12" fmla="*/ 30204 h 30204"/>
              </a:gdLst>
              <a:ahLst/>
              <a:cxnLst>
                <a:cxn ang="T6">
                  <a:pos x="T0" y="T1"/>
                </a:cxn>
                <a:cxn ang="T7">
                  <a:pos x="T2" y="T3"/>
                </a:cxn>
                <a:cxn ang="T8">
                  <a:pos x="T4" y="T5"/>
                </a:cxn>
              </a:cxnLst>
              <a:rect l="T9" t="T10" r="T11" b="T12"/>
              <a:pathLst>
                <a:path w="43200" h="30204" fill="none" extrusionOk="0">
                  <a:moveTo>
                    <a:pt x="1787" y="30204"/>
                  </a:moveTo>
                  <a:cubicBezTo>
                    <a:pt x="608" y="27488"/>
                    <a:pt x="0" y="24560"/>
                    <a:pt x="0" y="21600"/>
                  </a:cubicBezTo>
                  <a:cubicBezTo>
                    <a:pt x="0" y="9670"/>
                    <a:pt x="9670" y="0"/>
                    <a:pt x="21600" y="0"/>
                  </a:cubicBezTo>
                  <a:cubicBezTo>
                    <a:pt x="33529" y="0"/>
                    <a:pt x="43200" y="9670"/>
                    <a:pt x="43200" y="21600"/>
                  </a:cubicBezTo>
                  <a:cubicBezTo>
                    <a:pt x="43200" y="24403"/>
                    <a:pt x="42654" y="27180"/>
                    <a:pt x="41593" y="29775"/>
                  </a:cubicBezTo>
                </a:path>
                <a:path w="43200" h="30204" stroke="0" extrusionOk="0">
                  <a:moveTo>
                    <a:pt x="1787" y="30204"/>
                  </a:moveTo>
                  <a:cubicBezTo>
                    <a:pt x="608" y="27488"/>
                    <a:pt x="0" y="24560"/>
                    <a:pt x="0" y="21600"/>
                  </a:cubicBezTo>
                  <a:cubicBezTo>
                    <a:pt x="0" y="9670"/>
                    <a:pt x="9670" y="0"/>
                    <a:pt x="21600" y="0"/>
                  </a:cubicBezTo>
                  <a:cubicBezTo>
                    <a:pt x="33529" y="0"/>
                    <a:pt x="43200" y="9670"/>
                    <a:pt x="43200" y="21600"/>
                  </a:cubicBezTo>
                  <a:cubicBezTo>
                    <a:pt x="43200" y="24403"/>
                    <a:pt x="42654" y="27180"/>
                    <a:pt x="41593" y="29775"/>
                  </a:cubicBezTo>
                  <a:lnTo>
                    <a:pt x="21600" y="21600"/>
                  </a:lnTo>
                  <a:close/>
                </a:path>
              </a:pathLst>
            </a:custGeom>
            <a:noFill/>
            <a:ln w="12700" cap="rnd">
              <a:solidFill>
                <a:schemeClr val="tx1"/>
              </a:solidFill>
              <a:prstDash val="sysDot"/>
              <a:round/>
              <a:headEnd type="triangle" w="sm" len="lg"/>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TW" altLang="en-US" sz="1600" b="1"/>
            </a:p>
          </p:txBody>
        </p:sp>
        <p:sp>
          <p:nvSpPr>
            <p:cNvPr id="16" name="Text Box 14"/>
            <p:cNvSpPr txBox="1">
              <a:spLocks noChangeArrowheads="1"/>
            </p:cNvSpPr>
            <p:nvPr/>
          </p:nvSpPr>
          <p:spPr bwMode="auto">
            <a:xfrm>
              <a:off x="4252" y="1913"/>
              <a:ext cx="93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000">
                  <a:solidFill>
                    <a:schemeClr val="tx1"/>
                  </a:solidFill>
                  <a:latin typeface="Trebuchet MS" pitchFamily="34" charset="0"/>
                  <a:ea typeface="新細明體" charset="-120"/>
                </a:defRPr>
              </a:lvl1pPr>
              <a:lvl2pPr marL="742950" indent="-285750" eaLnBrk="0" hangingPunct="0">
                <a:defRPr kumimoji="1" sz="2000">
                  <a:solidFill>
                    <a:schemeClr val="tx1"/>
                  </a:solidFill>
                  <a:latin typeface="Trebuchet MS" pitchFamily="34" charset="0"/>
                  <a:ea typeface="新細明體" charset="-120"/>
                </a:defRPr>
              </a:lvl2pPr>
              <a:lvl3pPr marL="1143000" indent="-228600" eaLnBrk="0" hangingPunct="0">
                <a:defRPr kumimoji="1" sz="2000">
                  <a:solidFill>
                    <a:schemeClr val="tx1"/>
                  </a:solidFill>
                  <a:latin typeface="Trebuchet MS" pitchFamily="34" charset="0"/>
                  <a:ea typeface="新細明體" charset="-120"/>
                </a:defRPr>
              </a:lvl3pPr>
              <a:lvl4pPr marL="1600200" indent="-228600" eaLnBrk="0" hangingPunct="0">
                <a:defRPr kumimoji="1" sz="2000">
                  <a:solidFill>
                    <a:schemeClr val="tx1"/>
                  </a:solidFill>
                  <a:latin typeface="Trebuchet MS" pitchFamily="34" charset="0"/>
                  <a:ea typeface="新細明體" charset="-120"/>
                </a:defRPr>
              </a:lvl4pPr>
              <a:lvl5pPr marL="2057400" indent="-228600" eaLnBrk="0" hangingPunct="0">
                <a:defRPr kumimoji="1" sz="2000">
                  <a:solidFill>
                    <a:schemeClr val="tx1"/>
                  </a:solidFill>
                  <a:latin typeface="Trebuchet MS" pitchFamily="34" charset="0"/>
                  <a:ea typeface="新細明體" charset="-120"/>
                </a:defRPr>
              </a:lvl5pPr>
              <a:lvl6pPr marL="2514600" indent="-228600" eaLnBrk="0" fontAlgn="base" hangingPunct="0">
                <a:spcBef>
                  <a:spcPct val="0"/>
                </a:spcBef>
                <a:spcAft>
                  <a:spcPct val="0"/>
                </a:spcAft>
                <a:defRPr kumimoji="1" sz="2000">
                  <a:solidFill>
                    <a:schemeClr val="tx1"/>
                  </a:solidFill>
                  <a:latin typeface="Trebuchet MS" pitchFamily="34" charset="0"/>
                  <a:ea typeface="新細明體" charset="-120"/>
                </a:defRPr>
              </a:lvl6pPr>
              <a:lvl7pPr marL="2971800" indent="-228600" eaLnBrk="0" fontAlgn="base" hangingPunct="0">
                <a:spcBef>
                  <a:spcPct val="0"/>
                </a:spcBef>
                <a:spcAft>
                  <a:spcPct val="0"/>
                </a:spcAft>
                <a:defRPr kumimoji="1" sz="2000">
                  <a:solidFill>
                    <a:schemeClr val="tx1"/>
                  </a:solidFill>
                  <a:latin typeface="Trebuchet MS" pitchFamily="34" charset="0"/>
                  <a:ea typeface="新細明體" charset="-120"/>
                </a:defRPr>
              </a:lvl7pPr>
              <a:lvl8pPr marL="3429000" indent="-228600" eaLnBrk="0" fontAlgn="base" hangingPunct="0">
                <a:spcBef>
                  <a:spcPct val="0"/>
                </a:spcBef>
                <a:spcAft>
                  <a:spcPct val="0"/>
                </a:spcAft>
                <a:defRPr kumimoji="1" sz="2000">
                  <a:solidFill>
                    <a:schemeClr val="tx1"/>
                  </a:solidFill>
                  <a:latin typeface="Trebuchet MS" pitchFamily="34" charset="0"/>
                  <a:ea typeface="新細明體" charset="-120"/>
                </a:defRPr>
              </a:lvl8pPr>
              <a:lvl9pPr marL="3886200" indent="-228600" eaLnBrk="0" fontAlgn="base" hangingPunct="0">
                <a:spcBef>
                  <a:spcPct val="0"/>
                </a:spcBef>
                <a:spcAft>
                  <a:spcPct val="0"/>
                </a:spcAft>
                <a:defRPr kumimoji="1" sz="2000">
                  <a:solidFill>
                    <a:schemeClr val="tx1"/>
                  </a:solidFill>
                  <a:latin typeface="Trebuchet MS" pitchFamily="34" charset="0"/>
                  <a:ea typeface="新細明體" charset="-120"/>
                </a:defRPr>
              </a:lvl9pPr>
            </a:lstStyle>
            <a:p>
              <a:pPr eaLnBrk="1" hangingPunct="1"/>
              <a:r>
                <a:rPr lang="en-US" altLang="zh-TW" sz="1600" b="1">
                  <a:latin typeface="+mn-lt"/>
                </a:rPr>
                <a:t>Turn right / left</a:t>
              </a:r>
            </a:p>
          </p:txBody>
        </p:sp>
      </p:grpSp>
    </p:spTree>
    <p:extLst>
      <p:ext uri="{BB962C8B-B14F-4D97-AF65-F5344CB8AC3E}">
        <p14:creationId xmlns:p14="http://schemas.microsoft.com/office/powerpoint/2010/main" val="388927438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Position Functions (1)</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59046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For objects</a:t>
            </a:r>
          </a:p>
          <a:p>
            <a:pPr lvl="1"/>
            <a:r>
              <a:rPr lang="en-US" altLang="zh-TW" sz="2000" dirty="0" smtClean="0">
                <a:latin typeface="+mn-lt"/>
              </a:rPr>
              <a:t>Use </a:t>
            </a:r>
            <a:r>
              <a:rPr lang="en-US" altLang="zh-TW" sz="2000" dirty="0" err="1" smtClean="0">
                <a:solidFill>
                  <a:srgbClr val="FFFF00"/>
                </a:solidFill>
                <a:latin typeface="+mn-lt"/>
              </a:rPr>
              <a:t>FnObject</a:t>
            </a:r>
            <a:r>
              <a:rPr lang="en-US" altLang="zh-TW" sz="2000" dirty="0" smtClean="0">
                <a:solidFill>
                  <a:srgbClr val="FFFF00"/>
                </a:solidFill>
                <a:latin typeface="+mn-lt"/>
              </a:rPr>
              <a:t>::</a:t>
            </a:r>
            <a:r>
              <a:rPr lang="en-US" altLang="zh-TW" sz="2000" dirty="0" err="1" smtClean="0">
                <a:solidFill>
                  <a:srgbClr val="FFFF00"/>
                </a:solidFill>
                <a:latin typeface="+mn-lt"/>
              </a:rPr>
              <a:t>SetPosition</a:t>
            </a:r>
            <a:r>
              <a:rPr lang="en-US" altLang="zh-TW" sz="2000" dirty="0" smtClean="0">
                <a:solidFill>
                  <a:srgbClr val="FFFF00"/>
                </a:solidFill>
                <a:latin typeface="+mn-lt"/>
              </a:rPr>
              <a:t>(float *</a:t>
            </a:r>
            <a:r>
              <a:rPr lang="en-US" altLang="zh-TW" sz="2000" dirty="0" err="1" smtClean="0">
                <a:solidFill>
                  <a:srgbClr val="FFFF00"/>
                </a:solidFill>
                <a:latin typeface="+mn-lt"/>
              </a:rPr>
              <a:t>pos</a:t>
            </a:r>
            <a:r>
              <a:rPr lang="en-US" altLang="zh-TW" sz="2000" dirty="0" smtClean="0">
                <a:solidFill>
                  <a:srgbClr val="FFFF00"/>
                </a:solidFill>
                <a:latin typeface="+mn-lt"/>
              </a:rPr>
              <a:t>, BOOL4 </a:t>
            </a:r>
            <a:r>
              <a:rPr lang="en-US" altLang="zh-TW" sz="2000" dirty="0" err="1" smtClean="0">
                <a:solidFill>
                  <a:srgbClr val="FFFF00"/>
                </a:solidFill>
                <a:latin typeface="+mn-lt"/>
              </a:rPr>
              <a:t>beWorld</a:t>
            </a:r>
            <a:r>
              <a:rPr lang="en-US" altLang="zh-TW" sz="2000" dirty="0" smtClean="0">
                <a:solidFill>
                  <a:srgbClr val="FFFF00"/>
                </a:solidFill>
                <a:latin typeface="+mn-lt"/>
              </a:rPr>
              <a:t> = TRUE) </a:t>
            </a:r>
            <a:r>
              <a:rPr lang="en-US" altLang="zh-TW" sz="2000" dirty="0" smtClean="0">
                <a:latin typeface="+mn-lt"/>
              </a:rPr>
              <a:t>to set object’s position.</a:t>
            </a:r>
          </a:p>
          <a:p>
            <a:pPr lvl="2"/>
            <a:r>
              <a:rPr lang="en-US" altLang="zh-TW" sz="2000" dirty="0">
                <a:solidFill>
                  <a:srgbClr val="FFFF00"/>
                </a:solidFill>
                <a:latin typeface="+mn-lt"/>
              </a:rPr>
              <a:t>f</a:t>
            </a:r>
            <a:r>
              <a:rPr lang="en-US" altLang="zh-TW" sz="2000" dirty="0" smtClean="0">
                <a:solidFill>
                  <a:srgbClr val="FFFF00"/>
                </a:solidFill>
                <a:latin typeface="+mn-lt"/>
              </a:rPr>
              <a:t>loat *</a:t>
            </a:r>
            <a:r>
              <a:rPr lang="en-US" altLang="zh-TW" sz="2000" dirty="0" err="1" smtClean="0">
                <a:solidFill>
                  <a:srgbClr val="FFFF00"/>
                </a:solidFill>
                <a:latin typeface="+mn-lt"/>
              </a:rPr>
              <a:t>pos</a:t>
            </a:r>
            <a:r>
              <a:rPr lang="en-US" altLang="zh-TW" sz="2000" dirty="0" smtClean="0">
                <a:solidFill>
                  <a:srgbClr val="FFFF00"/>
                </a:solidFill>
                <a:latin typeface="+mn-lt"/>
              </a:rPr>
              <a:t> </a:t>
            </a:r>
            <a:r>
              <a:rPr lang="en-US" altLang="zh-TW" sz="2000" dirty="0" smtClean="0">
                <a:latin typeface="+mn-lt"/>
              </a:rPr>
              <a:t>is the position.</a:t>
            </a:r>
          </a:p>
          <a:p>
            <a:pPr lvl="2"/>
            <a:r>
              <a:rPr lang="en-US" altLang="zh-TW" sz="2000" dirty="0" smtClean="0">
                <a:solidFill>
                  <a:srgbClr val="FFFF00"/>
                </a:solidFill>
                <a:latin typeface="+mn-lt"/>
              </a:rPr>
              <a:t>BOOL4 </a:t>
            </a:r>
            <a:r>
              <a:rPr lang="en-US" altLang="zh-TW" sz="2000" dirty="0" err="1" smtClean="0">
                <a:solidFill>
                  <a:srgbClr val="FFFF00"/>
                </a:solidFill>
                <a:latin typeface="+mn-lt"/>
              </a:rPr>
              <a:t>beWorld</a:t>
            </a:r>
            <a:r>
              <a:rPr lang="en-US" altLang="zh-TW" sz="2000" dirty="0" smtClean="0">
                <a:solidFill>
                  <a:srgbClr val="FFFF00"/>
                </a:solidFill>
                <a:latin typeface="+mn-lt"/>
              </a:rPr>
              <a:t> = TRUE </a:t>
            </a:r>
            <a:r>
              <a:rPr lang="en-US" altLang="zh-TW" sz="2000" dirty="0" smtClean="0">
                <a:latin typeface="+mn-lt"/>
              </a:rPr>
              <a:t>means the position is in world space. </a:t>
            </a:r>
            <a:r>
              <a:rPr lang="en-US" altLang="zh-TW" sz="2000" dirty="0" smtClean="0">
                <a:solidFill>
                  <a:srgbClr val="FFFF00"/>
                </a:solidFill>
                <a:latin typeface="+mn-lt"/>
              </a:rPr>
              <a:t>FALSE</a:t>
            </a:r>
            <a:r>
              <a:rPr lang="en-US" altLang="zh-TW" sz="2000" dirty="0" smtClean="0">
                <a:latin typeface="+mn-lt"/>
              </a:rPr>
              <a:t> means in local space. </a:t>
            </a:r>
            <a:r>
              <a:rPr lang="en-US" altLang="zh-TW" sz="2000" dirty="0" smtClean="0">
                <a:solidFill>
                  <a:srgbClr val="FFFF00"/>
                </a:solidFill>
                <a:latin typeface="+mn-lt"/>
              </a:rPr>
              <a:t>TRUE</a:t>
            </a:r>
            <a:r>
              <a:rPr lang="en-US" altLang="zh-TW" sz="2000" dirty="0" smtClean="0">
                <a:latin typeface="+mn-lt"/>
              </a:rPr>
              <a:t> is the default value.</a:t>
            </a:r>
          </a:p>
          <a:p>
            <a:pPr lvl="1"/>
            <a:r>
              <a:rPr lang="en-US" altLang="zh-TW" sz="2000" dirty="0" smtClean="0">
                <a:latin typeface="+mn-lt"/>
              </a:rPr>
              <a:t>Use </a:t>
            </a:r>
            <a:r>
              <a:rPr lang="en-US" altLang="zh-TW" sz="2000" dirty="0" err="1" smtClean="0">
                <a:solidFill>
                  <a:srgbClr val="FFFF00"/>
                </a:solidFill>
                <a:latin typeface="+mn-lt"/>
              </a:rPr>
              <a:t>FnObject</a:t>
            </a:r>
            <a:r>
              <a:rPr lang="en-US" altLang="zh-TW" sz="2000" dirty="0" smtClean="0">
                <a:solidFill>
                  <a:srgbClr val="FFFF00"/>
                </a:solidFill>
                <a:latin typeface="+mn-lt"/>
              </a:rPr>
              <a:t>::</a:t>
            </a:r>
            <a:r>
              <a:rPr lang="en-US" altLang="zh-TW" sz="2000" dirty="0" err="1" smtClean="0">
                <a:solidFill>
                  <a:srgbClr val="FFFF00"/>
                </a:solidFill>
                <a:latin typeface="+mn-lt"/>
              </a:rPr>
              <a:t>GetPosition</a:t>
            </a:r>
            <a:r>
              <a:rPr lang="en-US" altLang="zh-TW" sz="2000" dirty="0" smtClean="0">
                <a:solidFill>
                  <a:srgbClr val="FFFF00"/>
                </a:solidFill>
                <a:latin typeface="+mn-lt"/>
              </a:rPr>
              <a:t>(float *</a:t>
            </a:r>
            <a:r>
              <a:rPr lang="en-US" altLang="zh-TW" sz="2000" dirty="0" err="1" smtClean="0">
                <a:solidFill>
                  <a:srgbClr val="FFFF00"/>
                </a:solidFill>
                <a:latin typeface="+mn-lt"/>
              </a:rPr>
              <a:t>pos</a:t>
            </a:r>
            <a:r>
              <a:rPr lang="en-US" altLang="zh-TW" sz="2000" dirty="0" smtClean="0">
                <a:solidFill>
                  <a:srgbClr val="FFFF00"/>
                </a:solidFill>
                <a:latin typeface="+mn-lt"/>
              </a:rPr>
              <a:t>, BOOL4 </a:t>
            </a:r>
            <a:r>
              <a:rPr lang="en-US" altLang="zh-TW" sz="2000" dirty="0" err="1" smtClean="0">
                <a:solidFill>
                  <a:srgbClr val="FFFF00"/>
                </a:solidFill>
                <a:latin typeface="+mn-lt"/>
              </a:rPr>
              <a:t>beWorld</a:t>
            </a:r>
            <a:r>
              <a:rPr lang="en-US" altLang="zh-TW" sz="2000" dirty="0" smtClean="0">
                <a:solidFill>
                  <a:srgbClr val="FFFF00"/>
                </a:solidFill>
                <a:latin typeface="+mn-lt"/>
              </a:rPr>
              <a:t> = TRUE) </a:t>
            </a:r>
            <a:r>
              <a:rPr lang="en-US" altLang="zh-TW" sz="2000" dirty="0" smtClean="0">
                <a:latin typeface="+mn-lt"/>
              </a:rPr>
              <a:t>to get object’s position.</a:t>
            </a:r>
          </a:p>
          <a:p>
            <a:pPr lvl="2"/>
            <a:r>
              <a:rPr lang="en-US" altLang="zh-TW" sz="2000" dirty="0">
                <a:solidFill>
                  <a:srgbClr val="FFFF00"/>
                </a:solidFill>
                <a:latin typeface="+mn-lt"/>
              </a:rPr>
              <a:t>f</a:t>
            </a:r>
            <a:r>
              <a:rPr lang="en-US" altLang="zh-TW" sz="2000" dirty="0" smtClean="0">
                <a:solidFill>
                  <a:srgbClr val="FFFF00"/>
                </a:solidFill>
                <a:latin typeface="+mn-lt"/>
              </a:rPr>
              <a:t>loat *</a:t>
            </a:r>
            <a:r>
              <a:rPr lang="en-US" altLang="zh-TW" sz="2000" dirty="0" err="1" smtClean="0">
                <a:solidFill>
                  <a:srgbClr val="FFFF00"/>
                </a:solidFill>
                <a:latin typeface="+mn-lt"/>
              </a:rPr>
              <a:t>pos</a:t>
            </a:r>
            <a:r>
              <a:rPr lang="en-US" altLang="zh-TW" sz="2000" dirty="0" smtClean="0">
                <a:solidFill>
                  <a:srgbClr val="FFFF00"/>
                </a:solidFill>
                <a:latin typeface="+mn-lt"/>
              </a:rPr>
              <a:t> </a:t>
            </a:r>
            <a:r>
              <a:rPr lang="en-US" altLang="zh-TW" sz="2000" dirty="0" smtClean="0">
                <a:latin typeface="+mn-lt"/>
              </a:rPr>
              <a:t>is the returned object’s position</a:t>
            </a:r>
          </a:p>
          <a:p>
            <a:pPr lvl="2"/>
            <a:r>
              <a:rPr lang="en-US" altLang="zh-TW" sz="2000" dirty="0" smtClean="0">
                <a:solidFill>
                  <a:srgbClr val="FFFF00"/>
                </a:solidFill>
                <a:latin typeface="+mn-lt"/>
              </a:rPr>
              <a:t>BOOL4 </a:t>
            </a:r>
            <a:r>
              <a:rPr lang="en-US" altLang="zh-TW" sz="2000" dirty="0" err="1" smtClean="0">
                <a:solidFill>
                  <a:srgbClr val="FFFF00"/>
                </a:solidFill>
                <a:latin typeface="+mn-lt"/>
              </a:rPr>
              <a:t>beWorld</a:t>
            </a:r>
            <a:r>
              <a:rPr lang="en-US" altLang="zh-TW" sz="2000" dirty="0" smtClean="0">
                <a:solidFill>
                  <a:srgbClr val="FFFF00"/>
                </a:solidFill>
                <a:latin typeface="+mn-lt"/>
              </a:rPr>
              <a:t> = TRUE </a:t>
            </a:r>
            <a:r>
              <a:rPr lang="en-US" altLang="zh-TW" sz="2000" dirty="0" smtClean="0">
                <a:latin typeface="+mn-lt"/>
              </a:rPr>
              <a:t>means to get the position in world space. </a:t>
            </a:r>
            <a:r>
              <a:rPr lang="en-US" altLang="zh-TW" sz="2000" dirty="0" smtClean="0">
                <a:solidFill>
                  <a:srgbClr val="FFFF00"/>
                </a:solidFill>
                <a:latin typeface="+mn-lt"/>
              </a:rPr>
              <a:t>FALSE</a:t>
            </a:r>
            <a:r>
              <a:rPr lang="en-US" altLang="zh-TW" sz="2000" dirty="0" smtClean="0">
                <a:latin typeface="+mn-lt"/>
              </a:rPr>
              <a:t> is for local space. </a:t>
            </a:r>
            <a:r>
              <a:rPr lang="en-US" altLang="zh-TW" sz="2000" dirty="0" smtClean="0">
                <a:solidFill>
                  <a:srgbClr val="FFFF00"/>
                </a:solidFill>
                <a:latin typeface="+mn-lt"/>
              </a:rPr>
              <a:t>TRUE</a:t>
            </a:r>
            <a:r>
              <a:rPr lang="en-US" altLang="zh-TW" sz="2000" dirty="0" smtClean="0">
                <a:latin typeface="+mn-lt"/>
              </a:rPr>
              <a:t> is the default value.</a:t>
            </a:r>
          </a:p>
          <a:p>
            <a:r>
              <a:rPr lang="en-US" altLang="zh-TW" sz="2000" dirty="0" smtClean="0">
                <a:latin typeface="+mn-lt"/>
              </a:rPr>
              <a:t>For characters</a:t>
            </a:r>
          </a:p>
          <a:p>
            <a:pPr lvl="1"/>
            <a:r>
              <a:rPr lang="en-US" altLang="zh-TW" sz="2000" dirty="0" smtClean="0">
                <a:latin typeface="+mn-lt"/>
              </a:rPr>
              <a:t>Use </a:t>
            </a:r>
            <a:r>
              <a:rPr lang="en-US" altLang="zh-TW" sz="2000" dirty="0" err="1" smtClean="0">
                <a:solidFill>
                  <a:srgbClr val="FFFF00"/>
                </a:solidFill>
                <a:latin typeface="+mn-lt"/>
              </a:rPr>
              <a:t>FnCharacter</a:t>
            </a:r>
            <a:r>
              <a:rPr lang="en-US" altLang="zh-TW" sz="2000" dirty="0" smtClean="0">
                <a:solidFill>
                  <a:srgbClr val="FFFF00"/>
                </a:solidFill>
                <a:latin typeface="+mn-lt"/>
              </a:rPr>
              <a:t>::</a:t>
            </a:r>
            <a:r>
              <a:rPr lang="en-US" altLang="zh-TW" sz="2000" dirty="0" err="1">
                <a:solidFill>
                  <a:srgbClr val="FFFF00"/>
                </a:solidFill>
                <a:latin typeface="+mn-lt"/>
              </a:rPr>
              <a:t>SetPosition</a:t>
            </a:r>
            <a:r>
              <a:rPr lang="en-US" altLang="zh-TW" sz="2000" dirty="0">
                <a:solidFill>
                  <a:srgbClr val="FFFF00"/>
                </a:solidFill>
                <a:latin typeface="+mn-lt"/>
              </a:rPr>
              <a:t>(float *</a:t>
            </a:r>
            <a:r>
              <a:rPr lang="en-US" altLang="zh-TW" sz="2000" dirty="0" err="1">
                <a:solidFill>
                  <a:srgbClr val="FFFF00"/>
                </a:solidFill>
                <a:latin typeface="+mn-lt"/>
              </a:rPr>
              <a:t>pos</a:t>
            </a:r>
            <a:r>
              <a:rPr lang="en-US" altLang="zh-TW" sz="2000" dirty="0">
                <a:solidFill>
                  <a:srgbClr val="FFFF00"/>
                </a:solidFill>
                <a:latin typeface="+mn-lt"/>
              </a:rPr>
              <a:t>, BOOL4 </a:t>
            </a:r>
            <a:r>
              <a:rPr lang="en-US" altLang="zh-TW" sz="2000" dirty="0" err="1">
                <a:solidFill>
                  <a:srgbClr val="FFFF00"/>
                </a:solidFill>
                <a:latin typeface="+mn-lt"/>
              </a:rPr>
              <a:t>beWorld</a:t>
            </a:r>
            <a:r>
              <a:rPr lang="en-US" altLang="zh-TW" sz="2000" dirty="0">
                <a:solidFill>
                  <a:srgbClr val="FFFF00"/>
                </a:solidFill>
                <a:latin typeface="+mn-lt"/>
              </a:rPr>
              <a:t> = TRUE) </a:t>
            </a:r>
            <a:r>
              <a:rPr lang="en-US" altLang="zh-TW" sz="2000" dirty="0">
                <a:latin typeface="+mn-lt"/>
              </a:rPr>
              <a:t>to </a:t>
            </a:r>
            <a:r>
              <a:rPr lang="en-US" altLang="zh-TW" sz="2000" dirty="0" smtClean="0">
                <a:latin typeface="+mn-lt"/>
              </a:rPr>
              <a:t>set character’s </a:t>
            </a:r>
            <a:r>
              <a:rPr lang="en-US" altLang="zh-TW" sz="2000" dirty="0">
                <a:latin typeface="+mn-lt"/>
              </a:rPr>
              <a:t>position.</a:t>
            </a:r>
          </a:p>
          <a:p>
            <a:pPr lvl="2"/>
            <a:r>
              <a:rPr lang="en-US" altLang="zh-TW" sz="2000" dirty="0">
                <a:solidFill>
                  <a:srgbClr val="FFFF00"/>
                </a:solidFill>
                <a:latin typeface="+mn-lt"/>
              </a:rPr>
              <a:t>float *</a:t>
            </a:r>
            <a:r>
              <a:rPr lang="en-US" altLang="zh-TW" sz="2000" dirty="0" err="1">
                <a:solidFill>
                  <a:srgbClr val="FFFF00"/>
                </a:solidFill>
                <a:latin typeface="+mn-lt"/>
              </a:rPr>
              <a:t>pos</a:t>
            </a:r>
            <a:r>
              <a:rPr lang="en-US" altLang="zh-TW" sz="2000" dirty="0">
                <a:solidFill>
                  <a:srgbClr val="FFFF00"/>
                </a:solidFill>
                <a:latin typeface="+mn-lt"/>
              </a:rPr>
              <a:t> </a:t>
            </a:r>
            <a:r>
              <a:rPr lang="en-US" altLang="zh-TW" sz="2000" dirty="0">
                <a:latin typeface="+mn-lt"/>
              </a:rPr>
              <a:t>is the position.</a:t>
            </a:r>
          </a:p>
          <a:p>
            <a:pPr lvl="2"/>
            <a:r>
              <a:rPr lang="en-US" altLang="zh-TW" sz="2000" dirty="0">
                <a:solidFill>
                  <a:srgbClr val="FFFF00"/>
                </a:solidFill>
                <a:latin typeface="+mn-lt"/>
              </a:rPr>
              <a:t>BOOL4 </a:t>
            </a:r>
            <a:r>
              <a:rPr lang="en-US" altLang="zh-TW" sz="2000" dirty="0" err="1">
                <a:solidFill>
                  <a:srgbClr val="FFFF00"/>
                </a:solidFill>
                <a:latin typeface="+mn-lt"/>
              </a:rPr>
              <a:t>beWorld</a:t>
            </a:r>
            <a:r>
              <a:rPr lang="en-US" altLang="zh-TW" sz="2000" dirty="0">
                <a:solidFill>
                  <a:srgbClr val="FFFF00"/>
                </a:solidFill>
                <a:latin typeface="+mn-lt"/>
              </a:rPr>
              <a:t> = TRUE </a:t>
            </a:r>
            <a:r>
              <a:rPr lang="en-US" altLang="zh-TW" sz="2000" dirty="0">
                <a:latin typeface="+mn-lt"/>
              </a:rPr>
              <a:t>means the position is in world space. </a:t>
            </a:r>
            <a:r>
              <a:rPr lang="en-US" altLang="zh-TW" sz="2000" dirty="0">
                <a:solidFill>
                  <a:srgbClr val="FFFF00"/>
                </a:solidFill>
                <a:latin typeface="+mn-lt"/>
              </a:rPr>
              <a:t>FALSE</a:t>
            </a:r>
            <a:r>
              <a:rPr lang="en-US" altLang="zh-TW" sz="2000" dirty="0">
                <a:latin typeface="+mn-lt"/>
              </a:rPr>
              <a:t> means in local space. </a:t>
            </a:r>
            <a:r>
              <a:rPr lang="en-US" altLang="zh-TW" sz="2000" dirty="0">
                <a:solidFill>
                  <a:srgbClr val="FFFF00"/>
                </a:solidFill>
                <a:latin typeface="+mn-lt"/>
              </a:rPr>
              <a:t>TRUE</a:t>
            </a:r>
            <a:r>
              <a:rPr lang="en-US" altLang="zh-TW" sz="2000" dirty="0">
                <a:latin typeface="+mn-lt"/>
              </a:rPr>
              <a:t> is the default value.</a:t>
            </a:r>
          </a:p>
          <a:p>
            <a:endParaRPr lang="en-US" altLang="zh-TW" sz="2000" dirty="0">
              <a:latin typeface="+mn-lt"/>
            </a:endParaRPr>
          </a:p>
        </p:txBody>
      </p:sp>
    </p:spTree>
    <p:extLst>
      <p:ext uri="{BB962C8B-B14F-4D97-AF65-F5344CB8AC3E}">
        <p14:creationId xmlns:p14="http://schemas.microsoft.com/office/powerpoint/2010/main" val="290354168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Position Functions (2)</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59046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altLang="zh-TW" sz="2000" dirty="0" smtClean="0">
                <a:latin typeface="+mn-lt"/>
              </a:rPr>
              <a:t>Use </a:t>
            </a:r>
            <a:r>
              <a:rPr lang="en-US" altLang="zh-TW" sz="2000" dirty="0" err="1" smtClean="0">
                <a:solidFill>
                  <a:srgbClr val="FFFF00"/>
                </a:solidFill>
                <a:latin typeface="+mn-lt"/>
              </a:rPr>
              <a:t>FnCharacter</a:t>
            </a:r>
            <a:r>
              <a:rPr lang="en-US" altLang="zh-TW" sz="2000" dirty="0" smtClean="0">
                <a:solidFill>
                  <a:srgbClr val="FFFF00"/>
                </a:solidFill>
                <a:latin typeface="+mn-lt"/>
              </a:rPr>
              <a:t>::</a:t>
            </a:r>
            <a:r>
              <a:rPr lang="en-US" altLang="zh-TW" sz="2000" dirty="0" err="1" smtClean="0">
                <a:solidFill>
                  <a:srgbClr val="FFFF00"/>
                </a:solidFill>
                <a:latin typeface="+mn-lt"/>
              </a:rPr>
              <a:t>GetPosition</a:t>
            </a:r>
            <a:r>
              <a:rPr lang="en-US" altLang="zh-TW" sz="2000" dirty="0" smtClean="0">
                <a:solidFill>
                  <a:srgbClr val="FFFF00"/>
                </a:solidFill>
                <a:latin typeface="+mn-lt"/>
              </a:rPr>
              <a:t>(float *</a:t>
            </a:r>
            <a:r>
              <a:rPr lang="en-US" altLang="zh-TW" sz="2000" dirty="0" err="1" smtClean="0">
                <a:solidFill>
                  <a:srgbClr val="FFFF00"/>
                </a:solidFill>
                <a:latin typeface="+mn-lt"/>
              </a:rPr>
              <a:t>pos</a:t>
            </a:r>
            <a:r>
              <a:rPr lang="en-US" altLang="zh-TW" sz="2000" dirty="0" smtClean="0">
                <a:solidFill>
                  <a:srgbClr val="FFFF00"/>
                </a:solidFill>
                <a:latin typeface="+mn-lt"/>
              </a:rPr>
              <a:t>, BOOL4 </a:t>
            </a:r>
            <a:r>
              <a:rPr lang="en-US" altLang="zh-TW" sz="2000" dirty="0" err="1" smtClean="0">
                <a:solidFill>
                  <a:srgbClr val="FFFF00"/>
                </a:solidFill>
                <a:latin typeface="+mn-lt"/>
              </a:rPr>
              <a:t>beWorld</a:t>
            </a:r>
            <a:r>
              <a:rPr lang="en-US" altLang="zh-TW" sz="2000" dirty="0" smtClean="0">
                <a:solidFill>
                  <a:srgbClr val="FFFF00"/>
                </a:solidFill>
                <a:latin typeface="+mn-lt"/>
              </a:rPr>
              <a:t> = TRUE) </a:t>
            </a:r>
            <a:r>
              <a:rPr lang="en-US" altLang="zh-TW" sz="2000" dirty="0" smtClean="0">
                <a:latin typeface="+mn-lt"/>
              </a:rPr>
              <a:t>to get character’s position.</a:t>
            </a:r>
          </a:p>
          <a:p>
            <a:pPr lvl="2"/>
            <a:r>
              <a:rPr lang="en-US" altLang="zh-TW" sz="2000" dirty="0">
                <a:solidFill>
                  <a:srgbClr val="FFFF00"/>
                </a:solidFill>
                <a:latin typeface="+mn-lt"/>
              </a:rPr>
              <a:t>f</a:t>
            </a:r>
            <a:r>
              <a:rPr lang="en-US" altLang="zh-TW" sz="2000" dirty="0" smtClean="0">
                <a:solidFill>
                  <a:srgbClr val="FFFF00"/>
                </a:solidFill>
                <a:latin typeface="+mn-lt"/>
              </a:rPr>
              <a:t>loat *</a:t>
            </a:r>
            <a:r>
              <a:rPr lang="en-US" altLang="zh-TW" sz="2000" dirty="0" err="1" smtClean="0">
                <a:solidFill>
                  <a:srgbClr val="FFFF00"/>
                </a:solidFill>
                <a:latin typeface="+mn-lt"/>
              </a:rPr>
              <a:t>pos</a:t>
            </a:r>
            <a:r>
              <a:rPr lang="en-US" altLang="zh-TW" sz="2000" dirty="0" smtClean="0">
                <a:solidFill>
                  <a:srgbClr val="FFFF00"/>
                </a:solidFill>
                <a:latin typeface="+mn-lt"/>
              </a:rPr>
              <a:t> </a:t>
            </a:r>
            <a:r>
              <a:rPr lang="en-US" altLang="zh-TW" sz="2000" dirty="0" smtClean="0">
                <a:latin typeface="+mn-lt"/>
              </a:rPr>
              <a:t>is the returned character’s position</a:t>
            </a:r>
          </a:p>
          <a:p>
            <a:pPr lvl="2"/>
            <a:r>
              <a:rPr lang="en-US" altLang="zh-TW" sz="2000" dirty="0" smtClean="0">
                <a:solidFill>
                  <a:srgbClr val="FFFF00"/>
                </a:solidFill>
                <a:latin typeface="+mn-lt"/>
              </a:rPr>
              <a:t>BOOL4 </a:t>
            </a:r>
            <a:r>
              <a:rPr lang="en-US" altLang="zh-TW" sz="2000" dirty="0" err="1" smtClean="0">
                <a:solidFill>
                  <a:srgbClr val="FFFF00"/>
                </a:solidFill>
                <a:latin typeface="+mn-lt"/>
              </a:rPr>
              <a:t>beWorld</a:t>
            </a:r>
            <a:r>
              <a:rPr lang="en-US" altLang="zh-TW" sz="2000" dirty="0" smtClean="0">
                <a:solidFill>
                  <a:srgbClr val="FFFF00"/>
                </a:solidFill>
                <a:latin typeface="+mn-lt"/>
              </a:rPr>
              <a:t> = TRUE </a:t>
            </a:r>
            <a:r>
              <a:rPr lang="en-US" altLang="zh-TW" sz="2000" dirty="0" smtClean="0">
                <a:latin typeface="+mn-lt"/>
              </a:rPr>
              <a:t>means to get the position in world space. </a:t>
            </a:r>
            <a:r>
              <a:rPr lang="en-US" altLang="zh-TW" sz="2000" dirty="0" smtClean="0">
                <a:solidFill>
                  <a:srgbClr val="FFFF00"/>
                </a:solidFill>
                <a:latin typeface="+mn-lt"/>
              </a:rPr>
              <a:t>FALSE</a:t>
            </a:r>
            <a:r>
              <a:rPr lang="en-US" altLang="zh-TW" sz="2000" dirty="0" smtClean="0">
                <a:latin typeface="+mn-lt"/>
              </a:rPr>
              <a:t> is for local space. </a:t>
            </a:r>
            <a:r>
              <a:rPr lang="en-US" altLang="zh-TW" sz="2000" dirty="0" smtClean="0">
                <a:solidFill>
                  <a:srgbClr val="FFFF00"/>
                </a:solidFill>
                <a:latin typeface="+mn-lt"/>
              </a:rPr>
              <a:t>TRUE</a:t>
            </a:r>
            <a:r>
              <a:rPr lang="en-US" altLang="zh-TW" sz="2000" dirty="0" smtClean="0">
                <a:latin typeface="+mn-lt"/>
              </a:rPr>
              <a:t> is the default value.</a:t>
            </a:r>
          </a:p>
        </p:txBody>
      </p:sp>
    </p:spTree>
    <p:extLst>
      <p:ext uri="{BB962C8B-B14F-4D97-AF65-F5344CB8AC3E}">
        <p14:creationId xmlns:p14="http://schemas.microsoft.com/office/powerpoint/2010/main" val="205184787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Orientation Functions (1)</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59046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For objects</a:t>
            </a:r>
          </a:p>
          <a:p>
            <a:pPr lvl="1"/>
            <a:r>
              <a:rPr lang="en-US" altLang="zh-TW" sz="2000" dirty="0" smtClean="0">
                <a:latin typeface="+mn-lt"/>
              </a:rPr>
              <a:t>Use </a:t>
            </a:r>
            <a:r>
              <a:rPr lang="en-US" altLang="zh-TW" sz="2000" dirty="0" err="1" smtClean="0">
                <a:solidFill>
                  <a:srgbClr val="FFFF00"/>
                </a:solidFill>
                <a:latin typeface="+mn-lt"/>
              </a:rPr>
              <a:t>FnObject</a:t>
            </a:r>
            <a:r>
              <a:rPr lang="en-US" altLang="zh-TW" sz="2000" dirty="0" smtClean="0">
                <a:solidFill>
                  <a:srgbClr val="FFFF00"/>
                </a:solidFill>
                <a:latin typeface="+mn-lt"/>
              </a:rPr>
              <a:t>::</a:t>
            </a:r>
            <a:r>
              <a:rPr lang="en-US" altLang="zh-TW" sz="2000" dirty="0" err="1" smtClean="0">
                <a:solidFill>
                  <a:srgbClr val="FFFF00"/>
                </a:solidFill>
                <a:latin typeface="+mn-lt"/>
              </a:rPr>
              <a:t>SetDirection</a:t>
            </a:r>
            <a:r>
              <a:rPr lang="en-US" altLang="zh-TW" sz="2000" dirty="0" smtClean="0">
                <a:solidFill>
                  <a:srgbClr val="FFFF00"/>
                </a:solidFill>
                <a:latin typeface="+mn-lt"/>
              </a:rPr>
              <a:t>(float *</a:t>
            </a:r>
            <a:r>
              <a:rPr lang="en-US" altLang="zh-TW" sz="2000" dirty="0" err="1" smtClean="0">
                <a:solidFill>
                  <a:srgbClr val="FFFF00"/>
                </a:solidFill>
                <a:latin typeface="+mn-lt"/>
              </a:rPr>
              <a:t>fDIr</a:t>
            </a:r>
            <a:r>
              <a:rPr lang="en-US" altLang="zh-TW" sz="2000" dirty="0" smtClean="0">
                <a:solidFill>
                  <a:srgbClr val="FFFF00"/>
                </a:solidFill>
                <a:latin typeface="+mn-lt"/>
              </a:rPr>
              <a:t>, float *</a:t>
            </a:r>
            <a:r>
              <a:rPr lang="en-US" altLang="zh-TW" sz="2000" dirty="0" err="1" smtClean="0">
                <a:solidFill>
                  <a:srgbClr val="FFFF00"/>
                </a:solidFill>
                <a:latin typeface="+mn-lt"/>
              </a:rPr>
              <a:t>uDir</a:t>
            </a:r>
            <a:r>
              <a:rPr lang="en-US" altLang="zh-TW" sz="2000" dirty="0" smtClean="0">
                <a:solidFill>
                  <a:srgbClr val="FFFF00"/>
                </a:solidFill>
                <a:latin typeface="+mn-lt"/>
              </a:rPr>
              <a:t>, BOOL4 </a:t>
            </a:r>
            <a:r>
              <a:rPr lang="en-US" altLang="zh-TW" sz="2000" dirty="0" err="1" smtClean="0">
                <a:solidFill>
                  <a:srgbClr val="FFFF00"/>
                </a:solidFill>
                <a:latin typeface="+mn-lt"/>
              </a:rPr>
              <a:t>beWorld</a:t>
            </a:r>
            <a:r>
              <a:rPr lang="en-US" altLang="zh-TW" sz="2000" dirty="0" smtClean="0">
                <a:solidFill>
                  <a:srgbClr val="FFFF00"/>
                </a:solidFill>
                <a:latin typeface="+mn-lt"/>
              </a:rPr>
              <a:t> = TRUE) </a:t>
            </a:r>
            <a:r>
              <a:rPr lang="en-US" altLang="zh-TW" sz="2000" dirty="0" smtClean="0">
                <a:latin typeface="+mn-lt"/>
              </a:rPr>
              <a:t>to set object’s facing and up directions.</a:t>
            </a:r>
          </a:p>
          <a:p>
            <a:pPr lvl="2"/>
            <a:r>
              <a:rPr lang="en-US" altLang="zh-TW" sz="2000" dirty="0">
                <a:solidFill>
                  <a:srgbClr val="FFFF00"/>
                </a:solidFill>
                <a:latin typeface="+mn-lt"/>
              </a:rPr>
              <a:t>f</a:t>
            </a:r>
            <a:r>
              <a:rPr lang="en-US" altLang="zh-TW" sz="2000" dirty="0" smtClean="0">
                <a:solidFill>
                  <a:srgbClr val="FFFF00"/>
                </a:solidFill>
                <a:latin typeface="+mn-lt"/>
              </a:rPr>
              <a:t>loat *</a:t>
            </a:r>
            <a:r>
              <a:rPr lang="en-US" altLang="zh-TW" sz="2000" dirty="0" err="1" smtClean="0">
                <a:solidFill>
                  <a:srgbClr val="FFFF00"/>
                </a:solidFill>
                <a:latin typeface="+mn-lt"/>
              </a:rPr>
              <a:t>fDir</a:t>
            </a:r>
            <a:r>
              <a:rPr lang="en-US" altLang="zh-TW" sz="2000" dirty="0" smtClean="0">
                <a:solidFill>
                  <a:srgbClr val="FFFF00"/>
                </a:solidFill>
                <a:latin typeface="+mn-lt"/>
              </a:rPr>
              <a:t> </a:t>
            </a:r>
            <a:r>
              <a:rPr lang="en-US" altLang="zh-TW" sz="2000" dirty="0" smtClean="0">
                <a:latin typeface="+mn-lt"/>
              </a:rPr>
              <a:t>is the facing direction.</a:t>
            </a:r>
          </a:p>
          <a:p>
            <a:pPr lvl="2"/>
            <a:r>
              <a:rPr lang="en-US" altLang="zh-TW" sz="2000" dirty="0">
                <a:latin typeface="+mn-lt"/>
              </a:rPr>
              <a:t>f</a:t>
            </a:r>
            <a:r>
              <a:rPr lang="en-US" altLang="zh-TW" sz="2000" dirty="0" smtClean="0">
                <a:latin typeface="+mn-lt"/>
              </a:rPr>
              <a:t>loat *</a:t>
            </a:r>
            <a:r>
              <a:rPr lang="en-US" altLang="zh-TW" sz="2000" dirty="0" err="1" smtClean="0">
                <a:latin typeface="+mn-lt"/>
              </a:rPr>
              <a:t>uDir</a:t>
            </a:r>
            <a:r>
              <a:rPr lang="en-US" altLang="zh-TW" sz="2000" dirty="0" smtClean="0">
                <a:latin typeface="+mn-lt"/>
              </a:rPr>
              <a:t> is the up direction.</a:t>
            </a:r>
          </a:p>
          <a:p>
            <a:pPr lvl="2"/>
            <a:r>
              <a:rPr lang="en-US" altLang="zh-TW" sz="2000" dirty="0" smtClean="0">
                <a:solidFill>
                  <a:srgbClr val="FFFF00"/>
                </a:solidFill>
                <a:latin typeface="+mn-lt"/>
              </a:rPr>
              <a:t>BOOL4 </a:t>
            </a:r>
            <a:r>
              <a:rPr lang="en-US" altLang="zh-TW" sz="2000" dirty="0" err="1" smtClean="0">
                <a:solidFill>
                  <a:srgbClr val="FFFF00"/>
                </a:solidFill>
                <a:latin typeface="+mn-lt"/>
              </a:rPr>
              <a:t>beWorld</a:t>
            </a:r>
            <a:r>
              <a:rPr lang="en-US" altLang="zh-TW" sz="2000" dirty="0" smtClean="0">
                <a:solidFill>
                  <a:srgbClr val="FFFF00"/>
                </a:solidFill>
                <a:latin typeface="+mn-lt"/>
              </a:rPr>
              <a:t> = TRUE </a:t>
            </a:r>
            <a:r>
              <a:rPr lang="en-US" altLang="zh-TW" sz="2000" dirty="0" smtClean="0">
                <a:latin typeface="+mn-lt"/>
              </a:rPr>
              <a:t>means the directions are in world space. </a:t>
            </a:r>
            <a:r>
              <a:rPr lang="en-US" altLang="zh-TW" sz="2000" dirty="0" smtClean="0">
                <a:solidFill>
                  <a:srgbClr val="FFFF00"/>
                </a:solidFill>
                <a:latin typeface="+mn-lt"/>
              </a:rPr>
              <a:t>FALSE</a:t>
            </a:r>
            <a:r>
              <a:rPr lang="en-US" altLang="zh-TW" sz="2000" dirty="0" smtClean="0">
                <a:latin typeface="+mn-lt"/>
              </a:rPr>
              <a:t> means in local space. </a:t>
            </a:r>
            <a:r>
              <a:rPr lang="en-US" altLang="zh-TW" sz="2000" dirty="0" smtClean="0">
                <a:solidFill>
                  <a:srgbClr val="FFFF00"/>
                </a:solidFill>
                <a:latin typeface="+mn-lt"/>
              </a:rPr>
              <a:t>TRUE</a:t>
            </a:r>
            <a:r>
              <a:rPr lang="en-US" altLang="zh-TW" sz="2000" dirty="0" smtClean="0">
                <a:latin typeface="+mn-lt"/>
              </a:rPr>
              <a:t> is the default value.</a:t>
            </a:r>
          </a:p>
          <a:p>
            <a:pPr lvl="1"/>
            <a:r>
              <a:rPr lang="en-US" altLang="zh-TW" sz="2000" dirty="0" smtClean="0">
                <a:latin typeface="+mn-lt"/>
              </a:rPr>
              <a:t>Facing direction doesn’t need to </a:t>
            </a:r>
            <a:r>
              <a:rPr lang="en-US" altLang="zh-TW" sz="2000" dirty="0">
                <a:latin typeface="+mn-lt"/>
              </a:rPr>
              <a:t>perfectly </a:t>
            </a:r>
            <a:r>
              <a:rPr lang="en-US" altLang="zh-TW" sz="2000" dirty="0" smtClean="0">
                <a:latin typeface="+mn-lt"/>
              </a:rPr>
              <a:t>perpendicular.</a:t>
            </a:r>
          </a:p>
          <a:p>
            <a:pPr lvl="1"/>
            <a:r>
              <a:rPr lang="en-US" altLang="zh-TW" sz="2000" dirty="0" smtClean="0">
                <a:latin typeface="+mn-lt"/>
              </a:rPr>
              <a:t>With this function, Fly2 will set the facing direction at first and then set the up direction. If the programmers need to set the up direction first and then the facing direction. Please call this function twice in the following order :</a:t>
            </a:r>
          </a:p>
          <a:p>
            <a:pPr lvl="2"/>
            <a:r>
              <a:rPr lang="en-US" altLang="zh-TW" sz="2000" dirty="0" err="1" smtClean="0">
                <a:solidFill>
                  <a:srgbClr val="FFFF00"/>
                </a:solidFill>
                <a:latin typeface="+mn-lt"/>
              </a:rPr>
              <a:t>FnObject</a:t>
            </a:r>
            <a:r>
              <a:rPr lang="en-US" altLang="zh-TW" sz="2000" dirty="0" smtClean="0">
                <a:solidFill>
                  <a:srgbClr val="FFFF00"/>
                </a:solidFill>
                <a:latin typeface="+mn-lt"/>
              </a:rPr>
              <a:t>::</a:t>
            </a:r>
            <a:r>
              <a:rPr lang="en-US" altLang="zh-TW" sz="2000" dirty="0" err="1" smtClean="0">
                <a:solidFill>
                  <a:srgbClr val="FFFF00"/>
                </a:solidFill>
                <a:latin typeface="+mn-lt"/>
              </a:rPr>
              <a:t>SetDirection</a:t>
            </a:r>
            <a:r>
              <a:rPr lang="en-US" altLang="zh-TW" sz="2000" dirty="0" smtClean="0">
                <a:solidFill>
                  <a:srgbClr val="FFFF00"/>
                </a:solidFill>
                <a:latin typeface="+mn-lt"/>
              </a:rPr>
              <a:t>(NULL, </a:t>
            </a:r>
            <a:r>
              <a:rPr lang="en-US" altLang="zh-TW" sz="2000" dirty="0" err="1" smtClean="0">
                <a:solidFill>
                  <a:srgbClr val="FFFF00"/>
                </a:solidFill>
                <a:latin typeface="+mn-lt"/>
              </a:rPr>
              <a:t>uDir</a:t>
            </a:r>
            <a:r>
              <a:rPr lang="en-US" altLang="zh-TW" sz="2000" dirty="0" smtClean="0">
                <a:solidFill>
                  <a:srgbClr val="FFFF00"/>
                </a:solidFill>
                <a:latin typeface="+mn-lt"/>
              </a:rPr>
              <a:t>);</a:t>
            </a:r>
          </a:p>
          <a:p>
            <a:pPr lvl="2"/>
            <a:r>
              <a:rPr lang="en-US" altLang="zh-TW" sz="2000" dirty="0" err="1" smtClean="0">
                <a:solidFill>
                  <a:srgbClr val="FFFF00"/>
                </a:solidFill>
                <a:latin typeface="+mn-lt"/>
              </a:rPr>
              <a:t>FnObject</a:t>
            </a:r>
            <a:r>
              <a:rPr lang="en-US" altLang="zh-TW" sz="2000" dirty="0" smtClean="0">
                <a:solidFill>
                  <a:srgbClr val="FFFF00"/>
                </a:solidFill>
                <a:latin typeface="+mn-lt"/>
              </a:rPr>
              <a:t>::</a:t>
            </a:r>
            <a:r>
              <a:rPr lang="en-US" altLang="zh-TW" sz="2000" dirty="0" err="1" smtClean="0">
                <a:solidFill>
                  <a:srgbClr val="FFFF00"/>
                </a:solidFill>
                <a:latin typeface="+mn-lt"/>
              </a:rPr>
              <a:t>SetDirection</a:t>
            </a:r>
            <a:r>
              <a:rPr lang="en-US" altLang="zh-TW" sz="2000" dirty="0" smtClean="0">
                <a:solidFill>
                  <a:srgbClr val="FFFF00"/>
                </a:solidFill>
                <a:latin typeface="+mn-lt"/>
              </a:rPr>
              <a:t>(</a:t>
            </a:r>
            <a:r>
              <a:rPr lang="en-US" altLang="zh-TW" sz="2000" dirty="0" err="1" smtClean="0">
                <a:solidFill>
                  <a:srgbClr val="FFFF00"/>
                </a:solidFill>
                <a:latin typeface="+mn-lt"/>
              </a:rPr>
              <a:t>fDir</a:t>
            </a:r>
            <a:r>
              <a:rPr lang="en-US" altLang="zh-TW" sz="2000" dirty="0" smtClean="0">
                <a:solidFill>
                  <a:srgbClr val="FFFF00"/>
                </a:solidFill>
                <a:latin typeface="+mn-lt"/>
              </a:rPr>
              <a:t>, NULL);</a:t>
            </a:r>
          </a:p>
          <a:p>
            <a:pPr lvl="1"/>
            <a:endParaRPr lang="en-US" altLang="zh-TW" sz="2000" dirty="0">
              <a:latin typeface="+mn-lt"/>
            </a:endParaRPr>
          </a:p>
        </p:txBody>
      </p:sp>
    </p:spTree>
    <p:extLst>
      <p:ext uri="{BB962C8B-B14F-4D97-AF65-F5344CB8AC3E}">
        <p14:creationId xmlns:p14="http://schemas.microsoft.com/office/powerpoint/2010/main" val="372816230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Orientation Functions (2)</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59046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altLang="zh-TW" sz="2000" dirty="0" smtClean="0">
                <a:latin typeface="+mn-lt"/>
              </a:rPr>
              <a:t>Use </a:t>
            </a:r>
            <a:r>
              <a:rPr lang="en-US" altLang="zh-TW" sz="2000" dirty="0" err="1" smtClean="0">
                <a:solidFill>
                  <a:srgbClr val="FFFF00"/>
                </a:solidFill>
                <a:latin typeface="+mn-lt"/>
              </a:rPr>
              <a:t>FnObject</a:t>
            </a:r>
            <a:r>
              <a:rPr lang="en-US" altLang="zh-TW" sz="2000" dirty="0" smtClean="0">
                <a:solidFill>
                  <a:srgbClr val="FFFF00"/>
                </a:solidFill>
                <a:latin typeface="+mn-lt"/>
              </a:rPr>
              <a:t>::</a:t>
            </a:r>
            <a:r>
              <a:rPr lang="en-US" altLang="zh-TW" sz="2000" dirty="0" err="1" smtClean="0">
                <a:solidFill>
                  <a:srgbClr val="FFFF00"/>
                </a:solidFill>
                <a:latin typeface="+mn-lt"/>
              </a:rPr>
              <a:t>GetDirection</a:t>
            </a:r>
            <a:r>
              <a:rPr lang="en-US" altLang="zh-TW" sz="2000" dirty="0" smtClean="0">
                <a:solidFill>
                  <a:srgbClr val="FFFF00"/>
                </a:solidFill>
                <a:latin typeface="+mn-lt"/>
              </a:rPr>
              <a:t>(float *</a:t>
            </a:r>
            <a:r>
              <a:rPr lang="en-US" altLang="zh-TW" sz="2000" dirty="0" err="1" smtClean="0">
                <a:solidFill>
                  <a:srgbClr val="FFFF00"/>
                </a:solidFill>
                <a:latin typeface="+mn-lt"/>
              </a:rPr>
              <a:t>fDir</a:t>
            </a:r>
            <a:r>
              <a:rPr lang="en-US" altLang="zh-TW" sz="2000" dirty="0" smtClean="0">
                <a:solidFill>
                  <a:srgbClr val="FFFF00"/>
                </a:solidFill>
                <a:latin typeface="+mn-lt"/>
              </a:rPr>
              <a:t>, float *</a:t>
            </a:r>
            <a:r>
              <a:rPr lang="en-US" altLang="zh-TW" sz="2000" dirty="0" err="1" smtClean="0">
                <a:solidFill>
                  <a:srgbClr val="FFFF00"/>
                </a:solidFill>
                <a:latin typeface="+mn-lt"/>
              </a:rPr>
              <a:t>uDir</a:t>
            </a:r>
            <a:r>
              <a:rPr lang="en-US" altLang="zh-TW" sz="2000" dirty="0" smtClean="0">
                <a:solidFill>
                  <a:srgbClr val="FFFF00"/>
                </a:solidFill>
                <a:latin typeface="+mn-lt"/>
              </a:rPr>
              <a:t>, BOOL4 </a:t>
            </a:r>
            <a:r>
              <a:rPr lang="en-US" altLang="zh-TW" sz="2000" dirty="0" err="1" smtClean="0">
                <a:solidFill>
                  <a:srgbClr val="FFFF00"/>
                </a:solidFill>
                <a:latin typeface="+mn-lt"/>
              </a:rPr>
              <a:t>beWorld</a:t>
            </a:r>
            <a:r>
              <a:rPr lang="en-US" altLang="zh-TW" sz="2000" dirty="0" smtClean="0">
                <a:solidFill>
                  <a:srgbClr val="FFFF00"/>
                </a:solidFill>
                <a:latin typeface="+mn-lt"/>
              </a:rPr>
              <a:t> = TRUE) </a:t>
            </a:r>
            <a:r>
              <a:rPr lang="en-US" altLang="zh-TW" sz="2000" dirty="0" smtClean="0">
                <a:latin typeface="+mn-lt"/>
              </a:rPr>
              <a:t>to get object’s facing and up directions.</a:t>
            </a:r>
          </a:p>
          <a:p>
            <a:pPr lvl="2"/>
            <a:r>
              <a:rPr lang="en-US" altLang="zh-TW" sz="2000" dirty="0">
                <a:solidFill>
                  <a:srgbClr val="FFFF00"/>
                </a:solidFill>
                <a:latin typeface="+mn-lt"/>
              </a:rPr>
              <a:t>f</a:t>
            </a:r>
            <a:r>
              <a:rPr lang="en-US" altLang="zh-TW" sz="2000" dirty="0" smtClean="0">
                <a:solidFill>
                  <a:srgbClr val="FFFF00"/>
                </a:solidFill>
                <a:latin typeface="+mn-lt"/>
              </a:rPr>
              <a:t>loat *</a:t>
            </a:r>
            <a:r>
              <a:rPr lang="en-US" altLang="zh-TW" sz="2000" dirty="0" err="1" smtClean="0">
                <a:solidFill>
                  <a:srgbClr val="FFFF00"/>
                </a:solidFill>
                <a:latin typeface="+mn-lt"/>
              </a:rPr>
              <a:t>fDir</a:t>
            </a:r>
            <a:r>
              <a:rPr lang="en-US" altLang="zh-TW" sz="2000" dirty="0" smtClean="0">
                <a:solidFill>
                  <a:srgbClr val="FFFF00"/>
                </a:solidFill>
                <a:latin typeface="+mn-lt"/>
              </a:rPr>
              <a:t> </a:t>
            </a:r>
            <a:r>
              <a:rPr lang="en-US" altLang="zh-TW" sz="2000" dirty="0" smtClean="0">
                <a:latin typeface="+mn-lt"/>
              </a:rPr>
              <a:t>is the returned object’s facing direction</a:t>
            </a:r>
          </a:p>
          <a:p>
            <a:pPr lvl="2"/>
            <a:r>
              <a:rPr lang="en-US" altLang="zh-TW" sz="2000" dirty="0">
                <a:solidFill>
                  <a:srgbClr val="FFFF00"/>
                </a:solidFill>
                <a:latin typeface="+mn-lt"/>
              </a:rPr>
              <a:t>f</a:t>
            </a:r>
            <a:r>
              <a:rPr lang="en-US" altLang="zh-TW" sz="2000" dirty="0" smtClean="0">
                <a:solidFill>
                  <a:srgbClr val="FFFF00"/>
                </a:solidFill>
                <a:latin typeface="+mn-lt"/>
              </a:rPr>
              <a:t>loat *</a:t>
            </a:r>
            <a:r>
              <a:rPr lang="en-US" altLang="zh-TW" sz="2000" dirty="0" err="1" smtClean="0">
                <a:solidFill>
                  <a:srgbClr val="FFFF00"/>
                </a:solidFill>
                <a:latin typeface="+mn-lt"/>
              </a:rPr>
              <a:t>uDir</a:t>
            </a:r>
            <a:r>
              <a:rPr lang="en-US" altLang="zh-TW" sz="2000" dirty="0" smtClean="0">
                <a:solidFill>
                  <a:srgbClr val="FFFF00"/>
                </a:solidFill>
                <a:latin typeface="+mn-lt"/>
              </a:rPr>
              <a:t> </a:t>
            </a:r>
            <a:r>
              <a:rPr lang="en-US" altLang="zh-TW" sz="2000" dirty="0" smtClean="0">
                <a:latin typeface="+mn-lt"/>
              </a:rPr>
              <a:t>is the returned object’s up direction</a:t>
            </a:r>
          </a:p>
          <a:p>
            <a:pPr lvl="2"/>
            <a:r>
              <a:rPr lang="en-US" altLang="zh-TW" sz="2000" dirty="0" smtClean="0">
                <a:solidFill>
                  <a:srgbClr val="FFFF00"/>
                </a:solidFill>
                <a:latin typeface="+mn-lt"/>
              </a:rPr>
              <a:t>BOOL4 </a:t>
            </a:r>
            <a:r>
              <a:rPr lang="en-US" altLang="zh-TW" sz="2000" dirty="0" err="1" smtClean="0">
                <a:solidFill>
                  <a:srgbClr val="FFFF00"/>
                </a:solidFill>
                <a:latin typeface="+mn-lt"/>
              </a:rPr>
              <a:t>beWorld</a:t>
            </a:r>
            <a:r>
              <a:rPr lang="en-US" altLang="zh-TW" sz="2000" dirty="0" smtClean="0">
                <a:solidFill>
                  <a:srgbClr val="FFFF00"/>
                </a:solidFill>
                <a:latin typeface="+mn-lt"/>
              </a:rPr>
              <a:t> = TRUE </a:t>
            </a:r>
            <a:r>
              <a:rPr lang="en-US" altLang="zh-TW" sz="2000" dirty="0" smtClean="0">
                <a:latin typeface="+mn-lt"/>
              </a:rPr>
              <a:t>means to get the directions in world space. </a:t>
            </a:r>
            <a:r>
              <a:rPr lang="en-US" altLang="zh-TW" sz="2000" dirty="0" smtClean="0">
                <a:solidFill>
                  <a:srgbClr val="FFFF00"/>
                </a:solidFill>
                <a:latin typeface="+mn-lt"/>
              </a:rPr>
              <a:t>FALSE</a:t>
            </a:r>
            <a:r>
              <a:rPr lang="en-US" altLang="zh-TW" sz="2000" dirty="0" smtClean="0">
                <a:latin typeface="+mn-lt"/>
              </a:rPr>
              <a:t> is for local space. </a:t>
            </a:r>
            <a:r>
              <a:rPr lang="en-US" altLang="zh-TW" sz="2000" dirty="0" smtClean="0">
                <a:solidFill>
                  <a:srgbClr val="FFFF00"/>
                </a:solidFill>
                <a:latin typeface="+mn-lt"/>
              </a:rPr>
              <a:t>TRUE</a:t>
            </a:r>
            <a:r>
              <a:rPr lang="en-US" altLang="zh-TW" sz="2000" dirty="0" smtClean="0">
                <a:latin typeface="+mn-lt"/>
              </a:rPr>
              <a:t> is the default value.</a:t>
            </a:r>
          </a:p>
          <a:p>
            <a:r>
              <a:rPr lang="en-US" altLang="zh-TW" sz="2000" dirty="0" smtClean="0">
                <a:latin typeface="+mn-lt"/>
              </a:rPr>
              <a:t>For characters</a:t>
            </a:r>
          </a:p>
          <a:p>
            <a:pPr lvl="1"/>
            <a:r>
              <a:rPr lang="en-US" altLang="zh-TW" sz="2000" dirty="0" smtClean="0">
                <a:latin typeface="+mn-lt"/>
              </a:rPr>
              <a:t>Use </a:t>
            </a:r>
            <a:r>
              <a:rPr lang="en-US" altLang="zh-TW" sz="2000" dirty="0" err="1" smtClean="0">
                <a:solidFill>
                  <a:srgbClr val="FFFF00"/>
                </a:solidFill>
                <a:latin typeface="+mn-lt"/>
              </a:rPr>
              <a:t>FnCharacter</a:t>
            </a:r>
            <a:r>
              <a:rPr lang="en-US" altLang="zh-TW" sz="2000" dirty="0" smtClean="0">
                <a:solidFill>
                  <a:srgbClr val="FFFF00"/>
                </a:solidFill>
                <a:latin typeface="+mn-lt"/>
              </a:rPr>
              <a:t>::</a:t>
            </a:r>
            <a:r>
              <a:rPr lang="en-US" altLang="zh-TW" sz="2000" dirty="0" err="1" smtClean="0">
                <a:solidFill>
                  <a:srgbClr val="FFFF00"/>
                </a:solidFill>
                <a:latin typeface="+mn-lt"/>
              </a:rPr>
              <a:t>SetDirection</a:t>
            </a:r>
            <a:r>
              <a:rPr lang="en-US" altLang="zh-TW" sz="2000" dirty="0" smtClean="0">
                <a:solidFill>
                  <a:srgbClr val="FFFF00"/>
                </a:solidFill>
                <a:latin typeface="+mn-lt"/>
              </a:rPr>
              <a:t>(float *</a:t>
            </a:r>
            <a:r>
              <a:rPr lang="en-US" altLang="zh-TW" sz="2000" dirty="0" err="1" smtClean="0">
                <a:solidFill>
                  <a:srgbClr val="FFFF00"/>
                </a:solidFill>
                <a:latin typeface="+mn-lt"/>
              </a:rPr>
              <a:t>fDir</a:t>
            </a:r>
            <a:r>
              <a:rPr lang="en-US" altLang="zh-TW" sz="2000" dirty="0" smtClean="0">
                <a:solidFill>
                  <a:srgbClr val="FFFF00"/>
                </a:solidFill>
                <a:latin typeface="+mn-lt"/>
              </a:rPr>
              <a:t>, float *</a:t>
            </a:r>
            <a:r>
              <a:rPr lang="en-US" altLang="zh-TW" sz="2000" dirty="0" err="1" smtClean="0">
                <a:solidFill>
                  <a:srgbClr val="FFFF00"/>
                </a:solidFill>
                <a:latin typeface="+mn-lt"/>
              </a:rPr>
              <a:t>uDir</a:t>
            </a:r>
            <a:r>
              <a:rPr lang="en-US" altLang="zh-TW" sz="2000" dirty="0" smtClean="0">
                <a:solidFill>
                  <a:srgbClr val="FFFF00"/>
                </a:solidFill>
                <a:latin typeface="+mn-lt"/>
              </a:rPr>
              <a:t>, , </a:t>
            </a:r>
            <a:r>
              <a:rPr lang="en-US" altLang="zh-TW" sz="2000" dirty="0">
                <a:solidFill>
                  <a:srgbClr val="FFFF00"/>
                </a:solidFill>
                <a:latin typeface="+mn-lt"/>
              </a:rPr>
              <a:t>BOOL4 </a:t>
            </a:r>
            <a:r>
              <a:rPr lang="en-US" altLang="zh-TW" sz="2000" dirty="0" err="1">
                <a:solidFill>
                  <a:srgbClr val="FFFF00"/>
                </a:solidFill>
                <a:latin typeface="+mn-lt"/>
              </a:rPr>
              <a:t>beWorld</a:t>
            </a:r>
            <a:r>
              <a:rPr lang="en-US" altLang="zh-TW" sz="2000" dirty="0">
                <a:solidFill>
                  <a:srgbClr val="FFFF00"/>
                </a:solidFill>
                <a:latin typeface="+mn-lt"/>
              </a:rPr>
              <a:t> = TRUE) </a:t>
            </a:r>
            <a:r>
              <a:rPr lang="en-US" altLang="zh-TW" sz="2000" dirty="0">
                <a:latin typeface="+mn-lt"/>
              </a:rPr>
              <a:t>to </a:t>
            </a:r>
            <a:r>
              <a:rPr lang="en-US" altLang="zh-TW" sz="2000" dirty="0" smtClean="0">
                <a:latin typeface="+mn-lt"/>
              </a:rPr>
              <a:t>set character’s facing and up directions.</a:t>
            </a:r>
            <a:endParaRPr lang="en-US" altLang="zh-TW" sz="2000" dirty="0">
              <a:latin typeface="+mn-lt"/>
            </a:endParaRPr>
          </a:p>
          <a:p>
            <a:pPr lvl="2"/>
            <a:r>
              <a:rPr lang="en-US" altLang="zh-TW" sz="2000" dirty="0">
                <a:solidFill>
                  <a:srgbClr val="FFFF00"/>
                </a:solidFill>
                <a:latin typeface="+mn-lt"/>
              </a:rPr>
              <a:t>float </a:t>
            </a:r>
            <a:r>
              <a:rPr lang="en-US" altLang="zh-TW" sz="2000" dirty="0" smtClean="0">
                <a:solidFill>
                  <a:srgbClr val="FFFF00"/>
                </a:solidFill>
                <a:latin typeface="+mn-lt"/>
              </a:rPr>
              <a:t>*</a:t>
            </a:r>
            <a:r>
              <a:rPr lang="en-US" altLang="zh-TW" sz="2000" dirty="0" err="1" smtClean="0">
                <a:solidFill>
                  <a:srgbClr val="FFFF00"/>
                </a:solidFill>
                <a:latin typeface="+mn-lt"/>
              </a:rPr>
              <a:t>fDir</a:t>
            </a:r>
            <a:r>
              <a:rPr lang="en-US" altLang="zh-TW" sz="2000" dirty="0" smtClean="0">
                <a:solidFill>
                  <a:srgbClr val="FFFF00"/>
                </a:solidFill>
                <a:latin typeface="+mn-lt"/>
              </a:rPr>
              <a:t> </a:t>
            </a:r>
            <a:r>
              <a:rPr lang="en-US" altLang="zh-TW" sz="2000" dirty="0">
                <a:latin typeface="+mn-lt"/>
              </a:rPr>
              <a:t>is the </a:t>
            </a:r>
            <a:r>
              <a:rPr lang="en-US" altLang="zh-TW" sz="2000" dirty="0" smtClean="0">
                <a:latin typeface="+mn-lt"/>
              </a:rPr>
              <a:t>facing direction.</a:t>
            </a:r>
          </a:p>
          <a:p>
            <a:pPr lvl="2"/>
            <a:r>
              <a:rPr lang="en-US" altLang="zh-TW" sz="2000" dirty="0">
                <a:solidFill>
                  <a:srgbClr val="FFFF00"/>
                </a:solidFill>
                <a:latin typeface="+mn-lt"/>
              </a:rPr>
              <a:t>f</a:t>
            </a:r>
            <a:r>
              <a:rPr lang="en-US" altLang="zh-TW" sz="2000" dirty="0" smtClean="0">
                <a:solidFill>
                  <a:srgbClr val="FFFF00"/>
                </a:solidFill>
                <a:latin typeface="+mn-lt"/>
              </a:rPr>
              <a:t>loat *</a:t>
            </a:r>
            <a:r>
              <a:rPr lang="en-US" altLang="zh-TW" sz="2000" dirty="0" err="1" smtClean="0">
                <a:solidFill>
                  <a:srgbClr val="FFFF00"/>
                </a:solidFill>
                <a:latin typeface="+mn-lt"/>
              </a:rPr>
              <a:t>uDir</a:t>
            </a:r>
            <a:r>
              <a:rPr lang="en-US" altLang="zh-TW" sz="2000" dirty="0" smtClean="0">
                <a:solidFill>
                  <a:srgbClr val="FFFF00"/>
                </a:solidFill>
                <a:latin typeface="+mn-lt"/>
              </a:rPr>
              <a:t> </a:t>
            </a:r>
            <a:r>
              <a:rPr lang="en-US" altLang="zh-TW" sz="2000" dirty="0" smtClean="0">
                <a:latin typeface="+mn-lt"/>
              </a:rPr>
              <a:t>is the up direction.</a:t>
            </a:r>
            <a:endParaRPr lang="en-US" altLang="zh-TW" sz="2000" dirty="0">
              <a:latin typeface="+mn-lt"/>
            </a:endParaRPr>
          </a:p>
          <a:p>
            <a:pPr lvl="2"/>
            <a:r>
              <a:rPr lang="en-US" altLang="zh-TW" sz="2000" dirty="0">
                <a:solidFill>
                  <a:srgbClr val="FFFF00"/>
                </a:solidFill>
                <a:latin typeface="+mn-lt"/>
              </a:rPr>
              <a:t>BOOL4 </a:t>
            </a:r>
            <a:r>
              <a:rPr lang="en-US" altLang="zh-TW" sz="2000" dirty="0" err="1">
                <a:solidFill>
                  <a:srgbClr val="FFFF00"/>
                </a:solidFill>
                <a:latin typeface="+mn-lt"/>
              </a:rPr>
              <a:t>beWorld</a:t>
            </a:r>
            <a:r>
              <a:rPr lang="en-US" altLang="zh-TW" sz="2000" dirty="0">
                <a:solidFill>
                  <a:srgbClr val="FFFF00"/>
                </a:solidFill>
                <a:latin typeface="+mn-lt"/>
              </a:rPr>
              <a:t> = TRUE </a:t>
            </a:r>
            <a:r>
              <a:rPr lang="en-US" altLang="zh-TW" sz="2000" dirty="0">
                <a:latin typeface="+mn-lt"/>
              </a:rPr>
              <a:t>means the </a:t>
            </a:r>
            <a:r>
              <a:rPr lang="en-US" altLang="zh-TW" sz="2000" dirty="0" smtClean="0">
                <a:latin typeface="+mn-lt"/>
              </a:rPr>
              <a:t>directions are </a:t>
            </a:r>
            <a:r>
              <a:rPr lang="en-US" altLang="zh-TW" sz="2000" dirty="0">
                <a:latin typeface="+mn-lt"/>
              </a:rPr>
              <a:t>in world space. </a:t>
            </a:r>
            <a:r>
              <a:rPr lang="en-US" altLang="zh-TW" sz="2000" dirty="0">
                <a:solidFill>
                  <a:srgbClr val="FFFF00"/>
                </a:solidFill>
                <a:latin typeface="+mn-lt"/>
              </a:rPr>
              <a:t>FALSE</a:t>
            </a:r>
            <a:r>
              <a:rPr lang="en-US" altLang="zh-TW" sz="2000" dirty="0">
                <a:latin typeface="+mn-lt"/>
              </a:rPr>
              <a:t> means in local space. </a:t>
            </a:r>
            <a:r>
              <a:rPr lang="en-US" altLang="zh-TW" sz="2000" dirty="0">
                <a:solidFill>
                  <a:srgbClr val="FFFF00"/>
                </a:solidFill>
                <a:latin typeface="+mn-lt"/>
              </a:rPr>
              <a:t>TRUE</a:t>
            </a:r>
            <a:r>
              <a:rPr lang="en-US" altLang="zh-TW" sz="2000" dirty="0">
                <a:latin typeface="+mn-lt"/>
              </a:rPr>
              <a:t> is the default value.</a:t>
            </a:r>
          </a:p>
          <a:p>
            <a:endParaRPr lang="en-US" altLang="zh-TW" sz="2000" dirty="0">
              <a:latin typeface="+mn-lt"/>
            </a:endParaRPr>
          </a:p>
        </p:txBody>
      </p:sp>
    </p:spTree>
    <p:extLst>
      <p:ext uri="{BB962C8B-B14F-4D97-AF65-F5344CB8AC3E}">
        <p14:creationId xmlns:p14="http://schemas.microsoft.com/office/powerpoint/2010/main" val="405304386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a:effectLst>
                  <a:outerShdw blurRad="38100" dist="38100" dir="2700000" algn="tl">
                    <a:srgbClr val="000000">
                      <a:alpha val="43137"/>
                    </a:srgbClr>
                  </a:outerShdw>
                </a:effectLst>
              </a:rPr>
              <a:t>Orientation Functions </a:t>
            </a:r>
            <a:r>
              <a:rPr lang="en-US" altLang="zh-TW" sz="2800" b="1" dirty="0" smtClean="0">
                <a:effectLst>
                  <a:outerShdw blurRad="38100" dist="38100" dir="2700000" algn="tl">
                    <a:srgbClr val="000000">
                      <a:alpha val="43137"/>
                    </a:srgbClr>
                  </a:outerShdw>
                </a:effectLst>
              </a:rPr>
              <a:t>(3)</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59046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altLang="zh-TW" sz="2000" dirty="0" smtClean="0">
                <a:latin typeface="+mn-lt"/>
              </a:rPr>
              <a:t>Use </a:t>
            </a:r>
            <a:r>
              <a:rPr lang="en-US" altLang="zh-TW" sz="2000" dirty="0" err="1" smtClean="0">
                <a:solidFill>
                  <a:srgbClr val="FFFF00"/>
                </a:solidFill>
                <a:latin typeface="+mn-lt"/>
              </a:rPr>
              <a:t>FnCharacter</a:t>
            </a:r>
            <a:r>
              <a:rPr lang="en-US" altLang="zh-TW" sz="2000" dirty="0" smtClean="0">
                <a:solidFill>
                  <a:srgbClr val="FFFF00"/>
                </a:solidFill>
                <a:latin typeface="+mn-lt"/>
              </a:rPr>
              <a:t>::</a:t>
            </a:r>
            <a:r>
              <a:rPr lang="en-US" altLang="zh-TW" sz="2000" dirty="0" err="1" smtClean="0">
                <a:solidFill>
                  <a:srgbClr val="FFFF00"/>
                </a:solidFill>
                <a:latin typeface="+mn-lt"/>
              </a:rPr>
              <a:t>GetDirection</a:t>
            </a:r>
            <a:r>
              <a:rPr lang="en-US" altLang="zh-TW" sz="2000" dirty="0" smtClean="0">
                <a:solidFill>
                  <a:srgbClr val="FFFF00"/>
                </a:solidFill>
                <a:latin typeface="+mn-lt"/>
              </a:rPr>
              <a:t>(float *</a:t>
            </a:r>
            <a:r>
              <a:rPr lang="en-US" altLang="zh-TW" sz="2000" dirty="0" err="1" smtClean="0">
                <a:solidFill>
                  <a:srgbClr val="FFFF00"/>
                </a:solidFill>
                <a:latin typeface="+mn-lt"/>
              </a:rPr>
              <a:t>fDir</a:t>
            </a:r>
            <a:r>
              <a:rPr lang="en-US" altLang="zh-TW" sz="2000" dirty="0" smtClean="0">
                <a:solidFill>
                  <a:srgbClr val="FFFF00"/>
                </a:solidFill>
                <a:latin typeface="+mn-lt"/>
              </a:rPr>
              <a:t>, float *</a:t>
            </a:r>
            <a:r>
              <a:rPr lang="en-US" altLang="zh-TW" sz="2000" dirty="0" err="1" smtClean="0">
                <a:solidFill>
                  <a:srgbClr val="FFFF00"/>
                </a:solidFill>
                <a:latin typeface="+mn-lt"/>
              </a:rPr>
              <a:t>uDir</a:t>
            </a:r>
            <a:r>
              <a:rPr lang="en-US" altLang="zh-TW" sz="2000" dirty="0" smtClean="0">
                <a:solidFill>
                  <a:srgbClr val="FFFF00"/>
                </a:solidFill>
                <a:latin typeface="+mn-lt"/>
              </a:rPr>
              <a:t>, BOOL4 </a:t>
            </a:r>
            <a:r>
              <a:rPr lang="en-US" altLang="zh-TW" sz="2000" dirty="0" err="1" smtClean="0">
                <a:solidFill>
                  <a:srgbClr val="FFFF00"/>
                </a:solidFill>
                <a:latin typeface="+mn-lt"/>
              </a:rPr>
              <a:t>beWorld</a:t>
            </a:r>
            <a:r>
              <a:rPr lang="en-US" altLang="zh-TW" sz="2000" dirty="0" smtClean="0">
                <a:solidFill>
                  <a:srgbClr val="FFFF00"/>
                </a:solidFill>
                <a:latin typeface="+mn-lt"/>
              </a:rPr>
              <a:t> = TRUE) </a:t>
            </a:r>
            <a:r>
              <a:rPr lang="en-US" altLang="zh-TW" sz="2000" dirty="0" smtClean="0">
                <a:latin typeface="+mn-lt"/>
              </a:rPr>
              <a:t>to get character’s facing and up directions.</a:t>
            </a:r>
          </a:p>
          <a:p>
            <a:pPr lvl="2"/>
            <a:r>
              <a:rPr lang="en-US" altLang="zh-TW" sz="2000" dirty="0">
                <a:solidFill>
                  <a:srgbClr val="FFFF00"/>
                </a:solidFill>
                <a:latin typeface="+mn-lt"/>
              </a:rPr>
              <a:t>f</a:t>
            </a:r>
            <a:r>
              <a:rPr lang="en-US" altLang="zh-TW" sz="2000" dirty="0" smtClean="0">
                <a:solidFill>
                  <a:srgbClr val="FFFF00"/>
                </a:solidFill>
                <a:latin typeface="+mn-lt"/>
              </a:rPr>
              <a:t>loat *</a:t>
            </a:r>
            <a:r>
              <a:rPr lang="en-US" altLang="zh-TW" sz="2000" dirty="0" err="1" smtClean="0">
                <a:solidFill>
                  <a:srgbClr val="FFFF00"/>
                </a:solidFill>
                <a:latin typeface="+mn-lt"/>
              </a:rPr>
              <a:t>fDir</a:t>
            </a:r>
            <a:r>
              <a:rPr lang="en-US" altLang="zh-TW" sz="2000" dirty="0" smtClean="0">
                <a:solidFill>
                  <a:srgbClr val="FFFF00"/>
                </a:solidFill>
                <a:latin typeface="+mn-lt"/>
              </a:rPr>
              <a:t> </a:t>
            </a:r>
            <a:r>
              <a:rPr lang="en-US" altLang="zh-TW" sz="2000" dirty="0" smtClean="0">
                <a:latin typeface="+mn-lt"/>
              </a:rPr>
              <a:t>is the returned character’s facing direction</a:t>
            </a:r>
          </a:p>
          <a:p>
            <a:pPr lvl="2"/>
            <a:r>
              <a:rPr lang="en-US" altLang="zh-TW" sz="2000" dirty="0">
                <a:solidFill>
                  <a:srgbClr val="FFFF00"/>
                </a:solidFill>
                <a:latin typeface="+mn-lt"/>
              </a:rPr>
              <a:t>f</a:t>
            </a:r>
            <a:r>
              <a:rPr lang="en-US" altLang="zh-TW" sz="2000" dirty="0" smtClean="0">
                <a:solidFill>
                  <a:srgbClr val="FFFF00"/>
                </a:solidFill>
                <a:latin typeface="+mn-lt"/>
              </a:rPr>
              <a:t>loat *</a:t>
            </a:r>
            <a:r>
              <a:rPr lang="en-US" altLang="zh-TW" sz="2000" dirty="0" err="1" smtClean="0">
                <a:solidFill>
                  <a:srgbClr val="FFFF00"/>
                </a:solidFill>
                <a:latin typeface="+mn-lt"/>
              </a:rPr>
              <a:t>uDir</a:t>
            </a:r>
            <a:r>
              <a:rPr lang="en-US" altLang="zh-TW" sz="2000" dirty="0" smtClean="0">
                <a:latin typeface="+mn-lt"/>
              </a:rPr>
              <a:t> is the returned character’s up direction</a:t>
            </a:r>
          </a:p>
          <a:p>
            <a:pPr lvl="2"/>
            <a:r>
              <a:rPr lang="en-US" altLang="zh-TW" sz="2000" dirty="0" smtClean="0">
                <a:solidFill>
                  <a:srgbClr val="FFFF00"/>
                </a:solidFill>
                <a:latin typeface="+mn-lt"/>
              </a:rPr>
              <a:t>BOOL4 </a:t>
            </a:r>
            <a:r>
              <a:rPr lang="en-US" altLang="zh-TW" sz="2000" dirty="0" err="1" smtClean="0">
                <a:solidFill>
                  <a:srgbClr val="FFFF00"/>
                </a:solidFill>
                <a:latin typeface="+mn-lt"/>
              </a:rPr>
              <a:t>beWorld</a:t>
            </a:r>
            <a:r>
              <a:rPr lang="en-US" altLang="zh-TW" sz="2000" dirty="0" smtClean="0">
                <a:solidFill>
                  <a:srgbClr val="FFFF00"/>
                </a:solidFill>
                <a:latin typeface="+mn-lt"/>
              </a:rPr>
              <a:t> = TRUE </a:t>
            </a:r>
            <a:r>
              <a:rPr lang="en-US" altLang="zh-TW" sz="2000" dirty="0" smtClean="0">
                <a:latin typeface="+mn-lt"/>
              </a:rPr>
              <a:t>means to get the directions in world space. </a:t>
            </a:r>
            <a:r>
              <a:rPr lang="en-US" altLang="zh-TW" sz="2000" dirty="0" smtClean="0">
                <a:solidFill>
                  <a:srgbClr val="FFFF00"/>
                </a:solidFill>
                <a:latin typeface="+mn-lt"/>
              </a:rPr>
              <a:t>FALSE</a:t>
            </a:r>
            <a:r>
              <a:rPr lang="en-US" altLang="zh-TW" sz="2000" dirty="0" smtClean="0">
                <a:latin typeface="+mn-lt"/>
              </a:rPr>
              <a:t> is for local space. </a:t>
            </a:r>
            <a:r>
              <a:rPr lang="en-US" altLang="zh-TW" sz="2000" dirty="0" smtClean="0">
                <a:solidFill>
                  <a:srgbClr val="FFFF00"/>
                </a:solidFill>
                <a:latin typeface="+mn-lt"/>
              </a:rPr>
              <a:t>TRUE</a:t>
            </a:r>
            <a:r>
              <a:rPr lang="en-US" altLang="zh-TW" sz="2000" dirty="0" smtClean="0">
                <a:latin typeface="+mn-lt"/>
              </a:rPr>
              <a:t> is the default value.</a:t>
            </a:r>
          </a:p>
        </p:txBody>
      </p:sp>
    </p:spTree>
    <p:extLst>
      <p:ext uri="{BB962C8B-B14F-4D97-AF65-F5344CB8AC3E}">
        <p14:creationId xmlns:p14="http://schemas.microsoft.com/office/powerpoint/2010/main" val="203638180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533400"/>
          </a:xfrm>
          <a:prstGeom prst="rect">
            <a:avLst/>
          </a:prstGeom>
          <a:solidFill>
            <a:srgbClr val="FF9900"/>
          </a:solidFill>
          <a:ln w="9525">
            <a:noFill/>
            <a:miter lim="800000"/>
            <a:headEnd/>
            <a:tailEnd/>
          </a:ln>
          <a:effectLst/>
        </p:spPr>
        <p:txBody>
          <a:bodyPr lIns="92075" tIns="46038" rIns="92075" bIns="46038" anchor="ctr"/>
          <a:lstStyle/>
          <a:p>
            <a:pPr>
              <a:defRPr/>
            </a:pPr>
            <a:r>
              <a:rPr lang="en-US" altLang="zh-TW" sz="2800" b="1" dirty="0" smtClean="0">
                <a:effectLst>
                  <a:outerShdw blurRad="38100" dist="38100" dir="2700000" algn="tl">
                    <a:srgbClr val="000000">
                      <a:alpha val="43137"/>
                    </a:srgbClr>
                  </a:outerShdw>
                </a:effectLst>
              </a:rPr>
              <a:t>Rooms</a:t>
            </a:r>
            <a:endParaRPr lang="en-US" altLang="zh-TW" sz="2800" b="1" dirty="0">
              <a:effectLst>
                <a:outerShdw blurRad="38100" dist="38100" dir="2700000" algn="tl">
                  <a:srgbClr val="000000">
                    <a:alpha val="43137"/>
                  </a:srgbClr>
                </a:outerShdw>
              </a:effectLst>
            </a:endParaRPr>
          </a:p>
        </p:txBody>
      </p:sp>
      <p:sp>
        <p:nvSpPr>
          <p:cNvPr id="21" name="內容版面配置區 2"/>
          <p:cNvSpPr txBox="1">
            <a:spLocks/>
          </p:cNvSpPr>
          <p:nvPr/>
        </p:nvSpPr>
        <p:spPr>
          <a:xfrm>
            <a:off x="107504" y="620688"/>
            <a:ext cx="8856984" cy="59046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SzPct val="50000"/>
              <a:buFont typeface="微軟正黑體" pitchFamily="34" charset="-120"/>
              <a:buChar char="■"/>
              <a:defRPr sz="2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smtClean="0">
                <a:latin typeface="+mn-lt"/>
              </a:rPr>
              <a:t>A scene can create rooms to group objects together for the following purposes :</a:t>
            </a:r>
          </a:p>
          <a:p>
            <a:pPr lvl="1"/>
            <a:r>
              <a:rPr lang="en-US" altLang="zh-TW" sz="2000" dirty="0" smtClean="0">
                <a:latin typeface="+mn-lt"/>
              </a:rPr>
              <a:t>Collision detection</a:t>
            </a:r>
          </a:p>
          <a:p>
            <a:pPr lvl="1"/>
            <a:r>
              <a:rPr lang="en-US" altLang="zh-TW" sz="2000" dirty="0" smtClean="0">
                <a:solidFill>
                  <a:schemeClr val="accent2">
                    <a:lumMod val="60000"/>
                    <a:lumOff val="40000"/>
                  </a:schemeClr>
                </a:solidFill>
                <a:latin typeface="+mn-lt"/>
              </a:rPr>
              <a:t>Terrain following</a:t>
            </a:r>
          </a:p>
          <a:p>
            <a:pPr lvl="1"/>
            <a:r>
              <a:rPr lang="en-US" altLang="zh-TW" sz="2000" dirty="0" smtClean="0">
                <a:latin typeface="+mn-lt"/>
              </a:rPr>
              <a:t>Implement BSP tree (in developing)</a:t>
            </a:r>
          </a:p>
          <a:p>
            <a:r>
              <a:rPr lang="en-US" altLang="zh-TW" sz="2000" dirty="0" smtClean="0">
                <a:latin typeface="+mn-lt"/>
              </a:rPr>
              <a:t>Use </a:t>
            </a:r>
            <a:r>
              <a:rPr lang="en-US" altLang="zh-TW" sz="2000" dirty="0" smtClean="0">
                <a:solidFill>
                  <a:srgbClr val="FFFF00"/>
                </a:solidFill>
                <a:latin typeface="+mn-lt"/>
              </a:rPr>
              <a:t>ROOMid FnScene::CreateRoom(type, numObject) </a:t>
            </a:r>
            <a:r>
              <a:rPr lang="en-US" altLang="zh-TW" sz="2000" dirty="0" smtClean="0">
                <a:latin typeface="+mn-lt"/>
              </a:rPr>
              <a:t>to create a room</a:t>
            </a:r>
          </a:p>
          <a:p>
            <a:pPr lvl="1"/>
            <a:r>
              <a:rPr lang="en-US" altLang="zh-TW" sz="2000" dirty="0" smtClean="0">
                <a:solidFill>
                  <a:srgbClr val="FFFF00"/>
                </a:solidFill>
                <a:latin typeface="+mn-lt"/>
              </a:rPr>
              <a:t>DWORD type </a:t>
            </a:r>
            <a:r>
              <a:rPr lang="en-US" altLang="zh-TW" sz="2000" dirty="0" smtClean="0">
                <a:latin typeface="+mn-lt"/>
              </a:rPr>
              <a:t>is the room type. Currently Fly2 has two types of rooms : </a:t>
            </a:r>
            <a:r>
              <a:rPr lang="en-US" altLang="zh-TW" sz="2000" dirty="0" smtClean="0">
                <a:solidFill>
                  <a:srgbClr val="FFFF00"/>
                </a:solidFill>
                <a:latin typeface="+mn-lt"/>
              </a:rPr>
              <a:t>SIMPLE_ROOM</a:t>
            </a:r>
            <a:r>
              <a:rPr lang="en-US" altLang="zh-TW" sz="2000" dirty="0" smtClean="0">
                <a:latin typeface="+mn-lt"/>
              </a:rPr>
              <a:t> and </a:t>
            </a:r>
            <a:r>
              <a:rPr lang="en-US" altLang="zh-TW" sz="2000" dirty="0" smtClean="0">
                <a:solidFill>
                  <a:srgbClr val="FFFF00"/>
                </a:solidFill>
                <a:latin typeface="+mn-lt"/>
              </a:rPr>
              <a:t>BSP_ROOM</a:t>
            </a:r>
            <a:r>
              <a:rPr lang="en-US" altLang="zh-TW" sz="2000" dirty="0" smtClean="0">
                <a:latin typeface="+mn-lt"/>
              </a:rPr>
              <a:t>. </a:t>
            </a:r>
            <a:r>
              <a:rPr lang="en-US" altLang="zh-TW" sz="2000" dirty="0" smtClean="0">
                <a:solidFill>
                  <a:srgbClr val="FFFF00"/>
                </a:solidFill>
                <a:latin typeface="+mn-lt"/>
              </a:rPr>
              <a:t>BSP_ROOM</a:t>
            </a:r>
            <a:r>
              <a:rPr lang="en-US" altLang="zh-TW" sz="2000" dirty="0" smtClean="0">
                <a:latin typeface="+mn-lt"/>
              </a:rPr>
              <a:t> is in development for binary space partition.</a:t>
            </a:r>
          </a:p>
          <a:p>
            <a:pPr lvl="1"/>
            <a:r>
              <a:rPr lang="en-US" altLang="zh-TW" sz="2000" dirty="0" err="1">
                <a:solidFill>
                  <a:srgbClr val="FFFF00"/>
                </a:solidFill>
                <a:latin typeface="+mn-lt"/>
              </a:rPr>
              <a:t>i</a:t>
            </a:r>
            <a:r>
              <a:rPr lang="en-US" altLang="zh-TW" sz="2000" dirty="0" err="1" smtClean="0">
                <a:solidFill>
                  <a:srgbClr val="FFFF00"/>
                </a:solidFill>
                <a:latin typeface="+mn-lt"/>
              </a:rPr>
              <a:t>nt</a:t>
            </a:r>
            <a:r>
              <a:rPr lang="en-US" altLang="zh-TW" sz="2000" dirty="0" smtClean="0">
                <a:solidFill>
                  <a:srgbClr val="FFFF00"/>
                </a:solidFill>
                <a:latin typeface="+mn-lt"/>
              </a:rPr>
              <a:t> </a:t>
            </a:r>
            <a:r>
              <a:rPr lang="en-US" altLang="zh-TW" sz="2000" dirty="0" err="1" smtClean="0">
                <a:solidFill>
                  <a:srgbClr val="FFFF00"/>
                </a:solidFill>
                <a:latin typeface="+mn-lt"/>
              </a:rPr>
              <a:t>numObject</a:t>
            </a:r>
            <a:r>
              <a:rPr lang="en-US" altLang="zh-TW" sz="2000" dirty="0" smtClean="0">
                <a:solidFill>
                  <a:srgbClr val="FFFF00"/>
                </a:solidFill>
                <a:latin typeface="+mn-lt"/>
              </a:rPr>
              <a:t> </a:t>
            </a:r>
            <a:r>
              <a:rPr lang="en-US" altLang="zh-TW" sz="2000" dirty="0" smtClean="0">
                <a:latin typeface="+mn-lt"/>
              </a:rPr>
              <a:t>is the maximum number of objects in the room.</a:t>
            </a:r>
          </a:p>
          <a:p>
            <a:pPr lvl="1"/>
            <a:r>
              <a:rPr lang="en-US" altLang="zh-TW" sz="2000" dirty="0" smtClean="0">
                <a:latin typeface="+mn-lt"/>
              </a:rPr>
              <a:t>When success to create the room, a room ID (</a:t>
            </a:r>
            <a:r>
              <a:rPr lang="en-US" altLang="zh-TW" sz="2000" dirty="0" err="1" smtClean="0">
                <a:solidFill>
                  <a:srgbClr val="FFFF00"/>
                </a:solidFill>
                <a:latin typeface="+mn-lt"/>
              </a:rPr>
              <a:t>ROOMid</a:t>
            </a:r>
            <a:r>
              <a:rPr lang="en-US" altLang="zh-TW" sz="2000" dirty="0" smtClean="0">
                <a:latin typeface="+mn-lt"/>
              </a:rPr>
              <a:t>) is returned.</a:t>
            </a:r>
          </a:p>
          <a:p>
            <a:pPr lvl="1"/>
            <a:r>
              <a:rPr lang="en-US" altLang="zh-TW" sz="2000" dirty="0" smtClean="0">
                <a:latin typeface="+mn-lt"/>
              </a:rPr>
              <a:t>Use </a:t>
            </a:r>
            <a:r>
              <a:rPr lang="en-US" altLang="zh-TW" sz="2000" dirty="0" err="1" smtClean="0">
                <a:solidFill>
                  <a:srgbClr val="FFFF00"/>
                </a:solidFill>
                <a:latin typeface="+mn-lt"/>
              </a:rPr>
              <a:t>FnRoom</a:t>
            </a:r>
            <a:r>
              <a:rPr lang="en-US" altLang="zh-TW" sz="2000" dirty="0" smtClean="0">
                <a:solidFill>
                  <a:srgbClr val="FFFF00"/>
                </a:solidFill>
                <a:latin typeface="+mn-lt"/>
              </a:rPr>
              <a:t> </a:t>
            </a:r>
            <a:r>
              <a:rPr lang="en-US" altLang="zh-TW" sz="2000" dirty="0" smtClean="0">
                <a:latin typeface="+mn-lt"/>
              </a:rPr>
              <a:t>function class to access the room</a:t>
            </a:r>
          </a:p>
          <a:p>
            <a:r>
              <a:rPr lang="en-US" altLang="zh-TW" sz="2000" dirty="0" smtClean="0">
                <a:latin typeface="+mn-lt"/>
              </a:rPr>
              <a:t>To delete a room, use void </a:t>
            </a:r>
            <a:r>
              <a:rPr lang="en-US" altLang="zh-TW" sz="2000" dirty="0" err="1" smtClean="0">
                <a:solidFill>
                  <a:srgbClr val="FFFF00"/>
                </a:solidFill>
                <a:latin typeface="+mn-lt"/>
              </a:rPr>
              <a:t>FnScene</a:t>
            </a:r>
            <a:r>
              <a:rPr lang="en-US" altLang="zh-TW" sz="2000" dirty="0" smtClean="0">
                <a:solidFill>
                  <a:srgbClr val="FFFF00"/>
                </a:solidFill>
                <a:latin typeface="+mn-lt"/>
              </a:rPr>
              <a:t>::</a:t>
            </a:r>
            <a:r>
              <a:rPr lang="en-US" altLang="zh-TW" sz="2000" dirty="0" err="1" smtClean="0">
                <a:solidFill>
                  <a:srgbClr val="FFFF00"/>
                </a:solidFill>
                <a:latin typeface="+mn-lt"/>
              </a:rPr>
              <a:t>DeleteRoom</a:t>
            </a:r>
            <a:r>
              <a:rPr lang="en-US" altLang="zh-TW" sz="2000" dirty="0" smtClean="0">
                <a:solidFill>
                  <a:srgbClr val="FFFF00"/>
                </a:solidFill>
                <a:latin typeface="+mn-lt"/>
              </a:rPr>
              <a:t>(</a:t>
            </a:r>
            <a:r>
              <a:rPr lang="en-US" altLang="zh-TW" sz="2000" dirty="0" err="1" smtClean="0">
                <a:solidFill>
                  <a:srgbClr val="FFFF00"/>
                </a:solidFill>
                <a:latin typeface="+mn-lt"/>
              </a:rPr>
              <a:t>ROOMid</a:t>
            </a:r>
            <a:r>
              <a:rPr lang="en-US" altLang="zh-TW" sz="2000" dirty="0" smtClean="0">
                <a:solidFill>
                  <a:srgbClr val="FFFF00"/>
                </a:solidFill>
                <a:latin typeface="+mn-lt"/>
              </a:rPr>
              <a:t> </a:t>
            </a:r>
            <a:r>
              <a:rPr lang="en-US" altLang="zh-TW" sz="2000" dirty="0" err="1" smtClean="0">
                <a:solidFill>
                  <a:srgbClr val="FFFF00"/>
                </a:solidFill>
                <a:latin typeface="+mn-lt"/>
              </a:rPr>
              <a:t>roomID</a:t>
            </a:r>
            <a:r>
              <a:rPr lang="en-US" altLang="zh-TW" sz="2000" dirty="0" smtClean="0">
                <a:solidFill>
                  <a:srgbClr val="FFFF00"/>
                </a:solidFill>
                <a:latin typeface="+mn-lt"/>
              </a:rPr>
              <a:t>).</a:t>
            </a:r>
          </a:p>
          <a:p>
            <a:r>
              <a:rPr lang="en-US" altLang="zh-TW" sz="2000" dirty="0" smtClean="0">
                <a:latin typeface="+mn-lt"/>
              </a:rPr>
              <a:t>To add an object to the room, use </a:t>
            </a:r>
            <a:r>
              <a:rPr lang="en-US" altLang="zh-TW" sz="2000" dirty="0" err="1" smtClean="0">
                <a:solidFill>
                  <a:srgbClr val="FFFF00"/>
                </a:solidFill>
                <a:latin typeface="+mn-lt"/>
              </a:rPr>
              <a:t>FnRoom</a:t>
            </a:r>
            <a:r>
              <a:rPr lang="en-US" altLang="zh-TW" sz="2000" dirty="0" smtClean="0">
                <a:solidFill>
                  <a:srgbClr val="FFFF00"/>
                </a:solidFill>
                <a:latin typeface="+mn-lt"/>
              </a:rPr>
              <a:t>::</a:t>
            </a:r>
            <a:r>
              <a:rPr lang="en-US" altLang="zh-TW" sz="2000" dirty="0" err="1" smtClean="0">
                <a:solidFill>
                  <a:srgbClr val="FFFF00"/>
                </a:solidFill>
                <a:latin typeface="+mn-lt"/>
              </a:rPr>
              <a:t>AddObject</a:t>
            </a:r>
            <a:r>
              <a:rPr lang="en-US" altLang="zh-TW" sz="2000" dirty="0" smtClean="0">
                <a:solidFill>
                  <a:srgbClr val="FFFF00"/>
                </a:solidFill>
                <a:latin typeface="+mn-lt"/>
              </a:rPr>
              <a:t>(</a:t>
            </a:r>
            <a:r>
              <a:rPr lang="en-US" altLang="zh-TW" sz="2000" dirty="0" err="1" smtClean="0">
                <a:solidFill>
                  <a:srgbClr val="FFFF00"/>
                </a:solidFill>
                <a:latin typeface="+mn-lt"/>
              </a:rPr>
              <a:t>OBJECTid</a:t>
            </a:r>
            <a:r>
              <a:rPr lang="en-US" altLang="zh-TW" sz="2000" dirty="0" smtClean="0">
                <a:solidFill>
                  <a:srgbClr val="FFFF00"/>
                </a:solidFill>
                <a:latin typeface="+mn-lt"/>
              </a:rPr>
              <a:t> </a:t>
            </a:r>
            <a:r>
              <a:rPr lang="en-US" altLang="zh-TW" sz="2000" dirty="0" err="1" smtClean="0">
                <a:solidFill>
                  <a:srgbClr val="FFFF00"/>
                </a:solidFill>
                <a:latin typeface="+mn-lt"/>
              </a:rPr>
              <a:t>oID</a:t>
            </a:r>
            <a:r>
              <a:rPr lang="en-US" altLang="zh-TW" sz="2000" dirty="0" smtClean="0">
                <a:solidFill>
                  <a:srgbClr val="FFFF00"/>
                </a:solidFill>
                <a:latin typeface="+mn-lt"/>
              </a:rPr>
              <a:t>);</a:t>
            </a:r>
          </a:p>
          <a:p>
            <a:r>
              <a:rPr lang="en-US" altLang="zh-TW" sz="2000" dirty="0" smtClean="0">
                <a:latin typeface="+mn-lt"/>
              </a:rPr>
              <a:t>To remove an object from a room, use </a:t>
            </a:r>
            <a:r>
              <a:rPr lang="en-US" altLang="zh-TW" sz="2000" dirty="0" err="1" smtClean="0">
                <a:solidFill>
                  <a:srgbClr val="FFFF00"/>
                </a:solidFill>
                <a:latin typeface="+mn-lt"/>
              </a:rPr>
              <a:t>FnRoom</a:t>
            </a:r>
            <a:r>
              <a:rPr lang="en-US" altLang="zh-TW" sz="2000" dirty="0" smtClean="0">
                <a:solidFill>
                  <a:srgbClr val="FFFF00"/>
                </a:solidFill>
                <a:latin typeface="+mn-lt"/>
              </a:rPr>
              <a:t>::</a:t>
            </a:r>
            <a:r>
              <a:rPr lang="en-US" altLang="zh-TW" sz="2000" dirty="0" err="1" smtClean="0">
                <a:solidFill>
                  <a:srgbClr val="FFFF00"/>
                </a:solidFill>
                <a:latin typeface="+mn-lt"/>
              </a:rPr>
              <a:t>RemoveObject</a:t>
            </a:r>
            <a:r>
              <a:rPr lang="en-US" altLang="zh-TW" sz="2000" dirty="0" smtClean="0">
                <a:solidFill>
                  <a:srgbClr val="FFFF00"/>
                </a:solidFill>
                <a:latin typeface="+mn-lt"/>
              </a:rPr>
              <a:t>(</a:t>
            </a:r>
            <a:r>
              <a:rPr lang="en-US" altLang="zh-TW" sz="2000" dirty="0" err="1" smtClean="0">
                <a:solidFill>
                  <a:srgbClr val="FFFF00"/>
                </a:solidFill>
                <a:latin typeface="+mn-lt"/>
              </a:rPr>
              <a:t>OBJECTid</a:t>
            </a:r>
            <a:r>
              <a:rPr lang="en-US" altLang="zh-TW" sz="2000" dirty="0" smtClean="0">
                <a:solidFill>
                  <a:srgbClr val="FFFF00"/>
                </a:solidFill>
                <a:latin typeface="+mn-lt"/>
              </a:rPr>
              <a:t> </a:t>
            </a:r>
            <a:r>
              <a:rPr lang="en-US" altLang="zh-TW" sz="2000" dirty="0" err="1" smtClean="0">
                <a:solidFill>
                  <a:srgbClr val="FFFF00"/>
                </a:solidFill>
                <a:latin typeface="+mn-lt"/>
              </a:rPr>
              <a:t>oID</a:t>
            </a:r>
            <a:r>
              <a:rPr lang="en-US" altLang="zh-TW" sz="2000" dirty="0" smtClean="0">
                <a:solidFill>
                  <a:srgbClr val="FFFF00"/>
                </a:solidFill>
                <a:latin typeface="+mn-lt"/>
              </a:rPr>
              <a:t>);</a:t>
            </a:r>
          </a:p>
          <a:p>
            <a:pPr lvl="1"/>
            <a:endParaRPr lang="en-US" altLang="zh-TW" sz="2000" dirty="0" smtClean="0">
              <a:latin typeface="+mn-lt"/>
            </a:endParaRPr>
          </a:p>
        </p:txBody>
      </p:sp>
    </p:spTree>
    <p:extLst>
      <p:ext uri="{BB962C8B-B14F-4D97-AF65-F5344CB8AC3E}">
        <p14:creationId xmlns:p14="http://schemas.microsoft.com/office/powerpoint/2010/main" val="32776024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5443</TotalTime>
  <Words>16680</Words>
  <Application>Microsoft Office PowerPoint</Application>
  <PresentationFormat>如螢幕大小 (4:3)</PresentationFormat>
  <Paragraphs>1912</Paragraphs>
  <Slides>152</Slides>
  <Notes>0</Notes>
  <HiddenSlides>0</HiddenSlides>
  <MMClips>0</MMClips>
  <ScaleCrop>false</ScaleCrop>
  <HeadingPairs>
    <vt:vector size="4" baseType="variant">
      <vt:variant>
        <vt:lpstr>佈景主題</vt:lpstr>
      </vt:variant>
      <vt:variant>
        <vt:i4>1</vt:i4>
      </vt:variant>
      <vt:variant>
        <vt:lpstr>投影片標題</vt:lpstr>
      </vt:variant>
      <vt:variant>
        <vt:i4>152</vt:i4>
      </vt:variant>
    </vt:vector>
  </HeadingPairs>
  <TitlesOfParts>
    <vt:vector size="153" baseType="lpstr">
      <vt:lpstr>Office 佈景主題</vt:lpstr>
      <vt:lpstr>Fly2 Training  (NTU)</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Fly2 Training</dc:title>
  <dc:creator>cwang</dc:creator>
  <cp:lastModifiedBy>Chuan-Chang Wang</cp:lastModifiedBy>
  <cp:revision>694</cp:revision>
  <dcterms:modified xsi:type="dcterms:W3CDTF">2014-12-21T12:49:04Z</dcterms:modified>
</cp:coreProperties>
</file>