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6" r:id="rId2"/>
    <p:sldId id="327" r:id="rId3"/>
    <p:sldId id="328" r:id="rId4"/>
    <p:sldId id="335" r:id="rId5"/>
    <p:sldId id="334" r:id="rId6"/>
    <p:sldId id="329" r:id="rId7"/>
    <p:sldId id="330" r:id="rId8"/>
    <p:sldId id="331" r:id="rId9"/>
    <p:sldId id="332" r:id="rId10"/>
    <p:sldId id="33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35"/>
            <p14:sldId id="334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1">
          <p15:clr>
            <a:srgbClr val="A4A3A4"/>
          </p15:clr>
        </p15:guide>
        <p15:guide id="2" orient="horz" pos="377">
          <p15:clr>
            <a:srgbClr val="A4A3A4"/>
          </p15:clr>
        </p15:guide>
        <p15:guide id="3" pos="5471">
          <p15:clr>
            <a:srgbClr val="A4A3A4"/>
          </p15:clr>
        </p15:guide>
        <p15:guide id="4" pos="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2"/>
    <a:srgbClr val="003087"/>
    <a:srgbClr val="00A9F1"/>
    <a:srgbClr val="47B1E0"/>
    <a:srgbClr val="009CDE"/>
    <a:srgbClr val="99999A"/>
    <a:srgbClr val="77E0C1"/>
    <a:srgbClr val="B0008E"/>
    <a:srgbClr val="FF8F1C"/>
    <a:srgbClr val="00A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90546" autoAdjust="0"/>
  </p:normalViewPr>
  <p:slideViewPr>
    <p:cSldViewPr snapToObjects="1">
      <p:cViewPr varScale="1">
        <p:scale>
          <a:sx n="116" d="100"/>
          <a:sy n="116" d="100"/>
        </p:scale>
        <p:origin x="2416" y="18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Spark:</a:t>
            </a:r>
          </a:p>
          <a:p>
            <a:r>
              <a:rPr lang="en-US" dirty="0"/>
              <a:t>Developing With RDDs</a:t>
            </a:r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basic programming concept in Spark</a:t>
            </a:r>
          </a:p>
          <a:p>
            <a:pPr lvl="1"/>
            <a:r>
              <a:rPr lang="en-US" dirty="0"/>
              <a:t>Lowest level of abstraction</a:t>
            </a:r>
          </a:p>
          <a:p>
            <a:r>
              <a:rPr lang="en-US" dirty="0"/>
              <a:t>Represent distributed, redundant, read-only collections</a:t>
            </a:r>
          </a:p>
          <a:p>
            <a:r>
              <a:rPr lang="en-US" dirty="0"/>
              <a:t>Transformable with deferred processing</a:t>
            </a:r>
          </a:p>
          <a:p>
            <a:r>
              <a:rPr lang="en-US" dirty="0"/>
              <a:t>Actions trigger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an RDD?</a:t>
            </a:r>
          </a:p>
          <a:p>
            <a:r>
              <a:rPr lang="en-US" dirty="0"/>
              <a:t>Bootstrapping RDDs</a:t>
            </a:r>
          </a:p>
          <a:p>
            <a:r>
              <a:rPr lang="en-US" dirty="0"/>
              <a:t>Common Operations</a:t>
            </a:r>
          </a:p>
          <a:p>
            <a:r>
              <a:rPr lang="en-US" dirty="0"/>
              <a:t>Laziness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RDD?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Resilient Distributed Dataset</a:t>
            </a:r>
          </a:p>
          <a:p>
            <a:pPr lvl="1"/>
            <a:r>
              <a:rPr lang="en-US" dirty="0"/>
              <a:t>Dataset:  an immutable collection of objects</a:t>
            </a:r>
          </a:p>
          <a:p>
            <a:pPr lvl="1"/>
            <a:r>
              <a:rPr lang="en-US" dirty="0"/>
              <a:t>Distributed:  partitioned across nodes of a cluster</a:t>
            </a:r>
          </a:p>
          <a:p>
            <a:pPr lvl="1"/>
            <a:r>
              <a:rPr lang="en-US" dirty="0"/>
              <a:t>Resilient:  redundant copies of each partition across cluster</a:t>
            </a:r>
          </a:p>
          <a:p>
            <a:endParaRPr lang="en-US" dirty="0"/>
          </a:p>
          <a:p>
            <a:r>
              <a:rPr lang="en-US" dirty="0"/>
              <a:t>Lowest level of abstraction in Spark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935-77E9-5543-980E-8E7A06F2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112F0-0AC9-2248-8D1E-627D1665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506E9-D9BB-AD45-A473-49A3F49A5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4572000"/>
          </a:xfrm>
        </p:spPr>
        <p:txBody>
          <a:bodyPr/>
          <a:lstStyle/>
          <a:p>
            <a:pPr lvl="1"/>
            <a:r>
              <a:rPr lang="en-US" dirty="0"/>
              <a:t>Older documentation tends to suggest creating a </a:t>
            </a:r>
            <a:r>
              <a:rPr lang="en-US" dirty="0" err="1"/>
              <a:t>SparkContext</a:t>
            </a:r>
            <a:r>
              <a:rPr lang="en-US" dirty="0"/>
              <a:t> and accessing the context directly, but from Spark 2.0 onward, </a:t>
            </a:r>
            <a:r>
              <a:rPr lang="en-US" dirty="0" err="1"/>
              <a:t>SparkSession</a:t>
            </a:r>
            <a:r>
              <a:rPr lang="en-US" dirty="0"/>
              <a:t> is preferred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80A97-9F38-844F-8DFC-5750B5628335}"/>
              </a:ext>
            </a:extLst>
          </p:cNvPr>
          <p:cNvSpPr txBox="1"/>
          <p:nvPr/>
        </p:nvSpPr>
        <p:spPr>
          <a:xfrm>
            <a:off x="542039" y="2490722"/>
            <a:ext cx="8229600" cy="7555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sparkConf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SparkConf</a:t>
            </a:r>
            <a:r>
              <a:rPr lang="en-US" sz="1600" dirty="0">
                <a:solidFill>
                  <a:schemeClr val="tx1"/>
                </a:solidFill>
              </a:rPr>
              <a:t>().</a:t>
            </a:r>
            <a:r>
              <a:rPr lang="en-US" sz="1600" dirty="0" err="1">
                <a:solidFill>
                  <a:schemeClr val="tx1"/>
                </a:solidFill>
              </a:rPr>
              <a:t>setAppName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SparkSessionZipsExample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setMaster</a:t>
            </a:r>
            <a:r>
              <a:rPr lang="en-US" sz="1600" dirty="0">
                <a:solidFill>
                  <a:schemeClr val="tx1"/>
                </a:solidFill>
              </a:rPr>
              <a:t>("local")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sc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SparkContext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sparkConf</a:t>
            </a:r>
            <a:r>
              <a:rPr lang="en-US" sz="1600" dirty="0">
                <a:solidFill>
                  <a:schemeClr val="tx1"/>
                </a:solidFill>
              </a:rPr>
              <a:t>).set("</a:t>
            </a:r>
            <a:r>
              <a:rPr lang="en-US" sz="1600" dirty="0" err="1">
                <a:solidFill>
                  <a:schemeClr val="tx1"/>
                </a:solidFill>
              </a:rPr>
              <a:t>spark.some.config.option</a:t>
            </a:r>
            <a:r>
              <a:rPr lang="en-US" sz="1600" dirty="0">
                <a:solidFill>
                  <a:schemeClr val="tx1"/>
                </a:solidFill>
              </a:rPr>
              <a:t>", "some-value")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1367-8D0E-984A-A10E-099F70DE6C3A}"/>
              </a:ext>
            </a:extLst>
          </p:cNvPr>
          <p:cNvSpPr txBox="1"/>
          <p:nvPr/>
        </p:nvSpPr>
        <p:spPr>
          <a:xfrm>
            <a:off x="542039" y="3566598"/>
            <a:ext cx="8229599" cy="246028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dirty="0" err="1"/>
              <a:t>val</a:t>
            </a:r>
            <a:r>
              <a:rPr lang="en-US" sz="2000" dirty="0"/>
              <a:t> spark = </a:t>
            </a:r>
            <a:r>
              <a:rPr lang="en-US" sz="2000" dirty="0" err="1"/>
              <a:t>SparkSession</a:t>
            </a:r>
            <a:br>
              <a:rPr lang="en-US" sz="2000" dirty="0"/>
            </a:br>
            <a:r>
              <a:rPr lang="en-US" sz="2000" dirty="0"/>
              <a:t>	 .builder()</a:t>
            </a:r>
            <a:br>
              <a:rPr lang="en-US" sz="2000" dirty="0"/>
            </a:br>
            <a:r>
              <a:rPr lang="en-US" sz="2000" dirty="0"/>
              <a:t>	 .</a:t>
            </a:r>
            <a:r>
              <a:rPr lang="en-US" sz="2000" dirty="0" err="1"/>
              <a:t>appName</a:t>
            </a:r>
            <a:r>
              <a:rPr lang="en-US" sz="2000" dirty="0"/>
              <a:t>(”Some Name")</a:t>
            </a:r>
            <a:br>
              <a:rPr lang="en-US" sz="2000" dirty="0"/>
            </a:br>
            <a:r>
              <a:rPr lang="en-US" sz="2000" dirty="0"/>
              <a:t>	 .config(…)</a:t>
            </a:r>
            <a:br>
              <a:rPr lang="en-US" sz="2000" dirty="0"/>
            </a:br>
            <a:r>
              <a:rPr lang="en-US" sz="2000" dirty="0"/>
              <a:t>	….</a:t>
            </a:r>
            <a:br>
              <a:rPr lang="en-US" sz="2000" dirty="0"/>
            </a:br>
            <a:r>
              <a:rPr lang="en-US" sz="2000" dirty="0"/>
              <a:t>	 .</a:t>
            </a:r>
            <a:r>
              <a:rPr lang="en-US" sz="2000" dirty="0" err="1"/>
              <a:t>getOrCreate</a:t>
            </a:r>
            <a:r>
              <a:rPr lang="en-US" sz="2000" dirty="0"/>
              <a:t>()</a:t>
            </a:r>
            <a:endParaRPr lang="en-US" sz="20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2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are obtained from </a:t>
            </a:r>
            <a:r>
              <a:rPr lang="en-US" dirty="0" err="1"/>
              <a:t>SparkContext</a:t>
            </a:r>
            <a:r>
              <a:rPr lang="en-US" dirty="0"/>
              <a:t> methods, including</a:t>
            </a:r>
          </a:p>
          <a:p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textFile</a:t>
            </a:r>
            <a:r>
              <a:rPr lang="en-US" sz="1800" b="1" dirty="0">
                <a:latin typeface="Courier New"/>
                <a:cs typeface="Courier New"/>
              </a:rPr>
              <a:t>("/path/to/file",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r>
              <a:rPr lang="en-US" sz="1800" b="1" dirty="0">
                <a:latin typeface="Courier New"/>
                <a:cs typeface="Courier New"/>
              </a:rPr>
              <a:t>): RDD[String]</a:t>
            </a:r>
          </a:p>
          <a:p>
            <a:pPr lvl="2"/>
            <a:r>
              <a:rPr lang="en-US" dirty="0"/>
              <a:t>RDD with array of lines</a:t>
            </a:r>
          </a:p>
          <a:p>
            <a:pPr lvl="2"/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wholeTextFiles</a:t>
            </a:r>
            <a:r>
              <a:rPr lang="en-US" sz="1800" b="1" dirty="0">
                <a:latin typeface="Courier New"/>
                <a:cs typeface="Courier New"/>
              </a:rPr>
              <a:t>("/path",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r>
              <a:rPr lang="en-US" sz="1800" b="1" dirty="0">
                <a:latin typeface="Courier New"/>
                <a:cs typeface="Courier New"/>
              </a:rPr>
              <a:t>): RDD[(</a:t>
            </a:r>
            <a:r>
              <a:rPr lang="en-US" sz="1800" b="1" dirty="0" err="1">
                <a:latin typeface="Courier New"/>
                <a:cs typeface="Courier New"/>
              </a:rPr>
              <a:t>String,String</a:t>
            </a:r>
            <a:r>
              <a:rPr lang="en-US" sz="1800" b="1" dirty="0">
                <a:latin typeface="Courier New"/>
                <a:cs typeface="Courier New"/>
              </a:rPr>
              <a:t>)]</a:t>
            </a:r>
          </a:p>
          <a:p>
            <a:pPr lvl="2"/>
            <a:r>
              <a:rPr lang="en-US" dirty="0"/>
              <a:t>RDD with tuples of filename &amp; contents</a:t>
            </a:r>
          </a:p>
          <a:p>
            <a:pPr lvl="2"/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sequenceFile</a:t>
            </a:r>
            <a:r>
              <a:rPr lang="en-US" sz="1800" b="1" dirty="0">
                <a:latin typeface="Courier New"/>
                <a:cs typeface="Courier New"/>
              </a:rPr>
              <a:t>[K,V]("/path/to/file",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r>
              <a:rPr lang="en-US" sz="1800" b="1" dirty="0">
                <a:latin typeface="Courier New"/>
                <a:cs typeface="Courier New"/>
              </a:rPr>
              <a:t>): RDD[(K,V)]</a:t>
            </a:r>
          </a:p>
          <a:p>
            <a:pPr lvl="2"/>
            <a:r>
              <a:rPr lang="en-US" dirty="0"/>
              <a:t>RDD from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SequenceFile</a:t>
            </a:r>
            <a:r>
              <a:rPr lang="en-US" dirty="0"/>
              <a:t> with given key &amp; value classes</a:t>
            </a:r>
          </a:p>
          <a:p>
            <a:pPr lvl="2"/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parellelize</a:t>
            </a:r>
            <a:r>
              <a:rPr lang="en-US" sz="1800" b="1" dirty="0">
                <a:latin typeface="Courier New"/>
                <a:cs typeface="Courier New"/>
              </a:rPr>
              <a:t>[T](</a:t>
            </a:r>
            <a:r>
              <a:rPr lang="en-US" sz="1800" b="1" dirty="0" err="1">
                <a:latin typeface="Courier New"/>
                <a:cs typeface="Courier New"/>
              </a:rPr>
              <a:t>seq</a:t>
            </a:r>
            <a:r>
              <a:rPr lang="en-US" sz="1800" b="1" dirty="0">
                <a:latin typeface="Courier New"/>
                <a:cs typeface="Courier New"/>
              </a:rPr>
              <a:t>): RDD[T]</a:t>
            </a:r>
          </a:p>
          <a:p>
            <a:pPr lvl="2"/>
            <a:r>
              <a:rPr lang="en-US" dirty="0"/>
              <a:t>RDD from a </a:t>
            </a:r>
            <a:r>
              <a:rPr lang="en-US" dirty="0" err="1"/>
              <a:t>Scala</a:t>
            </a:r>
            <a:r>
              <a:rPr lang="en-US" dirty="0"/>
              <a:t> collection as </a:t>
            </a:r>
            <a:r>
              <a:rPr lang="en-US" dirty="0" err="1"/>
              <a:t>Seq</a:t>
            </a:r>
            <a:r>
              <a:rPr lang="en-US" dirty="0"/>
              <a:t>[T]</a:t>
            </a:r>
          </a:p>
        </p:txBody>
      </p:sp>
    </p:spTree>
    <p:extLst>
      <p:ext uri="{BB962C8B-B14F-4D97-AF65-F5344CB8AC3E}">
        <p14:creationId xmlns:p14="http://schemas.microsoft.com/office/powerpoint/2010/main" val="303640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generally have two kinds of operations</a:t>
            </a:r>
          </a:p>
          <a:p>
            <a:pPr lvl="1"/>
            <a:r>
              <a:rPr lang="en-US" dirty="0"/>
              <a:t>Transformations:  map, </a:t>
            </a:r>
            <a:r>
              <a:rPr lang="en-US" dirty="0" err="1"/>
              <a:t>flatMap</a:t>
            </a:r>
            <a:r>
              <a:rPr lang="en-US" dirty="0"/>
              <a:t>, filter, </a:t>
            </a:r>
            <a:r>
              <a:rPr lang="en-US" dirty="0" err="1"/>
              <a:t>groupBy</a:t>
            </a:r>
            <a:r>
              <a:rPr lang="en-US" dirty="0"/>
              <a:t>,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Actions:  count, collect, take, first, distinct, fold, min, max, 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operations</a:t>
            </a:r>
          </a:p>
          <a:p>
            <a:pPr lvl="1"/>
            <a:r>
              <a:rPr lang="en-US" dirty="0"/>
              <a:t>persist (AKA cache)</a:t>
            </a:r>
          </a:p>
          <a:p>
            <a:pPr lvl="1"/>
            <a:r>
              <a:rPr lang="en-US" dirty="0" err="1"/>
              <a:t>unpersist</a:t>
            </a:r>
            <a:endParaRPr lang="en-US" dirty="0"/>
          </a:p>
          <a:p>
            <a:pPr lvl="1"/>
            <a:r>
              <a:rPr lang="en-US" dirty="0" err="1"/>
              <a:t>sparkContext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9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Operations:  Transformations (Examples)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920013"/>
            <a:ext cx="8714768" cy="5199271"/>
          </a:xfrm>
        </p:spPr>
        <p:txBody>
          <a:bodyPr/>
          <a:lstStyle/>
          <a:p>
            <a:r>
              <a:rPr lang="en-US" sz="1800" b="1" dirty="0" err="1">
                <a:latin typeface="Courier New"/>
                <a:cs typeface="Courier New"/>
              </a:rPr>
              <a:t>val</a:t>
            </a:r>
            <a:r>
              <a:rPr lang="en-US" sz="1800" b="1" dirty="0">
                <a:latin typeface="Courier New"/>
                <a:cs typeface="Courier New"/>
              </a:rPr>
              <a:t> lines = </a:t>
            </a:r>
            <a:r>
              <a:rPr lang="en-US" sz="1800" b="1" dirty="0" err="1">
                <a:latin typeface="Courier New"/>
                <a:cs typeface="Courier New"/>
              </a:rPr>
              <a:t>sc.textFile</a:t>
            </a:r>
            <a:r>
              <a:rPr lang="en-US" sz="1800" b="1" dirty="0">
                <a:latin typeface="Courier New"/>
                <a:cs typeface="Courier New"/>
              </a:rPr>
              <a:t>("/path/to/file")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lines =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sc.textFile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("/path/to/file”)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final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JavaRDD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&lt;String&gt; lines =</a:t>
            </a:r>
            <a:b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spark.read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().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textFile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(file).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javaRDD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();</a:t>
            </a:r>
          </a:p>
          <a:p>
            <a:pPr marL="574675" lvl="2" indent="-280988"/>
            <a:r>
              <a:rPr lang="en-US" dirty="0"/>
              <a:t>Obtain RDD from text file via </a:t>
            </a:r>
            <a:r>
              <a:rPr lang="en-US" dirty="0" err="1"/>
              <a:t>SparkContext</a:t>
            </a:r>
            <a:r>
              <a:rPr lang="en-US" dirty="0"/>
              <a:t> </a:t>
            </a:r>
            <a:r>
              <a:rPr lang="en-US" dirty="0" err="1"/>
              <a:t>sc</a:t>
            </a:r>
            <a:endParaRPr lang="en-US" dirty="0"/>
          </a:p>
          <a:p>
            <a:r>
              <a:rPr lang="en-US" sz="1800" b="1" dirty="0" err="1">
                <a:latin typeface="Courier New"/>
                <a:cs typeface="Courier New"/>
              </a:rPr>
              <a:t>lines.filter</a:t>
            </a:r>
            <a:r>
              <a:rPr lang="en-US" sz="1800" b="1" dirty="0">
                <a:latin typeface="Courier New"/>
                <a:cs typeface="Courier New"/>
              </a:rPr>
              <a:t>(_.</a:t>
            </a:r>
            <a:r>
              <a:rPr lang="en-US" sz="1800" b="1" dirty="0" err="1">
                <a:latin typeface="Courier New"/>
                <a:cs typeface="Courier New"/>
              </a:rPr>
              <a:t>toLowerCase.contains</a:t>
            </a:r>
            <a:r>
              <a:rPr lang="en-US" sz="1800" b="1" dirty="0">
                <a:latin typeface="Courier New"/>
                <a:cs typeface="Courier New"/>
              </a:rPr>
              <a:t>("error"))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lines.filter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s: "error" in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s.lower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lines.filter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s -&gt;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s.toLowerCase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().contains(”error”))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Filters elements satisfying a predicate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lines.map</a:t>
            </a:r>
            <a:r>
              <a:rPr lang="en-US" sz="1800" b="1" dirty="0">
                <a:latin typeface="Courier New"/>
                <a:cs typeface="Courier New"/>
              </a:rPr>
              <a:t>(_.</a:t>
            </a:r>
            <a:r>
              <a:rPr lang="en-US" sz="1800" b="1" dirty="0" err="1">
                <a:latin typeface="Courier New"/>
                <a:cs typeface="Courier New"/>
              </a:rPr>
              <a:t>toLowerCase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lines.map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s: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s.lower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lines.map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String::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toLowerCase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 );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Transforms each element one-to-one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lines.flatMap</a:t>
            </a:r>
            <a:r>
              <a:rPr lang="en-US" sz="1800" b="1" dirty="0">
                <a:latin typeface="Courier New"/>
                <a:cs typeface="Courier New"/>
              </a:rPr>
              <a:t>(_.split(" "))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lines.flatMap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s: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s.split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(" "))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lines.flatMap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s -&gt;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s.split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(“ “))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543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Operations:  Actions (Examples)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143000"/>
            <a:ext cx="8231258" cy="4976284"/>
          </a:xfrm>
        </p:spPr>
        <p:txBody>
          <a:bodyPr/>
          <a:lstStyle/>
          <a:p>
            <a:r>
              <a:rPr lang="en-US" sz="1800" b="1" dirty="0" err="1">
                <a:latin typeface="Courier New"/>
                <a:cs typeface="Courier New"/>
              </a:rPr>
              <a:t>lines.collect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lines.collect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lines.collect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Returns all items in an array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lines.take</a:t>
            </a:r>
            <a:r>
              <a:rPr lang="en-US" sz="1800" b="1" dirty="0">
                <a:latin typeface="Courier New"/>
                <a:cs typeface="Courier New"/>
              </a:rPr>
              <a:t>(10) // also first, top, </a:t>
            </a:r>
            <a:r>
              <a:rPr lang="en-US" sz="1800" b="1" dirty="0" err="1">
                <a:latin typeface="Courier New"/>
                <a:cs typeface="Courier New"/>
              </a:rPr>
              <a:t>takeOrdered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br>
              <a:rPr lang="is-IS" sz="1800" b="1" dirty="0">
                <a:latin typeface="Courier New"/>
                <a:cs typeface="Courier New"/>
              </a:rPr>
            </a:br>
            <a:r>
              <a:rPr lang="is-IS" sz="1800" b="1" dirty="0">
                <a:solidFill>
                  <a:srgbClr val="FF0000"/>
                </a:solidFill>
                <a:latin typeface="Courier New"/>
                <a:cs typeface="Courier New"/>
              </a:rPr>
              <a:t>lines.take(10)</a:t>
            </a:r>
            <a:br>
              <a:rPr lang="is-I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lines.take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(10)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Returns first n items only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lines.distinct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lines.distinct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lines.distinct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Removes duplicates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lines.reduce</a:t>
            </a:r>
            <a:r>
              <a:rPr lang="en-US" sz="1800" b="1" dirty="0">
                <a:latin typeface="Courier New"/>
                <a:cs typeface="Courier New"/>
              </a:rPr>
              <a:t>(_ + _) // also fold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lines.reduce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s, e: s + e)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lines.reduce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(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s,e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) -&gt; s + e 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Reduce to a single number</a:t>
            </a:r>
          </a:p>
          <a:p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55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Good </a:t>
            </a:r>
            <a:r>
              <a:rPr lang="en-US" dirty="0" err="1"/>
              <a:t>Thing</a:t>
            </a:r>
            <a:r>
              <a:rPr lang="en-US" baseline="30000" dirty="0" err="1"/>
              <a:t>TM</a:t>
            </a:r>
            <a:endParaRPr lang="en-US" baseline="30000" dirty="0"/>
          </a:p>
          <a:p>
            <a:r>
              <a:rPr lang="en-US" dirty="0"/>
              <a:t>Transformations are lazy; processing is deferred</a:t>
            </a:r>
          </a:p>
          <a:p>
            <a:r>
              <a:rPr lang="en-US" dirty="0"/>
              <a:t>Actions trigger actual processing</a:t>
            </a:r>
          </a:p>
          <a:p>
            <a:r>
              <a:rPr lang="en-US" dirty="0"/>
              <a:t>Allows for optimizations prior to data processing</a:t>
            </a:r>
          </a:p>
          <a:p>
            <a:pPr lvl="1"/>
            <a:r>
              <a:rPr lang="en-US" dirty="0"/>
              <a:t>Query plan</a:t>
            </a:r>
          </a:p>
          <a:p>
            <a:pPr lvl="1"/>
            <a:r>
              <a:rPr lang="en-US" dirty="0"/>
              <a:t>Distribution</a:t>
            </a:r>
            <a:r>
              <a:rPr lang="en-US"/>
              <a:t>/partitioning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20613</TotalTime>
  <Words>361</Words>
  <Application>Microsoft Macintosh PowerPoint</Application>
  <PresentationFormat>On-screen Show (4:3)</PresentationFormat>
  <Paragraphs>83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Futura Std Book</vt:lpstr>
      <vt:lpstr>Helvetica</vt:lpstr>
      <vt:lpstr>Wingdings</vt:lpstr>
      <vt:lpstr>Office Theme</vt:lpstr>
      <vt:lpstr>PowerPoint Presentation</vt:lpstr>
      <vt:lpstr>Overview</vt:lpstr>
      <vt:lpstr>What is an RDD?</vt:lpstr>
      <vt:lpstr>Accessing Spark</vt:lpstr>
      <vt:lpstr>Bootstrapping RDDs</vt:lpstr>
      <vt:lpstr>Common Operations</vt:lpstr>
      <vt:lpstr>Common Operations:  Transformations (Examples)</vt:lpstr>
      <vt:lpstr>Common Operations:  Actions (Examples)</vt:lpstr>
      <vt:lpstr>Laziness</vt:lpstr>
      <vt:lpstr>Conclusion:  RDDs</vt:lpstr>
    </vt:vector>
  </TitlesOfParts>
  <Company>fuseproject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Graff, Petter(AWF)</cp:lastModifiedBy>
  <cp:revision>859</cp:revision>
  <cp:lastPrinted>2014-04-15T20:58:29Z</cp:lastPrinted>
  <dcterms:created xsi:type="dcterms:W3CDTF">2014-03-31T20:09:59Z</dcterms:created>
  <dcterms:modified xsi:type="dcterms:W3CDTF">2018-09-17T21:33:47Z</dcterms:modified>
</cp:coreProperties>
</file>