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6" r:id="rId2"/>
    <p:sldId id="327" r:id="rId3"/>
    <p:sldId id="328" r:id="rId4"/>
    <p:sldId id="329" r:id="rId5"/>
    <p:sldId id="332" r:id="rId6"/>
    <p:sldId id="333" r:id="rId7"/>
    <p:sldId id="330" r:id="rId8"/>
    <p:sldId id="331" r:id="rId9"/>
    <p:sldId id="335" r:id="rId10"/>
    <p:sldId id="336" r:id="rId11"/>
    <p:sldId id="337" r:id="rId12"/>
    <p:sldId id="33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2"/>
            <p14:sldId id="333"/>
            <p14:sldId id="330"/>
            <p14:sldId id="331"/>
            <p14:sldId id="335"/>
            <p14:sldId id="336"/>
            <p14:sldId id="33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1">
          <p15:clr>
            <a:srgbClr val="A4A3A4"/>
          </p15:clr>
        </p15:guide>
        <p15:guide id="2" orient="horz" pos="377">
          <p15:clr>
            <a:srgbClr val="A4A3A4"/>
          </p15:clr>
        </p15:guide>
        <p15:guide id="3" pos="5471">
          <p15:clr>
            <a:srgbClr val="A4A3A4"/>
          </p15:clr>
        </p15:guide>
        <p15:guide id="4" pos="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6" autoAdjust="0"/>
    <p:restoredTop sz="90226" autoAdjust="0"/>
  </p:normalViewPr>
  <p:slideViewPr>
    <p:cSldViewPr snapToObjects="1">
      <p:cViewPr varScale="1">
        <p:scale>
          <a:sx n="146" d="100"/>
          <a:sy n="146" d="100"/>
        </p:scale>
        <p:origin x="3016" y="160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 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Developing Spark Applications</a:t>
            </a:r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Variables:  Broadcast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1981200"/>
          </a:xfrm>
        </p:spPr>
        <p:txBody>
          <a:bodyPr/>
          <a:lstStyle/>
          <a:p>
            <a:r>
              <a:rPr lang="en-US" dirty="0"/>
              <a:t>Broadcast Variables</a:t>
            </a:r>
          </a:p>
          <a:p>
            <a:pPr lvl="1"/>
            <a:r>
              <a:rPr lang="en-US" dirty="0"/>
              <a:t>Read-only data shared across cluster</a:t>
            </a:r>
          </a:p>
          <a:p>
            <a:pPr lvl="1"/>
            <a:r>
              <a:rPr lang="en-US" dirty="0"/>
              <a:t>Created in driver program via </a:t>
            </a:r>
            <a:r>
              <a:rPr lang="en-US" dirty="0" err="1"/>
              <a:t>SparkContext</a:t>
            </a:r>
            <a:endParaRPr lang="en-US" dirty="0"/>
          </a:p>
          <a:p>
            <a:pPr lvl="1"/>
            <a:r>
              <a:rPr lang="en-US" dirty="0"/>
              <a:t>Use in RDDs by closing over it</a:t>
            </a:r>
          </a:p>
          <a:p>
            <a:pPr lvl="1"/>
            <a:r>
              <a:rPr lang="en-US" dirty="0"/>
              <a:t>Shared to each worker node if partition does work on worker</a:t>
            </a:r>
          </a:p>
          <a:p>
            <a:pPr marL="280988" lvl="1" indent="0">
              <a:buNone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4690" y="3437112"/>
            <a:ext cx="8231258" cy="2944284"/>
          </a:xfrm>
          <a:prstGeom prst="rect">
            <a:avLst/>
          </a:prstGeom>
        </p:spPr>
        <p:txBody>
          <a:bodyPr vert="horz"/>
          <a:lstStyle>
            <a:lvl1pPr marL="280988" indent="-2809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512763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2pPr>
            <a:lvl3pPr marL="806450" indent="-2936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lvl="1" indent="0">
              <a:buFont typeface="Arial"/>
              <a:buNone/>
            </a:pPr>
            <a:r>
              <a:rPr lang="en-US" b="1" dirty="0" err="1">
                <a:latin typeface="Courier New"/>
                <a:cs typeface="Courier New"/>
              </a:rPr>
              <a:t>val</a:t>
            </a:r>
            <a:r>
              <a:rPr lang="en-US" b="1" dirty="0">
                <a:latin typeface="Courier New"/>
                <a:cs typeface="Courier New"/>
              </a:rPr>
              <a:t> factor = 3</a:t>
            </a:r>
          </a:p>
          <a:p>
            <a:pPr marL="280988" lvl="1" indent="0">
              <a:buFont typeface="Arial"/>
              <a:buNone/>
            </a:pPr>
            <a:r>
              <a:rPr lang="en-US" b="1" dirty="0" err="1">
                <a:latin typeface="Courier New"/>
                <a:cs typeface="Courier New"/>
              </a:rPr>
              <a:t>val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bc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sc.broadcast</a:t>
            </a:r>
            <a:r>
              <a:rPr lang="en-US" b="1" dirty="0">
                <a:latin typeface="Courier New"/>
                <a:cs typeface="Courier New"/>
              </a:rPr>
              <a:t>(factor)</a:t>
            </a:r>
          </a:p>
          <a:p>
            <a:pPr marL="280988" lvl="1" indent="0">
              <a:buFont typeface="Arial"/>
              <a:buNone/>
            </a:pPr>
            <a:r>
              <a:rPr lang="en-US" b="1" dirty="0" err="1">
                <a:latin typeface="Courier New"/>
                <a:cs typeface="Courier New"/>
              </a:rPr>
              <a:t>val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rdd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sc.parallelize</a:t>
            </a:r>
            <a:r>
              <a:rPr lang="en-US" b="1" dirty="0">
                <a:latin typeface="Courier New"/>
                <a:cs typeface="Courier New"/>
              </a:rPr>
              <a:t>(1 to 1000000)</a:t>
            </a:r>
          </a:p>
          <a:p>
            <a:pPr marL="280988" lvl="1" indent="0">
              <a:buFont typeface="Arial"/>
              <a:buNone/>
            </a:pPr>
            <a:r>
              <a:rPr lang="en-US" b="1" dirty="0" err="1">
                <a:latin typeface="Courier New"/>
                <a:cs typeface="Courier New"/>
              </a:rPr>
              <a:t>val</a:t>
            </a:r>
            <a:r>
              <a:rPr lang="en-US" b="1" dirty="0">
                <a:latin typeface="Courier New"/>
                <a:cs typeface="Courier New"/>
              </a:rPr>
              <a:t> factored = </a:t>
            </a:r>
            <a:r>
              <a:rPr lang="en-US" b="1" dirty="0" err="1">
                <a:latin typeface="Courier New"/>
                <a:cs typeface="Courier New"/>
              </a:rPr>
              <a:t>rdd.map</a:t>
            </a:r>
            <a:r>
              <a:rPr lang="en-US" b="1" dirty="0">
                <a:latin typeface="Courier New"/>
                <a:cs typeface="Courier New"/>
              </a:rPr>
              <a:t>(_ * </a:t>
            </a:r>
            <a:r>
              <a:rPr lang="en-US" b="1" dirty="0" err="1">
                <a:latin typeface="Courier New"/>
                <a:cs typeface="Courier New"/>
              </a:rPr>
              <a:t>bc.value</a:t>
            </a:r>
            <a:r>
              <a:rPr lang="en-US" b="1" dirty="0">
                <a:latin typeface="Courier New"/>
                <a:cs typeface="Courier New"/>
              </a:rPr>
              <a:t>).collect()</a:t>
            </a:r>
          </a:p>
          <a:p>
            <a:pPr marL="280988" lvl="1" indent="0">
              <a:buFont typeface="Arial"/>
              <a:buNone/>
            </a:pPr>
            <a:r>
              <a:rPr lang="en-US" b="1" dirty="0">
                <a:latin typeface="Courier New"/>
                <a:cs typeface="Courier New"/>
              </a:rPr>
              <a:t>  // ^^^ </a:t>
            </a:r>
            <a:r>
              <a:rPr lang="en-US" b="1" dirty="0" err="1">
                <a:latin typeface="Courier New"/>
                <a:cs typeface="Courier New"/>
              </a:rPr>
              <a:t>bc</a:t>
            </a:r>
            <a:r>
              <a:rPr lang="en-US" b="1" dirty="0">
                <a:latin typeface="Courier New"/>
                <a:cs typeface="Courier New"/>
              </a:rPr>
              <a:t> used in closure,</a:t>
            </a:r>
          </a:p>
          <a:p>
            <a:pPr marL="280988" lvl="1" indent="0">
              <a:buFont typeface="Arial"/>
              <a:buNone/>
            </a:pPr>
            <a:r>
              <a:rPr lang="en-US" b="1" dirty="0">
                <a:latin typeface="Courier New"/>
                <a:cs typeface="Courier New"/>
              </a:rPr>
              <a:t>  //     &amp; sent to worker nodes of partitions</a:t>
            </a:r>
          </a:p>
        </p:txBody>
      </p:sp>
    </p:spTree>
    <p:extLst>
      <p:ext uri="{BB962C8B-B14F-4D97-AF65-F5344CB8AC3E}">
        <p14:creationId xmlns:p14="http://schemas.microsoft.com/office/powerpoint/2010/main" val="62995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Variables:  Accumulators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  <a:p>
            <a:pPr lvl="1"/>
            <a:r>
              <a:rPr lang="en-US" dirty="0"/>
              <a:t>"Add-only" values</a:t>
            </a:r>
          </a:p>
          <a:p>
            <a:pPr lvl="1"/>
            <a:r>
              <a:rPr lang="en-US" dirty="0"/>
              <a:t>Native support for numeric accumulators, custom types possible</a:t>
            </a:r>
          </a:p>
          <a:p>
            <a:pPr lvl="1"/>
            <a:r>
              <a:rPr lang="en-US" dirty="0"/>
              <a:t>Added to in worker nodes via </a:t>
            </a:r>
            <a:r>
              <a:rPr lang="en-US" b="1" dirty="0">
                <a:latin typeface="Courier New"/>
                <a:cs typeface="Courier New"/>
              </a:rPr>
              <a:t>add</a:t>
            </a:r>
            <a:r>
              <a:rPr lang="en-US" dirty="0"/>
              <a:t> or </a:t>
            </a:r>
            <a:r>
              <a:rPr lang="en-US" b="1" dirty="0">
                <a:latin typeface="Courier New"/>
                <a:cs typeface="Courier New"/>
              </a:rPr>
              <a:t>+=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Readable in driver program only; workers cannot read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4690" y="3437112"/>
            <a:ext cx="8231258" cy="2944284"/>
          </a:xfrm>
          <a:prstGeom prst="rect">
            <a:avLst/>
          </a:prstGeom>
        </p:spPr>
        <p:txBody>
          <a:bodyPr vert="horz"/>
          <a:lstStyle>
            <a:lvl1pPr marL="280988" indent="-2809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512763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2pPr>
            <a:lvl3pPr marL="806450" indent="-2936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lvl="1" indent="0">
              <a:buFont typeface="Arial"/>
              <a:buNone/>
            </a:pPr>
            <a:r>
              <a:rPr lang="en-US" b="1" dirty="0">
                <a:latin typeface="Courier New"/>
                <a:cs typeface="Courier New"/>
              </a:rPr>
              <a:t>// in driver</a:t>
            </a:r>
          </a:p>
          <a:p>
            <a:pPr marL="280988" lvl="1" indent="0">
              <a:buFont typeface="Arial"/>
              <a:buNone/>
            </a:pPr>
            <a:r>
              <a:rPr lang="en-US" b="1" dirty="0" err="1">
                <a:latin typeface="Courier New"/>
                <a:cs typeface="Courier New"/>
              </a:rPr>
              <a:t>val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accum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sc.accumulator</a:t>
            </a:r>
            <a:r>
              <a:rPr lang="en-US" b="1" dirty="0">
                <a:latin typeface="Courier New"/>
                <a:cs typeface="Courier New"/>
              </a:rPr>
              <a:t>(0, "My Accumulator")</a:t>
            </a:r>
          </a:p>
          <a:p>
            <a:pPr marL="280988" lvl="1" indent="0">
              <a:buFont typeface="Arial"/>
              <a:buNone/>
            </a:pPr>
            <a:r>
              <a:rPr lang="en-US" b="1" dirty="0" err="1">
                <a:latin typeface="Courier New"/>
                <a:cs typeface="Courier New"/>
              </a:rPr>
              <a:t>val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rdd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sc.parallelize</a:t>
            </a:r>
            <a:r>
              <a:rPr lang="en-US" b="1" dirty="0">
                <a:latin typeface="Courier New"/>
                <a:cs typeface="Courier New"/>
              </a:rPr>
              <a:t>(1 to 1000000)</a:t>
            </a:r>
          </a:p>
          <a:p>
            <a:pPr marL="280988" lvl="1" indent="0">
              <a:buFont typeface="Arial"/>
              <a:buNone/>
            </a:pPr>
            <a:r>
              <a:rPr lang="en-US" b="1" dirty="0">
                <a:latin typeface="Courier New"/>
                <a:cs typeface="Courier New"/>
              </a:rPr>
              <a:t>// on worker node(s)</a:t>
            </a:r>
          </a:p>
          <a:p>
            <a:pPr marL="280988" lvl="1" indent="0">
              <a:buFont typeface="Arial"/>
              <a:buNone/>
            </a:pPr>
            <a:r>
              <a:rPr lang="en-US" b="1" dirty="0" err="1">
                <a:latin typeface="Courier New"/>
                <a:cs typeface="Courier New"/>
              </a:rPr>
              <a:t>rdd.foreach</a:t>
            </a:r>
            <a:r>
              <a:rPr lang="en-US" b="1" dirty="0">
                <a:latin typeface="Courier New"/>
                <a:cs typeface="Courier New"/>
              </a:rPr>
              <a:t>(x =&gt; </a:t>
            </a:r>
            <a:r>
              <a:rPr lang="en-US" b="1" dirty="0" err="1">
                <a:latin typeface="Courier New"/>
                <a:cs typeface="Courier New"/>
              </a:rPr>
              <a:t>accum</a:t>
            </a:r>
            <a:r>
              <a:rPr lang="en-US" b="1" dirty="0">
                <a:latin typeface="Courier New"/>
                <a:cs typeface="Courier New"/>
              </a:rPr>
              <a:t> += x)</a:t>
            </a:r>
          </a:p>
          <a:p>
            <a:pPr marL="280988" lvl="1" indent="0">
              <a:buFont typeface="Arial"/>
              <a:buNone/>
            </a:pPr>
            <a:r>
              <a:rPr lang="en-US" b="1" dirty="0">
                <a:latin typeface="Courier New"/>
                <a:cs typeface="Courier New"/>
              </a:rPr>
              <a:t>// back in driver</a:t>
            </a:r>
          </a:p>
          <a:p>
            <a:pPr marL="280988" lvl="1" indent="0">
              <a:buFont typeface="Arial"/>
              <a:buNone/>
            </a:pPr>
            <a:r>
              <a:rPr lang="en-US" b="1" dirty="0" err="1">
                <a:latin typeface="Courier New"/>
                <a:cs typeface="Courier New"/>
              </a:rPr>
              <a:t>val</a:t>
            </a:r>
            <a:r>
              <a:rPr lang="en-US" b="1" dirty="0">
                <a:latin typeface="Courier New"/>
                <a:cs typeface="Courier New"/>
              </a:rPr>
              <a:t> sum = </a:t>
            </a:r>
            <a:r>
              <a:rPr lang="en-US" b="1" dirty="0" err="1">
                <a:latin typeface="Courier New"/>
                <a:cs typeface="Courier New"/>
              </a:rPr>
              <a:t>accum.value</a:t>
            </a:r>
            <a:r>
              <a:rPr lang="en-US" b="1" dirty="0">
                <a:latin typeface="Courier New"/>
                <a:cs typeface="Courier New"/>
              </a:rPr>
              <a:t> // 1784293664</a:t>
            </a:r>
          </a:p>
        </p:txBody>
      </p:sp>
    </p:spTree>
    <p:extLst>
      <p:ext uri="{BB962C8B-B14F-4D97-AF65-F5344CB8AC3E}">
        <p14:creationId xmlns:p14="http://schemas.microsoft.com/office/powerpoint/2010/main" val="260575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RDDs are the most basic part of Spark</a:t>
            </a:r>
          </a:p>
          <a:p>
            <a:r>
              <a:rPr lang="en-US" dirty="0"/>
              <a:t>Rich functionality</a:t>
            </a:r>
          </a:p>
          <a:p>
            <a:r>
              <a:rPr lang="en-US" dirty="0"/>
              <a:t>Lazy evaluation</a:t>
            </a:r>
          </a:p>
          <a:p>
            <a:r>
              <a:rPr lang="en-US" dirty="0"/>
              <a:t>Redundantly distributed across cluster</a:t>
            </a:r>
          </a:p>
          <a:p>
            <a:r>
              <a:rPr lang="en-US" dirty="0"/>
              <a:t>Cacheable within cluster </a:t>
            </a:r>
            <a:r>
              <a:rPr lang="en-US"/>
              <a:t>in memory and/or to disk</a:t>
            </a:r>
            <a:endParaRPr lang="en-US" dirty="0"/>
          </a:p>
          <a:p>
            <a:r>
              <a:rPr lang="en-US" dirty="0"/>
              <a:t>Readable from/writable to disk</a:t>
            </a:r>
          </a:p>
        </p:txBody>
      </p:sp>
    </p:spTree>
    <p:extLst>
      <p:ext uri="{BB962C8B-B14F-4D97-AF65-F5344CB8AC3E}">
        <p14:creationId xmlns:p14="http://schemas.microsoft.com/office/powerpoint/2010/main" val="290558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  <a:p>
            <a:r>
              <a:rPr lang="en-US" dirty="0"/>
              <a:t>Caching RDDs</a:t>
            </a:r>
          </a:p>
          <a:p>
            <a:r>
              <a:rPr lang="en-US" dirty="0"/>
              <a:t>Using Case Classes with RDDs</a:t>
            </a:r>
          </a:p>
          <a:p>
            <a:r>
              <a:rPr lang="en-US" dirty="0"/>
              <a:t>Other RDDs</a:t>
            </a:r>
          </a:p>
          <a:p>
            <a:r>
              <a:rPr lang="en-US" dirty="0"/>
              <a:t>Pair RDDs</a:t>
            </a:r>
          </a:p>
          <a:p>
            <a:r>
              <a:rPr lang="en-US" dirty="0"/>
              <a:t>Shared Variables</a:t>
            </a:r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RDDs can be used like a mathematical set</a:t>
            </a:r>
          </a:p>
          <a:p>
            <a:endParaRPr lang="en-US" dirty="0"/>
          </a:p>
          <a:p>
            <a:r>
              <a:rPr lang="en-US" b="1" dirty="0">
                <a:latin typeface="Courier New"/>
                <a:cs typeface="Courier New"/>
              </a:rPr>
              <a:t>union</a:t>
            </a:r>
            <a:r>
              <a:rPr lang="en-US" dirty="0"/>
              <a:t>:  elements from both RDDs</a:t>
            </a:r>
            <a:br>
              <a:rPr lang="en-US" dirty="0"/>
            </a:br>
            <a:r>
              <a:rPr lang="en-US" sz="1800" b="1" dirty="0">
                <a:latin typeface="Courier New"/>
                <a:cs typeface="Courier New"/>
              </a:rPr>
              <a:t>{1, 2, 3}.union({3, 4, 5}) =&gt; {1, 2, 3, 3, 4, 5}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intersection</a:t>
            </a:r>
            <a:r>
              <a:rPr lang="en-US" dirty="0"/>
              <a:t>:  elements found only in both RDDs</a:t>
            </a:r>
            <a:br>
              <a:rPr lang="en-US" dirty="0"/>
            </a:br>
            <a:r>
              <a:rPr lang="en-US" sz="1800" b="1" dirty="0">
                <a:latin typeface="Courier New"/>
                <a:cs typeface="Courier New"/>
              </a:rPr>
              <a:t>{1, 2, 3}.intersection({3, 4, 5}) =&gt; {3}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subtract</a:t>
            </a:r>
            <a:r>
              <a:rPr lang="en-US" dirty="0"/>
              <a:t>:  remove an RDD's elements from another</a:t>
            </a:r>
            <a:br>
              <a:rPr lang="en-US" dirty="0"/>
            </a:br>
            <a:r>
              <a:rPr lang="en-US" sz="1800" b="1" dirty="0">
                <a:latin typeface="Courier New"/>
                <a:cs typeface="Courier New"/>
              </a:rPr>
              <a:t>{1, 2, 3}.subtract({3, 4, 5}) =&gt; {1, 2}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cartesian</a:t>
            </a:r>
            <a:r>
              <a:rPr lang="en-US" dirty="0"/>
              <a:t>:  Cartesian product of two RDDs</a:t>
            </a:r>
            <a:br>
              <a:rPr lang="en-US" dirty="0"/>
            </a:br>
            <a:r>
              <a:rPr lang="en-US" sz="1800" b="1" dirty="0">
                <a:latin typeface="Courier New"/>
                <a:cs typeface="Courier New"/>
              </a:rPr>
              <a:t>{1,2}.</a:t>
            </a:r>
            <a:r>
              <a:rPr lang="en-US" sz="1800" b="1" dirty="0" err="1">
                <a:latin typeface="Courier New"/>
                <a:cs typeface="Courier New"/>
              </a:rPr>
              <a:t>cartesian</a:t>
            </a:r>
            <a:r>
              <a:rPr lang="en-US" sz="1800" b="1" dirty="0">
                <a:latin typeface="Courier New"/>
                <a:cs typeface="Courier New"/>
              </a:rPr>
              <a:t>({3,4}) =&gt; {(1,3), (1,4), (2,3), (2,4)}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5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RDDs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RDDs are often reused; if so, keep them in cluster</a:t>
            </a:r>
          </a:p>
          <a:p>
            <a:r>
              <a:rPr lang="en-US" dirty="0"/>
              <a:t>RDDs can be cached with a given </a:t>
            </a:r>
            <a:r>
              <a:rPr lang="en-US" b="1" dirty="0" err="1">
                <a:latin typeface="Courier New"/>
                <a:cs typeface="Courier New"/>
              </a:rPr>
              <a:t>StorageLevel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Ability to specify memory only, memory + disk, disk only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persist(</a:t>
            </a:r>
            <a:r>
              <a:rPr lang="en-US" b="1" dirty="0" err="1">
                <a:latin typeface="Courier New"/>
                <a:cs typeface="Courier New"/>
              </a:rPr>
              <a:t>StorageLevel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cache()</a:t>
            </a:r>
            <a:r>
              <a:rPr lang="en-US" dirty="0"/>
              <a:t>:  same as </a:t>
            </a:r>
            <a:r>
              <a:rPr lang="en-US" b="1" dirty="0">
                <a:latin typeface="Courier New"/>
                <a:cs typeface="Courier New"/>
              </a:rPr>
              <a:t>persist(MEMORY_ONLY)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unpersist</a:t>
            </a:r>
            <a:r>
              <a:rPr lang="en-US" b="1" dirty="0">
                <a:latin typeface="Courier New"/>
                <a:cs typeface="Courier New"/>
              </a:rPr>
              <a:t>(blocking = true)</a:t>
            </a:r>
          </a:p>
          <a:p>
            <a:r>
              <a:rPr lang="en-US" dirty="0"/>
              <a:t>These are different than writing results to disk!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732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Case Classes with RDDs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RDDs are not restricted to primitive/system types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CSV file with "Date, Amount" like </a:t>
            </a:r>
            <a:r>
              <a:rPr lang="en-US" b="1" dirty="0">
                <a:latin typeface="Courier New"/>
                <a:cs typeface="Courier New"/>
              </a:rPr>
              <a:t>2015-10-17,1045.23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case class </a:t>
            </a:r>
            <a:r>
              <a:rPr lang="en-US" b="1" dirty="0" err="1">
                <a:latin typeface="Courier New"/>
                <a:cs typeface="Courier New"/>
              </a:rPr>
              <a:t>Tx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date:LocalDate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amt:Float</a:t>
            </a:r>
            <a:r>
              <a:rPr lang="en-US" b="1" dirty="0">
                <a:latin typeface="Courier New"/>
                <a:cs typeface="Courier New"/>
              </a:rPr>
              <a:t>)</a:t>
            </a:r>
            <a:endParaRPr lang="en-US" sz="2400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Transform to create an </a:t>
            </a:r>
            <a:r>
              <a:rPr lang="en-US" b="1" dirty="0">
                <a:latin typeface="Courier New"/>
                <a:cs typeface="Courier New"/>
              </a:rPr>
              <a:t>RDD[</a:t>
            </a:r>
            <a:r>
              <a:rPr lang="en-US" b="1" dirty="0" err="1">
                <a:latin typeface="Courier New"/>
                <a:cs typeface="Courier New"/>
              </a:rPr>
              <a:t>Tx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pPr lvl="1"/>
            <a:r>
              <a:rPr lang="en-US" sz="1600" b="1" dirty="0" err="1">
                <a:latin typeface="Courier New"/>
                <a:cs typeface="Courier New"/>
              </a:rPr>
              <a:t>val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txns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err="1">
                <a:latin typeface="Courier New"/>
                <a:cs typeface="Courier New"/>
              </a:rPr>
              <a:t>sc.textFile</a:t>
            </a:r>
            <a:r>
              <a:rPr lang="en-US" sz="1600" b="1" dirty="0">
                <a:latin typeface="Courier New"/>
                <a:cs typeface="Courier New"/>
              </a:rPr>
              <a:t>("</a:t>
            </a:r>
            <a:r>
              <a:rPr lang="en-US" sz="1600" b="1" dirty="0" err="1">
                <a:latin typeface="Courier New"/>
                <a:cs typeface="Courier New"/>
              </a:rPr>
              <a:t>tx.csv</a:t>
            </a:r>
            <a:r>
              <a:rPr lang="en-US" sz="1600" b="1" dirty="0">
                <a:latin typeface="Courier New"/>
                <a:cs typeface="Courier New"/>
              </a:rPr>
              <a:t>")               // RDD[String]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.map(_.split(","))                    // RDD[Array[String]]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.map(</a:t>
            </a:r>
            <a:r>
              <a:rPr lang="en-US" sz="1600" b="1" dirty="0" err="1">
                <a:latin typeface="Courier New"/>
                <a:cs typeface="Courier New"/>
              </a:rPr>
              <a:t>Tx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LocalDate.parse</a:t>
            </a:r>
            <a:r>
              <a:rPr lang="en-US" sz="1600" b="1" dirty="0">
                <a:latin typeface="Courier New"/>
                <a:cs typeface="Courier New"/>
              </a:rPr>
              <a:t>(_(0)), _(1).</a:t>
            </a:r>
            <a:r>
              <a:rPr lang="en-US" sz="1600" b="1" dirty="0" err="1">
                <a:latin typeface="Courier New"/>
                <a:cs typeface="Courier New"/>
              </a:rPr>
              <a:t>toFloat</a:t>
            </a:r>
            <a:r>
              <a:rPr lang="en-US" sz="1600" b="1" dirty="0">
                <a:latin typeface="Courier New"/>
                <a:cs typeface="Courier New"/>
              </a:rPr>
              <a:t>))    // RDD[</a:t>
            </a:r>
            <a:r>
              <a:rPr lang="en-US" sz="1600" b="1" dirty="0" err="1">
                <a:latin typeface="Courier New"/>
                <a:cs typeface="Courier New"/>
              </a:rPr>
              <a:t>Tx</a:t>
            </a:r>
            <a:r>
              <a:rPr lang="en-US" sz="1600" b="1" dirty="0">
                <a:latin typeface="Courier New"/>
                <a:cs typeface="Courier New"/>
              </a:rPr>
              <a:t>]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Now, you can use member </a:t>
            </a:r>
            <a:r>
              <a:rPr lang="en-US"/>
              <a:t>names like</a:t>
            </a:r>
            <a:endParaRPr lang="en-US" dirty="0"/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val</a:t>
            </a:r>
            <a:r>
              <a:rPr lang="en-US" b="1" dirty="0">
                <a:latin typeface="Courier New"/>
                <a:cs typeface="Courier New"/>
              </a:rPr>
              <a:t> strings = </a:t>
            </a:r>
            <a:r>
              <a:rPr lang="en-US" b="1" dirty="0" err="1">
                <a:latin typeface="Courier New"/>
                <a:cs typeface="Courier New"/>
              </a:rPr>
              <a:t>txns.map</a:t>
            </a:r>
            <a:r>
              <a:rPr lang="en-US" b="1" dirty="0">
                <a:latin typeface="Courier New"/>
                <a:cs typeface="Courier New"/>
              </a:rPr>
              <a:t>(_.</a:t>
            </a:r>
            <a:r>
              <a:rPr lang="en-US" b="1" dirty="0" err="1">
                <a:latin typeface="Courier New"/>
                <a:cs typeface="Courier New"/>
              </a:rPr>
              <a:t>amt</a:t>
            </a:r>
            <a:r>
              <a:rPr lang="en-US" b="1" dirty="0">
                <a:latin typeface="Courier New"/>
                <a:cs typeface="Courier New"/>
              </a:rPr>
              <a:t> + "@" + _.date)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val</a:t>
            </a:r>
            <a:r>
              <a:rPr lang="en-US" b="1" dirty="0">
                <a:latin typeface="Courier New"/>
                <a:cs typeface="Courier New"/>
              </a:rPr>
              <a:t> balance = </a:t>
            </a:r>
            <a:r>
              <a:rPr lang="en-US" b="1" dirty="0" err="1">
                <a:latin typeface="Courier New"/>
                <a:cs typeface="Courier New"/>
              </a:rPr>
              <a:t>txns.map</a:t>
            </a:r>
            <a:r>
              <a:rPr lang="en-US" b="1" dirty="0">
                <a:latin typeface="Courier New"/>
                <a:cs typeface="Courier New"/>
              </a:rPr>
              <a:t>(_.</a:t>
            </a:r>
            <a:r>
              <a:rPr lang="en-US" b="1" dirty="0" err="1">
                <a:latin typeface="Courier New"/>
                <a:cs typeface="Courier New"/>
              </a:rPr>
              <a:t>amt</a:t>
            </a:r>
            <a:r>
              <a:rPr lang="en-US" b="1" dirty="0">
                <a:latin typeface="Courier New"/>
                <a:cs typeface="Courier New"/>
              </a:rPr>
              <a:t>).sum</a:t>
            </a:r>
          </a:p>
        </p:txBody>
      </p:sp>
    </p:spTree>
    <p:extLst>
      <p:ext uri="{BB962C8B-B14F-4D97-AF65-F5344CB8AC3E}">
        <p14:creationId xmlns:p14="http://schemas.microsoft.com/office/powerpoint/2010/main" val="95323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Based on RDD's element type</a:t>
            </a:r>
          </a:p>
          <a:p>
            <a:r>
              <a:rPr lang="en-US" dirty="0" err="1"/>
              <a:t>PairRDDFunctions</a:t>
            </a:r>
            <a:r>
              <a:rPr lang="en-US" dirty="0"/>
              <a:t> when RDD is of tuples</a:t>
            </a:r>
          </a:p>
          <a:p>
            <a:pPr lvl="1"/>
            <a:r>
              <a:rPr lang="en-US" dirty="0" err="1"/>
              <a:t>aggregateByKey</a:t>
            </a:r>
            <a:r>
              <a:rPr lang="en-US" dirty="0"/>
              <a:t>, </a:t>
            </a:r>
            <a:r>
              <a:rPr lang="en-US" dirty="0" err="1"/>
              <a:t>cogroup</a:t>
            </a:r>
            <a:r>
              <a:rPr lang="en-US" dirty="0"/>
              <a:t>, join, </a:t>
            </a:r>
            <a:r>
              <a:rPr lang="en-US" dirty="0" err="1"/>
              <a:t>combineByKey</a:t>
            </a:r>
            <a:r>
              <a:rPr lang="en-US" dirty="0"/>
              <a:t>, </a:t>
            </a:r>
            <a:r>
              <a:rPr lang="en-US" dirty="0" err="1"/>
              <a:t>foldByKey</a:t>
            </a:r>
            <a:r>
              <a:rPr lang="en-US" dirty="0"/>
              <a:t>,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 err="1"/>
              <a:t>DoubleRDDFunctions</a:t>
            </a:r>
            <a:r>
              <a:rPr lang="en-US" dirty="0"/>
              <a:t> when RDD has Doubles (or convertible)</a:t>
            </a:r>
          </a:p>
          <a:p>
            <a:pPr lvl="1"/>
            <a:r>
              <a:rPr lang="en-US" dirty="0"/>
              <a:t>mean, </a:t>
            </a:r>
            <a:r>
              <a:rPr lang="en-US" dirty="0" err="1"/>
              <a:t>stdev</a:t>
            </a:r>
            <a:r>
              <a:rPr lang="en-US" dirty="0"/>
              <a:t>, sum, variance,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 err="1"/>
              <a:t>NewHadoopRDD</a:t>
            </a:r>
            <a:endParaRPr lang="en-US" dirty="0"/>
          </a:p>
          <a:p>
            <a:pPr lvl="1"/>
            <a:r>
              <a:rPr lang="en-US" dirty="0"/>
              <a:t>Old- and new-school </a:t>
            </a:r>
            <a:r>
              <a:rPr lang="en-US" dirty="0" err="1"/>
              <a:t>Hadoop</a:t>
            </a:r>
            <a:r>
              <a:rPr lang="en-US" dirty="0"/>
              <a:t> support</a:t>
            </a:r>
          </a:p>
          <a:p>
            <a:r>
              <a:rPr lang="en-US" dirty="0" err="1"/>
              <a:t>JdbcRDD</a:t>
            </a:r>
            <a:endParaRPr lang="en-US" dirty="0"/>
          </a:p>
          <a:p>
            <a:pPr lvl="1"/>
            <a:r>
              <a:rPr lang="en-US" dirty="0"/>
              <a:t>Use SQL against JDBC as RDD's data source</a:t>
            </a:r>
          </a:p>
          <a:p>
            <a:r>
              <a:rPr lang="en-US" dirty="0" err="1"/>
              <a:t>SequenceFileRDDFunctions</a:t>
            </a:r>
            <a:r>
              <a:rPr lang="en-US" dirty="0"/>
              <a:t> when RDD is of tuples</a:t>
            </a:r>
          </a:p>
          <a:p>
            <a:pPr lvl="1"/>
            <a:r>
              <a:rPr lang="en-US" dirty="0" err="1"/>
              <a:t>saveAsSequenceFile</a:t>
            </a:r>
            <a:endParaRPr lang="en-US" dirty="0"/>
          </a:p>
          <a:p>
            <a:r>
              <a:rPr lang="en-US" dirty="0" err="1"/>
              <a:t>OrderedRDDFunctions</a:t>
            </a:r>
            <a:r>
              <a:rPr lang="en-US" dirty="0"/>
              <a:t> when RDD of tuples with sortable key</a:t>
            </a:r>
          </a:p>
          <a:p>
            <a:pPr lvl="1"/>
            <a:r>
              <a:rPr lang="en-US" dirty="0" err="1"/>
              <a:t>filterByRange</a:t>
            </a:r>
            <a:r>
              <a:rPr lang="en-US" dirty="0"/>
              <a:t>, </a:t>
            </a:r>
            <a:r>
              <a:rPr lang="en-US" dirty="0" err="1"/>
              <a:t>sortByKey</a:t>
            </a:r>
            <a:r>
              <a:rPr lang="en-US" dirty="0"/>
              <a:t>, </a:t>
            </a:r>
            <a:r>
              <a:rPr lang="is-IS" dirty="0"/>
              <a:t>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2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RDDs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When an RDD's type is a tuple, an implicit adds </a:t>
            </a:r>
            <a:r>
              <a:rPr lang="en-US" dirty="0" err="1"/>
              <a:t>PairRDDFunctions</a:t>
            </a:r>
            <a:endParaRPr lang="en-US" dirty="0"/>
          </a:p>
          <a:p>
            <a:r>
              <a:rPr lang="en-US" dirty="0"/>
              <a:t>Various key/value-related methods</a:t>
            </a:r>
          </a:p>
          <a:p>
            <a:pPr lvl="1"/>
            <a:r>
              <a:rPr lang="en-US" dirty="0" err="1"/>
              <a:t>aggregateByKey</a:t>
            </a:r>
            <a:r>
              <a:rPr lang="en-US" dirty="0"/>
              <a:t>, </a:t>
            </a:r>
            <a:r>
              <a:rPr lang="en-US" dirty="0" err="1"/>
              <a:t>cogroup</a:t>
            </a:r>
            <a:r>
              <a:rPr lang="en-US" dirty="0"/>
              <a:t>, </a:t>
            </a:r>
            <a:r>
              <a:rPr lang="en-US" dirty="0" err="1"/>
              <a:t>collectAsMap</a:t>
            </a:r>
            <a:r>
              <a:rPr lang="en-US" dirty="0"/>
              <a:t>, </a:t>
            </a:r>
            <a:r>
              <a:rPr lang="en-US" dirty="0" err="1"/>
              <a:t>combineByKey</a:t>
            </a:r>
            <a:r>
              <a:rPr lang="en-US" dirty="0"/>
              <a:t>, </a:t>
            </a:r>
            <a:r>
              <a:rPr lang="en-US" dirty="0" err="1"/>
              <a:t>countByKey</a:t>
            </a:r>
            <a:r>
              <a:rPr lang="en-US" dirty="0"/>
              <a:t>, </a:t>
            </a:r>
            <a:r>
              <a:rPr lang="en-US" dirty="0" err="1"/>
              <a:t>foldByKey</a:t>
            </a:r>
            <a:r>
              <a:rPr lang="en-US" dirty="0"/>
              <a:t>, join (and friends), </a:t>
            </a:r>
            <a:r>
              <a:rPr lang="en-US" dirty="0" err="1"/>
              <a:t>reduceByKey</a:t>
            </a:r>
            <a:r>
              <a:rPr lang="en-US" dirty="0"/>
              <a:t>, </a:t>
            </a:r>
            <a:r>
              <a:rPr lang="en-US" dirty="0" err="1"/>
              <a:t>subtractByKey</a:t>
            </a:r>
            <a:r>
              <a:rPr lang="en-US" dirty="0"/>
              <a:t>, </a:t>
            </a:r>
            <a:r>
              <a:rPr lang="en-US" dirty="0" err="1"/>
              <a:t>mapValues</a:t>
            </a:r>
            <a:r>
              <a:rPr lang="en-US" dirty="0"/>
              <a:t>, </a:t>
            </a:r>
            <a:r>
              <a:rPr lang="en-US" dirty="0" err="1"/>
              <a:t>flatMapValues</a:t>
            </a:r>
            <a:r>
              <a:rPr lang="en-US" dirty="0"/>
              <a:t>, 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6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PairRDDs</a:t>
            </a:r>
            <a:r>
              <a:rPr lang="en-US" dirty="0"/>
              <a:t> Example:  </a:t>
            </a:r>
            <a:r>
              <a:rPr lang="en-US" dirty="0" err="1"/>
              <a:t>aggregateByKey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>
                <a:latin typeface="Courier New"/>
                <a:cs typeface="Courier New"/>
              </a:rPr>
              <a:t>RDD[(</a:t>
            </a:r>
            <a:r>
              <a:rPr lang="en-US" b="1" dirty="0" err="1">
                <a:latin typeface="Courier New"/>
                <a:cs typeface="Courier New"/>
              </a:rPr>
              <a:t>LocalDate,Int</a:t>
            </a:r>
            <a:r>
              <a:rPr lang="en-US" b="1" dirty="0">
                <a:latin typeface="Courier New"/>
                <a:cs typeface="Courier New"/>
              </a:rPr>
              <a:t>)]</a:t>
            </a:r>
            <a:r>
              <a:rPr lang="en-US" dirty="0"/>
              <a:t> representing entries of dates &amp; counts, calculate count totals for each date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val</a:t>
            </a:r>
            <a:r>
              <a:rPr lang="en-US" sz="1800" b="1" dirty="0">
                <a:latin typeface="Courier New"/>
                <a:cs typeface="Courier New"/>
              </a:rPr>
              <a:t> intra = (total, count) =&gt; total + count</a:t>
            </a:r>
          </a:p>
          <a:p>
            <a:pPr lvl="1"/>
            <a:r>
              <a:rPr lang="en-US" dirty="0"/>
              <a:t>Function that is called </a:t>
            </a:r>
            <a:r>
              <a:rPr lang="en-US" i="1" dirty="0"/>
              <a:t>within</a:t>
            </a:r>
            <a:r>
              <a:rPr lang="en-US" dirty="0"/>
              <a:t> a given partition for each k/v pair</a:t>
            </a:r>
          </a:p>
          <a:p>
            <a:pPr lvl="1"/>
            <a:r>
              <a:rPr lang="en-US" dirty="0"/>
              <a:t>Takes an accumulator and the current iteration's value</a:t>
            </a:r>
          </a:p>
          <a:p>
            <a:pPr lvl="1"/>
            <a:r>
              <a:rPr lang="en-US" dirty="0"/>
              <a:t>Returns the result of combining them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val</a:t>
            </a:r>
            <a:r>
              <a:rPr lang="en-US" sz="1800" b="1" dirty="0">
                <a:latin typeface="Courier New"/>
                <a:cs typeface="Courier New"/>
              </a:rPr>
              <a:t> inter = (total1, total2) =&gt; total1 + total2</a:t>
            </a:r>
          </a:p>
          <a:p>
            <a:pPr lvl="1"/>
            <a:r>
              <a:rPr lang="en-US" dirty="0"/>
              <a:t>Function that is called to combine values </a:t>
            </a:r>
            <a:r>
              <a:rPr lang="en-US" i="1" dirty="0"/>
              <a:t>across</a:t>
            </a:r>
            <a:r>
              <a:rPr lang="en-US" dirty="0"/>
              <a:t> partitions</a:t>
            </a:r>
          </a:p>
          <a:p>
            <a:pPr lvl="1"/>
            <a:r>
              <a:rPr lang="en-US" dirty="0"/>
              <a:t>Takes the accumulated value from two partitions</a:t>
            </a:r>
          </a:p>
          <a:p>
            <a:pPr lvl="1"/>
            <a:r>
              <a:rPr lang="en-US" dirty="0"/>
              <a:t>Returns the result of combining them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val</a:t>
            </a:r>
            <a:r>
              <a:rPr lang="en-US" sz="1800" b="1" dirty="0">
                <a:latin typeface="Courier New"/>
                <a:cs typeface="Courier New"/>
              </a:rPr>
              <a:t> result =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rdd.aggregateByKey</a:t>
            </a:r>
            <a:r>
              <a:rPr lang="en-US" sz="1800" b="1" dirty="0">
                <a:latin typeface="Courier New"/>
                <a:cs typeface="Courier New"/>
              </a:rPr>
              <a:t>(0L)(intra, inter).</a:t>
            </a:r>
            <a:r>
              <a:rPr lang="en-US" sz="1800" b="1" dirty="0" err="1">
                <a:latin typeface="Courier New"/>
                <a:cs typeface="Courier New"/>
              </a:rPr>
              <a:t>collectAsMap</a:t>
            </a:r>
            <a:endParaRPr lang="en-US" sz="2400" dirty="0"/>
          </a:p>
          <a:p>
            <a:pPr marL="49213"/>
            <a:r>
              <a:rPr lang="en-US" dirty="0"/>
              <a:t>Notice that the key (</a:t>
            </a:r>
            <a:r>
              <a:rPr lang="en-US" sz="2000" b="1" dirty="0" err="1">
                <a:latin typeface="Courier New"/>
                <a:cs typeface="Courier New"/>
              </a:rPr>
              <a:t>LocalDate</a:t>
            </a:r>
            <a:r>
              <a:rPr lang="en-US" dirty="0"/>
              <a:t>) is not involved in computation</a:t>
            </a:r>
          </a:p>
          <a:p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056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some cases, it may be beneficial to share information consistently across the cluster</a:t>
            </a:r>
          </a:p>
          <a:p>
            <a:r>
              <a:rPr lang="en-US" dirty="0"/>
              <a:t>Spark offers two kinds of shared variables:</a:t>
            </a:r>
          </a:p>
          <a:p>
            <a:pPr lvl="1"/>
            <a:r>
              <a:rPr lang="en-US" dirty="0"/>
              <a:t>Broadcast Variables</a:t>
            </a:r>
          </a:p>
          <a:p>
            <a:pPr lvl="1"/>
            <a:r>
              <a:rPr lang="en-US" dirty="0"/>
              <a:t>Accumulators</a:t>
            </a:r>
          </a:p>
        </p:txBody>
      </p:sp>
    </p:spTree>
    <p:extLst>
      <p:ext uri="{BB962C8B-B14F-4D97-AF65-F5344CB8AC3E}">
        <p14:creationId xmlns:p14="http://schemas.microsoft.com/office/powerpoint/2010/main" val="1496435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20076</TotalTime>
  <Words>640</Words>
  <Application>Microsoft Macintosh PowerPoint</Application>
  <PresentationFormat>On-screen Show (4:3)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Futura Std Book</vt:lpstr>
      <vt:lpstr>Helvetica</vt:lpstr>
      <vt:lpstr>Wingdings</vt:lpstr>
      <vt:lpstr>Office Theme</vt:lpstr>
      <vt:lpstr>PowerPoint Presentation</vt:lpstr>
      <vt:lpstr>Overview</vt:lpstr>
      <vt:lpstr>Set Operations</vt:lpstr>
      <vt:lpstr>Caching RDDs</vt:lpstr>
      <vt:lpstr>Using Case Classes with RDDs</vt:lpstr>
      <vt:lpstr>Other RDDs</vt:lpstr>
      <vt:lpstr>Pair RDDs</vt:lpstr>
      <vt:lpstr>PairRDDs Example:  aggregateByKey</vt:lpstr>
      <vt:lpstr>Shared Variables</vt:lpstr>
      <vt:lpstr>Shared Variables:  Broadcast Variables</vt:lpstr>
      <vt:lpstr>Shared Variables:  Accumulators</vt:lpstr>
      <vt:lpstr>Conclusion</vt:lpstr>
    </vt:vector>
  </TitlesOfParts>
  <Company>fuseproject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Graff, Petter</cp:lastModifiedBy>
  <cp:revision>928</cp:revision>
  <cp:lastPrinted>2014-04-15T20:58:29Z</cp:lastPrinted>
  <dcterms:created xsi:type="dcterms:W3CDTF">2014-03-31T20:09:59Z</dcterms:created>
  <dcterms:modified xsi:type="dcterms:W3CDTF">2018-05-08T18:41:55Z</dcterms:modified>
</cp:coreProperties>
</file>