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6" r:id="rId2"/>
    <p:sldId id="327" r:id="rId3"/>
    <p:sldId id="328" r:id="rId4"/>
    <p:sldId id="336" r:id="rId5"/>
    <p:sldId id="329" r:id="rId6"/>
    <p:sldId id="330" r:id="rId7"/>
    <p:sldId id="331" r:id="rId8"/>
    <p:sldId id="335" r:id="rId9"/>
    <p:sldId id="337" r:id="rId10"/>
    <p:sldId id="332" r:id="rId11"/>
    <p:sldId id="333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6"/>
            <p14:sldId id="329"/>
            <p14:sldId id="330"/>
            <p14:sldId id="331"/>
            <p14:sldId id="335"/>
            <p14:sldId id="337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0" autoAdjust="0"/>
    <p:restoredTop sz="90413" autoAdjust="0"/>
  </p:normalViewPr>
  <p:slideViewPr>
    <p:cSldViewPr snapToObjects="1">
      <p:cViewPr varScale="1">
        <p:scale>
          <a:sx n="116" d="100"/>
          <a:sy n="116" d="100"/>
        </p:scale>
        <p:origin x="1968" y="17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Spark Overview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</a:t>
            </a:r>
          </a:p>
          <a:p>
            <a:pPr lvl="1"/>
            <a:r>
              <a:rPr lang="en-US" dirty="0"/>
              <a:t>Resilient Distributed Dataset</a:t>
            </a:r>
          </a:p>
          <a:p>
            <a:pPr lvl="1"/>
            <a:r>
              <a:rPr lang="en-US" dirty="0"/>
              <a:t>Distributed collection of JVM objects</a:t>
            </a:r>
          </a:p>
          <a:p>
            <a:pPr lvl="1"/>
            <a:r>
              <a:rPr lang="en-US" dirty="0"/>
              <a:t>Most flexible, but least abstract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Distributed collection of Row objects; like relational tables</a:t>
            </a:r>
          </a:p>
          <a:p>
            <a:pPr lvl="1"/>
            <a:r>
              <a:rPr lang="en-US" dirty="0"/>
              <a:t>Supports SQL dialect with hierarchical data support</a:t>
            </a:r>
          </a:p>
          <a:p>
            <a:pPr lvl="1"/>
            <a:r>
              <a:rPr lang="en-US" dirty="0"/>
              <a:t>Optimizer for performance enhancements</a:t>
            </a:r>
          </a:p>
          <a:p>
            <a:pPr lvl="1"/>
            <a:r>
              <a:rPr lang="en-US" dirty="0"/>
              <a:t>Less flexible, but faster</a:t>
            </a:r>
          </a:p>
          <a:p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 err="1"/>
              <a:t>Typesafe</a:t>
            </a:r>
            <a:r>
              <a:rPr lang="en-US" dirty="0"/>
              <a:t> enhancement of </a:t>
            </a:r>
            <a:r>
              <a:rPr lang="en-US" dirty="0" err="1"/>
              <a:t>DataFrame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Type safety achieved via Encoders</a:t>
            </a:r>
          </a:p>
          <a:p>
            <a:pPr lvl="1"/>
            <a:r>
              <a:rPr lang="en-US" dirty="0"/>
              <a:t>Interoperates with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997752"/>
            <a:ext cx="8231258" cy="2964648"/>
          </a:xfrm>
        </p:spPr>
        <p:txBody>
          <a:bodyPr/>
          <a:lstStyle/>
          <a:p>
            <a:r>
              <a:rPr lang="en-US" dirty="0"/>
              <a:t>Static Data Processing</a:t>
            </a:r>
          </a:p>
          <a:p>
            <a:pPr lvl="1"/>
            <a:r>
              <a:rPr lang="en-US" dirty="0"/>
              <a:t>See RDD, </a:t>
            </a:r>
            <a:r>
              <a:rPr lang="en-US" dirty="0" err="1"/>
              <a:t>DataFrame</a:t>
            </a:r>
            <a:r>
              <a:rPr lang="en-US" dirty="0"/>
              <a:t> &amp; </a:t>
            </a:r>
            <a:r>
              <a:rPr lang="en-US" dirty="0" err="1"/>
              <a:t>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Streaming Data Processing</a:t>
            </a:r>
          </a:p>
          <a:p>
            <a:pPr lvl="1"/>
            <a:r>
              <a:rPr lang="en-US" dirty="0"/>
              <a:t>Use "Discretized Streams" or "</a:t>
            </a:r>
            <a:r>
              <a:rPr lang="en-US" dirty="0" err="1"/>
              <a:t>DStreams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DStream</a:t>
            </a:r>
            <a:r>
              <a:rPr lang="en-US" dirty="0"/>
              <a:t> is an RDD over a continuous series of underlying RDDs</a:t>
            </a:r>
          </a:p>
          <a:p>
            <a:pPr lvl="2"/>
            <a:r>
              <a:rPr lang="en-US" dirty="0"/>
              <a:t>Each RDD in a </a:t>
            </a:r>
            <a:r>
              <a:rPr lang="en-US" dirty="0" err="1"/>
              <a:t>DStream</a:t>
            </a:r>
            <a:r>
              <a:rPr lang="en-US" dirty="0"/>
              <a:t> represents data from the stream for a given interval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05432" y="5422222"/>
            <a:ext cx="8231258" cy="585556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Spark provides the same API for static and streaming data!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4000" y="3962400"/>
            <a:ext cx="6096000" cy="1335421"/>
            <a:chOff x="1524000" y="3962400"/>
            <a:chExt cx="6096000" cy="13354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3962400"/>
              <a:ext cx="6096000" cy="133542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29005" y="4974046"/>
              <a:ext cx="51909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Source:  http://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streaming-programming-guide.html#discretized-streams-dstreams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/>
              <a:t>Spark is a fast multilingual distributed processing engine for big data stored in clusters that provides a consistent programming model for streaming and static read-only data.</a:t>
            </a:r>
          </a:p>
        </p:txBody>
      </p:sp>
    </p:spTree>
    <p:extLst>
      <p:ext uri="{BB962C8B-B14F-4D97-AF65-F5344CB8AC3E}">
        <p14:creationId xmlns:p14="http://schemas.microsoft.com/office/powerpoint/2010/main" val="29034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  <a:p>
            <a:r>
              <a:rPr lang="en-US" dirty="0"/>
              <a:t>History of Spark</a:t>
            </a:r>
          </a:p>
          <a:p>
            <a:r>
              <a:rPr lang="en-US" dirty="0"/>
              <a:t>Spark &amp; Clusters</a:t>
            </a:r>
          </a:p>
          <a:p>
            <a:r>
              <a:rPr lang="en-US" dirty="0"/>
              <a:t>Deploying</a:t>
            </a:r>
          </a:p>
          <a:p>
            <a:r>
              <a:rPr lang="en-US" dirty="0"/>
              <a:t>Spark Shell</a:t>
            </a:r>
          </a:p>
          <a:p>
            <a:r>
              <a:rPr lang="en-US" dirty="0"/>
              <a:t>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pPr lvl="1"/>
            <a:r>
              <a:rPr lang="en-US" dirty="0"/>
              <a:t>is a distributed processing engine for big data,</a:t>
            </a:r>
          </a:p>
          <a:p>
            <a:pPr lvl="1"/>
            <a:r>
              <a:rPr lang="en-US" dirty="0"/>
              <a:t>is agnostic toward cluster types (</a:t>
            </a:r>
            <a:r>
              <a:rPr lang="en-US" dirty="0" err="1"/>
              <a:t>Mesos</a:t>
            </a:r>
            <a:r>
              <a:rPr lang="en-US" dirty="0"/>
              <a:t>, YARN, Amazon EC2, </a:t>
            </a:r>
            <a:r>
              <a:rPr lang="en-US" dirty="0" err="1"/>
              <a:t>etc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handles batched &amp; streaming data with a unified API,</a:t>
            </a:r>
          </a:p>
          <a:p>
            <a:pPr lvl="1"/>
            <a:r>
              <a:rPr lang="en-US" dirty="0"/>
              <a:t>assumes the use of read-only data,</a:t>
            </a:r>
          </a:p>
          <a:p>
            <a:pPr lvl="1"/>
            <a:r>
              <a:rPr lang="en-US" dirty="0"/>
              <a:t>defers data processing until absolutely required,</a:t>
            </a:r>
          </a:p>
          <a:p>
            <a:pPr lvl="1"/>
            <a:r>
              <a:rPr lang="en-US" dirty="0"/>
              <a:t>supports the Java, </a:t>
            </a:r>
            <a:r>
              <a:rPr lang="en-US" dirty="0" err="1"/>
              <a:t>Scala</a:t>
            </a:r>
            <a:r>
              <a:rPr lang="en-US" dirty="0"/>
              <a:t>, Python &amp; R languages, and</a:t>
            </a:r>
          </a:p>
          <a:p>
            <a:pPr lvl="1"/>
            <a:r>
              <a:rPr lang="en-US" dirty="0"/>
              <a:t>is open source (Apache Spark).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353032" y="4724400"/>
            <a:ext cx="8231258" cy="1547284"/>
          </a:xfrm>
        </p:spPr>
        <p:txBody>
          <a:bodyPr/>
          <a:lstStyle/>
          <a:p>
            <a:r>
              <a:rPr lang="en-US" dirty="0"/>
              <a:t>A powerful set of tools</a:t>
            </a:r>
          </a:p>
          <a:p>
            <a:r>
              <a:rPr lang="en-US" dirty="0"/>
              <a:t>Beyond traditional Hadoop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8007" y="5916390"/>
            <a:ext cx="31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Source: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http://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spark.apache.org</a:t>
            </a: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12" y="1304573"/>
            <a:ext cx="5448622" cy="25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&amp;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3657600"/>
            <a:ext cx="8231258" cy="2614084"/>
          </a:xfrm>
        </p:spPr>
        <p:txBody>
          <a:bodyPr/>
          <a:lstStyle/>
          <a:p>
            <a:r>
              <a:rPr lang="en-US" dirty="0"/>
              <a:t>A Spark application runs as independent sets of processes on nodes of a cluster, coordinated by a </a:t>
            </a:r>
            <a:r>
              <a:rPr lang="en-US" dirty="0" err="1"/>
              <a:t>SparkContext</a:t>
            </a:r>
            <a:r>
              <a:rPr lang="en-US" dirty="0"/>
              <a:t> in a driver program.</a:t>
            </a:r>
          </a:p>
          <a:p>
            <a:pPr marL="49213"/>
            <a:r>
              <a:rPr lang="en-US" dirty="0"/>
              <a:t>Driver must be network-addressable from workers</a:t>
            </a:r>
          </a:p>
          <a:p>
            <a:pPr lvl="1"/>
            <a:r>
              <a:rPr lang="en-US" dirty="0"/>
              <a:t>Driver should be network-local to cluster</a:t>
            </a:r>
          </a:p>
          <a:p>
            <a:pPr lvl="1"/>
            <a:r>
              <a:rPr lang="en-US" dirty="0"/>
              <a:t>"Remote" drivers should really be apps that RPC to local drivers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6431" y="920013"/>
            <a:ext cx="5291138" cy="2737587"/>
            <a:chOff x="1926431" y="920013"/>
            <a:chExt cx="5291138" cy="27375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6431" y="920013"/>
              <a:ext cx="5291138" cy="25390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67749" y="3411379"/>
              <a:ext cx="3149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Source:  http://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/docs/latest/cluster-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overview.html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Submit your application jar plus its dependencies as an assembly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Scala's</a:t>
            </a:r>
            <a:r>
              <a:rPr lang="en-US" dirty="0"/>
              <a:t> </a:t>
            </a:r>
            <a:r>
              <a:rPr lang="en-US" dirty="0" err="1"/>
              <a:t>sbt</a:t>
            </a:r>
            <a:r>
              <a:rPr lang="en-US" dirty="0"/>
              <a:t>-assembly or Java's maven-assembly-plugin</a:t>
            </a:r>
          </a:p>
          <a:p>
            <a:pPr lvl="1"/>
            <a:r>
              <a:rPr lang="en-US" dirty="0"/>
              <a:t>Do not include Spark or </a:t>
            </a:r>
            <a:r>
              <a:rPr lang="en-US" dirty="0" err="1"/>
              <a:t>Hadoop</a:t>
            </a:r>
            <a:r>
              <a:rPr lang="en-US" dirty="0"/>
              <a:t> dependencies</a:t>
            </a:r>
          </a:p>
          <a:p>
            <a:pPr lvl="2"/>
            <a:r>
              <a:rPr lang="en-US" dirty="0"/>
              <a:t>Use "provided" scope</a:t>
            </a:r>
          </a:p>
          <a:p>
            <a:pPr lvl="2"/>
            <a:r>
              <a:rPr lang="en-US" dirty="0"/>
              <a:t>Will be provided by Spark runtime</a:t>
            </a:r>
          </a:p>
          <a:p>
            <a:r>
              <a:rPr lang="en-US" dirty="0"/>
              <a:t>Submit application jar to Spark cluster via Spark's bin/spark-submit script</a:t>
            </a:r>
          </a:p>
        </p:txBody>
      </p:sp>
    </p:spTree>
    <p:extLst>
      <p:ext uri="{BB962C8B-B14F-4D97-AF65-F5344CB8AC3E}">
        <p14:creationId xmlns:p14="http://schemas.microsoft.com/office/powerpoint/2010/main" val="423003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Common spark-submit options</a:t>
            </a:r>
          </a:p>
          <a:p>
            <a:pPr lvl="1"/>
            <a:r>
              <a:rPr lang="en-US" dirty="0"/>
              <a:t>--class </a:t>
            </a:r>
            <a:r>
              <a:rPr lang="en-US" dirty="0" err="1"/>
              <a:t>mainClass</a:t>
            </a:r>
            <a:endParaRPr lang="en-US" dirty="0"/>
          </a:p>
          <a:p>
            <a:pPr lvl="2"/>
            <a:r>
              <a:rPr lang="en-US" dirty="0"/>
              <a:t>main class, like </a:t>
            </a:r>
            <a:r>
              <a:rPr lang="en-US" b="1" dirty="0" err="1">
                <a:latin typeface="Courier New"/>
                <a:cs typeface="Courier New"/>
              </a:rPr>
              <a:t>org.apache.spark.examples.SparkPi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--master </a:t>
            </a:r>
            <a:r>
              <a:rPr lang="en-US" dirty="0" err="1"/>
              <a:t>masterUrl</a:t>
            </a:r>
            <a:endParaRPr lang="en-US" dirty="0"/>
          </a:p>
          <a:p>
            <a:pPr lvl="2"/>
            <a:r>
              <a:rPr lang="en-US" dirty="0"/>
              <a:t>cluster URL, like </a:t>
            </a:r>
            <a:r>
              <a:rPr lang="en-US" b="1" dirty="0">
                <a:latin typeface="Courier New"/>
                <a:cs typeface="Courier New"/>
              </a:rPr>
              <a:t>local[*]</a:t>
            </a:r>
            <a:r>
              <a:rPr lang="en-US" dirty="0"/>
              <a:t> or </a:t>
            </a:r>
            <a:r>
              <a:rPr lang="en-US" b="1" dirty="0">
                <a:latin typeface="Courier New"/>
                <a:cs typeface="Courier New"/>
              </a:rPr>
              <a:t>spark://23.195.26.187:7077</a:t>
            </a:r>
          </a:p>
          <a:p>
            <a:pPr lvl="1"/>
            <a:r>
              <a:rPr lang="en-US" dirty="0"/>
              <a:t>--deploy-mode mode</a:t>
            </a:r>
          </a:p>
          <a:p>
            <a:pPr lvl="2"/>
            <a:r>
              <a:rPr lang="en-US" dirty="0"/>
              <a:t>deployment mode, like </a:t>
            </a:r>
            <a:r>
              <a:rPr lang="en-US" b="1" dirty="0">
                <a:latin typeface="Courier New"/>
                <a:cs typeface="Courier New"/>
              </a:rPr>
              <a:t>cluster</a:t>
            </a:r>
            <a:r>
              <a:rPr lang="en-US" dirty="0"/>
              <a:t> or </a:t>
            </a:r>
            <a:r>
              <a:rPr lang="en-US" b="1" dirty="0">
                <a:latin typeface="Courier New"/>
                <a:cs typeface="Courier New"/>
              </a:rPr>
              <a:t>client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cluster</a:t>
            </a:r>
            <a:r>
              <a:rPr lang="en-US" dirty="0"/>
              <a:t> means your driver is local to the cluster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client</a:t>
            </a:r>
            <a:r>
              <a:rPr lang="en-US" dirty="0"/>
              <a:t> means that it's remote (not local to the cluster)</a:t>
            </a:r>
          </a:p>
          <a:p>
            <a:pPr lvl="1"/>
            <a:r>
              <a:rPr lang="is-IS" dirty="0"/>
              <a:t>…</a:t>
            </a:r>
          </a:p>
          <a:p>
            <a:pPr lvl="1"/>
            <a:r>
              <a:rPr lang="is-IS" dirty="0"/>
              <a:t>applicationJar</a:t>
            </a:r>
          </a:p>
          <a:p>
            <a:pPr lvl="2"/>
            <a:r>
              <a:rPr lang="is-IS" dirty="0"/>
              <a:t>your application assembly jar, like </a:t>
            </a:r>
            <a:r>
              <a:rPr lang="en-US" b="1" dirty="0">
                <a:latin typeface="Courier New"/>
                <a:cs typeface="Courier New"/>
              </a:rPr>
              <a:t>sparkpi-0.0.1.jar</a:t>
            </a:r>
            <a:endParaRPr lang="is-IS" b="1" dirty="0"/>
          </a:p>
          <a:p>
            <a:pPr lvl="1"/>
            <a:r>
              <a:rPr lang="is-IS" dirty="0"/>
              <a:t>applicationArguments</a:t>
            </a:r>
          </a:p>
          <a:p>
            <a:pPr lvl="2"/>
            <a:r>
              <a:rPr lang="is-IS" dirty="0"/>
              <a:t>your application-specific arguments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Shell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295400"/>
          </a:xfrm>
        </p:spPr>
        <p:txBody>
          <a:bodyPr/>
          <a:lstStyle/>
          <a:p>
            <a:r>
              <a:rPr lang="en-US" dirty="0"/>
              <a:t>Spark provides a </a:t>
            </a:r>
            <a:r>
              <a:rPr lang="en-US" dirty="0" err="1"/>
              <a:t>Scala</a:t>
            </a:r>
            <a:r>
              <a:rPr lang="en-US" dirty="0"/>
              <a:t>-based REPL:  bin/spark-shell</a:t>
            </a:r>
          </a:p>
          <a:p>
            <a:r>
              <a:rPr lang="en-US" dirty="0"/>
              <a:t>Value </a:t>
            </a:r>
            <a:r>
              <a:rPr lang="en-US" b="1" dirty="0" err="1">
                <a:latin typeface="Courier New"/>
                <a:cs typeface="Courier New"/>
              </a:rPr>
              <a:t>sc</a:t>
            </a:r>
            <a:r>
              <a:rPr lang="en-US" dirty="0"/>
              <a:t> of type </a:t>
            </a:r>
            <a:r>
              <a:rPr lang="en-US" b="1" dirty="0" err="1">
                <a:latin typeface="Courier New"/>
                <a:cs typeface="Courier New"/>
              </a:rPr>
              <a:t>SparkContext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automatically provided by shell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2282" y="2446976"/>
            <a:ext cx="6419436" cy="39299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$ bin/spark-shell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. . 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Spark context available as sc.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SQL context available as </a:t>
            </a: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sqlContext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Welcome to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  ____              __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 / __/__  ___ _____/ /__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_\ \/ _ \/ _ `/ __/  '_/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/___/ .__/\_,_/_/ /_/\_\   version 1.5.2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  /_/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sz="105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Using </a:t>
            </a: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Scala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version 2.11.7 (Java </a:t>
            </a: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HotSpot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(TM) 64-Bit Server VM, Java 1.8.0_31)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Type in expressions to have them evaluated.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Type :help for more information.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sz="105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scala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550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27D5-FF8C-AC42-BB65-3EC58A6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522A0-DA79-104A-B0EB-7C1472913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30365-0A5A-F94D-A84D-F05381C3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220"/>
            <a:ext cx="9144000" cy="526955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A761-98AC-2243-A8B0-D5ECDEEBFB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19204</TotalTime>
  <Words>588</Words>
  <Application>Microsoft Macintosh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Futura Std Book</vt:lpstr>
      <vt:lpstr>Helvetica</vt:lpstr>
      <vt:lpstr>Lucida Grande</vt:lpstr>
      <vt:lpstr>Wingdings</vt:lpstr>
      <vt:lpstr>Office Theme</vt:lpstr>
      <vt:lpstr>PowerPoint Presentation</vt:lpstr>
      <vt:lpstr>Overview</vt:lpstr>
      <vt:lpstr>What is Spark?</vt:lpstr>
      <vt:lpstr>Spark Architecture</vt:lpstr>
      <vt:lpstr>Spark &amp; Clusters</vt:lpstr>
      <vt:lpstr>Deploying</vt:lpstr>
      <vt:lpstr>Deploying (2)</vt:lpstr>
      <vt:lpstr>Spark Shell</vt:lpstr>
      <vt:lpstr>Jupyter Notebooks</vt:lpstr>
      <vt:lpstr>Programming Model</vt:lpstr>
      <vt:lpstr>Programming Model (2)</vt:lpstr>
      <vt:lpstr>Conclusion</vt:lpstr>
    </vt:vector>
  </TitlesOfParts>
  <Company>fuseproject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</cp:lastModifiedBy>
  <cp:revision>792</cp:revision>
  <cp:lastPrinted>2014-04-15T20:58:29Z</cp:lastPrinted>
  <dcterms:created xsi:type="dcterms:W3CDTF">2014-03-31T20:09:59Z</dcterms:created>
  <dcterms:modified xsi:type="dcterms:W3CDTF">2018-05-04T04:06:45Z</dcterms:modified>
</cp:coreProperties>
</file>