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26" r:id="rId2"/>
    <p:sldId id="327" r:id="rId3"/>
    <p:sldId id="328" r:id="rId4"/>
    <p:sldId id="335" r:id="rId5"/>
    <p:sldId id="334" r:id="rId6"/>
    <p:sldId id="329" r:id="rId7"/>
    <p:sldId id="330" r:id="rId8"/>
    <p:sldId id="331" r:id="rId9"/>
    <p:sldId id="332" r:id="rId10"/>
    <p:sldId id="33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D0ADA2-6EF7-5D44-97FD-8C9A383247AB}">
          <p14:sldIdLst>
            <p14:sldId id="326"/>
            <p14:sldId id="327"/>
            <p14:sldId id="328"/>
            <p14:sldId id="335"/>
            <p14:sldId id="334"/>
            <p14:sldId id="329"/>
            <p14:sldId id="330"/>
            <p14:sldId id="331"/>
            <p14:sldId id="332"/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951">
          <p15:clr>
            <a:srgbClr val="A4A3A4"/>
          </p15:clr>
        </p15:guide>
        <p15:guide id="2" orient="horz" pos="377">
          <p15:clr>
            <a:srgbClr val="A4A3A4"/>
          </p15:clr>
        </p15:guide>
        <p15:guide id="3" pos="5471">
          <p15:clr>
            <a:srgbClr val="A4A3A4"/>
          </p15:clr>
        </p15:guide>
        <p15:guide id="4" pos="2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02"/>
    <a:srgbClr val="003087"/>
    <a:srgbClr val="00A9F1"/>
    <a:srgbClr val="47B1E0"/>
    <a:srgbClr val="009CDE"/>
    <a:srgbClr val="99999A"/>
    <a:srgbClr val="77E0C1"/>
    <a:srgbClr val="B0008E"/>
    <a:srgbClr val="FF8F1C"/>
    <a:srgbClr val="00AC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000" autoAdjust="0"/>
    <p:restoredTop sz="90413" autoAdjust="0"/>
  </p:normalViewPr>
  <p:slideViewPr>
    <p:cSldViewPr snapToObjects="1">
      <p:cViewPr varScale="1">
        <p:scale>
          <a:sx n="116" d="100"/>
          <a:sy n="116" d="100"/>
        </p:scale>
        <p:origin x="2416" y="176"/>
      </p:cViewPr>
      <p:guideLst>
        <p:guide orient="horz" pos="3951"/>
        <p:guide orient="horz" pos="377"/>
        <p:guide pos="5471"/>
        <p:guide pos="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858BF-E995-6B4A-A066-18CA04BBA799}" type="datetimeFigureOut">
              <a:rPr lang="en-US" smtClean="0"/>
              <a:pPr/>
              <a:t>5/5/18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647A9-C306-BB40-B7AB-6894368BB4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909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695E9-1DC5-9344-A1C3-9069609C108C}" type="datetimeFigureOut">
              <a:rPr lang="en-US" smtClean="0"/>
              <a:pPr/>
              <a:t>5/5/18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F319C-988A-5846-9E9C-782AF28753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164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F319C-988A-5846-9E9C-782AF28753F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38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/>
              <a:cs typeface="Arial"/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050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2814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7765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baseline="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4" name="Picture 3" descr="Lady_taking_money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4"/>
          <a:stretch/>
        </p:blipFill>
        <p:spPr>
          <a:xfrm>
            <a:off x="4452776" y="0"/>
            <a:ext cx="4691224" cy="6234176"/>
          </a:xfrm>
          <a:prstGeom prst="rect">
            <a:avLst/>
          </a:prstGeom>
        </p:spPr>
      </p:pic>
      <p:sp>
        <p:nvSpPr>
          <p:cNvPr id="13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8183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ibb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 userDrawn="1"/>
        </p:nvSpPr>
        <p:spPr>
          <a:xfrm>
            <a:off x="-458596" y="4246352"/>
            <a:ext cx="8497813" cy="1587024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 userDrawn="1"/>
        </p:nvSpPr>
        <p:spPr>
          <a:xfrm>
            <a:off x="-458596" y="2263927"/>
            <a:ext cx="7408653" cy="1587024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hape 145"/>
          <p:cNvSpPr/>
          <p:nvPr userDrawn="1"/>
        </p:nvSpPr>
        <p:spPr>
          <a:xfrm flipV="1">
            <a:off x="2353345" y="4559499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7" name="Shape 145"/>
          <p:cNvSpPr/>
          <p:nvPr userDrawn="1"/>
        </p:nvSpPr>
        <p:spPr>
          <a:xfrm flipV="1">
            <a:off x="2353345" y="2519497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31381" y="2448129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31381" y="4445001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509129" y="2420689"/>
            <a:ext cx="4244561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2509129" y="4388817"/>
            <a:ext cx="5417213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Group 2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6252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1828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5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1211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5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2321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0015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0015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4640015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4640015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63733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54692" y="1648885"/>
            <a:ext cx="4394200" cy="3304116"/>
          </a:xfrm>
          <a:prstGeom prst="rect">
            <a:avLst/>
          </a:prstGeom>
        </p:spPr>
        <p:txBody>
          <a:bodyPr vert="horz"/>
          <a:lstStyle>
            <a:lvl1pPr marL="342900" indent="-342900"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5613" indent="-171450">
              <a:defRPr sz="1100">
                <a:solidFill>
                  <a:srgbClr val="7F7F7F"/>
                </a:solidFill>
                <a:latin typeface="Arial"/>
                <a:cs typeface="Arial"/>
              </a:defRPr>
            </a:lvl2pPr>
            <a:lvl3pPr marL="573088" indent="-117475">
              <a:defRPr sz="1000">
                <a:solidFill>
                  <a:srgbClr val="7F7F7F"/>
                </a:solidFill>
                <a:latin typeface="Arial"/>
                <a:cs typeface="Arial"/>
              </a:defRPr>
            </a:lvl3pPr>
          </a:lstStyle>
          <a:p>
            <a:pPr marL="285750" lvl="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14110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47676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1" name="Parallelogram 10"/>
          <p:cNvSpPr/>
          <p:nvPr userDrawn="1"/>
        </p:nvSpPr>
        <p:spPr>
          <a:xfrm>
            <a:off x="3195638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2" name="Parallelogram 11"/>
          <p:cNvSpPr/>
          <p:nvPr userDrawn="1"/>
        </p:nvSpPr>
        <p:spPr>
          <a:xfrm>
            <a:off x="5943601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2006601"/>
            <a:ext cx="2651973" cy="406188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3400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71710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020737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195638" y="2156885"/>
            <a:ext cx="2547677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 b="1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195638" y="2413000"/>
            <a:ext cx="2547677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293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3032" y="1295400"/>
            <a:ext cx="8231258" cy="4976284"/>
          </a:xfrm>
          <a:prstGeom prst="rect">
            <a:avLst/>
          </a:prstGeom>
        </p:spPr>
        <p:txBody>
          <a:bodyPr vert="horz"/>
          <a:lstStyle>
            <a:lvl1pPr marL="280988" indent="-280988">
              <a:buFont typeface="Arial"/>
              <a:buChar char="•"/>
              <a:defRPr sz="2200">
                <a:solidFill>
                  <a:srgbClr val="003087"/>
                </a:solidFill>
                <a:latin typeface="Arial"/>
                <a:cs typeface="Arial"/>
              </a:defRPr>
            </a:lvl1pPr>
            <a:lvl2pPr marL="512763" indent="-231775">
              <a:buFont typeface="Arial"/>
              <a:buChar char="•"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806450" indent="-293688">
              <a:buFont typeface="Arial"/>
              <a:buChar char="•"/>
              <a:defRPr sz="18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  </a:t>
            </a:r>
          </a:p>
          <a:p>
            <a:pPr lvl="1"/>
            <a:r>
              <a:rPr lang="en-US" dirty="0"/>
              <a:t> </a:t>
            </a:r>
          </a:p>
          <a:p>
            <a:pPr lvl="2"/>
            <a:r>
              <a:rPr lang="en-US" dirty="0"/>
              <a:t> </a:t>
            </a:r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0547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24391" y="1505237"/>
            <a:ext cx="3377143" cy="317412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6318796" y="2943213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8796" y="1433630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1822648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arallelogram 22"/>
          <p:cNvSpPr/>
          <p:nvPr userDrawn="1"/>
        </p:nvSpPr>
        <p:spPr>
          <a:xfrm>
            <a:off x="424391" y="3605773"/>
            <a:ext cx="3377143" cy="317412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28796" y="3534166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53032" y="3923184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hevron 16"/>
          <p:cNvSpPr/>
          <p:nvPr userDrawn="1"/>
        </p:nvSpPr>
        <p:spPr>
          <a:xfrm>
            <a:off x="5334000" y="925104"/>
            <a:ext cx="609600" cy="5043897"/>
          </a:xfrm>
          <a:prstGeom prst="chevron">
            <a:avLst>
              <a:gd name="adj" fmla="val 89614"/>
            </a:avLst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8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39535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arallelogram 14"/>
          <p:cNvSpPr>
            <a:spLocks noChangeAspect="1"/>
          </p:cNvSpPr>
          <p:nvPr userDrawn="1"/>
        </p:nvSpPr>
        <p:spPr>
          <a:xfrm>
            <a:off x="5643036" y="1485255"/>
            <a:ext cx="2823633" cy="2491444"/>
          </a:xfrm>
          <a:prstGeom prst="parallelogram">
            <a:avLst>
              <a:gd name="adj" fmla="val 18333"/>
            </a:avLst>
          </a:prstGeom>
          <a:solidFill>
            <a:srgbClr val="FF8F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6" name="Parallelogram 15"/>
          <p:cNvSpPr>
            <a:spLocks noChangeAspect="1"/>
          </p:cNvSpPr>
          <p:nvPr userDrawn="1"/>
        </p:nvSpPr>
        <p:spPr>
          <a:xfrm>
            <a:off x="4211885" y="2431532"/>
            <a:ext cx="2963898" cy="2243667"/>
          </a:xfrm>
          <a:prstGeom prst="parallelogram">
            <a:avLst>
              <a:gd name="adj" fmla="val 19972"/>
            </a:avLst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7" name="Parallelogram 16"/>
          <p:cNvSpPr>
            <a:spLocks noChangeAspect="1"/>
          </p:cNvSpPr>
          <p:nvPr userDrawn="1"/>
        </p:nvSpPr>
        <p:spPr>
          <a:xfrm>
            <a:off x="5490636" y="3034655"/>
            <a:ext cx="2878665" cy="2654947"/>
          </a:xfrm>
          <a:prstGeom prst="parallelogram">
            <a:avLst>
              <a:gd name="adj" fmla="val 19972"/>
            </a:avLst>
          </a:pr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497921" y="262903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076476" y="16180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5733723" y="5153942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 21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05656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47676" y="1843117"/>
            <a:ext cx="2629717" cy="981587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/>
          <p:cNvSpPr/>
          <p:nvPr userDrawn="1"/>
        </p:nvSpPr>
        <p:spPr>
          <a:xfrm>
            <a:off x="5707110" y="1847949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/>
          <p:cNvSpPr/>
          <p:nvPr userDrawn="1"/>
        </p:nvSpPr>
        <p:spPr>
          <a:xfrm>
            <a:off x="3077393" y="1843117"/>
            <a:ext cx="2629717" cy="981587"/>
          </a:xfrm>
          <a:prstGeom prst="parallelogram">
            <a:avLst/>
          </a:prstGeom>
          <a:solidFill>
            <a:srgbClr val="89CA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3400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175253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779595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50851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076628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5702405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6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16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21617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arallelogram 16"/>
          <p:cNvSpPr/>
          <p:nvPr userDrawn="1"/>
        </p:nvSpPr>
        <p:spPr>
          <a:xfrm>
            <a:off x="577517" y="4061232"/>
            <a:ext cx="2629717" cy="981587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5836951" y="4066064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allelogram 18"/>
          <p:cNvSpPr/>
          <p:nvPr userDrawn="1"/>
        </p:nvSpPr>
        <p:spPr>
          <a:xfrm>
            <a:off x="3207234" y="4061232"/>
            <a:ext cx="2629717" cy="981587"/>
          </a:xfrm>
          <a:prstGeom prst="parallelogram">
            <a:avLst/>
          </a:prstGeom>
          <a:solidFill>
            <a:srgbClr val="89CA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6572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86289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914696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70011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395788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6021565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6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55414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00601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98267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1" y="1648884"/>
            <a:ext cx="8332182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6237732" y="6403401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58907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/>
              <a:cs typeface="Arial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7018337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1" y="2514600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4887547" y="6385568"/>
            <a:ext cx="2275253" cy="302199"/>
            <a:chOff x="4735147" y="6385568"/>
            <a:chExt cx="2275253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23630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/>
              <a:cs typeface="Arial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800600" y="6385568"/>
            <a:ext cx="2275253" cy="302199"/>
            <a:chOff x="4735147" y="6385568"/>
            <a:chExt cx="2275253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0679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al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2666303"/>
            <a:ext cx="7809325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52006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1" y="1648884"/>
            <a:ext cx="8332182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279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shap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2"/>
          <a:stretch/>
        </p:blipFill>
        <p:spPr>
          <a:xfrm flipH="1" flipV="1">
            <a:off x="7103530" y="0"/>
            <a:ext cx="2040471" cy="6858000"/>
          </a:xfrm>
          <a:prstGeom prst="rect">
            <a:avLst/>
          </a:prstGeom>
        </p:spPr>
      </p:pic>
      <p:sp>
        <p:nvSpPr>
          <p:cNvPr id="6" name="AutoShape 1"/>
          <p:cNvSpPr>
            <a:spLocks/>
          </p:cNvSpPr>
          <p:nvPr userDrawn="1"/>
        </p:nvSpPr>
        <p:spPr bwMode="auto">
          <a:xfrm>
            <a:off x="449263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© 2016 PayPal Inc. All rights reserved.</a:t>
            </a:r>
            <a:r>
              <a:rPr lang="en-US" sz="700" b="0" i="0" baseline="0" dirty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 Confidential and proprietary</a:t>
            </a:r>
            <a:r>
              <a:rPr lang="en-US" sz="700" b="0" i="0" dirty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.</a:t>
            </a:r>
            <a:endParaRPr lang="en-US" sz="700" b="0" i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" name="Picture 9" descr="pp_v_color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58" y="5316152"/>
            <a:ext cx="1159404" cy="1143683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735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11253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/>
          <p:cNvSpPr/>
          <p:nvPr userDrawn="1"/>
        </p:nvSpPr>
        <p:spPr>
          <a:xfrm>
            <a:off x="-458596" y="4246352"/>
            <a:ext cx="8497813" cy="1587024"/>
          </a:xfrm>
          <a:prstGeom prst="parallelogram">
            <a:avLst/>
          </a:pr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Parallelogram 9"/>
          <p:cNvSpPr/>
          <p:nvPr userDrawn="1"/>
        </p:nvSpPr>
        <p:spPr>
          <a:xfrm>
            <a:off x="-458596" y="2263927"/>
            <a:ext cx="7408653" cy="1587024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hape 145"/>
          <p:cNvSpPr/>
          <p:nvPr userDrawn="1"/>
        </p:nvSpPr>
        <p:spPr>
          <a:xfrm flipV="1">
            <a:off x="2353345" y="4559499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2" name="Shape 145"/>
          <p:cNvSpPr/>
          <p:nvPr userDrawn="1"/>
        </p:nvSpPr>
        <p:spPr>
          <a:xfrm flipV="1">
            <a:off x="2353345" y="2519497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31381" y="2448129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31381" y="4445001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509129" y="2420689"/>
            <a:ext cx="4244561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2509129" y="4388817"/>
            <a:ext cx="5417213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5" name="Picture 14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90429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ckground with bulleted text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7675" y="1490134"/>
            <a:ext cx="3424238" cy="3522133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endParaRPr lang="en-US" dirty="0"/>
          </a:p>
        </p:txBody>
      </p:sp>
      <p:sp>
        <p:nvSpPr>
          <p:cNvPr id="10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</a:t>
            </a:r>
            <a:r>
              <a:rPr lang="en-US" sz="700" b="0" i="0" kern="1200" baseline="0" dirty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r>
              <a:rPr lang="en-US" sz="700" b="0" i="0" kern="1200" dirty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PayPal Inc. All rights reserved. Confidential and proprietary.</a:t>
            </a:r>
            <a:endParaRPr lang="en-US" sz="700" b="0" i="0" kern="1200" dirty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 descr="pp_h_1C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93037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9"/>
          <p:cNvSpPr/>
          <p:nvPr userDrawn="1"/>
        </p:nvSpPr>
        <p:spPr>
          <a:xfrm>
            <a:off x="577517" y="3079645"/>
            <a:ext cx="2629717" cy="981587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9CDE"/>
              </a:solidFill>
            </a:endParaRPr>
          </a:p>
        </p:txBody>
      </p:sp>
      <p:sp>
        <p:nvSpPr>
          <p:cNvPr id="11" name="Parallelogram 10"/>
          <p:cNvSpPr/>
          <p:nvPr userDrawn="1"/>
        </p:nvSpPr>
        <p:spPr>
          <a:xfrm>
            <a:off x="5836951" y="3084477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 userDrawn="1"/>
        </p:nvSpPr>
        <p:spPr>
          <a:xfrm>
            <a:off x="3207234" y="3079645"/>
            <a:ext cx="2629717" cy="981587"/>
          </a:xfrm>
          <a:prstGeom prst="parallelogram">
            <a:avLst/>
          </a:prstGeom>
          <a:solidFill>
            <a:srgbClr val="77E0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77517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152550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5791200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57022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3295672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971139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4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6" name="Picture 15" descr="pp_h_1C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88814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51346" y="186807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51346" y="305810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51346" y="4221307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636592" y="219727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636592" y="338730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636592" y="455051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115554" y="186807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115554" y="305810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5115554" y="4221307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400800" y="219727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Font typeface="Arial"/>
              <a:buNone/>
            </a:pPr>
            <a:r>
              <a:rPr lang="en-US" dirty="0"/>
              <a:t>Click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400800" y="338730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6400800" y="455051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31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0" name="Picture 29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32" name="Group 31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42827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509370" y="86903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477980" y="1939729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503700" y="3046389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833381" y="86287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833381" y="194752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33381" y="2969334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472310" y="415502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472310" y="5269141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833381" y="407832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Font typeface="Arial"/>
              <a:buNone/>
            </a:pPr>
            <a:r>
              <a:rPr lang="en-US" dirty="0"/>
              <a:t>Click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833381" y="5105255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362625" y="2457389"/>
            <a:ext cx="3578590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9600" b="1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91597" y="389579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800" b="0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2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4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6" name="Picture 2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30" name="Group 29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90894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Slide">
    <p:bg>
      <p:bgPr>
        <a:solidFill>
          <a:srgbClr val="009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2666303"/>
            <a:ext cx="7809325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23169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5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698530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47413" cy="533400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19201"/>
            <a:ext cx="8247412" cy="49244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71500" indent="-228600">
              <a:defRPr/>
            </a:lvl2pPr>
            <a:lvl3pPr marL="800100" indent="-228600">
              <a:defRPr/>
            </a:lvl3pPr>
            <a:lvl4pPr marL="1028700" indent="-280988">
              <a:defRPr/>
            </a:lvl4pPr>
            <a:lvl5pPr marL="1257300" indent="-2286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95063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854ACF-EFF3-42D3-AB5F-408268493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7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bg>
      <p:bgPr>
        <a:solidFill>
          <a:srgbClr val="009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shap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2"/>
          <a:stretch/>
        </p:blipFill>
        <p:spPr>
          <a:xfrm flipH="1" flipV="1">
            <a:off x="7103530" y="0"/>
            <a:ext cx="2040471" cy="6858000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449263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© 2016 PayPal Inc. All rights reserved.</a:t>
            </a:r>
            <a:r>
              <a:rPr lang="en-US" sz="700" b="0" i="0" baseline="0" dirty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 Confidential and proprietary</a:t>
            </a:r>
            <a:r>
              <a:rPr lang="en-US" sz="700" b="0" i="0" dirty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.</a:t>
            </a:r>
            <a:endParaRPr lang="en-US" sz="700" b="0" i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0" name="Picture 9" descr="pp_v_color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58" y="5316152"/>
            <a:ext cx="1159404" cy="1143683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4735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185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5562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9999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9506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5356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77E0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795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FF8F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5816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43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89" r:id="rId2"/>
    <p:sldLayoutId id="2147483656" r:id="rId3"/>
    <p:sldLayoutId id="2147483666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55" r:id="rId10"/>
    <p:sldLayoutId id="2147483667" r:id="rId11"/>
    <p:sldLayoutId id="2147483674" r:id="rId12"/>
    <p:sldLayoutId id="2147483671" r:id="rId13"/>
    <p:sldLayoutId id="2147483668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  <p:sldLayoutId id="2147483687" r:id="rId22"/>
    <p:sldLayoutId id="2147483688" r:id="rId23"/>
    <p:sldLayoutId id="2147483673" r:id="rId24"/>
    <p:sldLayoutId id="2147483672" r:id="rId25"/>
    <p:sldLayoutId id="2147483650" r:id="rId26"/>
    <p:sldLayoutId id="2147483657" r:id="rId27"/>
    <p:sldLayoutId id="2147483665" r:id="rId28"/>
    <p:sldLayoutId id="2147483670" r:id="rId29"/>
    <p:sldLayoutId id="2147483679" r:id="rId30"/>
    <p:sldLayoutId id="2147483677" r:id="rId31"/>
    <p:sldLayoutId id="2147483676" r:id="rId32"/>
    <p:sldLayoutId id="2147483675" r:id="rId33"/>
    <p:sldLayoutId id="2147483678" r:id="rId34"/>
    <p:sldLayoutId id="2147483649" r:id="rId35"/>
    <p:sldLayoutId id="2147483669" r:id="rId36"/>
    <p:sldLayoutId id="2147483690" r:id="rId3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Spark:</a:t>
            </a:r>
          </a:p>
          <a:p>
            <a:r>
              <a:rPr lang="en-US" dirty="0"/>
              <a:t>Developing With RDDs</a:t>
            </a:r>
          </a:p>
        </p:txBody>
      </p:sp>
    </p:spTree>
    <p:extLst>
      <p:ext uri="{BB962C8B-B14F-4D97-AF65-F5344CB8AC3E}">
        <p14:creationId xmlns:p14="http://schemas.microsoft.com/office/powerpoint/2010/main" val="859597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  RDDs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basic programming concept in Spark</a:t>
            </a:r>
          </a:p>
          <a:p>
            <a:pPr lvl="1"/>
            <a:r>
              <a:rPr lang="en-US" dirty="0"/>
              <a:t>Lowest level of abstraction</a:t>
            </a:r>
          </a:p>
          <a:p>
            <a:r>
              <a:rPr lang="en-US" dirty="0"/>
              <a:t>Represent distributed, redundant, read-only collections</a:t>
            </a:r>
          </a:p>
          <a:p>
            <a:r>
              <a:rPr lang="en-US" dirty="0"/>
              <a:t>Transformable with deferred processing</a:t>
            </a:r>
          </a:p>
          <a:p>
            <a:r>
              <a:rPr lang="en-US" dirty="0"/>
              <a:t>Actions trigger processing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231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What is an RDD?</a:t>
            </a:r>
          </a:p>
          <a:p>
            <a:r>
              <a:rPr lang="en-US" dirty="0"/>
              <a:t>Bootstrapping RDDs</a:t>
            </a:r>
          </a:p>
          <a:p>
            <a:r>
              <a:rPr lang="en-US" dirty="0"/>
              <a:t>Common Operations</a:t>
            </a:r>
          </a:p>
          <a:p>
            <a:r>
              <a:rPr lang="en-US" dirty="0"/>
              <a:t>Laziness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922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RDD?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Resilient Distributed Dataset</a:t>
            </a:r>
          </a:p>
          <a:p>
            <a:pPr lvl="1"/>
            <a:r>
              <a:rPr lang="en-US" dirty="0"/>
              <a:t>Dataset:  an immutable collection of objects</a:t>
            </a:r>
          </a:p>
          <a:p>
            <a:pPr lvl="1"/>
            <a:r>
              <a:rPr lang="en-US" dirty="0"/>
              <a:t>Distributed:  partitioned across nodes of a cluster</a:t>
            </a:r>
          </a:p>
          <a:p>
            <a:pPr lvl="1"/>
            <a:r>
              <a:rPr lang="en-US" dirty="0"/>
              <a:t>Resilient:  redundant copies of each partition across cluster</a:t>
            </a:r>
          </a:p>
          <a:p>
            <a:endParaRPr lang="en-US" dirty="0"/>
          </a:p>
          <a:p>
            <a:r>
              <a:rPr lang="en-US" dirty="0"/>
              <a:t>Lowest level of abstraction in Spark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10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D8935-77E9-5543-980E-8E7A06F24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Spark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9112F0-0AC9-2248-8D1E-627D16652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506E9-D9BB-AD45-A473-49A3F49A53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3032" y="1295400"/>
            <a:ext cx="8231258" cy="4572000"/>
          </a:xfrm>
        </p:spPr>
        <p:txBody>
          <a:bodyPr/>
          <a:lstStyle/>
          <a:p>
            <a:pPr lvl="1"/>
            <a:r>
              <a:rPr lang="en-US" dirty="0"/>
              <a:t>Older documentation tends to suggest creating a </a:t>
            </a:r>
            <a:r>
              <a:rPr lang="en-US" dirty="0" err="1"/>
              <a:t>SparkContext</a:t>
            </a:r>
            <a:r>
              <a:rPr lang="en-US" dirty="0"/>
              <a:t> and accessing the context directly, but from Spark 2.0 onward, </a:t>
            </a:r>
            <a:r>
              <a:rPr lang="en-US" dirty="0" err="1"/>
              <a:t>SparkSession</a:t>
            </a:r>
            <a:r>
              <a:rPr lang="en-US" dirty="0"/>
              <a:t> is preferred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80A97-9F38-844F-8DFC-5750B5628335}"/>
              </a:ext>
            </a:extLst>
          </p:cNvPr>
          <p:cNvSpPr txBox="1"/>
          <p:nvPr/>
        </p:nvSpPr>
        <p:spPr>
          <a:xfrm>
            <a:off x="542039" y="2490722"/>
            <a:ext cx="8229600" cy="7555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r>
              <a:rPr lang="en-US" sz="1600" dirty="0" err="1">
                <a:solidFill>
                  <a:schemeClr val="tx1"/>
                </a:solidFill>
              </a:rPr>
              <a:t>val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sparkConf</a:t>
            </a:r>
            <a:r>
              <a:rPr lang="en-US" sz="1600" dirty="0">
                <a:solidFill>
                  <a:schemeClr val="tx1"/>
                </a:solidFill>
              </a:rPr>
              <a:t> = new </a:t>
            </a:r>
            <a:r>
              <a:rPr lang="en-US" sz="1600" dirty="0" err="1">
                <a:solidFill>
                  <a:schemeClr val="tx1"/>
                </a:solidFill>
              </a:rPr>
              <a:t>SparkConf</a:t>
            </a:r>
            <a:r>
              <a:rPr lang="en-US" sz="1600" dirty="0">
                <a:solidFill>
                  <a:schemeClr val="tx1"/>
                </a:solidFill>
              </a:rPr>
              <a:t>().</a:t>
            </a:r>
            <a:r>
              <a:rPr lang="en-US" sz="1600" dirty="0" err="1">
                <a:solidFill>
                  <a:schemeClr val="tx1"/>
                </a:solidFill>
              </a:rPr>
              <a:t>setAppName</a:t>
            </a:r>
            <a:r>
              <a:rPr lang="en-US" sz="1600" dirty="0">
                <a:solidFill>
                  <a:schemeClr val="tx1"/>
                </a:solidFill>
              </a:rPr>
              <a:t>("</a:t>
            </a:r>
            <a:r>
              <a:rPr lang="en-US" sz="1600" dirty="0" err="1">
                <a:solidFill>
                  <a:schemeClr val="tx1"/>
                </a:solidFill>
              </a:rPr>
              <a:t>SparkSessionZipsExample</a:t>
            </a:r>
            <a:r>
              <a:rPr lang="en-US" sz="1600" dirty="0">
                <a:solidFill>
                  <a:schemeClr val="tx1"/>
                </a:solidFill>
              </a:rPr>
              <a:t>").</a:t>
            </a:r>
            <a:r>
              <a:rPr lang="en-US" sz="1600" dirty="0" err="1">
                <a:solidFill>
                  <a:schemeClr val="tx1"/>
                </a:solidFill>
              </a:rPr>
              <a:t>setMaster</a:t>
            </a:r>
            <a:r>
              <a:rPr lang="en-US" sz="1600" dirty="0">
                <a:solidFill>
                  <a:schemeClr val="tx1"/>
                </a:solidFill>
              </a:rPr>
              <a:t>("local")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r>
              <a:rPr lang="en-US" sz="1600" dirty="0" err="1">
                <a:solidFill>
                  <a:schemeClr val="tx1"/>
                </a:solidFill>
              </a:rPr>
              <a:t>val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sc</a:t>
            </a:r>
            <a:r>
              <a:rPr lang="en-US" sz="1600" dirty="0">
                <a:solidFill>
                  <a:schemeClr val="tx1"/>
                </a:solidFill>
              </a:rPr>
              <a:t> = new </a:t>
            </a:r>
            <a:r>
              <a:rPr lang="en-US" sz="1600" dirty="0" err="1">
                <a:solidFill>
                  <a:schemeClr val="tx1"/>
                </a:solidFill>
              </a:rPr>
              <a:t>SparkContext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sparkConf</a:t>
            </a:r>
            <a:r>
              <a:rPr lang="en-US" sz="1600" dirty="0">
                <a:solidFill>
                  <a:schemeClr val="tx1"/>
                </a:solidFill>
              </a:rPr>
              <a:t>).set("</a:t>
            </a:r>
            <a:r>
              <a:rPr lang="en-US" sz="1600" dirty="0" err="1">
                <a:solidFill>
                  <a:schemeClr val="tx1"/>
                </a:solidFill>
              </a:rPr>
              <a:t>spark.some.config.option</a:t>
            </a:r>
            <a:r>
              <a:rPr lang="en-US" sz="1600" dirty="0">
                <a:solidFill>
                  <a:schemeClr val="tx1"/>
                </a:solidFill>
              </a:rPr>
              <a:t>", "some-value")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D91367-8D0E-984A-A10E-099F70DE6C3A}"/>
              </a:ext>
            </a:extLst>
          </p:cNvPr>
          <p:cNvSpPr txBox="1"/>
          <p:nvPr/>
        </p:nvSpPr>
        <p:spPr>
          <a:xfrm>
            <a:off x="542039" y="3566598"/>
            <a:ext cx="8229599" cy="246028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r>
              <a:rPr lang="en-US" sz="2000" dirty="0" err="1"/>
              <a:t>val</a:t>
            </a:r>
            <a:r>
              <a:rPr lang="en-US" sz="2000" dirty="0"/>
              <a:t> spark = </a:t>
            </a:r>
            <a:r>
              <a:rPr lang="en-US" sz="2000" dirty="0" err="1"/>
              <a:t>SparkSession</a:t>
            </a:r>
            <a:br>
              <a:rPr lang="en-US" sz="2000" dirty="0"/>
            </a:br>
            <a:r>
              <a:rPr lang="en-US" sz="2000" dirty="0"/>
              <a:t>	 .builder()</a:t>
            </a:r>
            <a:br>
              <a:rPr lang="en-US" sz="2000" dirty="0"/>
            </a:br>
            <a:r>
              <a:rPr lang="en-US" sz="2000" dirty="0"/>
              <a:t>	 .</a:t>
            </a:r>
            <a:r>
              <a:rPr lang="en-US" sz="2000" dirty="0" err="1"/>
              <a:t>appName</a:t>
            </a:r>
            <a:r>
              <a:rPr lang="en-US" sz="2000" dirty="0"/>
              <a:t>(”Some Name")</a:t>
            </a:r>
            <a:br>
              <a:rPr lang="en-US" sz="2000" dirty="0"/>
            </a:br>
            <a:r>
              <a:rPr lang="en-US" sz="2000" dirty="0"/>
              <a:t>	 .config(…)</a:t>
            </a:r>
            <a:br>
              <a:rPr lang="en-US" sz="2000" dirty="0"/>
            </a:br>
            <a:r>
              <a:rPr lang="en-US" sz="2000" dirty="0"/>
              <a:t>	….</a:t>
            </a:r>
            <a:br>
              <a:rPr lang="en-US" sz="2000" dirty="0"/>
            </a:br>
            <a:r>
              <a:rPr lang="en-US" sz="2000" dirty="0"/>
              <a:t>	 .</a:t>
            </a:r>
            <a:r>
              <a:rPr lang="en-US" sz="2000" dirty="0" err="1"/>
              <a:t>getOrCreate</a:t>
            </a:r>
            <a:r>
              <a:rPr lang="en-US" sz="2000" dirty="0"/>
              <a:t>()</a:t>
            </a:r>
            <a:endParaRPr lang="en-US" sz="2000" dirty="0">
              <a:solidFill>
                <a:srgbClr val="7F7F7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521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RDDs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RDDs are obtained from </a:t>
            </a:r>
            <a:r>
              <a:rPr lang="en-US" dirty="0" err="1"/>
              <a:t>SparkContext</a:t>
            </a:r>
            <a:r>
              <a:rPr lang="en-US" dirty="0"/>
              <a:t> methods, including</a:t>
            </a:r>
          </a:p>
          <a:p>
            <a:endParaRPr lang="en-US" dirty="0"/>
          </a:p>
          <a:p>
            <a:pPr lvl="1"/>
            <a:r>
              <a:rPr lang="en-US" sz="1800" b="1" dirty="0" err="1">
                <a:latin typeface="Courier New"/>
                <a:cs typeface="Courier New"/>
              </a:rPr>
              <a:t>textFile</a:t>
            </a:r>
            <a:r>
              <a:rPr lang="en-US" sz="1800" b="1" dirty="0">
                <a:latin typeface="Courier New"/>
                <a:cs typeface="Courier New"/>
              </a:rPr>
              <a:t>("/path/to/file", </a:t>
            </a:r>
            <a:r>
              <a:rPr lang="is-IS" sz="1800" b="1" dirty="0">
                <a:latin typeface="Courier New"/>
                <a:cs typeface="Courier New"/>
              </a:rPr>
              <a:t>…</a:t>
            </a:r>
            <a:r>
              <a:rPr lang="en-US" sz="1800" b="1" dirty="0">
                <a:latin typeface="Courier New"/>
                <a:cs typeface="Courier New"/>
              </a:rPr>
              <a:t>): RDD[String]</a:t>
            </a:r>
          </a:p>
          <a:p>
            <a:pPr lvl="2"/>
            <a:r>
              <a:rPr lang="en-US" dirty="0"/>
              <a:t>RDD with array of lines</a:t>
            </a:r>
          </a:p>
          <a:p>
            <a:pPr lvl="2"/>
            <a:endParaRPr lang="en-US" dirty="0"/>
          </a:p>
          <a:p>
            <a:pPr lvl="1"/>
            <a:r>
              <a:rPr lang="en-US" sz="1800" b="1" dirty="0" err="1">
                <a:latin typeface="Courier New"/>
                <a:cs typeface="Courier New"/>
              </a:rPr>
              <a:t>wholeTextFiles</a:t>
            </a:r>
            <a:r>
              <a:rPr lang="en-US" sz="1800" b="1" dirty="0">
                <a:latin typeface="Courier New"/>
                <a:cs typeface="Courier New"/>
              </a:rPr>
              <a:t>("/path", </a:t>
            </a:r>
            <a:r>
              <a:rPr lang="is-IS" sz="1800" b="1" dirty="0">
                <a:latin typeface="Courier New"/>
                <a:cs typeface="Courier New"/>
              </a:rPr>
              <a:t>…</a:t>
            </a:r>
            <a:r>
              <a:rPr lang="en-US" sz="1800" b="1" dirty="0">
                <a:latin typeface="Courier New"/>
                <a:cs typeface="Courier New"/>
              </a:rPr>
              <a:t>): RDD[(</a:t>
            </a:r>
            <a:r>
              <a:rPr lang="en-US" sz="1800" b="1" dirty="0" err="1">
                <a:latin typeface="Courier New"/>
                <a:cs typeface="Courier New"/>
              </a:rPr>
              <a:t>String,String</a:t>
            </a:r>
            <a:r>
              <a:rPr lang="en-US" sz="1800" b="1" dirty="0">
                <a:latin typeface="Courier New"/>
                <a:cs typeface="Courier New"/>
              </a:rPr>
              <a:t>)]</a:t>
            </a:r>
          </a:p>
          <a:p>
            <a:pPr lvl="2"/>
            <a:r>
              <a:rPr lang="en-US" dirty="0"/>
              <a:t>RDD with tuples of filename &amp; contents</a:t>
            </a:r>
          </a:p>
          <a:p>
            <a:pPr lvl="2"/>
            <a:endParaRPr lang="en-US" dirty="0"/>
          </a:p>
          <a:p>
            <a:pPr lvl="1"/>
            <a:r>
              <a:rPr lang="en-US" sz="1800" b="1" dirty="0" err="1">
                <a:latin typeface="Courier New"/>
                <a:cs typeface="Courier New"/>
              </a:rPr>
              <a:t>sequenceFile</a:t>
            </a:r>
            <a:r>
              <a:rPr lang="en-US" sz="1800" b="1" dirty="0">
                <a:latin typeface="Courier New"/>
                <a:cs typeface="Courier New"/>
              </a:rPr>
              <a:t>[K,V]("/path/to/file", </a:t>
            </a:r>
            <a:r>
              <a:rPr lang="is-IS" sz="1800" b="1" dirty="0">
                <a:latin typeface="Courier New"/>
                <a:cs typeface="Courier New"/>
              </a:rPr>
              <a:t>…</a:t>
            </a:r>
            <a:r>
              <a:rPr lang="en-US" sz="1800" b="1" dirty="0">
                <a:latin typeface="Courier New"/>
                <a:cs typeface="Courier New"/>
              </a:rPr>
              <a:t>): RDD[(K,V)]</a:t>
            </a:r>
          </a:p>
          <a:p>
            <a:pPr lvl="2"/>
            <a:r>
              <a:rPr lang="en-US" dirty="0"/>
              <a:t>RDD from a </a:t>
            </a:r>
            <a:r>
              <a:rPr lang="en-US" dirty="0" err="1"/>
              <a:t>Hadoop</a:t>
            </a:r>
            <a:r>
              <a:rPr lang="en-US" dirty="0"/>
              <a:t> </a:t>
            </a:r>
            <a:r>
              <a:rPr lang="en-US" dirty="0" err="1"/>
              <a:t>SequenceFile</a:t>
            </a:r>
            <a:r>
              <a:rPr lang="en-US" dirty="0"/>
              <a:t> with given key &amp; value classes</a:t>
            </a:r>
          </a:p>
          <a:p>
            <a:pPr lvl="2"/>
            <a:endParaRPr lang="en-US" dirty="0"/>
          </a:p>
          <a:p>
            <a:pPr lvl="1"/>
            <a:r>
              <a:rPr lang="en-US" sz="1800" b="1" dirty="0" err="1">
                <a:latin typeface="Courier New"/>
                <a:cs typeface="Courier New"/>
              </a:rPr>
              <a:t>parellelize</a:t>
            </a:r>
            <a:r>
              <a:rPr lang="en-US" sz="1800" b="1" dirty="0">
                <a:latin typeface="Courier New"/>
                <a:cs typeface="Courier New"/>
              </a:rPr>
              <a:t>[T](</a:t>
            </a:r>
            <a:r>
              <a:rPr lang="en-US" sz="1800" b="1" dirty="0" err="1">
                <a:latin typeface="Courier New"/>
                <a:cs typeface="Courier New"/>
              </a:rPr>
              <a:t>seq</a:t>
            </a:r>
            <a:r>
              <a:rPr lang="en-US" sz="1800" b="1" dirty="0">
                <a:latin typeface="Courier New"/>
                <a:cs typeface="Courier New"/>
              </a:rPr>
              <a:t>): RDD[T]</a:t>
            </a:r>
          </a:p>
          <a:p>
            <a:pPr lvl="2"/>
            <a:r>
              <a:rPr lang="en-US" dirty="0"/>
              <a:t>RDD from a </a:t>
            </a:r>
            <a:r>
              <a:rPr lang="en-US" dirty="0" err="1"/>
              <a:t>Scala</a:t>
            </a:r>
            <a:r>
              <a:rPr lang="en-US" dirty="0"/>
              <a:t> collection as </a:t>
            </a:r>
            <a:r>
              <a:rPr lang="en-US" dirty="0" err="1"/>
              <a:t>Seq</a:t>
            </a:r>
            <a:r>
              <a:rPr lang="en-US" dirty="0"/>
              <a:t>[T]</a:t>
            </a:r>
          </a:p>
        </p:txBody>
      </p:sp>
    </p:spTree>
    <p:extLst>
      <p:ext uri="{BB962C8B-B14F-4D97-AF65-F5344CB8AC3E}">
        <p14:creationId xmlns:p14="http://schemas.microsoft.com/office/powerpoint/2010/main" val="3036401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Operations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RDDs generally have two kinds of operations</a:t>
            </a:r>
          </a:p>
          <a:p>
            <a:pPr lvl="1"/>
            <a:r>
              <a:rPr lang="en-US" dirty="0"/>
              <a:t>Transformations:  map, </a:t>
            </a:r>
            <a:r>
              <a:rPr lang="en-US" dirty="0" err="1"/>
              <a:t>flatMap</a:t>
            </a:r>
            <a:r>
              <a:rPr lang="en-US" dirty="0"/>
              <a:t>, filter, </a:t>
            </a:r>
            <a:r>
              <a:rPr lang="en-US" dirty="0" err="1"/>
              <a:t>groupBy</a:t>
            </a:r>
            <a:r>
              <a:rPr lang="en-US" dirty="0"/>
              <a:t>, </a:t>
            </a:r>
            <a:r>
              <a:rPr lang="is-IS" dirty="0"/>
              <a:t>…</a:t>
            </a:r>
            <a:endParaRPr lang="en-US" dirty="0"/>
          </a:p>
          <a:p>
            <a:pPr lvl="1"/>
            <a:r>
              <a:rPr lang="en-US" dirty="0"/>
              <a:t>Actions:  count, collect, take, first, distinct, fold, min, max, </a:t>
            </a:r>
            <a:r>
              <a:rPr lang="is-IS" dirty="0"/>
              <a:t>…</a:t>
            </a:r>
            <a:endParaRPr lang="en-US" dirty="0"/>
          </a:p>
          <a:p>
            <a:endParaRPr lang="en-US" dirty="0"/>
          </a:p>
          <a:p>
            <a:r>
              <a:rPr lang="en-US" dirty="0"/>
              <a:t>Other operations</a:t>
            </a:r>
          </a:p>
          <a:p>
            <a:pPr lvl="1"/>
            <a:r>
              <a:rPr lang="en-US" dirty="0"/>
              <a:t>persist (AKA cache)</a:t>
            </a:r>
          </a:p>
          <a:p>
            <a:pPr lvl="1"/>
            <a:r>
              <a:rPr lang="en-US" dirty="0" err="1"/>
              <a:t>unpersist</a:t>
            </a:r>
            <a:endParaRPr lang="en-US" dirty="0"/>
          </a:p>
          <a:p>
            <a:pPr lvl="1"/>
            <a:r>
              <a:rPr lang="en-US" dirty="0" err="1"/>
              <a:t>sparkContext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98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Operations:  Transformations (Examples)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53032" y="920013"/>
            <a:ext cx="8714768" cy="5199271"/>
          </a:xfrm>
        </p:spPr>
        <p:txBody>
          <a:bodyPr/>
          <a:lstStyle/>
          <a:p>
            <a:r>
              <a:rPr lang="en-US" sz="1800" b="1" dirty="0" err="1">
                <a:latin typeface="Courier New"/>
                <a:cs typeface="Courier New"/>
              </a:rPr>
              <a:t>val</a:t>
            </a:r>
            <a:r>
              <a:rPr lang="en-US" sz="1800" b="1" dirty="0">
                <a:latin typeface="Courier New"/>
                <a:cs typeface="Courier New"/>
              </a:rPr>
              <a:t> lines = </a:t>
            </a:r>
            <a:r>
              <a:rPr lang="en-US" sz="1800" b="1" dirty="0" err="1">
                <a:latin typeface="Courier New"/>
                <a:cs typeface="Courier New"/>
              </a:rPr>
              <a:t>sc.textFile</a:t>
            </a:r>
            <a:r>
              <a:rPr lang="en-US" sz="1800" b="1" dirty="0">
                <a:latin typeface="Courier New"/>
                <a:cs typeface="Courier New"/>
              </a:rPr>
              <a:t>("/path/to/file")</a:t>
            </a:r>
            <a:br>
              <a:rPr lang="en-US" sz="1800" b="1" dirty="0">
                <a:latin typeface="Courier New"/>
                <a:cs typeface="Courier New"/>
              </a:rPr>
            </a:br>
            <a:r>
              <a:rPr lang="en-US" sz="1800" b="1" dirty="0">
                <a:solidFill>
                  <a:srgbClr val="FF0000"/>
                </a:solidFill>
                <a:latin typeface="Courier New"/>
                <a:cs typeface="Courier New"/>
              </a:rPr>
              <a:t>lines = </a:t>
            </a:r>
            <a:r>
              <a:rPr lang="en-US" sz="1800" b="1" dirty="0" err="1">
                <a:solidFill>
                  <a:srgbClr val="FF0000"/>
                </a:solidFill>
                <a:latin typeface="Courier New"/>
                <a:cs typeface="Courier New"/>
              </a:rPr>
              <a:t>sc.textFile</a:t>
            </a:r>
            <a:r>
              <a:rPr lang="en-US" sz="1800" b="1" dirty="0">
                <a:solidFill>
                  <a:srgbClr val="FF0000"/>
                </a:solidFill>
                <a:latin typeface="Courier New"/>
                <a:cs typeface="Courier New"/>
              </a:rPr>
              <a:t>("/path/to/file”)</a:t>
            </a:r>
            <a:br>
              <a:rPr lang="en-US" sz="1800" b="1" dirty="0">
                <a:solidFill>
                  <a:srgbClr val="FF0000"/>
                </a:solidFill>
                <a:latin typeface="Courier New"/>
                <a:cs typeface="Courier New"/>
              </a:rPr>
            </a:br>
            <a:r>
              <a:rPr lang="en-US" sz="1800" b="1" dirty="0" err="1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JavaRDD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&lt;String&gt; lines =</a:t>
            </a:r>
            <a:b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</a:b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		</a:t>
            </a:r>
            <a:r>
              <a:rPr lang="en-US" sz="1800" b="1" dirty="0" err="1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spark.read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().</a:t>
            </a:r>
            <a:r>
              <a:rPr lang="en-US" sz="1800" b="1" dirty="0" err="1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textFile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(file).</a:t>
            </a:r>
            <a:r>
              <a:rPr lang="en-US" sz="1800" b="1" dirty="0" err="1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javaRDD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();</a:t>
            </a:r>
          </a:p>
          <a:p>
            <a:pPr marL="574675" lvl="2" indent="-280988"/>
            <a:r>
              <a:rPr lang="en-US" dirty="0"/>
              <a:t>Obtain RDD from text file via </a:t>
            </a:r>
            <a:r>
              <a:rPr lang="en-US" dirty="0" err="1"/>
              <a:t>SparkContext</a:t>
            </a:r>
            <a:r>
              <a:rPr lang="en-US" dirty="0"/>
              <a:t> </a:t>
            </a:r>
            <a:r>
              <a:rPr lang="en-US" dirty="0" err="1"/>
              <a:t>sc</a:t>
            </a:r>
            <a:endParaRPr lang="en-US" dirty="0"/>
          </a:p>
          <a:p>
            <a:r>
              <a:rPr lang="en-US" sz="1800" b="1" dirty="0" err="1">
                <a:latin typeface="Courier New"/>
                <a:cs typeface="Courier New"/>
              </a:rPr>
              <a:t>lines.filter</a:t>
            </a:r>
            <a:r>
              <a:rPr lang="en-US" sz="1800" b="1" dirty="0">
                <a:latin typeface="Courier New"/>
                <a:cs typeface="Courier New"/>
              </a:rPr>
              <a:t>(_.</a:t>
            </a:r>
            <a:r>
              <a:rPr lang="en-US" sz="1800" b="1" dirty="0" err="1">
                <a:latin typeface="Courier New"/>
                <a:cs typeface="Courier New"/>
              </a:rPr>
              <a:t>toLowerCase.contains</a:t>
            </a:r>
            <a:r>
              <a:rPr lang="en-US" sz="1800" b="1" dirty="0">
                <a:latin typeface="Courier New"/>
                <a:cs typeface="Courier New"/>
              </a:rPr>
              <a:t>("error"))</a:t>
            </a:r>
            <a:br>
              <a:rPr lang="en-US" sz="1800" b="1" dirty="0">
                <a:latin typeface="Courier New"/>
                <a:cs typeface="Courier New"/>
              </a:rPr>
            </a:br>
            <a:r>
              <a:rPr lang="en-US" sz="1800" b="1" dirty="0" err="1">
                <a:solidFill>
                  <a:srgbClr val="FF0000"/>
                </a:solidFill>
                <a:latin typeface="Courier New"/>
                <a:cs typeface="Courier New"/>
              </a:rPr>
              <a:t>lines.filter</a:t>
            </a:r>
            <a:r>
              <a:rPr lang="en-US" sz="1800" b="1" dirty="0">
                <a:solidFill>
                  <a:srgbClr val="FF0000"/>
                </a:solidFill>
                <a:latin typeface="Courier New"/>
                <a:cs typeface="Courier New"/>
              </a:rPr>
              <a:t>(lambda s: "error" in </a:t>
            </a:r>
            <a:r>
              <a:rPr lang="en-US" sz="1800" b="1" dirty="0" err="1">
                <a:solidFill>
                  <a:srgbClr val="FF0000"/>
                </a:solidFill>
                <a:latin typeface="Courier New"/>
                <a:cs typeface="Courier New"/>
              </a:rPr>
              <a:t>s.lower</a:t>
            </a:r>
            <a:r>
              <a:rPr lang="en-US" sz="1800" b="1" dirty="0">
                <a:solidFill>
                  <a:srgbClr val="FF0000"/>
                </a:solidFill>
                <a:latin typeface="Courier New"/>
                <a:cs typeface="Courier New"/>
              </a:rPr>
              <a:t>())</a:t>
            </a:r>
            <a:br>
              <a:rPr lang="en-US" sz="1800" b="1" dirty="0">
                <a:solidFill>
                  <a:srgbClr val="FF0000"/>
                </a:solidFill>
                <a:latin typeface="Courier New"/>
                <a:cs typeface="Courier New"/>
              </a:rPr>
            </a:br>
            <a:r>
              <a:rPr lang="en-US" sz="1800" b="1" dirty="0" err="1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lines.filter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( s -&gt; </a:t>
            </a:r>
            <a:r>
              <a:rPr lang="en-US" sz="1800" b="1" dirty="0" err="1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s.toLowerCase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().contains(”error”))</a:t>
            </a:r>
            <a:endParaRPr lang="en-US" sz="18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lvl="1"/>
            <a:r>
              <a:rPr lang="en-US" dirty="0"/>
              <a:t>Filters elements satisfying a predicate</a:t>
            </a:r>
          </a:p>
          <a:p>
            <a:r>
              <a:rPr lang="en-US" sz="1800" b="1" dirty="0" err="1">
                <a:latin typeface="Courier New"/>
                <a:cs typeface="Courier New"/>
              </a:rPr>
              <a:t>lines.map</a:t>
            </a:r>
            <a:r>
              <a:rPr lang="en-US" sz="1800" b="1" dirty="0">
                <a:latin typeface="Courier New"/>
                <a:cs typeface="Courier New"/>
              </a:rPr>
              <a:t>(_.</a:t>
            </a:r>
            <a:r>
              <a:rPr lang="en-US" sz="1800" b="1" dirty="0" err="1">
                <a:latin typeface="Courier New"/>
                <a:cs typeface="Courier New"/>
              </a:rPr>
              <a:t>toLowerCase</a:t>
            </a:r>
            <a:r>
              <a:rPr lang="en-US" sz="1800" b="1" dirty="0">
                <a:latin typeface="Courier New"/>
                <a:cs typeface="Courier New"/>
              </a:rPr>
              <a:t>)</a:t>
            </a:r>
            <a:br>
              <a:rPr lang="en-US" sz="1800" b="1" dirty="0">
                <a:latin typeface="Courier New"/>
                <a:cs typeface="Courier New"/>
              </a:rPr>
            </a:br>
            <a:r>
              <a:rPr lang="en-US" sz="1800" b="1" dirty="0" err="1">
                <a:solidFill>
                  <a:srgbClr val="FF0000"/>
                </a:solidFill>
                <a:latin typeface="Courier New"/>
                <a:cs typeface="Courier New"/>
              </a:rPr>
              <a:t>lines.map</a:t>
            </a:r>
            <a:r>
              <a:rPr lang="en-US" sz="1800" b="1" dirty="0">
                <a:solidFill>
                  <a:srgbClr val="FF0000"/>
                </a:solidFill>
                <a:latin typeface="Courier New"/>
                <a:cs typeface="Courier New"/>
              </a:rPr>
              <a:t>(lambda s: </a:t>
            </a:r>
            <a:r>
              <a:rPr lang="en-US" sz="1800" b="1" dirty="0" err="1">
                <a:solidFill>
                  <a:srgbClr val="FF0000"/>
                </a:solidFill>
                <a:latin typeface="Courier New"/>
                <a:cs typeface="Courier New"/>
              </a:rPr>
              <a:t>s.lower</a:t>
            </a:r>
            <a:r>
              <a:rPr lang="en-US" sz="1800" b="1" dirty="0">
                <a:solidFill>
                  <a:srgbClr val="FF0000"/>
                </a:solidFill>
                <a:latin typeface="Courier New"/>
                <a:cs typeface="Courier New"/>
              </a:rPr>
              <a:t>())</a:t>
            </a:r>
            <a:br>
              <a:rPr lang="en-US" sz="1800" b="1" dirty="0">
                <a:solidFill>
                  <a:srgbClr val="FF0000"/>
                </a:solidFill>
                <a:latin typeface="Courier New"/>
                <a:cs typeface="Courier New"/>
              </a:rPr>
            </a:br>
            <a:r>
              <a:rPr lang="en-US" sz="1800" b="1" dirty="0" err="1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lines.map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( String::</a:t>
            </a:r>
            <a:r>
              <a:rPr lang="en-US" sz="1800" b="1" dirty="0" err="1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toLowerCase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 );</a:t>
            </a:r>
            <a:endParaRPr lang="en-US" sz="18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lvl="1"/>
            <a:r>
              <a:rPr lang="en-US" dirty="0"/>
              <a:t>Transforms each element one-to-one</a:t>
            </a:r>
          </a:p>
          <a:p>
            <a:r>
              <a:rPr lang="en-US" sz="1800" b="1" dirty="0" err="1">
                <a:latin typeface="Courier New"/>
                <a:cs typeface="Courier New"/>
              </a:rPr>
              <a:t>lines.flatMap</a:t>
            </a:r>
            <a:r>
              <a:rPr lang="en-US" sz="1800" b="1" dirty="0">
                <a:latin typeface="Courier New"/>
                <a:cs typeface="Courier New"/>
              </a:rPr>
              <a:t>(_.split(" "))</a:t>
            </a:r>
            <a:br>
              <a:rPr lang="en-US" sz="1800" b="1" dirty="0">
                <a:latin typeface="Courier New"/>
                <a:cs typeface="Courier New"/>
              </a:rPr>
            </a:br>
            <a:r>
              <a:rPr lang="en-US" sz="1800" b="1" dirty="0" err="1">
                <a:solidFill>
                  <a:srgbClr val="FF0000"/>
                </a:solidFill>
                <a:latin typeface="Courier New"/>
                <a:cs typeface="Courier New"/>
              </a:rPr>
              <a:t>lines.flatMap</a:t>
            </a:r>
            <a:r>
              <a:rPr lang="en-US" sz="1800" b="1" dirty="0">
                <a:solidFill>
                  <a:srgbClr val="FF0000"/>
                </a:solidFill>
                <a:latin typeface="Courier New"/>
                <a:cs typeface="Courier New"/>
              </a:rPr>
              <a:t>(lambda s: </a:t>
            </a:r>
            <a:r>
              <a:rPr lang="en-US" sz="1800" b="1" dirty="0" err="1">
                <a:solidFill>
                  <a:srgbClr val="FF0000"/>
                </a:solidFill>
                <a:latin typeface="Courier New"/>
                <a:cs typeface="Courier New"/>
              </a:rPr>
              <a:t>s.split</a:t>
            </a:r>
            <a:r>
              <a:rPr lang="en-US" sz="1800" b="1" dirty="0">
                <a:solidFill>
                  <a:srgbClr val="FF0000"/>
                </a:solidFill>
                <a:latin typeface="Courier New"/>
                <a:cs typeface="Courier New"/>
              </a:rPr>
              <a:t>(" "))</a:t>
            </a:r>
            <a:br>
              <a:rPr lang="en-US" sz="1800" b="1" dirty="0">
                <a:solidFill>
                  <a:srgbClr val="FF0000"/>
                </a:solidFill>
                <a:latin typeface="Courier New"/>
                <a:cs typeface="Courier New"/>
              </a:rPr>
            </a:br>
            <a:r>
              <a:rPr lang="en-US" sz="1800" b="1" dirty="0" err="1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lines.flapMap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( s -&gt; </a:t>
            </a:r>
            <a:r>
              <a:rPr lang="en-US" sz="1800" b="1" dirty="0" err="1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s.split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(“ “))</a:t>
            </a:r>
            <a:endParaRPr lang="en-US" sz="1800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05434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Operations:  Actions (Examples)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53032" y="1143000"/>
            <a:ext cx="8231258" cy="4976284"/>
          </a:xfrm>
        </p:spPr>
        <p:txBody>
          <a:bodyPr/>
          <a:lstStyle/>
          <a:p>
            <a:r>
              <a:rPr lang="en-US" sz="1800" b="1" dirty="0" err="1">
                <a:latin typeface="Courier New"/>
                <a:cs typeface="Courier New"/>
              </a:rPr>
              <a:t>lines.collect</a:t>
            </a:r>
            <a:r>
              <a:rPr lang="en-US" sz="1800" b="1" dirty="0">
                <a:latin typeface="Courier New"/>
                <a:cs typeface="Courier New"/>
              </a:rPr>
              <a:t>()</a:t>
            </a:r>
            <a:br>
              <a:rPr lang="en-US" sz="1800" b="1" dirty="0">
                <a:latin typeface="Courier New"/>
                <a:cs typeface="Courier New"/>
              </a:rPr>
            </a:br>
            <a:r>
              <a:rPr lang="en-US" sz="1800" b="1" dirty="0" err="1">
                <a:solidFill>
                  <a:srgbClr val="FF0000"/>
                </a:solidFill>
                <a:latin typeface="Courier New"/>
                <a:cs typeface="Courier New"/>
              </a:rPr>
              <a:t>lines.collect</a:t>
            </a:r>
            <a:r>
              <a:rPr lang="en-US" sz="1800" b="1" dirty="0">
                <a:solidFill>
                  <a:srgbClr val="FF0000"/>
                </a:solidFill>
                <a:latin typeface="Courier New"/>
                <a:cs typeface="Courier New"/>
              </a:rPr>
              <a:t>()</a:t>
            </a:r>
            <a:br>
              <a:rPr lang="en-US" sz="1800" b="1" dirty="0">
                <a:solidFill>
                  <a:srgbClr val="FF0000"/>
                </a:solidFill>
                <a:latin typeface="Courier New"/>
                <a:cs typeface="Courier New"/>
              </a:rPr>
            </a:br>
            <a:r>
              <a:rPr lang="en-US" sz="1800" b="1" dirty="0" err="1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lines.collect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()</a:t>
            </a:r>
            <a:endParaRPr lang="en-US" sz="18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lvl="1"/>
            <a:r>
              <a:rPr lang="en-US" dirty="0"/>
              <a:t>Returns all items in an array</a:t>
            </a:r>
          </a:p>
          <a:p>
            <a:r>
              <a:rPr lang="en-US" sz="1800" b="1" dirty="0" err="1">
                <a:latin typeface="Courier New"/>
                <a:cs typeface="Courier New"/>
              </a:rPr>
              <a:t>lines.take</a:t>
            </a:r>
            <a:r>
              <a:rPr lang="en-US" sz="1800" b="1" dirty="0">
                <a:latin typeface="Courier New"/>
                <a:cs typeface="Courier New"/>
              </a:rPr>
              <a:t>(10) // also first, top, </a:t>
            </a:r>
            <a:r>
              <a:rPr lang="en-US" sz="1800" b="1" dirty="0" err="1">
                <a:latin typeface="Courier New"/>
                <a:cs typeface="Courier New"/>
              </a:rPr>
              <a:t>takeOrdered</a:t>
            </a:r>
            <a:r>
              <a:rPr lang="en-US" sz="1800" b="1" dirty="0">
                <a:latin typeface="Courier New"/>
                <a:cs typeface="Courier New"/>
              </a:rPr>
              <a:t>, </a:t>
            </a:r>
            <a:r>
              <a:rPr lang="is-IS" sz="1800" b="1" dirty="0">
                <a:latin typeface="Courier New"/>
                <a:cs typeface="Courier New"/>
              </a:rPr>
              <a:t>…</a:t>
            </a:r>
            <a:br>
              <a:rPr lang="is-IS" sz="1800" b="1" dirty="0">
                <a:latin typeface="Courier New"/>
                <a:cs typeface="Courier New"/>
              </a:rPr>
            </a:br>
            <a:r>
              <a:rPr lang="is-IS" sz="1800" b="1" dirty="0">
                <a:solidFill>
                  <a:srgbClr val="FF0000"/>
                </a:solidFill>
                <a:latin typeface="Courier New"/>
                <a:cs typeface="Courier New"/>
              </a:rPr>
              <a:t>lines.take(10)</a:t>
            </a:r>
            <a:br>
              <a:rPr lang="is-IS" sz="1800" b="1" dirty="0">
                <a:solidFill>
                  <a:srgbClr val="FF0000"/>
                </a:solidFill>
                <a:latin typeface="Courier New"/>
                <a:cs typeface="Courier New"/>
              </a:rPr>
            </a:br>
            <a:r>
              <a:rPr lang="en-US" sz="1800" b="1" dirty="0" err="1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lines.collect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(10)</a:t>
            </a:r>
            <a:endParaRPr lang="en-US" sz="18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lvl="1"/>
            <a:r>
              <a:rPr lang="en-US" dirty="0"/>
              <a:t>Returns first n items only</a:t>
            </a:r>
          </a:p>
          <a:p>
            <a:r>
              <a:rPr lang="en-US" sz="1800" b="1" dirty="0" err="1">
                <a:latin typeface="Courier New"/>
                <a:cs typeface="Courier New"/>
              </a:rPr>
              <a:t>lines.distinct</a:t>
            </a:r>
            <a:r>
              <a:rPr lang="en-US" sz="1800" b="1" dirty="0">
                <a:latin typeface="Courier New"/>
                <a:cs typeface="Courier New"/>
              </a:rPr>
              <a:t>()</a:t>
            </a:r>
            <a:br>
              <a:rPr lang="en-US" sz="1800" b="1" dirty="0">
                <a:latin typeface="Courier New"/>
                <a:cs typeface="Courier New"/>
              </a:rPr>
            </a:br>
            <a:r>
              <a:rPr lang="en-US" sz="1800" b="1" dirty="0" err="1">
                <a:solidFill>
                  <a:srgbClr val="FF0000"/>
                </a:solidFill>
                <a:latin typeface="Courier New"/>
                <a:cs typeface="Courier New"/>
              </a:rPr>
              <a:t>lines.distinct</a:t>
            </a:r>
            <a:r>
              <a:rPr lang="en-US" sz="1800" b="1" dirty="0">
                <a:solidFill>
                  <a:srgbClr val="FF0000"/>
                </a:solidFill>
                <a:latin typeface="Courier New"/>
                <a:cs typeface="Courier New"/>
              </a:rPr>
              <a:t>()</a:t>
            </a:r>
            <a:br>
              <a:rPr lang="en-US" sz="1800" b="1" dirty="0">
                <a:solidFill>
                  <a:srgbClr val="FF0000"/>
                </a:solidFill>
                <a:latin typeface="Courier New"/>
                <a:cs typeface="Courier New"/>
              </a:rPr>
            </a:br>
            <a:r>
              <a:rPr lang="en-US" sz="1800" b="1" dirty="0" err="1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lines.distinct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()</a:t>
            </a:r>
            <a:endParaRPr lang="en-US" sz="18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lvl="1"/>
            <a:r>
              <a:rPr lang="en-US" dirty="0"/>
              <a:t>Removes duplicates</a:t>
            </a:r>
          </a:p>
          <a:p>
            <a:r>
              <a:rPr lang="en-US" sz="1800" b="1" dirty="0" err="1">
                <a:latin typeface="Courier New"/>
                <a:cs typeface="Courier New"/>
              </a:rPr>
              <a:t>lines.reduce</a:t>
            </a:r>
            <a:r>
              <a:rPr lang="en-US" sz="1800" b="1" dirty="0">
                <a:latin typeface="Courier New"/>
                <a:cs typeface="Courier New"/>
              </a:rPr>
              <a:t>(_ + _) // also fold</a:t>
            </a:r>
            <a:br>
              <a:rPr lang="en-US" sz="1800" b="1" dirty="0">
                <a:latin typeface="Courier New"/>
                <a:cs typeface="Courier New"/>
              </a:rPr>
            </a:br>
            <a:r>
              <a:rPr lang="en-US" sz="1800" b="1" dirty="0" err="1">
                <a:solidFill>
                  <a:srgbClr val="FF0000"/>
                </a:solidFill>
                <a:latin typeface="Courier New"/>
                <a:cs typeface="Courier New"/>
              </a:rPr>
              <a:t>lines.reduce</a:t>
            </a:r>
            <a:r>
              <a:rPr lang="en-US" sz="1800" b="1" dirty="0">
                <a:solidFill>
                  <a:srgbClr val="FF0000"/>
                </a:solidFill>
                <a:latin typeface="Courier New"/>
                <a:cs typeface="Courier New"/>
              </a:rPr>
              <a:t>(lambda s, e: s + e)</a:t>
            </a:r>
            <a:br>
              <a:rPr lang="en-US" sz="1800" b="1" dirty="0">
                <a:solidFill>
                  <a:srgbClr val="FF0000"/>
                </a:solidFill>
                <a:latin typeface="Courier New"/>
                <a:cs typeface="Courier New"/>
              </a:rPr>
            </a:br>
            <a:r>
              <a:rPr lang="en-US" sz="1800" b="1" dirty="0" err="1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lines.reduce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( (</a:t>
            </a:r>
            <a:r>
              <a:rPr lang="en-US" sz="1800" b="1" dirty="0" err="1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s,e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ourier New"/>
                <a:cs typeface="Courier New"/>
              </a:rPr>
              <a:t>) -&gt; s + e )</a:t>
            </a:r>
            <a:endParaRPr lang="en-US" sz="18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lvl="1"/>
            <a:r>
              <a:rPr lang="en-US" dirty="0"/>
              <a:t>Left fold reduction</a:t>
            </a:r>
          </a:p>
          <a:p>
            <a:endParaRPr lang="en-US" sz="18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64558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Laziness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 Good </a:t>
            </a:r>
            <a:r>
              <a:rPr lang="en-US" dirty="0" err="1"/>
              <a:t>Thing</a:t>
            </a:r>
            <a:r>
              <a:rPr lang="en-US" baseline="30000" dirty="0" err="1"/>
              <a:t>TM</a:t>
            </a:r>
            <a:endParaRPr lang="en-US" baseline="30000" dirty="0"/>
          </a:p>
          <a:p>
            <a:r>
              <a:rPr lang="en-US" dirty="0"/>
              <a:t>Transformations are lazy; processing is deferred</a:t>
            </a:r>
          </a:p>
          <a:p>
            <a:r>
              <a:rPr lang="en-US" dirty="0"/>
              <a:t>Actions trigger actual processing</a:t>
            </a:r>
          </a:p>
          <a:p>
            <a:r>
              <a:rPr lang="en-US" dirty="0"/>
              <a:t>Allows for optimizations prior to data processing</a:t>
            </a:r>
          </a:p>
          <a:p>
            <a:pPr lvl="1"/>
            <a:r>
              <a:rPr lang="en-US" dirty="0"/>
              <a:t>Query plan</a:t>
            </a:r>
          </a:p>
          <a:p>
            <a:pPr lvl="1"/>
            <a:r>
              <a:rPr lang="en-US" dirty="0"/>
              <a:t>Distribution</a:t>
            </a:r>
            <a:r>
              <a:rPr lang="en-US"/>
              <a:t>/partitioning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651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003087"/>
      </a:dk2>
      <a:lt2>
        <a:srgbClr val="EEECE1"/>
      </a:lt2>
      <a:accent1>
        <a:srgbClr val="003087"/>
      </a:accent1>
      <a:accent2>
        <a:srgbClr val="009CDE"/>
      </a:accent2>
      <a:accent3>
        <a:srgbClr val="99999A"/>
      </a:accent3>
      <a:accent4>
        <a:srgbClr val="77E0C1"/>
      </a:accent4>
      <a:accent5>
        <a:srgbClr val="B0008E"/>
      </a:accent5>
      <a:accent6>
        <a:srgbClr val="FF8F1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9999A"/>
        </a:solidFill>
        <a:ln>
          <a:noFill/>
        </a:ln>
        <a:effectLst/>
      </a:spPr>
      <a:bodyPr rtlCol="0" anchor="ctr"/>
      <a:lstStyle>
        <a:defPPr algn="ctr">
          <a:defRPr dirty="0" smtClean="0"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285750" indent="-285750">
          <a:lnSpc>
            <a:spcPct val="130000"/>
          </a:lnSpc>
          <a:spcBef>
            <a:spcPct val="20000"/>
          </a:spcBef>
          <a:buClr>
            <a:srgbClr val="009CDE"/>
          </a:buClr>
          <a:buSzPct val="100000"/>
          <a:buBlip>
            <a:blip xmlns:r="http://schemas.openxmlformats.org/officeDocument/2006/relationships" r:embed="rId1"/>
          </a:buBlip>
          <a:defRPr sz="1200" dirty="0" err="1">
            <a:solidFill>
              <a:srgbClr val="7F7F7F"/>
            </a:solidFill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19447</TotalTime>
  <Words>360</Words>
  <Application>Microsoft Macintosh PowerPoint</Application>
  <PresentationFormat>On-screen Show (4:3)</PresentationFormat>
  <Paragraphs>82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Consolas</vt:lpstr>
      <vt:lpstr>Courier New</vt:lpstr>
      <vt:lpstr>Futura Std Book</vt:lpstr>
      <vt:lpstr>Helvetica</vt:lpstr>
      <vt:lpstr>Wingdings</vt:lpstr>
      <vt:lpstr>Office Theme</vt:lpstr>
      <vt:lpstr>PowerPoint Presentation</vt:lpstr>
      <vt:lpstr>Overview</vt:lpstr>
      <vt:lpstr>What is an RDD?</vt:lpstr>
      <vt:lpstr>Accessing Spark</vt:lpstr>
      <vt:lpstr>Bootstrapping RDDs</vt:lpstr>
      <vt:lpstr>Common Operations</vt:lpstr>
      <vt:lpstr>Common Operations:  Transformations (Examples)</vt:lpstr>
      <vt:lpstr>Common Operations:  Actions (Examples)</vt:lpstr>
      <vt:lpstr>Laziness</vt:lpstr>
      <vt:lpstr>Conclusion:  RDDs</vt:lpstr>
    </vt:vector>
  </TitlesOfParts>
  <Company>fuseproject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Allie Packard</dc:creator>
  <cp:lastModifiedBy>Graff, Petter</cp:lastModifiedBy>
  <cp:revision>855</cp:revision>
  <cp:lastPrinted>2014-04-15T20:58:29Z</cp:lastPrinted>
  <dcterms:created xsi:type="dcterms:W3CDTF">2014-03-31T20:09:59Z</dcterms:created>
  <dcterms:modified xsi:type="dcterms:W3CDTF">2018-05-06T05:32:44Z</dcterms:modified>
</cp:coreProperties>
</file>