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57" d="100"/>
          <a:sy n="157" d="100"/>
        </p:scale>
        <p:origin x="-1400" y="-104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722936" cy="2808429"/>
          </a:xfrm>
        </p:spPr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DStreams</a:t>
            </a:r>
            <a:r>
              <a:rPr lang="en-US" dirty="0" smtClean="0"/>
              <a:t> offer various ways to trigger processing and output data</a:t>
            </a:r>
          </a:p>
          <a:p>
            <a:pPr lvl="1"/>
            <a:r>
              <a:rPr lang="en-US" dirty="0" smtClean="0"/>
              <a:t>print</a:t>
            </a:r>
            <a:endParaRPr lang="en-US" dirty="0"/>
          </a:p>
          <a:p>
            <a:pPr lvl="1"/>
            <a:r>
              <a:rPr lang="en-US" dirty="0" err="1" smtClean="0"/>
              <a:t>saveAsTextFiles</a:t>
            </a:r>
            <a:endParaRPr lang="en-US" dirty="0"/>
          </a:p>
          <a:p>
            <a:pPr lvl="1"/>
            <a:r>
              <a:rPr lang="en-US" dirty="0" err="1" smtClean="0"/>
              <a:t>saveAsObjectFiles</a:t>
            </a:r>
            <a:endParaRPr lang="en-US" dirty="0"/>
          </a:p>
          <a:p>
            <a:pPr lvl="1"/>
            <a:r>
              <a:rPr lang="en-US" dirty="0" err="1" smtClean="0"/>
              <a:t>saveAsHadoopFiles</a:t>
            </a:r>
            <a:endParaRPr lang="en-US" dirty="0"/>
          </a:p>
          <a:p>
            <a:pPr lvl="1"/>
            <a:r>
              <a:rPr lang="en-US" dirty="0" err="1" smtClean="0"/>
              <a:t>foreachRDD</a:t>
            </a:r>
            <a:endParaRPr lang="en-US" dirty="0" smtClean="0"/>
          </a:p>
          <a:p>
            <a:r>
              <a:rPr lang="en-US" dirty="0" smtClean="0"/>
              <a:t>Most general output operation:</a:t>
            </a:r>
            <a:endParaRPr lang="en-US" dirty="0"/>
          </a:p>
          <a:p>
            <a:pPr lvl="1"/>
            <a:r>
              <a:rPr lang="en-US" dirty="0" err="1" smtClean="0"/>
              <a:t>foreachRDD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: (RDD[T]) =&gt; Unit): Unit</a:t>
            </a:r>
          </a:p>
          <a:p>
            <a:pPr lvl="1"/>
            <a:r>
              <a:rPr lang="en-US" dirty="0" smtClean="0"/>
              <a:t>Given function called for each RDD in the </a:t>
            </a:r>
            <a:r>
              <a:rPr lang="en-US" dirty="0" err="1" smtClean="0"/>
              <a:t>DStream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0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for Custom Output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foreachRDD</a:t>
            </a:r>
            <a:r>
              <a:rPr lang="en-US" dirty="0" smtClean="0"/>
              <a:t> is often used to send data to external systems, like databases, network sockets,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If expensive and/or transient resources are required, avoid serializing them or creating them too often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for Custom Output Operations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990600"/>
          </a:xfrm>
        </p:spPr>
        <p:txBody>
          <a:bodyPr/>
          <a:lstStyle/>
          <a:p>
            <a:r>
              <a:rPr lang="en-US" b="1" dirty="0" err="1" smtClean="0"/>
              <a:t>Antipattern</a:t>
            </a:r>
            <a:r>
              <a:rPr lang="en-US" dirty="0" smtClean="0"/>
              <a:t>:  serializing things that shouldn't be</a:t>
            </a:r>
          </a:p>
          <a:p>
            <a:r>
              <a:rPr lang="en-US" dirty="0" smtClean="0"/>
              <a:t>Remember </a:t>
            </a:r>
            <a:r>
              <a:rPr lang="en-US" i="1" dirty="0" smtClean="0"/>
              <a:t>where </a:t>
            </a:r>
            <a:r>
              <a:rPr lang="en-US" dirty="0" smtClean="0"/>
              <a:t>code executes!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032" y="2286001"/>
            <a:ext cx="4340326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 err="1">
                <a:solidFill>
                  <a:srgbClr val="7F7F7F"/>
                </a:solidFill>
                <a:latin typeface="Courier New"/>
                <a:cs typeface="Courier New"/>
              </a:rPr>
              <a:t>dstream.foreachRDD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{ </a:t>
            </a:r>
            <a:r>
              <a:rPr lang="en-US" sz="2000" b="1" dirty="0" err="1">
                <a:solidFill>
                  <a:srgbClr val="7F7F7F"/>
                </a:solidFill>
                <a:latin typeface="Courier New"/>
                <a:cs typeface="Courier New"/>
              </a:rPr>
              <a:t>rdd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=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7F7F7F"/>
                </a:solidFill>
                <a:latin typeface="Courier New"/>
                <a:cs typeface="Courier New"/>
              </a:rPr>
              <a:t>val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c = </a:t>
            </a:r>
            <a:r>
              <a:rPr lang="en-US" sz="2000" b="1" dirty="0" err="1">
                <a:solidFill>
                  <a:srgbClr val="7F7F7F"/>
                </a:solidFill>
                <a:latin typeface="Courier New"/>
                <a:cs typeface="Courier New"/>
              </a:rPr>
              <a:t>createConnection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rdd.foreach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{ record =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endParaRPr lang="en-US" sz="2000" b="1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c.send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(record)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c.close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}</a:t>
            </a:r>
            <a:endParaRPr lang="en-US" sz="2000" b="1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638800" y="2286001"/>
            <a:ext cx="2362200" cy="1143000"/>
          </a:xfrm>
          <a:prstGeom prst="wedgeRoundRectCallout">
            <a:avLst>
              <a:gd name="adj1" fmla="val -98576"/>
              <a:gd name="adj2" fmla="val 18766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Executes at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driver!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638800" y="3657600"/>
            <a:ext cx="2362200" cy="1143000"/>
          </a:xfrm>
          <a:prstGeom prst="wedgeRoundRectCallout">
            <a:avLst>
              <a:gd name="adj1" fmla="val -156658"/>
              <a:gd name="adj2" fmla="val -12055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Executes at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worker!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54690" y="5638800"/>
            <a:ext cx="8231258" cy="609600"/>
          </a:xfrm>
          <a:prstGeom prst="rect">
            <a:avLst/>
          </a:prstGeom>
        </p:spPr>
        <p:txBody>
          <a:bodyPr vert="horz"/>
          <a:lstStyle>
            <a:lvl1pPr marL="280988" indent="-2809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512763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2pPr>
            <a:lvl3pPr marL="806450" indent="-2936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Connections aren't normally </a:t>
            </a:r>
            <a:r>
              <a:rPr lang="en-US" dirty="0" err="1" smtClean="0"/>
              <a:t>Serializable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376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for Custom Output Operations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990600"/>
          </a:xfrm>
        </p:spPr>
        <p:txBody>
          <a:bodyPr/>
          <a:lstStyle/>
          <a:p>
            <a:r>
              <a:rPr lang="en-US" b="1" dirty="0" err="1" smtClean="0"/>
              <a:t>Antipattern</a:t>
            </a:r>
            <a:r>
              <a:rPr lang="en-US" dirty="0" smtClean="0"/>
              <a:t>:  being inefficient</a:t>
            </a:r>
          </a:p>
          <a:p>
            <a:r>
              <a:rPr lang="en-US" dirty="0" smtClean="0"/>
              <a:t>Remember:  good programming practices still apply!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868" y="2286000"/>
            <a:ext cx="4494239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 err="1">
                <a:solidFill>
                  <a:srgbClr val="7F7F7F"/>
                </a:solidFill>
                <a:latin typeface="Courier New"/>
                <a:cs typeface="Courier New"/>
              </a:rPr>
              <a:t>dstream.foreachRDD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{ </a:t>
            </a:r>
            <a:r>
              <a:rPr lang="en-US" sz="2000" b="1" dirty="0" err="1">
                <a:solidFill>
                  <a:srgbClr val="7F7F7F"/>
                </a:solidFill>
                <a:latin typeface="Courier New"/>
                <a:cs typeface="Courier New"/>
              </a:rPr>
              <a:t>rdd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=&gt;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rdd.foreach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{ record =&gt;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7F7F7F"/>
                </a:solidFill>
                <a:latin typeface="Courier New"/>
                <a:cs typeface="Courier New"/>
              </a:rPr>
              <a:t>val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c 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createConnection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c.send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(record)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c.close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}</a:t>
            </a:r>
            <a:endParaRPr lang="en-US" sz="2000" b="1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2590800"/>
            <a:ext cx="2400893" cy="931609"/>
          </a:xfrm>
          <a:prstGeom prst="wedgeRoundRectCallout">
            <a:avLst>
              <a:gd name="adj1" fmla="val -103285"/>
              <a:gd name="adj2" fmla="val 52832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Creating a new connection for each record!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54690" y="5638800"/>
            <a:ext cx="8231258" cy="609600"/>
          </a:xfrm>
          <a:prstGeom prst="rect">
            <a:avLst/>
          </a:prstGeom>
        </p:spPr>
        <p:txBody>
          <a:bodyPr vert="horz"/>
          <a:lstStyle>
            <a:lvl1pPr marL="280988" indent="-2809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512763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2pPr>
            <a:lvl3pPr marL="806450" indent="-2936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Creating a connection for each record is inefficient!</a:t>
            </a:r>
          </a:p>
        </p:txBody>
      </p:sp>
    </p:spTree>
    <p:extLst>
      <p:ext uri="{BB962C8B-B14F-4D97-AF65-F5344CB8AC3E}">
        <p14:creationId xmlns:p14="http://schemas.microsoft.com/office/powerpoint/2010/main" val="320731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for Custom Output Operations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990600"/>
          </a:xfrm>
        </p:spPr>
        <p:txBody>
          <a:bodyPr/>
          <a:lstStyle/>
          <a:p>
            <a:r>
              <a:rPr lang="en-US" dirty="0" smtClean="0"/>
              <a:t>Best practice: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connection pool</a:t>
            </a:r>
          </a:p>
          <a:p>
            <a:pPr lvl="1"/>
            <a:r>
              <a:rPr lang="en-US" dirty="0" smtClean="0"/>
              <a:t>Use one connection per partition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3868" y="2391757"/>
            <a:ext cx="8188159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 err="1">
                <a:solidFill>
                  <a:srgbClr val="7F7F7F"/>
                </a:solidFill>
                <a:latin typeface="Courier New"/>
                <a:cs typeface="Courier New"/>
              </a:rPr>
              <a:t>dstream.foreachRDD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{ </a:t>
            </a:r>
            <a:r>
              <a:rPr lang="en-US" sz="2000" b="1" dirty="0" err="1">
                <a:solidFill>
                  <a:srgbClr val="7F7F7F"/>
                </a:solidFill>
                <a:latin typeface="Courier New"/>
                <a:cs typeface="Courier New"/>
              </a:rPr>
              <a:t>rdd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=&gt;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7F7F7F"/>
                </a:solidFill>
                <a:latin typeface="Courier New"/>
                <a:cs typeface="Courier New"/>
              </a:rPr>
              <a:t>rdd.foreachPartition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{ 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p 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endParaRPr lang="en-US" sz="2000" b="1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err="1">
                <a:solidFill>
                  <a:srgbClr val="7F7F7F"/>
                </a:solidFill>
                <a:latin typeface="Courier New"/>
                <a:cs typeface="Courier New"/>
              </a:rPr>
              <a:t>val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c 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SerializableConnectionPool.getConnection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p.foreach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(record =&gt; </a:t>
            </a:r>
            <a:r>
              <a:rPr lang="en-US" sz="20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c.send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(record))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err="1">
                <a:solidFill>
                  <a:srgbClr val="7F7F7F"/>
                </a:solidFill>
                <a:latin typeface="Courier New"/>
                <a:cs typeface="Courier New"/>
              </a:rPr>
              <a:t>SerializableConnectionPool.returnConnection</a:t>
            </a: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(c)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b="1" dirty="0">
                <a:solidFill>
                  <a:srgbClr val="7F7F7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408100" y="1295400"/>
            <a:ext cx="2400893" cy="931609"/>
          </a:xfrm>
          <a:prstGeom prst="wedgeRoundRectCallout">
            <a:avLst>
              <a:gd name="adj1" fmla="val -120274"/>
              <a:gd name="adj2" fmla="val 178218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Use one connection from a pool per partition!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54690" y="5638800"/>
            <a:ext cx="8231258" cy="609600"/>
          </a:xfrm>
          <a:prstGeom prst="rect">
            <a:avLst/>
          </a:prstGeom>
        </p:spPr>
        <p:txBody>
          <a:bodyPr vert="horz"/>
          <a:lstStyle>
            <a:lvl1pPr marL="280988" indent="-2809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512763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2pPr>
            <a:lvl3pPr marL="806450" indent="-2936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Partitions are local to a worker node!</a:t>
            </a:r>
          </a:p>
        </p:txBody>
      </p:sp>
    </p:spTree>
    <p:extLst>
      <p:ext uri="{BB962C8B-B14F-4D97-AF65-F5344CB8AC3E}">
        <p14:creationId xmlns:p14="http://schemas.microsoft.com/office/powerpoint/2010/main" val="35921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</a:t>
            </a:r>
            <a:r>
              <a:rPr lang="en-US" dirty="0" err="1" smtClean="0"/>
              <a:t>DStreams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Just like RDDs, </a:t>
            </a:r>
            <a:r>
              <a:rPr lang="en-US" dirty="0" err="1" smtClean="0"/>
              <a:t>DStreams</a:t>
            </a:r>
            <a:r>
              <a:rPr lang="en-US" dirty="0" smtClean="0"/>
              <a:t> can be cached</a:t>
            </a:r>
          </a:p>
          <a:p>
            <a:pPr lvl="1"/>
            <a:r>
              <a:rPr lang="en-US" dirty="0" smtClean="0"/>
              <a:t>persist(level: </a:t>
            </a:r>
            <a:r>
              <a:rPr lang="en-US" dirty="0" err="1" smtClean="0"/>
              <a:t>StorageLevel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Useful if the data in the </a:t>
            </a:r>
            <a:r>
              <a:rPr lang="en-US" dirty="0" err="1" smtClean="0"/>
              <a:t>DStream</a:t>
            </a:r>
            <a:r>
              <a:rPr lang="en-US" dirty="0" smtClean="0"/>
              <a:t> will be used again</a:t>
            </a:r>
          </a:p>
          <a:p>
            <a:r>
              <a:rPr lang="en-US" dirty="0" err="1" smtClean="0"/>
              <a:t>DStreams</a:t>
            </a:r>
            <a:r>
              <a:rPr lang="en-US" dirty="0" smtClean="0"/>
              <a:t> created by window operations are automatically cached; no need to call persist</a:t>
            </a:r>
          </a:p>
          <a:p>
            <a:r>
              <a:rPr lang="en-US" dirty="0" smtClean="0"/>
              <a:t>For input streams that receive data over the network, persistence is set by default to replicate to two nodes</a:t>
            </a:r>
          </a:p>
          <a:p>
            <a:r>
              <a:rPr lang="en-US" dirty="0" smtClean="0"/>
              <a:t>By default, </a:t>
            </a:r>
            <a:r>
              <a:rPr lang="en-US" dirty="0" err="1" smtClean="0"/>
              <a:t>DStream</a:t>
            </a:r>
            <a:r>
              <a:rPr lang="en-US" dirty="0" smtClean="0"/>
              <a:t> caching uses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Remember, streaming applications must usually operate 24/7</a:t>
            </a:r>
          </a:p>
          <a:p>
            <a:endParaRPr lang="en-US" dirty="0" smtClean="0"/>
          </a:p>
          <a:p>
            <a:r>
              <a:rPr lang="en-US" dirty="0" smtClean="0"/>
              <a:t>In order to recover from failures, you need to save enough information to restart properly; called "</a:t>
            </a:r>
            <a:r>
              <a:rPr lang="en-US" dirty="0" err="1" smtClean="0"/>
              <a:t>checkpointing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Two kinds of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/>
            <a:r>
              <a:rPr lang="en-US" dirty="0" smtClean="0"/>
              <a:t>Metadata </a:t>
            </a:r>
            <a:r>
              <a:rPr lang="en-US" dirty="0" err="1" smtClean="0"/>
              <a:t>checkpointing</a:t>
            </a:r>
            <a:r>
              <a:rPr lang="en-US" dirty="0" smtClean="0"/>
              <a:t>: saving </a:t>
            </a:r>
            <a:r>
              <a:rPr lang="en-US" dirty="0" err="1" smtClean="0"/>
              <a:t>DStream</a:t>
            </a:r>
            <a:r>
              <a:rPr lang="en-US" dirty="0" smtClean="0"/>
              <a:t> definitions to HDFS</a:t>
            </a:r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checkpointing</a:t>
            </a:r>
            <a:r>
              <a:rPr lang="en-US" dirty="0" smtClean="0"/>
              <a:t>: saving generated RDDs to HDFS</a:t>
            </a:r>
          </a:p>
        </p:txBody>
      </p:sp>
    </p:spTree>
    <p:extLst>
      <p:ext uri="{BB962C8B-B14F-4D97-AF65-F5344CB8AC3E}">
        <p14:creationId xmlns:p14="http://schemas.microsoft.com/office/powerpoint/2010/main" val="154732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 use:</a:t>
            </a:r>
          </a:p>
          <a:p>
            <a:pPr lvl="1"/>
            <a:r>
              <a:rPr lang="en-US" dirty="0" smtClean="0"/>
              <a:t>Identify &amp; create a directory in HDFS to save checkpoint data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streamingContext.checkpoint</a:t>
            </a:r>
            <a:r>
              <a:rPr lang="en-US" dirty="0" smtClean="0"/>
              <a:t>(</a:t>
            </a:r>
            <a:r>
              <a:rPr lang="en-US" dirty="0" err="1" smtClean="0"/>
              <a:t>dir</a:t>
            </a:r>
            <a:r>
              <a:rPr lang="en-US" dirty="0" smtClean="0"/>
              <a:t>), passing HDFS directory</a:t>
            </a:r>
          </a:p>
          <a:p>
            <a:pPr lvl="1"/>
            <a:r>
              <a:rPr lang="en-US" dirty="0" smtClean="0"/>
              <a:t>When driver is starting, use </a:t>
            </a:r>
            <a:r>
              <a:rPr lang="en-US" dirty="0" err="1" smtClean="0"/>
              <a:t>StreamingContext.getOrCreate</a:t>
            </a:r>
            <a:r>
              <a:rPr lang="en-US" dirty="0" smtClean="0"/>
              <a:t>(</a:t>
            </a:r>
            <a:r>
              <a:rPr lang="en-US" dirty="0" err="1" smtClean="0"/>
              <a:t>dir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is-IS" dirty="0" smtClean="0"/>
              <a:t>), where dir is directory &amp; fn is StreamingContext creation function</a:t>
            </a:r>
          </a:p>
          <a:p>
            <a:endParaRPr lang="is-IS" dirty="0" smtClean="0"/>
          </a:p>
          <a:p>
            <a:r>
              <a:rPr lang="is-IS" dirty="0" smtClean="0"/>
              <a:t>Due to checkpoint load incurred, consider checkpoint interval</a:t>
            </a:r>
          </a:p>
          <a:p>
            <a:pPr lvl="1"/>
            <a:r>
              <a:rPr lang="is-IS" dirty="0" smtClean="0"/>
              <a:t>Use dstream.checkpoint(i: Interval)</a:t>
            </a:r>
          </a:p>
          <a:p>
            <a:pPr lvl="1"/>
            <a:r>
              <a:rPr lang="is-IS" dirty="0" smtClean="0"/>
              <a:t>Good default is 5-10 sliding intervals of the D</a:t>
            </a:r>
            <a:r>
              <a:rPr lang="en-US" dirty="0" smtClean="0"/>
              <a:t>s</a:t>
            </a:r>
            <a:r>
              <a:rPr lang="is-IS" dirty="0" smtClean="0"/>
              <a:t>tream, but YMMV</a:t>
            </a:r>
          </a:p>
          <a:p>
            <a:pPr lvl="1"/>
            <a:endParaRPr lang="is-IS" dirty="0"/>
          </a:p>
          <a:p>
            <a:r>
              <a:rPr lang="is-IS" dirty="0" smtClean="0"/>
              <a:t>Remember to configure application so that driver gets automatically restarted</a:t>
            </a:r>
          </a:p>
          <a:p>
            <a:pPr lvl="1"/>
            <a:r>
              <a:rPr lang="is-IS" dirty="0" smtClean="0"/>
              <a:t>Each cluster manager has its own means to restart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3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Spark Streaming 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Cluster with a </a:t>
            </a:r>
            <a:r>
              <a:rPr lang="en-US" dirty="0" err="1" smtClean="0"/>
              <a:t>ClusterManager</a:t>
            </a:r>
            <a:endParaRPr lang="en-US" dirty="0" smtClean="0"/>
          </a:p>
          <a:p>
            <a:pPr lvl="1"/>
            <a:r>
              <a:rPr lang="en-US" dirty="0" smtClean="0"/>
              <a:t>Streaming application assembly </a:t>
            </a:r>
            <a:r>
              <a:rPr lang="en-US" dirty="0" err="1" smtClean="0"/>
              <a:t>uberjar</a:t>
            </a:r>
            <a:endParaRPr lang="en-US" dirty="0" smtClean="0"/>
          </a:p>
          <a:p>
            <a:pPr lvl="2"/>
            <a:r>
              <a:rPr lang="en-US" dirty="0" smtClean="0"/>
              <a:t>Program + transitive dependencies except Spark &amp; </a:t>
            </a:r>
            <a:r>
              <a:rPr lang="en-US" dirty="0" err="1" smtClean="0"/>
              <a:t>Hadoop</a:t>
            </a:r>
            <a:endParaRPr lang="en-US" dirty="0"/>
          </a:p>
          <a:p>
            <a:pPr lvl="2"/>
            <a:r>
              <a:rPr lang="en-US" dirty="0"/>
              <a:t>U</a:t>
            </a:r>
            <a:r>
              <a:rPr lang="en-US" dirty="0" smtClean="0"/>
              <a:t>se maven-assembly-plugin or </a:t>
            </a:r>
            <a:r>
              <a:rPr lang="en-US" dirty="0" err="1" smtClean="0"/>
              <a:t>sbt</a:t>
            </a:r>
            <a:r>
              <a:rPr lang="en-US" dirty="0" smtClean="0"/>
              <a:t>-assembly</a:t>
            </a:r>
          </a:p>
          <a:p>
            <a:pPr lvl="1"/>
            <a:r>
              <a:rPr lang="en-US" dirty="0" smtClean="0"/>
              <a:t>Configure sufficient executor memory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 err="1" smtClean="0"/>
              <a:t>checkpointing</a:t>
            </a:r>
            <a:r>
              <a:rPr lang="en-US" dirty="0" smtClean="0"/>
              <a:t>:  directory &amp; checkpoint interval</a:t>
            </a:r>
          </a:p>
          <a:p>
            <a:pPr lvl="1"/>
            <a:r>
              <a:rPr lang="en-US" dirty="0" smtClean="0"/>
              <a:t>Configure automatic restart of driver (cluster-specific)</a:t>
            </a:r>
          </a:p>
          <a:p>
            <a:pPr lvl="1"/>
            <a:r>
              <a:rPr lang="en-US" dirty="0" smtClean="0"/>
              <a:t>Configure write-ahead logs (Spark 1.2+)</a:t>
            </a:r>
          </a:p>
          <a:p>
            <a:pPr lvl="1"/>
            <a:r>
              <a:rPr lang="en-US" dirty="0" smtClean="0"/>
              <a:t>Configure max receiving rate</a:t>
            </a:r>
          </a:p>
          <a:p>
            <a:pPr lvl="2"/>
            <a:r>
              <a:rPr lang="en-US" dirty="0" smtClean="0"/>
              <a:t>In Spark 1.5+, can be automatic: </a:t>
            </a:r>
            <a:r>
              <a:rPr lang="en-US" dirty="0" err="1" smtClean="0"/>
              <a:t>spark.streaming.backpressure.enabled</a:t>
            </a:r>
            <a:r>
              <a:rPr lang="en-US" dirty="0" smtClean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164673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Spark Streaming </a:t>
            </a:r>
            <a:r>
              <a:rPr lang="en-US" dirty="0" smtClean="0"/>
              <a:t>Applications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Upgrading:  to </a:t>
            </a:r>
            <a:r>
              <a:rPr lang="en-US" dirty="0"/>
              <a:t>upgrade an </a:t>
            </a:r>
            <a:r>
              <a:rPr lang="en-US" dirty="0" smtClean="0"/>
              <a:t>existing, running </a:t>
            </a:r>
            <a:r>
              <a:rPr lang="en-US" dirty="0"/>
              <a:t>streaming application, </a:t>
            </a:r>
            <a:r>
              <a:rPr lang="en-US" dirty="0" smtClean="0"/>
              <a:t>either</a:t>
            </a:r>
            <a:endParaRPr lang="en-US" dirty="0"/>
          </a:p>
          <a:p>
            <a:pPr lvl="1"/>
            <a:r>
              <a:rPr lang="en-US" dirty="0"/>
              <a:t>Bring new up alongside old, then shutdown </a:t>
            </a:r>
            <a:r>
              <a:rPr lang="en-US" dirty="0" smtClean="0"/>
              <a:t>old, or</a:t>
            </a:r>
          </a:p>
          <a:p>
            <a:pPr lvl="1"/>
            <a:r>
              <a:rPr lang="en-US" dirty="0" smtClean="0"/>
              <a:t>Shutdown old &amp; start new:</a:t>
            </a:r>
          </a:p>
          <a:p>
            <a:pPr lvl="2"/>
            <a:r>
              <a:rPr lang="en-US" dirty="0" err="1" smtClean="0"/>
              <a:t>Drainstop</a:t>
            </a:r>
            <a:r>
              <a:rPr lang="en-US" dirty="0" smtClean="0"/>
              <a:t> old application via </a:t>
            </a:r>
            <a:r>
              <a:rPr lang="en-US" dirty="0" err="1" smtClean="0"/>
              <a:t>streamingContext.stop</a:t>
            </a:r>
            <a:r>
              <a:rPr lang="en-US" dirty="0" smtClean="0"/>
              <a:t>(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Bring up new application with different checkpoint directory</a:t>
            </a:r>
          </a:p>
          <a:p>
            <a:pPr lvl="2"/>
            <a:r>
              <a:rPr lang="en-US" dirty="0" smtClean="0"/>
              <a:t>Requires that sources of streamed data support source-side buffering, unless you can tolerate gap in data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6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Streaming v. Batch Programs</a:t>
            </a:r>
          </a:p>
          <a:p>
            <a:r>
              <a:rPr lang="en-US" dirty="0" smtClean="0"/>
              <a:t>Streaming Context</a:t>
            </a:r>
          </a:p>
          <a:p>
            <a:r>
              <a:rPr lang="en-US" dirty="0" err="1" smtClean="0"/>
              <a:t>DStreams</a:t>
            </a:r>
            <a:endParaRPr lang="en-US" dirty="0" smtClean="0"/>
          </a:p>
          <a:p>
            <a:r>
              <a:rPr lang="en-US" dirty="0" err="1" smtClean="0"/>
              <a:t>Stateful</a:t>
            </a:r>
            <a:r>
              <a:rPr lang="en-US" dirty="0" smtClean="0"/>
              <a:t> Processing</a:t>
            </a:r>
          </a:p>
          <a:p>
            <a:r>
              <a:rPr lang="en-US" dirty="0" smtClean="0"/>
              <a:t>Window Operations</a:t>
            </a:r>
          </a:p>
          <a:p>
            <a:r>
              <a:rPr lang="en-US" dirty="0" smtClean="0"/>
              <a:t>Join &amp; Transform Operations</a:t>
            </a:r>
          </a:p>
          <a:p>
            <a:r>
              <a:rPr lang="en-US" dirty="0" smtClean="0"/>
              <a:t>Output Operations</a:t>
            </a:r>
          </a:p>
          <a:p>
            <a:r>
              <a:rPr lang="en-US" dirty="0" smtClean="0"/>
              <a:t>Design Patterns for Custom Output Operations</a:t>
            </a:r>
          </a:p>
          <a:p>
            <a:r>
              <a:rPr lang="en-US" dirty="0" smtClean="0"/>
              <a:t>Caching </a:t>
            </a:r>
            <a:r>
              <a:rPr lang="en-US" dirty="0" err="1" smtClean="0"/>
              <a:t>DStreams</a:t>
            </a:r>
            <a:endParaRPr lang="en-US" dirty="0" smtClean="0"/>
          </a:p>
          <a:p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Deploying Spark Streaming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Spark Streaming Applications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</a:p>
          <a:p>
            <a:pPr lvl="1"/>
            <a:r>
              <a:rPr lang="en-US" dirty="0" smtClean="0"/>
              <a:t>Ensure batch processing time is less than the batch interval and/or the queuing delay; if not, system can't keep up</a:t>
            </a:r>
          </a:p>
          <a:p>
            <a:pPr lvl="1"/>
            <a:r>
              <a:rPr lang="en-US" dirty="0" smtClean="0"/>
              <a:t>If falling behind, try</a:t>
            </a:r>
          </a:p>
          <a:p>
            <a:pPr lvl="2"/>
            <a:r>
              <a:rPr lang="en-US" dirty="0" smtClean="0"/>
              <a:t>Reducing batch size,</a:t>
            </a:r>
          </a:p>
          <a:p>
            <a:pPr lvl="2"/>
            <a:r>
              <a:rPr lang="en-US" dirty="0" smtClean="0"/>
              <a:t>Increasing parallelism, or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ncreasing cluster resources</a:t>
            </a:r>
          </a:p>
          <a:p>
            <a:r>
              <a:rPr lang="en-US" dirty="0" smtClean="0"/>
              <a:t>Other considerations beyond scope of this lesson</a:t>
            </a:r>
          </a:p>
          <a:p>
            <a:pPr lvl="1"/>
            <a:r>
              <a:rPr lang="en-US" dirty="0" smtClean="0"/>
              <a:t>There are </a:t>
            </a:r>
            <a:r>
              <a:rPr lang="en-US" i="1" dirty="0" smtClean="0"/>
              <a:t>many </a:t>
            </a:r>
            <a:r>
              <a:rPr lang="en-US" dirty="0" smtClean="0"/>
              <a:t>tunable adjustments in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66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Spark handles streaming data</a:t>
            </a:r>
          </a:p>
          <a:p>
            <a:r>
              <a:rPr lang="en-US" dirty="0" smtClean="0"/>
              <a:t>Streaming API is nearly identical to batch API</a:t>
            </a:r>
          </a:p>
          <a:p>
            <a:r>
              <a:rPr lang="en-US" dirty="0" err="1" smtClean="0"/>
              <a:t>DStream</a:t>
            </a:r>
            <a:r>
              <a:rPr lang="en-US" dirty="0" smtClean="0"/>
              <a:t> is core abstraction</a:t>
            </a:r>
          </a:p>
          <a:p>
            <a:pPr lvl="1"/>
            <a:r>
              <a:rPr lang="en-US" dirty="0" smtClean="0"/>
              <a:t>Discretized stream</a:t>
            </a:r>
          </a:p>
          <a:p>
            <a:pPr lvl="1"/>
            <a:r>
              <a:rPr lang="en-US" dirty="0" smtClean="0"/>
              <a:t>Collection of RDDs, one per batch (usually ~1 second)</a:t>
            </a:r>
          </a:p>
          <a:p>
            <a:r>
              <a:rPr lang="en-US" dirty="0" smtClean="0"/>
              <a:t>Sliding windows of data possible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data processing possible</a:t>
            </a:r>
          </a:p>
          <a:p>
            <a:pPr lvl="1"/>
            <a:r>
              <a:rPr lang="en-US" dirty="0" smtClean="0"/>
              <a:t>Running totals, etc.</a:t>
            </a:r>
          </a:p>
          <a:p>
            <a:r>
              <a:rPr lang="en-US" dirty="0" err="1" smtClean="0"/>
              <a:t>DStreams</a:t>
            </a:r>
            <a:r>
              <a:rPr lang="en-US" dirty="0" smtClean="0"/>
              <a:t> can be combined with batch RDDs</a:t>
            </a:r>
          </a:p>
          <a:p>
            <a:r>
              <a:rPr lang="en-US" dirty="0" smtClean="0"/>
              <a:t>Deploy via spark-submit with application </a:t>
            </a:r>
            <a:r>
              <a:rPr lang="en-US" dirty="0" err="1" smtClean="0"/>
              <a:t>uberjar</a:t>
            </a:r>
            <a:endParaRPr lang="en-US" dirty="0" smtClean="0"/>
          </a:p>
          <a:p>
            <a:r>
              <a:rPr lang="en-US" dirty="0" smtClean="0"/>
              <a:t>Remember </a:t>
            </a:r>
            <a:r>
              <a:rPr lang="en-US" dirty="0" err="1" smtClean="0"/>
              <a:t>checkpointing</a:t>
            </a:r>
            <a:r>
              <a:rPr lang="en-US" dirty="0" smtClean="0"/>
              <a:t> &amp; restart capabilities</a:t>
            </a:r>
          </a:p>
        </p:txBody>
      </p:sp>
    </p:spTree>
    <p:extLst>
      <p:ext uri="{BB962C8B-B14F-4D97-AF65-F5344CB8AC3E}">
        <p14:creationId xmlns:p14="http://schemas.microsoft.com/office/powerpoint/2010/main" val="59583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v. Batch Programs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Batch programs operate on historical data</a:t>
            </a:r>
          </a:p>
          <a:p>
            <a:pPr lvl="1"/>
            <a:r>
              <a:rPr lang="en-US" dirty="0" smtClean="0"/>
              <a:t>Ad-Hoc queries in Spark shell</a:t>
            </a:r>
          </a:p>
          <a:p>
            <a:pPr lvl="1"/>
            <a:r>
              <a:rPr lang="en-US" dirty="0" smtClean="0"/>
              <a:t>Statistical analysis, machine learning,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Periodic batch programs:  daily, weekly, monthly, quarterly, 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Streaming programs operate on continuously incoming data</a:t>
            </a:r>
          </a:p>
          <a:p>
            <a:pPr lvl="1"/>
            <a:r>
              <a:rPr lang="en-US" dirty="0" smtClean="0"/>
              <a:t>From streams (Twitter, Kinesis), distributed messaging (Kafka, MQTT), log data (Flume, web logs), raw sockets,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With 24x7 uptime requirements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76400" y="4114492"/>
            <a:ext cx="6019800" cy="2249721"/>
            <a:chOff x="1676400" y="4114492"/>
            <a:chExt cx="6019800" cy="22497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4114492"/>
              <a:ext cx="6019800" cy="224972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89268" y="6006227"/>
              <a:ext cx="4206932" cy="265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009CDE"/>
                </a:buClr>
                <a:buSzPct val="100000"/>
              </a:pPr>
              <a:r>
                <a:rPr lang="en-US" sz="900" dirty="0" smtClean="0">
                  <a:solidFill>
                    <a:srgbClr val="7F7F7F"/>
                  </a:solidFill>
                  <a:latin typeface="Arial"/>
                  <a:cs typeface="Arial"/>
                </a:rPr>
                <a:t>Source</a:t>
              </a:r>
              <a:r>
                <a:rPr lang="en-US" sz="900" dirty="0">
                  <a:solidFill>
                    <a:srgbClr val="7F7F7F"/>
                  </a:solidFill>
                  <a:latin typeface="Arial"/>
                  <a:cs typeface="Arial"/>
                </a:rPr>
                <a:t>: http://</a:t>
              </a:r>
              <a:r>
                <a:rPr lang="en-US" sz="900" dirty="0" err="1">
                  <a:solidFill>
                    <a:srgbClr val="7F7F7F"/>
                  </a:solidFill>
                  <a:latin typeface="Arial"/>
                  <a:cs typeface="Arial"/>
                </a:rPr>
                <a:t>spark.apache.org</a:t>
              </a:r>
              <a:r>
                <a:rPr lang="en-US" sz="900" dirty="0">
                  <a:solidFill>
                    <a:srgbClr val="7F7F7F"/>
                  </a:solidFill>
                  <a:latin typeface="Arial"/>
                  <a:cs typeface="Arial"/>
                </a:rPr>
                <a:t>/docs/latest/streaming-programming-</a:t>
              </a:r>
              <a:r>
                <a:rPr lang="en-US" sz="900" dirty="0" err="1">
                  <a:solidFill>
                    <a:srgbClr val="7F7F7F"/>
                  </a:solidFill>
                  <a:latin typeface="Arial"/>
                  <a:cs typeface="Arial"/>
                </a:rPr>
                <a:t>guide.html</a:t>
              </a:r>
              <a:endParaRPr lang="en-US" sz="9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94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Context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Just as plain, old Spark programs use a </a:t>
            </a:r>
            <a:r>
              <a:rPr lang="en-US" dirty="0" err="1" smtClean="0"/>
              <a:t>SparkContext</a:t>
            </a:r>
            <a:r>
              <a:rPr lang="en-US" dirty="0" smtClean="0"/>
              <a:t>, Spark Streaming uses a </a:t>
            </a:r>
            <a:r>
              <a:rPr lang="en-US" dirty="0" err="1" smtClean="0"/>
              <a:t>StreamingContext</a:t>
            </a:r>
            <a:endParaRPr lang="en-US" dirty="0" smtClean="0"/>
          </a:p>
          <a:p>
            <a:r>
              <a:rPr lang="en-US" dirty="0" err="1" smtClean="0"/>
              <a:t>StreamingContext</a:t>
            </a:r>
            <a:r>
              <a:rPr lang="en-US" dirty="0" smtClean="0"/>
              <a:t> requires</a:t>
            </a:r>
          </a:p>
          <a:p>
            <a:pPr lvl="1"/>
            <a:r>
              <a:rPr lang="en-US" dirty="0" smtClean="0"/>
              <a:t>an existing </a:t>
            </a:r>
            <a:r>
              <a:rPr lang="en-US" dirty="0" err="1" smtClean="0"/>
              <a:t>SparkContext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SparkConfig</a:t>
            </a:r>
            <a:endParaRPr lang="en-US" dirty="0" smtClean="0"/>
          </a:p>
          <a:p>
            <a:r>
              <a:rPr lang="en-US" dirty="0" err="1" smtClean="0"/>
              <a:t>StreamingContext</a:t>
            </a:r>
            <a:r>
              <a:rPr lang="en-US" dirty="0" smtClean="0"/>
              <a:t> is a factory for many common stream types</a:t>
            </a:r>
          </a:p>
          <a:p>
            <a:pPr lvl="1"/>
            <a:r>
              <a:rPr lang="en-US" dirty="0" smtClean="0"/>
              <a:t>TCP: </a:t>
            </a:r>
            <a:r>
              <a:rPr lang="en-US" dirty="0" err="1" smtClean="0"/>
              <a:t>socketStream</a:t>
            </a:r>
            <a:r>
              <a:rPr lang="en-US" dirty="0" smtClean="0"/>
              <a:t>, </a:t>
            </a:r>
            <a:r>
              <a:rPr lang="en-US" dirty="0" err="1" smtClean="0"/>
              <a:t>socketTextStream</a:t>
            </a:r>
            <a:r>
              <a:rPr lang="en-US" dirty="0" smtClean="0"/>
              <a:t>, </a:t>
            </a:r>
            <a:r>
              <a:rPr lang="en-US" dirty="0" err="1" smtClean="0"/>
              <a:t>rawSocketStream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: </a:t>
            </a:r>
            <a:r>
              <a:rPr lang="en-US" dirty="0" err="1" smtClean="0"/>
              <a:t>fileStream</a:t>
            </a:r>
            <a:r>
              <a:rPr lang="en-US" dirty="0" smtClean="0"/>
              <a:t>, </a:t>
            </a:r>
            <a:r>
              <a:rPr lang="en-US" dirty="0" err="1" smtClean="0"/>
              <a:t>textFileStream</a:t>
            </a:r>
            <a:r>
              <a:rPr lang="en-US" dirty="0" smtClean="0"/>
              <a:t>, </a:t>
            </a:r>
            <a:r>
              <a:rPr lang="en-US" dirty="0" err="1" smtClean="0"/>
              <a:t>binaryRecordsStream</a:t>
            </a:r>
            <a:endParaRPr lang="en-US" dirty="0" smtClean="0"/>
          </a:p>
          <a:p>
            <a:pPr lvl="1"/>
            <a:r>
              <a:rPr lang="en-US" dirty="0" err="1" smtClean="0"/>
              <a:t>Akka</a:t>
            </a:r>
            <a:r>
              <a:rPr lang="en-US" dirty="0" smtClean="0"/>
              <a:t>: </a:t>
            </a:r>
            <a:r>
              <a:rPr lang="en-US" dirty="0" err="1" smtClean="0"/>
              <a:t>actorStream</a:t>
            </a:r>
            <a:endParaRPr lang="en-US" dirty="0" smtClean="0"/>
          </a:p>
          <a:p>
            <a:pPr lvl="1"/>
            <a:r>
              <a:rPr lang="en-US" dirty="0" smtClean="0"/>
              <a:t>Custom streams: implement Receiver, then use </a:t>
            </a:r>
            <a:r>
              <a:rPr lang="en-US" dirty="0" err="1" smtClean="0"/>
              <a:t>receiverStream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1295400"/>
          </a:xfrm>
        </p:spPr>
        <p:txBody>
          <a:bodyPr/>
          <a:lstStyle/>
          <a:p>
            <a:r>
              <a:rPr lang="en-US" dirty="0"/>
              <a:t>"Discretized Streams</a:t>
            </a:r>
            <a:r>
              <a:rPr lang="en-US" dirty="0" smtClean="0"/>
              <a:t>":  core abstraction of Spark Streaming</a:t>
            </a:r>
          </a:p>
          <a:p>
            <a:r>
              <a:rPr lang="en-US" dirty="0" smtClean="0"/>
              <a:t>A continuous stream of data received from a source, divided into batches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8200" y="3255362"/>
            <a:ext cx="7265941" cy="1621438"/>
            <a:chOff x="838200" y="2514600"/>
            <a:chExt cx="7265941" cy="16214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14600"/>
              <a:ext cx="7265941" cy="16214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15624" y="3889817"/>
              <a:ext cx="37885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009CDE"/>
                </a:buClr>
                <a:buSzPct val="100000"/>
              </a:pPr>
              <a:r>
                <a:rPr lang="en-US" sz="800" dirty="0" smtClean="0">
                  <a:solidFill>
                    <a:srgbClr val="7F7F7F"/>
                  </a:solidFill>
                  <a:latin typeface="Arial"/>
                  <a:cs typeface="Arial"/>
                </a:rPr>
                <a:t>Source:  http</a:t>
              </a: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://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spark.apache.org</a:t>
              </a: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/docs/latest/streaming-programming-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guide.html</a:t>
              </a:r>
              <a:endParaRPr lang="en-US" sz="8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11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DStreams</a:t>
            </a:r>
            <a:r>
              <a:rPr lang="en-US" dirty="0" smtClean="0"/>
              <a:t>:  Internals &amp;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05432" y="1219200"/>
            <a:ext cx="8231258" cy="609600"/>
          </a:xfrm>
          <a:prstGeom prst="rect">
            <a:avLst/>
          </a:prstGeom>
        </p:spPr>
        <p:txBody>
          <a:bodyPr vert="horz"/>
          <a:lstStyle>
            <a:lvl1pPr marL="280988" indent="-2809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512763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2pPr>
            <a:lvl3pPr marL="806450" indent="-2936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Internally, a </a:t>
            </a:r>
            <a:r>
              <a:rPr lang="en-US" dirty="0" err="1"/>
              <a:t>DStream</a:t>
            </a:r>
            <a:r>
              <a:rPr lang="en-US" dirty="0"/>
              <a:t> is represented as a continuous series of RDDs, one per batch interval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38199" y="1800373"/>
            <a:ext cx="7265941" cy="1552427"/>
            <a:chOff x="838199" y="4648200"/>
            <a:chExt cx="7265941" cy="155242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648200"/>
              <a:ext cx="7265941" cy="155242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10180" y="5867400"/>
              <a:ext cx="37885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009CDE"/>
                </a:buClr>
                <a:buSzPct val="100000"/>
              </a:pPr>
              <a:r>
                <a:rPr lang="en-US" sz="800" dirty="0" smtClean="0">
                  <a:solidFill>
                    <a:srgbClr val="7F7F7F"/>
                  </a:solidFill>
                  <a:latin typeface="Arial"/>
                  <a:cs typeface="Arial"/>
                </a:rPr>
                <a:t>Source:  http</a:t>
              </a: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://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spark.apache.org</a:t>
              </a: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/docs/latest/streaming-programming-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guide.html</a:t>
              </a:r>
              <a:endParaRPr lang="en-US" sz="8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3" name="Text Placeholder 3"/>
          <p:cNvSpPr txBox="1">
            <a:spLocks/>
          </p:cNvSpPr>
          <p:nvPr/>
        </p:nvSpPr>
        <p:spPr>
          <a:xfrm>
            <a:off x="505432" y="3352800"/>
            <a:ext cx="8231258" cy="2743200"/>
          </a:xfrm>
          <a:prstGeom prst="rect">
            <a:avLst/>
          </a:prstGeom>
        </p:spPr>
        <p:txBody>
          <a:bodyPr vert="horz"/>
          <a:lstStyle>
            <a:lvl1pPr marL="280988" indent="-2809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512763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2pPr>
            <a:lvl3pPr marL="806450" indent="-2936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DStream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Translate to operations on its </a:t>
            </a:r>
            <a:r>
              <a:rPr lang="en-US" dirty="0" smtClean="0"/>
              <a:t>underlying RDDs</a:t>
            </a:r>
            <a:endParaRPr lang="en-US" dirty="0" smtClean="0"/>
          </a:p>
          <a:p>
            <a:pPr lvl="1"/>
            <a:r>
              <a:rPr lang="en-US" dirty="0" smtClean="0"/>
              <a:t>Behave like RDDs, but are not RDDs themselves</a:t>
            </a:r>
          </a:p>
          <a:p>
            <a:r>
              <a:rPr lang="en-US" dirty="0" err="1" smtClean="0"/>
              <a:t>DStream</a:t>
            </a:r>
            <a:r>
              <a:rPr lang="en-US" dirty="0" smtClean="0"/>
              <a:t> transformations return </a:t>
            </a:r>
            <a:r>
              <a:rPr lang="en-US" dirty="0" err="1" smtClean="0"/>
              <a:t>DStreams</a:t>
            </a:r>
            <a:endParaRPr lang="en-US" dirty="0" smtClean="0"/>
          </a:p>
          <a:p>
            <a:pPr lvl="1"/>
            <a:r>
              <a:rPr lang="en-US" dirty="0" smtClean="0"/>
              <a:t>count, map, </a:t>
            </a:r>
            <a:r>
              <a:rPr lang="en-US" dirty="0" err="1" smtClean="0"/>
              <a:t>flatMap</a:t>
            </a:r>
            <a:r>
              <a:rPr lang="en-US" dirty="0" smtClean="0"/>
              <a:t>, reduce, 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Similar to RDDs</a:t>
            </a:r>
            <a:endParaRPr lang="en-US" dirty="0" smtClean="0"/>
          </a:p>
          <a:p>
            <a:pPr lvl="1"/>
            <a:r>
              <a:rPr lang="en-US" dirty="0" smtClean="0"/>
              <a:t>But they represent continuous streams, not static data!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57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Processing:  </a:t>
            </a:r>
            <a:r>
              <a:rPr lang="en-US" dirty="0" err="1" smtClean="0"/>
              <a:t>updateStateByKey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Defined on </a:t>
            </a:r>
            <a:r>
              <a:rPr lang="en-US" sz="2000" b="1" dirty="0" err="1" smtClean="0">
                <a:latin typeface="Courier New"/>
                <a:cs typeface="Courier New"/>
              </a:rPr>
              <a:t>PairDStreamFunctions</a:t>
            </a:r>
            <a:r>
              <a:rPr lang="en-US" dirty="0" smtClean="0"/>
              <a:t> when </a:t>
            </a:r>
            <a:r>
              <a:rPr lang="en-US" sz="2000" b="1" dirty="0" err="1" smtClean="0">
                <a:latin typeface="Courier New"/>
                <a:cs typeface="Courier New"/>
              </a:rPr>
              <a:t>DStream</a:t>
            </a:r>
            <a:r>
              <a:rPr lang="en-US" sz="2000" b="1" dirty="0" smtClean="0">
                <a:latin typeface="Courier New"/>
                <a:cs typeface="Courier New"/>
              </a:rPr>
              <a:t>[(K, V)]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dirty="0" smtClean="0"/>
              <a:t>Allows you to maintain state while continuously updating it</a:t>
            </a:r>
          </a:p>
          <a:p>
            <a:pPr lvl="1"/>
            <a:r>
              <a:rPr lang="en-US" dirty="0" smtClean="0"/>
              <a:t>Like running totals, averages, trends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Two steps</a:t>
            </a:r>
          </a:p>
          <a:p>
            <a:pPr lvl="1"/>
            <a:r>
              <a:rPr lang="en-US" dirty="0" smtClean="0"/>
              <a:t>Define the state type </a:t>
            </a:r>
            <a:r>
              <a:rPr lang="en-US" b="1" dirty="0">
                <a:latin typeface="Courier New"/>
                <a:cs typeface="Courier New"/>
              </a:rPr>
              <a:t>S</a:t>
            </a:r>
            <a:r>
              <a:rPr lang="en-US" dirty="0" smtClean="0"/>
              <a:t> that will be maintained</a:t>
            </a:r>
          </a:p>
          <a:p>
            <a:pPr lvl="1"/>
            <a:r>
              <a:rPr lang="en-US" dirty="0" smtClean="0"/>
              <a:t>Define update function as one of two types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Seq</a:t>
            </a:r>
            <a:r>
              <a:rPr lang="en-US" sz="1600" b="1" dirty="0" smtClean="0">
                <a:latin typeface="Courier New"/>
                <a:cs typeface="Courier New"/>
              </a:rPr>
              <a:t>[V], Option[S]) =&gt; Option[S]</a:t>
            </a:r>
          </a:p>
          <a:p>
            <a:pPr lvl="2"/>
            <a:r>
              <a:rPr lang="en-US" sz="1600" b="1" dirty="0">
                <a:latin typeface="Courier New"/>
                <a:cs typeface="Courier New"/>
              </a:rPr>
              <a:t>(Iterator[(K, </a:t>
            </a:r>
            <a:r>
              <a:rPr lang="en-US" sz="1600" b="1" dirty="0" err="1">
                <a:latin typeface="Courier New"/>
                <a:cs typeface="Courier New"/>
              </a:rPr>
              <a:t>Seq</a:t>
            </a:r>
            <a:r>
              <a:rPr lang="en-US" sz="1600" b="1" dirty="0">
                <a:latin typeface="Courier New"/>
                <a:cs typeface="Courier New"/>
              </a:rPr>
              <a:t>[V], Option[S])]) </a:t>
            </a:r>
            <a:r>
              <a:rPr lang="en-US" sz="1600" b="1" dirty="0" smtClean="0">
                <a:latin typeface="Courier New"/>
                <a:cs typeface="Courier New"/>
              </a:rPr>
              <a:t>=&gt; </a:t>
            </a:r>
            <a:r>
              <a:rPr lang="en-US" sz="1600" b="1" dirty="0">
                <a:latin typeface="Courier New"/>
                <a:cs typeface="Courier New"/>
              </a:rPr>
              <a:t>Iterator[(K, S</a:t>
            </a:r>
            <a:r>
              <a:rPr lang="en-US" sz="1600" b="1" dirty="0" smtClean="0">
                <a:latin typeface="Courier New"/>
                <a:cs typeface="Courier New"/>
              </a:rPr>
              <a:t>)]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Returning </a:t>
            </a:r>
            <a:r>
              <a:rPr lang="en-US" b="1" dirty="0" smtClean="0">
                <a:latin typeface="Courier New"/>
                <a:cs typeface="Courier New"/>
              </a:rPr>
              <a:t>None</a:t>
            </a:r>
            <a:r>
              <a:rPr lang="en-US" dirty="0" smtClean="0"/>
              <a:t> causes removal of state </a:t>
            </a:r>
            <a:r>
              <a:rPr lang="en-US" b="1" dirty="0">
                <a:latin typeface="Courier New"/>
                <a:cs typeface="Courier New"/>
              </a:rPr>
              <a:t>S</a:t>
            </a:r>
            <a:r>
              <a:rPr lang="en-US" dirty="0" smtClean="0"/>
              <a:t> </a:t>
            </a:r>
            <a:r>
              <a:rPr lang="en-US" dirty="0" smtClean="0"/>
              <a:t>at key </a:t>
            </a:r>
            <a:r>
              <a:rPr lang="en-US" b="1" dirty="0">
                <a:latin typeface="Courier New"/>
                <a:cs typeface="Courier New"/>
              </a:rPr>
              <a:t>K</a:t>
            </a:r>
            <a:endParaRPr lang="en-US" dirty="0" smtClean="0"/>
          </a:p>
          <a:p>
            <a:r>
              <a:rPr lang="en-US" dirty="0" smtClean="0"/>
              <a:t>Running </a:t>
            </a:r>
            <a:r>
              <a:rPr lang="en-US" dirty="0" smtClean="0"/>
              <a:t>Total Example</a:t>
            </a:r>
          </a:p>
          <a:p>
            <a:pPr lvl="1"/>
            <a:r>
              <a:rPr lang="en-US" sz="1800" b="1" dirty="0" err="1" smtClean="0">
                <a:latin typeface="Courier New"/>
                <a:cs typeface="Courier New"/>
              </a:rPr>
              <a:t>val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d:DStream</a:t>
            </a:r>
            <a:r>
              <a:rPr lang="en-US" sz="1800" b="1" dirty="0" smtClean="0">
                <a:latin typeface="Courier New"/>
                <a:cs typeface="Courier New"/>
              </a:rPr>
              <a:t>[(</a:t>
            </a:r>
            <a:r>
              <a:rPr lang="en-US" sz="1800" b="1" dirty="0" err="1" smtClean="0">
                <a:latin typeface="Courier New"/>
                <a:cs typeface="Courier New"/>
              </a:rPr>
              <a:t>String,Int</a:t>
            </a:r>
            <a:r>
              <a:rPr lang="en-US" sz="1800" b="1" dirty="0" smtClean="0">
                <a:latin typeface="Courier New"/>
                <a:cs typeface="Courier New"/>
              </a:rPr>
              <a:t>)] = </a:t>
            </a:r>
            <a:r>
              <a:rPr lang="is-IS" sz="1800" b="1" dirty="0" smtClean="0">
                <a:latin typeface="Courier New"/>
                <a:cs typeface="Courier New"/>
              </a:rPr>
              <a:t>…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1"/>
            <a:r>
              <a:rPr lang="en-US" sz="1800" b="1" dirty="0" err="1" smtClean="0">
                <a:latin typeface="Courier New"/>
                <a:cs typeface="Courier New"/>
              </a:rPr>
              <a:t>def</a:t>
            </a:r>
            <a:r>
              <a:rPr lang="en-US" sz="1800" b="1" dirty="0" smtClean="0">
                <a:latin typeface="Courier New"/>
                <a:cs typeface="Courier New"/>
              </a:rPr>
              <a:t> update(</a:t>
            </a:r>
            <a:r>
              <a:rPr lang="en-US" sz="1800" b="1" dirty="0" err="1" smtClean="0">
                <a:latin typeface="Courier New"/>
                <a:cs typeface="Courier New"/>
              </a:rPr>
              <a:t>vals</a:t>
            </a:r>
            <a:r>
              <a:rPr lang="en-US" sz="1800" b="1" dirty="0" smtClean="0">
                <a:latin typeface="Courier New"/>
                <a:cs typeface="Courier New"/>
              </a:rPr>
              <a:t>: </a:t>
            </a:r>
            <a:r>
              <a:rPr lang="en-US" sz="1800" b="1" dirty="0" err="1" smtClean="0">
                <a:latin typeface="Courier New"/>
                <a:cs typeface="Courier New"/>
              </a:rPr>
              <a:t>Seq</a:t>
            </a:r>
            <a:r>
              <a:rPr lang="en-US" sz="1800" b="1" dirty="0" smtClean="0">
                <a:latin typeface="Courier New"/>
                <a:cs typeface="Courier New"/>
              </a:rPr>
              <a:t>[</a:t>
            </a:r>
            <a:r>
              <a:rPr lang="en-US" sz="1800" b="1" dirty="0" err="1" smtClean="0">
                <a:latin typeface="Courier New"/>
                <a:cs typeface="Courier New"/>
              </a:rPr>
              <a:t>Int</a:t>
            </a:r>
            <a:r>
              <a:rPr lang="en-US" sz="1800" b="1" dirty="0" smtClean="0">
                <a:latin typeface="Courier New"/>
                <a:cs typeface="Courier New"/>
              </a:rPr>
              <a:t>],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count: Option[Long]) =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    Some(</a:t>
            </a:r>
            <a:r>
              <a:rPr lang="en-US" sz="1800" b="1" dirty="0" err="1" smtClean="0">
                <a:latin typeface="Courier New"/>
                <a:cs typeface="Courier New"/>
              </a:rPr>
              <a:t>vals.sum</a:t>
            </a:r>
            <a:r>
              <a:rPr lang="en-US" sz="1800" b="1" dirty="0" smtClean="0">
                <a:latin typeface="Courier New"/>
                <a:cs typeface="Courier New"/>
              </a:rPr>
              <a:t> + (count </a:t>
            </a:r>
            <a:r>
              <a:rPr lang="en-US" sz="1800" b="1" dirty="0" err="1" smtClean="0">
                <a:latin typeface="Courier New"/>
                <a:cs typeface="Courier New"/>
              </a:rPr>
              <a:t>getOrElse</a:t>
            </a:r>
            <a:r>
              <a:rPr lang="en-US" sz="1800" b="1" dirty="0" smtClean="0">
                <a:latin typeface="Courier New"/>
                <a:cs typeface="Courier New"/>
              </a:rPr>
              <a:t> 0L))</a:t>
            </a:r>
          </a:p>
          <a:p>
            <a:pPr lvl="1"/>
            <a:r>
              <a:rPr lang="en-US" sz="1800" b="1" dirty="0" err="1" smtClean="0">
                <a:latin typeface="Courier New"/>
                <a:cs typeface="Courier New"/>
              </a:rPr>
              <a:t>d.updateStateByKey</a:t>
            </a:r>
            <a:r>
              <a:rPr lang="en-US" sz="1800" b="1" dirty="0" smtClean="0">
                <a:latin typeface="Courier New"/>
                <a:cs typeface="Courier New"/>
              </a:rPr>
              <a:t>[Long](update)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256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Allows you to apply transformations over a sliding window of data</a:t>
            </a:r>
          </a:p>
          <a:p>
            <a:r>
              <a:rPr lang="en-US" dirty="0" smtClean="0"/>
              <a:t>Window defined by length &amp; sliding interval</a:t>
            </a:r>
          </a:p>
          <a:p>
            <a:r>
              <a:rPr lang="en-US" dirty="0" smtClean="0"/>
              <a:t>See window/</a:t>
            </a:r>
            <a:r>
              <a:rPr lang="en-US" dirty="0" err="1" smtClean="0"/>
              <a:t>countByWindow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, </a:t>
            </a:r>
            <a:r>
              <a:rPr lang="en-US" dirty="0" err="1" smtClean="0"/>
              <a:t>dur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err="1" smtClean="0"/>
              <a:t>reduceByWindow</a:t>
            </a:r>
            <a:r>
              <a:rPr lang="en-US" dirty="0" smtClean="0"/>
              <a:t>/</a:t>
            </a:r>
            <a:r>
              <a:rPr lang="en-US" dirty="0" err="1" smtClean="0"/>
              <a:t>reduceByKeyAndWindow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, </a:t>
            </a:r>
            <a:r>
              <a:rPr lang="en-US" dirty="0" err="1" smtClean="0"/>
              <a:t>len</a:t>
            </a:r>
            <a:r>
              <a:rPr lang="en-US" dirty="0" smtClean="0"/>
              <a:t>, </a:t>
            </a:r>
            <a:r>
              <a:rPr lang="en-US" dirty="0" err="1" smtClean="0"/>
              <a:t>dur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Example:  </a:t>
            </a:r>
            <a:r>
              <a:rPr lang="en-US" sz="1800" b="1" dirty="0" err="1">
                <a:latin typeface="Courier New"/>
                <a:cs typeface="Courier New"/>
              </a:rPr>
              <a:t>ds.window</a:t>
            </a:r>
            <a:r>
              <a:rPr lang="en-US" sz="1800" b="1" dirty="0" smtClean="0">
                <a:latin typeface="Courier New"/>
                <a:cs typeface="Courier New"/>
              </a:rPr>
              <a:t>(</a:t>
            </a:r>
            <a:r>
              <a:rPr lang="en-US" sz="1800" b="1" dirty="0">
                <a:latin typeface="Courier New"/>
                <a:cs typeface="Courier New"/>
              </a:rPr>
              <a:t>Seconds</a:t>
            </a:r>
            <a:r>
              <a:rPr lang="en-US" sz="1800" b="1" dirty="0" smtClean="0">
                <a:latin typeface="Courier New"/>
                <a:cs typeface="Courier New"/>
              </a:rPr>
              <a:t>(3), Seconds(2))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4571" y="3562081"/>
            <a:ext cx="7467600" cy="2914919"/>
            <a:chOff x="834571" y="3124200"/>
            <a:chExt cx="7467600" cy="29149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571" y="3124200"/>
              <a:ext cx="7467600" cy="291491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539603" y="5792898"/>
              <a:ext cx="37625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009CDE"/>
                </a:buClr>
                <a:buSzPct val="100000"/>
              </a:pP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Source: http://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spark.apache.org</a:t>
              </a: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/docs/latest/streaming-programming-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guide.html</a:t>
              </a:r>
              <a:endParaRPr lang="en-US" sz="8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39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&amp; Transform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 any operation not defined </a:t>
            </a:r>
            <a:r>
              <a:rPr lang="en-US" dirty="0" smtClean="0"/>
              <a:t>on </a:t>
            </a:r>
            <a:r>
              <a:rPr lang="en-US" dirty="0" err="1" smtClean="0"/>
              <a:t>DStream</a:t>
            </a:r>
            <a:r>
              <a:rPr lang="en-US" dirty="0" smtClean="0"/>
              <a:t>, </a:t>
            </a:r>
            <a:r>
              <a:rPr lang="en-US" dirty="0" smtClean="0"/>
              <a:t>you can use transform to perform RDD-to-RDD functions on </a:t>
            </a:r>
            <a:r>
              <a:rPr lang="en-US" dirty="0"/>
              <a:t>the </a:t>
            </a:r>
            <a:r>
              <a:rPr lang="en-US" dirty="0" err="1"/>
              <a:t>DStream</a:t>
            </a:r>
            <a:endParaRPr lang="en-US" dirty="0" smtClean="0"/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val</a:t>
            </a:r>
            <a:r>
              <a:rPr lang="en-US" sz="1800" b="1" dirty="0">
                <a:latin typeface="Courier New"/>
                <a:cs typeface="Courier New"/>
              </a:rPr>
              <a:t> spam = </a:t>
            </a:r>
            <a:r>
              <a:rPr lang="en-US" sz="1800" b="1" dirty="0" err="1">
                <a:latin typeface="Courier New"/>
                <a:cs typeface="Courier New"/>
              </a:rPr>
              <a:t>ssc.sparkContext.newAPIHadoopRDD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is-IS" sz="1800" b="1" dirty="0">
                <a:latin typeface="Courier New"/>
                <a:cs typeface="Courier New"/>
              </a:rPr>
              <a:t>…)</a:t>
            </a:r>
          </a:p>
          <a:p>
            <a:pPr lvl="1"/>
            <a:r>
              <a:rPr lang="en-US" sz="1800" b="1" dirty="0" err="1" smtClean="0">
                <a:latin typeface="Courier New"/>
                <a:cs typeface="Courier New"/>
              </a:rPr>
              <a:t>val</a:t>
            </a:r>
            <a:r>
              <a:rPr lang="en-US" sz="1800" b="1" dirty="0" smtClean="0">
                <a:latin typeface="Courier New"/>
                <a:cs typeface="Courier New"/>
              </a:rPr>
              <a:t> dirty = </a:t>
            </a:r>
            <a:r>
              <a:rPr lang="en-US" sz="1800" b="1" dirty="0" err="1" smtClean="0">
                <a:latin typeface="Courier New"/>
                <a:cs typeface="Courier New"/>
              </a:rPr>
              <a:t>ssc.textFileStream</a:t>
            </a:r>
            <a:r>
              <a:rPr lang="en-US" sz="1800" b="1" dirty="0" smtClean="0">
                <a:latin typeface="Courier New"/>
                <a:cs typeface="Courier New"/>
              </a:rPr>
              <a:t>(</a:t>
            </a:r>
            <a:r>
              <a:rPr lang="is-IS" sz="1800" b="1" dirty="0" smtClean="0">
                <a:latin typeface="Courier New"/>
                <a:cs typeface="Courier New"/>
              </a:rPr>
              <a:t>…)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1"/>
            <a:r>
              <a:rPr lang="is-IS" sz="1800" b="1" dirty="0" smtClean="0">
                <a:latin typeface="Courier New"/>
                <a:cs typeface="Courier New"/>
              </a:rPr>
              <a:t>val clean = dirty.transform</a:t>
            </a:r>
            <a:r>
              <a:rPr lang="is-IS" sz="1800" b="1" dirty="0" smtClean="0">
                <a:latin typeface="Courier New"/>
                <a:cs typeface="Courier New"/>
              </a:rPr>
              <a:t>(</a:t>
            </a:r>
            <a:br>
              <a:rPr lang="is-IS" sz="1800" b="1" dirty="0" smtClean="0">
                <a:latin typeface="Courier New"/>
                <a:cs typeface="Courier New"/>
              </a:rPr>
            </a:br>
            <a:r>
              <a:rPr lang="is-IS" sz="1800" b="1" dirty="0" smtClean="0">
                <a:latin typeface="Courier New"/>
                <a:cs typeface="Courier New"/>
              </a:rPr>
              <a:t>  rdd </a:t>
            </a:r>
            <a:r>
              <a:rPr lang="is-IS" sz="1800" b="1" dirty="0" smtClean="0">
                <a:latin typeface="Courier New"/>
                <a:cs typeface="Courier New"/>
              </a:rPr>
              <a:t>=&gt; rdd.join(spam).filter(...))</a:t>
            </a:r>
            <a:endParaRPr lang="en-US" sz="1800" b="1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err="1" smtClean="0"/>
              <a:t>DStreams</a:t>
            </a:r>
            <a:r>
              <a:rPr lang="en-US" dirty="0" smtClean="0"/>
              <a:t> </a:t>
            </a:r>
            <a:r>
              <a:rPr lang="en-US" dirty="0" smtClean="0"/>
              <a:t>can be joined with other </a:t>
            </a:r>
            <a:r>
              <a:rPr lang="en-US" dirty="0" err="1" smtClean="0"/>
              <a:t>DStreams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ds3 = ds1.join(ds2)</a:t>
            </a:r>
          </a:p>
          <a:p>
            <a:endParaRPr lang="en-US" dirty="0" smtClean="0"/>
          </a:p>
          <a:p>
            <a:r>
              <a:rPr lang="en-US" dirty="0" err="1" smtClean="0"/>
              <a:t>DStreams</a:t>
            </a:r>
            <a:r>
              <a:rPr lang="en-US" dirty="0" smtClean="0"/>
              <a:t> can be joined with RDDs via transform</a:t>
            </a:r>
          </a:p>
          <a:p>
            <a:pPr lvl="1"/>
            <a:r>
              <a:rPr lang="en-US" sz="1800" b="1" dirty="0" err="1" smtClean="0">
                <a:latin typeface="Courier New"/>
                <a:cs typeface="Courier New"/>
              </a:rPr>
              <a:t>val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rdd</a:t>
            </a:r>
            <a:r>
              <a:rPr lang="en-US" sz="1800" b="1" dirty="0" smtClean="0">
                <a:latin typeface="Courier New"/>
                <a:cs typeface="Courier New"/>
              </a:rPr>
              <a:t>: RDD[</a:t>
            </a:r>
            <a:r>
              <a:rPr lang="en-US" sz="1800" b="1" dirty="0" err="1" smtClean="0">
                <a:latin typeface="Courier New"/>
                <a:cs typeface="Courier New"/>
              </a:rPr>
              <a:t>String,String</a:t>
            </a:r>
            <a:r>
              <a:rPr lang="en-US" sz="1800" b="1" dirty="0" smtClean="0">
                <a:latin typeface="Courier New"/>
                <a:cs typeface="Courier New"/>
              </a:rPr>
              <a:t>] = </a:t>
            </a:r>
            <a:r>
              <a:rPr lang="is-IS" sz="1800" b="1" dirty="0" smtClean="0">
                <a:latin typeface="Courier New"/>
                <a:cs typeface="Courier New"/>
              </a:rPr>
              <a:t>…</a:t>
            </a:r>
          </a:p>
          <a:p>
            <a:pPr lvl="1"/>
            <a:r>
              <a:rPr lang="is-IS" sz="1800" b="1" dirty="0" smtClean="0">
                <a:latin typeface="Courier New"/>
                <a:cs typeface="Courier New"/>
              </a:rPr>
              <a:t>val window = someStream.window(Seconds(1))</a:t>
            </a:r>
          </a:p>
          <a:p>
            <a:pPr lvl="1"/>
            <a:r>
              <a:rPr lang="is-IS" sz="1800" b="1" dirty="0" smtClean="0">
                <a:latin typeface="Courier New"/>
                <a:cs typeface="Courier New"/>
              </a:rPr>
              <a:t>val joined = window.transform { x =&gt; x.join(rdd) }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41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23191</TotalTime>
  <Words>1357</Words>
  <Application>Microsoft Macintosh PowerPoint</Application>
  <PresentationFormat>On-screen Show (4:3)</PresentationFormat>
  <Paragraphs>218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Overview</vt:lpstr>
      <vt:lpstr>Streaming v. Batch Programs</vt:lpstr>
      <vt:lpstr>Streaming Context</vt:lpstr>
      <vt:lpstr>DStreams</vt:lpstr>
      <vt:lpstr>DStreams:  Internals &amp; Operations</vt:lpstr>
      <vt:lpstr>Stateful Processing:  updateStateByKey</vt:lpstr>
      <vt:lpstr>Window Operations</vt:lpstr>
      <vt:lpstr>Join &amp; Transform Operations</vt:lpstr>
      <vt:lpstr>Output Operations</vt:lpstr>
      <vt:lpstr>Design Patterns for Custom Output Operations</vt:lpstr>
      <vt:lpstr>Design Patterns for Custom Output Operations (2)</vt:lpstr>
      <vt:lpstr>Design Patterns for Custom Output Operations (3)</vt:lpstr>
      <vt:lpstr>Design Patterns for Custom Output Operations (4)</vt:lpstr>
      <vt:lpstr>Caching DStreams</vt:lpstr>
      <vt:lpstr>Checkpointing</vt:lpstr>
      <vt:lpstr>Checkpointing (2)</vt:lpstr>
      <vt:lpstr>Deploying Spark Streaming Applications</vt:lpstr>
      <vt:lpstr>Deploying Spark Streaming Applications (2)</vt:lpstr>
      <vt:lpstr>Deploying Spark Streaming Applications (3)</vt:lpstr>
      <vt:lpstr>Summary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Matthew Adams</cp:lastModifiedBy>
  <cp:revision>1072</cp:revision>
  <cp:lastPrinted>2014-04-15T20:58:29Z</cp:lastPrinted>
  <dcterms:created xsi:type="dcterms:W3CDTF">2014-03-31T20:09:59Z</dcterms:created>
  <dcterms:modified xsi:type="dcterms:W3CDTF">2016-01-11T17:09:27Z</dcterms:modified>
</cp:coreProperties>
</file>