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26" r:id="rId2"/>
    <p:sldId id="327" r:id="rId3"/>
    <p:sldId id="328" r:id="rId4"/>
    <p:sldId id="329" r:id="rId5"/>
    <p:sldId id="330" r:id="rId6"/>
    <p:sldId id="331" r:id="rId7"/>
    <p:sldId id="334" r:id="rId8"/>
    <p:sldId id="332" r:id="rId9"/>
    <p:sldId id="33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27"/>
            <p14:sldId id="328"/>
            <p14:sldId id="329"/>
            <p14:sldId id="330"/>
            <p14:sldId id="331"/>
            <p14:sldId id="334"/>
            <p14:sldId id="332"/>
            <p14:sldId id="33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087"/>
    <a:srgbClr val="00A9F1"/>
    <a:srgbClr val="47B1E0"/>
    <a:srgbClr val="009CDE"/>
    <a:srgbClr val="99999A"/>
    <a:srgbClr val="77E0C1"/>
    <a:srgbClr val="B0008E"/>
    <a:srgbClr val="FF8F1C"/>
    <a:srgbClr val="00AC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6" autoAdjust="0"/>
    <p:restoredTop sz="90361" autoAdjust="0"/>
  </p:normalViewPr>
  <p:slideViewPr>
    <p:cSldViewPr snapToObjects="1">
      <p:cViewPr varScale="1">
        <p:scale>
          <a:sx n="157" d="100"/>
          <a:sy n="157" d="100"/>
        </p:scale>
        <p:origin x="-1400" y="-104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1/11/16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722936" cy="2808429"/>
          </a:xfrm>
        </p:spPr>
        <p:txBody>
          <a:bodyPr/>
          <a:lstStyle/>
          <a:p>
            <a:r>
              <a:rPr lang="en-US" dirty="0" smtClean="0"/>
              <a:t>Spark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</a:p>
          <a:p>
            <a:r>
              <a:rPr lang="en-US" dirty="0" smtClean="0"/>
              <a:t>Contexts</a:t>
            </a:r>
          </a:p>
          <a:p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Data Sources</a:t>
            </a:r>
          </a:p>
          <a:p>
            <a:r>
              <a:rPr lang="en-US" dirty="0" smtClean="0"/>
              <a:t>User-Defined Functions</a:t>
            </a:r>
          </a:p>
          <a:p>
            <a:r>
              <a:rPr lang="en-US" dirty="0" smtClean="0"/>
              <a:t>Integration/Tools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492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Apache Spark provides the means to use SQL to process structured data stored in the cluster</a:t>
            </a:r>
          </a:p>
          <a:p>
            <a:r>
              <a:rPr lang="en-US" dirty="0" smtClean="0"/>
              <a:t>Can use SQL (more general) or </a:t>
            </a:r>
            <a:r>
              <a:rPr lang="en-US" dirty="0" err="1" smtClean="0"/>
              <a:t>HiveQL</a:t>
            </a:r>
            <a:r>
              <a:rPr lang="en-US" dirty="0" smtClean="0"/>
              <a:t> (more capable)</a:t>
            </a:r>
          </a:p>
          <a:p>
            <a:r>
              <a:rPr lang="en-US" dirty="0" smtClean="0"/>
              <a:t>Think of your data in terms of tables &amp; use conventional relational concepts to query or modify</a:t>
            </a:r>
          </a:p>
          <a:p>
            <a:pPr lvl="1"/>
            <a:r>
              <a:rPr lang="en-US" dirty="0" smtClean="0"/>
              <a:t>Except it's done in the cluster!</a:t>
            </a:r>
          </a:p>
        </p:txBody>
      </p:sp>
    </p:spTree>
    <p:extLst>
      <p:ext uri="{BB962C8B-B14F-4D97-AF65-F5344CB8AC3E}">
        <p14:creationId xmlns:p14="http://schemas.microsoft.com/office/powerpoint/2010/main" val="340707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entry point to Spark SQL is the </a:t>
            </a:r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/>
              <a:t>Use new operator and pass an existing </a:t>
            </a:r>
            <a:r>
              <a:rPr lang="en-US" dirty="0" err="1"/>
              <a:t>SparkContext</a:t>
            </a:r>
            <a:endParaRPr lang="en-US" dirty="0"/>
          </a:p>
          <a:p>
            <a:r>
              <a:rPr lang="en-US" dirty="0" smtClean="0"/>
              <a:t>Spark also supports </a:t>
            </a:r>
            <a:r>
              <a:rPr lang="en-US" dirty="0" err="1" smtClean="0"/>
              <a:t>HiveQL</a:t>
            </a:r>
            <a:r>
              <a:rPr lang="en-US" dirty="0" smtClean="0"/>
              <a:t> via </a:t>
            </a:r>
            <a:r>
              <a:rPr lang="en-US" dirty="0" err="1" smtClean="0"/>
              <a:t>HiveContext</a:t>
            </a:r>
            <a:endParaRPr lang="en-US" dirty="0" smtClean="0"/>
          </a:p>
          <a:p>
            <a:pPr lvl="1"/>
            <a:r>
              <a:rPr lang="en-US" dirty="0" smtClean="0"/>
              <a:t>More capable, richer API than </a:t>
            </a:r>
            <a:r>
              <a:rPr lang="en-US" dirty="0" err="1" smtClean="0"/>
              <a:t>SQLContext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Write queries via </a:t>
            </a:r>
            <a:r>
              <a:rPr lang="en-US" dirty="0" err="1" smtClean="0"/>
              <a:t>HiveQL</a:t>
            </a:r>
            <a:r>
              <a:rPr lang="en-US" dirty="0" smtClean="0"/>
              <a:t> parser</a:t>
            </a:r>
          </a:p>
          <a:p>
            <a:pPr lvl="2"/>
            <a:r>
              <a:rPr lang="en-US" dirty="0" smtClean="0"/>
              <a:t>Access Hive user-defined functions (UDFs)</a:t>
            </a:r>
          </a:p>
          <a:p>
            <a:pPr lvl="2"/>
            <a:r>
              <a:rPr lang="en-US" dirty="0" smtClean="0"/>
              <a:t>Read data from Hive tables</a:t>
            </a:r>
            <a:endParaRPr lang="en-US" dirty="0"/>
          </a:p>
          <a:p>
            <a:pPr lvl="1"/>
            <a:r>
              <a:rPr lang="en-US" dirty="0" smtClean="0"/>
              <a:t>Superset of </a:t>
            </a:r>
            <a:r>
              <a:rPr lang="en-US" dirty="0" err="1" smtClean="0"/>
              <a:t>SQLContext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787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Primary programming artifact for using Spark SQL</a:t>
            </a:r>
          </a:p>
          <a:p>
            <a:r>
              <a:rPr lang="en-US" dirty="0" smtClean="0"/>
              <a:t>Different ways to get a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lvl="1"/>
            <a:r>
              <a:rPr lang="en-US" dirty="0" err="1" smtClean="0"/>
              <a:t>sqlContext.read</a:t>
            </a:r>
            <a:r>
              <a:rPr lang="en-US" dirty="0" smtClean="0"/>
              <a:t>._ methods</a:t>
            </a:r>
          </a:p>
          <a:p>
            <a:pPr lvl="1"/>
            <a:r>
              <a:rPr lang="en-US" dirty="0" err="1" smtClean="0"/>
              <a:t>sqlContext.implicits</a:t>
            </a:r>
            <a:r>
              <a:rPr lang="en-US" dirty="0" smtClean="0"/>
              <a:t>._ adds methods to RDDs to get </a:t>
            </a:r>
            <a:r>
              <a:rPr lang="en-US" dirty="0" err="1" smtClean="0"/>
              <a:t>DataFrames</a:t>
            </a:r>
            <a:endParaRPr lang="en-US" dirty="0" smtClean="0"/>
          </a:p>
          <a:p>
            <a:r>
              <a:rPr lang="en-US" dirty="0" smtClean="0"/>
              <a:t>Provides DSL for manipulating structured data</a:t>
            </a:r>
          </a:p>
          <a:p>
            <a:r>
              <a:rPr lang="en-US" dirty="0" smtClean="0"/>
              <a:t>Provides implicit or explicit schema definition</a:t>
            </a:r>
          </a:p>
          <a:p>
            <a:pPr lvl="1"/>
            <a:r>
              <a:rPr lang="en-US" dirty="0" smtClean="0"/>
              <a:t>Implicit:  schema inferred from </a:t>
            </a:r>
            <a:r>
              <a:rPr lang="en-US" dirty="0" smtClean="0"/>
              <a:t>data source</a:t>
            </a:r>
            <a:endParaRPr lang="en-US" dirty="0" smtClean="0"/>
          </a:p>
          <a:p>
            <a:pPr lvl="1"/>
            <a:r>
              <a:rPr lang="en-US" dirty="0" smtClean="0"/>
              <a:t>Explicit:  API for defining types, fields, etc.</a:t>
            </a:r>
          </a:p>
        </p:txBody>
      </p:sp>
    </p:spTree>
    <p:extLst>
      <p:ext uri="{BB962C8B-B14F-4D97-AF65-F5344CB8AC3E}">
        <p14:creationId xmlns:p14="http://schemas.microsoft.com/office/powerpoint/2010/main" val="1718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Spark SQL supports different types of data sources</a:t>
            </a:r>
          </a:p>
          <a:p>
            <a:pPr lvl="1"/>
            <a:r>
              <a:rPr lang="en-US" dirty="0" smtClean="0"/>
              <a:t>RDD:  </a:t>
            </a:r>
            <a:r>
              <a:rPr lang="en-US" dirty="0" err="1" smtClean="0"/>
              <a:t>sqlContext.implicits</a:t>
            </a:r>
            <a:r>
              <a:rPr lang="en-US" dirty="0" smtClean="0"/>
              <a:t>._ adds </a:t>
            </a:r>
            <a:r>
              <a:rPr lang="en-US" dirty="0" err="1" smtClean="0"/>
              <a:t>toDF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Hive:  </a:t>
            </a:r>
            <a:r>
              <a:rPr lang="en-US" dirty="0" err="1" smtClean="0"/>
              <a:t>HiveContext</a:t>
            </a:r>
            <a:r>
              <a:rPr lang="en-US" dirty="0" smtClean="0"/>
              <a:t> + </a:t>
            </a:r>
            <a:r>
              <a:rPr lang="en-US" dirty="0" err="1" smtClean="0"/>
              <a:t>conf</a:t>
            </a:r>
            <a:r>
              <a:rPr lang="en-US" dirty="0" smtClean="0"/>
              <a:t>/hive-</a:t>
            </a:r>
            <a:r>
              <a:rPr lang="en-US" dirty="0" err="1" smtClean="0"/>
              <a:t>site.xml</a:t>
            </a:r>
            <a:r>
              <a:rPr lang="en-US" dirty="0" smtClean="0"/>
              <a:t> + Hive jars in app </a:t>
            </a:r>
            <a:r>
              <a:rPr lang="en-US" dirty="0" err="1" smtClean="0"/>
              <a:t>uberjar</a:t>
            </a:r>
            <a:endParaRPr lang="en-US" dirty="0" smtClean="0"/>
          </a:p>
          <a:p>
            <a:pPr lvl="1"/>
            <a:r>
              <a:rPr lang="en-US" dirty="0" smtClean="0"/>
              <a:t>Parquet (default):  </a:t>
            </a:r>
            <a:r>
              <a:rPr lang="en-US" dirty="0" err="1" smtClean="0"/>
              <a:t>sqlContext.read</a:t>
            </a:r>
            <a:r>
              <a:rPr lang="en-US" dirty="0" smtClean="0"/>
              <a:t>/</a:t>
            </a:r>
            <a:r>
              <a:rPr lang="en-US" dirty="0" err="1" smtClean="0"/>
              <a:t>write.parquet</a:t>
            </a:r>
            <a:r>
              <a:rPr lang="en-US" dirty="0" smtClean="0"/>
              <a:t>(</a:t>
            </a:r>
            <a:r>
              <a:rPr lang="is-IS" dirty="0" smtClean="0"/>
              <a:t>…)</a:t>
            </a:r>
            <a:endParaRPr lang="en-US" dirty="0" smtClean="0"/>
          </a:p>
          <a:p>
            <a:pPr lvl="1"/>
            <a:r>
              <a:rPr lang="en-US" dirty="0" smtClean="0"/>
              <a:t>JSON:  </a:t>
            </a:r>
            <a:r>
              <a:rPr lang="en-US" dirty="0" err="1"/>
              <a:t>sqlContext.</a:t>
            </a:r>
            <a:r>
              <a:rPr lang="en-US" dirty="0" err="1" smtClean="0"/>
              <a:t>read</a:t>
            </a:r>
            <a:r>
              <a:rPr lang="en-US" dirty="0" smtClean="0"/>
              <a:t>/</a:t>
            </a:r>
            <a:r>
              <a:rPr lang="en-US" dirty="0" err="1" smtClean="0"/>
              <a:t>write.json</a:t>
            </a:r>
            <a:r>
              <a:rPr lang="en-US" dirty="0" smtClean="0"/>
              <a:t>(</a:t>
            </a:r>
            <a:r>
              <a:rPr lang="is-IS" dirty="0" smtClean="0"/>
              <a:t>…)</a:t>
            </a:r>
          </a:p>
          <a:p>
            <a:pPr lvl="2"/>
            <a:r>
              <a:rPr lang="is-IS" dirty="0" smtClean="0"/>
              <a:t>Note:  Only one entire JSON object </a:t>
            </a:r>
            <a:r>
              <a:rPr lang="is-IS" i="1" dirty="0" smtClean="0"/>
              <a:t>per line </a:t>
            </a:r>
            <a:r>
              <a:rPr lang="is-IS" dirty="0" smtClean="0"/>
              <a:t>supported, not per file!</a:t>
            </a:r>
            <a:endParaRPr lang="en-US" dirty="0" smtClean="0"/>
          </a:p>
          <a:p>
            <a:pPr lvl="1"/>
            <a:r>
              <a:rPr lang="en-US" dirty="0" smtClean="0"/>
              <a:t>JDBC:  </a:t>
            </a:r>
            <a:r>
              <a:rPr lang="en-US" dirty="0" err="1"/>
              <a:t>sqlContext.</a:t>
            </a:r>
            <a:r>
              <a:rPr lang="en-US" dirty="0" err="1" smtClean="0"/>
              <a:t>read.format</a:t>
            </a:r>
            <a:r>
              <a:rPr lang="en-US" dirty="0" smtClean="0"/>
              <a:t>("</a:t>
            </a:r>
            <a:r>
              <a:rPr lang="en-US" dirty="0" err="1" smtClean="0"/>
              <a:t>jdbc</a:t>
            </a:r>
            <a:r>
              <a:rPr lang="en-US" dirty="0" smtClean="0"/>
              <a:t>") + vendor jars on </a:t>
            </a:r>
            <a:r>
              <a:rPr lang="en-US" dirty="0" err="1" smtClean="0"/>
              <a:t>classpath</a:t>
            </a:r>
            <a:endParaRPr lang="en-US" dirty="0" smtClean="0"/>
          </a:p>
          <a:p>
            <a:pPr lvl="2"/>
            <a:r>
              <a:rPr lang="en-US" dirty="0" smtClean="0"/>
              <a:t>Needs to be on "primordial" </a:t>
            </a:r>
            <a:r>
              <a:rPr lang="en-US" dirty="0" err="1" smtClean="0"/>
              <a:t>ClassLoader's</a:t>
            </a:r>
            <a:r>
              <a:rPr lang="en-US" dirty="0" smtClean="0"/>
              <a:t> </a:t>
            </a:r>
            <a:r>
              <a:rPr lang="en-US" dirty="0" err="1" smtClean="0"/>
              <a:t>classpath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Text (via RDD):  </a:t>
            </a:r>
            <a:r>
              <a:rPr lang="en-US" dirty="0" err="1" smtClean="0"/>
              <a:t>sc.textFile</a:t>
            </a:r>
            <a:r>
              <a:rPr lang="en-US" dirty="0" smtClean="0"/>
              <a:t>("</a:t>
            </a:r>
            <a:r>
              <a:rPr lang="is-IS" dirty="0" smtClean="0"/>
              <a:t>…"). ... .toDF()</a:t>
            </a:r>
            <a:endParaRPr lang="en-US" dirty="0"/>
          </a:p>
          <a:p>
            <a:pPr lvl="1"/>
            <a:endParaRPr lang="is-I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92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Spark SQL allows you to define your own functions for use in SQL queries</a:t>
            </a:r>
          </a:p>
          <a:p>
            <a:r>
              <a:rPr lang="en-US" dirty="0" err="1" smtClean="0"/>
              <a:t>Scala</a:t>
            </a:r>
            <a:r>
              <a:rPr lang="en-US" dirty="0" smtClean="0"/>
              <a:t>, Java &amp; Python are supported</a:t>
            </a:r>
          </a:p>
          <a:p>
            <a:r>
              <a:rPr lang="en-US" dirty="0" smtClean="0"/>
              <a:t>Simply pass a function</a:t>
            </a:r>
          </a:p>
          <a:p>
            <a:pPr lvl="1"/>
            <a:r>
              <a:rPr lang="en-US" dirty="0" err="1" smtClean="0"/>
              <a:t>sqlContext.udf.register</a:t>
            </a:r>
            <a:r>
              <a:rPr lang="en-US" dirty="0" smtClean="0"/>
              <a:t>("</a:t>
            </a:r>
            <a:r>
              <a:rPr lang="en-US" dirty="0" err="1" smtClean="0"/>
              <a:t>strlen</a:t>
            </a:r>
            <a:r>
              <a:rPr lang="en-US" dirty="0" smtClean="0"/>
              <a:t>", (s: String) =&gt; </a:t>
            </a:r>
            <a:r>
              <a:rPr lang="en-US" dirty="0" err="1" smtClean="0"/>
              <a:t>s.length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sqlContext.sql</a:t>
            </a:r>
            <a:r>
              <a:rPr lang="en-US" dirty="0" smtClean="0"/>
              <a:t>("SELECT </a:t>
            </a:r>
            <a:r>
              <a:rPr lang="en-US" dirty="0" err="1" smtClean="0"/>
              <a:t>strlen</a:t>
            </a:r>
            <a:r>
              <a:rPr lang="en-US" dirty="0" smtClean="0"/>
              <a:t>('tweet') FROM tweets WHERE </a:t>
            </a:r>
            <a:r>
              <a:rPr lang="is-IS" dirty="0" smtClean="0"/>
              <a:t>…")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8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Integration/Tools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Spark SQL can act as a distributed query engine</a:t>
            </a:r>
          </a:p>
          <a:p>
            <a:r>
              <a:rPr lang="en-US" dirty="0" smtClean="0"/>
              <a:t>Spark can host Thrift JDBC/ODBC server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sbin</a:t>
            </a:r>
            <a:r>
              <a:rPr lang="en-US" dirty="0" smtClean="0"/>
              <a:t>/start-</a:t>
            </a:r>
            <a:r>
              <a:rPr lang="en-US" dirty="0" err="1" smtClean="0"/>
              <a:t>thriftserver.sh</a:t>
            </a:r>
            <a:endParaRPr lang="en-US" dirty="0" smtClean="0"/>
          </a:p>
          <a:p>
            <a:pPr lvl="1"/>
            <a:r>
              <a:rPr lang="en-US" dirty="0" smtClean="0"/>
              <a:t>Connect with jdbc:hive2://&lt;host&gt;:&lt;port&gt; (</a:t>
            </a:r>
            <a:r>
              <a:rPr lang="en-US" dirty="0" smtClean="0"/>
              <a:t>default localhost</a:t>
            </a:r>
            <a:r>
              <a:rPr lang="en-US" dirty="0" smtClean="0"/>
              <a:t>:10000)</a:t>
            </a:r>
          </a:p>
          <a:p>
            <a:pPr lvl="1"/>
            <a:r>
              <a:rPr lang="en-US" dirty="0" smtClean="0"/>
              <a:t>Allows conventional business intelligence tools (BIRT, R, Jasper, </a:t>
            </a:r>
            <a:r>
              <a:rPr lang="en-US" dirty="0" err="1" smtClean="0"/>
              <a:t>Pentaho</a:t>
            </a:r>
            <a:r>
              <a:rPr lang="en-US" dirty="0" smtClean="0"/>
              <a:t>, etc.) to use Spark via JDBC &amp; SQL</a:t>
            </a:r>
          </a:p>
          <a:p>
            <a:pPr lvl="1"/>
            <a:r>
              <a:rPr lang="en-US" dirty="0" smtClean="0"/>
              <a:t>For a SQL REPL/CLI, use Hive's beeline</a:t>
            </a:r>
          </a:p>
          <a:p>
            <a:r>
              <a:rPr lang="en-US" dirty="0" smtClean="0"/>
              <a:t>Spark also provides a simple SQL shell</a:t>
            </a:r>
          </a:p>
          <a:p>
            <a:pPr lvl="1"/>
            <a:r>
              <a:rPr lang="en-US" dirty="0" smtClean="0"/>
              <a:t>Run bin/spark-</a:t>
            </a:r>
            <a:r>
              <a:rPr lang="en-US" dirty="0" err="1" smtClean="0"/>
              <a:t>sql</a:t>
            </a:r>
            <a:endParaRPr lang="en-US" dirty="0" smtClean="0"/>
          </a:p>
          <a:p>
            <a:pPr lvl="1"/>
            <a:r>
              <a:rPr lang="en-US" dirty="0" smtClean="0"/>
              <a:t>Useful for local development</a:t>
            </a:r>
          </a:p>
          <a:p>
            <a:pPr lvl="1"/>
            <a:r>
              <a:rPr lang="en-US" smtClean="0"/>
              <a:t>If against </a:t>
            </a:r>
            <a:r>
              <a:rPr lang="en-US" dirty="0" smtClean="0"/>
              <a:t>shared clusters, prefer Thrift JDBC driver &amp; use beeline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6728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Spark SQL:</a:t>
            </a:r>
          </a:p>
          <a:p>
            <a:pPr lvl="1"/>
            <a:r>
              <a:rPr lang="en-US" dirty="0" smtClean="0"/>
              <a:t>Provides a familiar API for developers</a:t>
            </a:r>
          </a:p>
          <a:p>
            <a:pPr lvl="1"/>
            <a:r>
              <a:rPr lang="en-US" dirty="0" smtClean="0"/>
              <a:t>Allows effective integration of BI tools via Spark's JDBC driver</a:t>
            </a:r>
          </a:p>
          <a:p>
            <a:pPr lvl="1"/>
            <a:r>
              <a:rPr lang="en-US" dirty="0" smtClean="0"/>
              <a:t>Supports many common file formats</a:t>
            </a:r>
          </a:p>
          <a:p>
            <a:pPr lvl="1"/>
            <a:r>
              <a:rPr lang="en-US" dirty="0" smtClean="0"/>
              <a:t>Supports Hive &amp; </a:t>
            </a:r>
            <a:r>
              <a:rPr lang="en-US" dirty="0" err="1" smtClean="0"/>
              <a:t>HiveQL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680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23659</TotalTime>
  <Words>498</Words>
  <Application>Microsoft Macintosh PowerPoint</Application>
  <PresentationFormat>On-screen Show (4:3)</PresentationFormat>
  <Paragraphs>73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Overview</vt:lpstr>
      <vt:lpstr>Concepts</vt:lpstr>
      <vt:lpstr>Contexts</vt:lpstr>
      <vt:lpstr>DataFrame</vt:lpstr>
      <vt:lpstr>Data Sources</vt:lpstr>
      <vt:lpstr>User-Defined Functions</vt:lpstr>
      <vt:lpstr>Integration/Tools</vt:lpstr>
      <vt:lpstr>Conclusion</vt:lpstr>
    </vt:vector>
  </TitlesOfParts>
  <Company>fuseproject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Matthew Adams</cp:lastModifiedBy>
  <cp:revision>1112</cp:revision>
  <cp:lastPrinted>2014-04-15T20:58:29Z</cp:lastPrinted>
  <dcterms:created xsi:type="dcterms:W3CDTF">2014-03-31T20:09:59Z</dcterms:created>
  <dcterms:modified xsi:type="dcterms:W3CDTF">2016-01-11T17:19:17Z</dcterms:modified>
</cp:coreProperties>
</file>