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57" d="100"/>
          <a:sy n="157" d="100"/>
        </p:scale>
        <p:origin x="-1400" y="-104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722936" cy="2808429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&amp; </a:t>
            </a:r>
            <a:r>
              <a:rPr lang="en-US" dirty="0" err="1" smtClean="0"/>
              <a:t>GraphX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:  Graph 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Info:  </a:t>
            </a:r>
            <a:r>
              <a:rPr lang="en-US" dirty="0" err="1" smtClean="0"/>
              <a:t>numEdges</a:t>
            </a:r>
            <a:r>
              <a:rPr lang="en-US" dirty="0" smtClean="0"/>
              <a:t>, </a:t>
            </a:r>
            <a:r>
              <a:rPr lang="en-US" dirty="0" err="1" smtClean="0"/>
              <a:t>numVertices</a:t>
            </a:r>
            <a:r>
              <a:rPr lang="en-US" dirty="0" smtClean="0"/>
              <a:t>, </a:t>
            </a:r>
            <a:r>
              <a:rPr lang="en-US" dirty="0" err="1" smtClean="0"/>
              <a:t>inDegrees</a:t>
            </a:r>
            <a:r>
              <a:rPr lang="en-US" dirty="0" smtClean="0"/>
              <a:t>, </a:t>
            </a:r>
            <a:r>
              <a:rPr lang="en-US" dirty="0" err="1" smtClean="0"/>
              <a:t>outDegrees</a:t>
            </a:r>
            <a:r>
              <a:rPr lang="en-US" dirty="0" smtClean="0"/>
              <a:t>, </a:t>
            </a:r>
            <a:r>
              <a:rPr lang="en-US" dirty="0" err="1" smtClean="0"/>
              <a:t>degress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ollections:  vertices, edges, triplets</a:t>
            </a:r>
          </a:p>
          <a:p>
            <a:r>
              <a:rPr lang="en-US" dirty="0" smtClean="0"/>
              <a:t>Transform:  </a:t>
            </a:r>
            <a:r>
              <a:rPr lang="en-US" dirty="0" err="1" smtClean="0"/>
              <a:t>mapVertices</a:t>
            </a:r>
            <a:r>
              <a:rPr lang="en-US" dirty="0" smtClean="0"/>
              <a:t>, </a:t>
            </a:r>
            <a:r>
              <a:rPr lang="en-US" dirty="0" err="1" smtClean="0"/>
              <a:t>mapEdges</a:t>
            </a:r>
            <a:r>
              <a:rPr lang="en-US" dirty="0" smtClean="0"/>
              <a:t>, </a:t>
            </a:r>
            <a:r>
              <a:rPr lang="en-US" dirty="0" err="1" smtClean="0"/>
              <a:t>mapTriplets</a:t>
            </a:r>
            <a:endParaRPr lang="en-US" dirty="0" smtClean="0"/>
          </a:p>
          <a:p>
            <a:r>
              <a:rPr lang="en-US" dirty="0" smtClean="0"/>
              <a:t>Structural:  reverse, </a:t>
            </a:r>
            <a:r>
              <a:rPr lang="en-US" dirty="0" err="1" smtClean="0"/>
              <a:t>subgraph</a:t>
            </a:r>
            <a:r>
              <a:rPr lang="en-US" dirty="0" smtClean="0"/>
              <a:t>, mask, </a:t>
            </a:r>
            <a:r>
              <a:rPr lang="en-US" dirty="0" err="1" smtClean="0"/>
              <a:t>groupEdges</a:t>
            </a:r>
            <a:endParaRPr lang="en-US" dirty="0" smtClean="0"/>
          </a:p>
          <a:p>
            <a:r>
              <a:rPr lang="en-US" dirty="0" smtClean="0"/>
              <a:t>Joining:  </a:t>
            </a:r>
            <a:r>
              <a:rPr lang="en-US" dirty="0" err="1" smtClean="0"/>
              <a:t>joinVertices</a:t>
            </a:r>
            <a:r>
              <a:rPr lang="en-US" dirty="0" smtClean="0"/>
              <a:t>, </a:t>
            </a:r>
            <a:r>
              <a:rPr lang="en-US" dirty="0" err="1" smtClean="0"/>
              <a:t>outerJoinVertices</a:t>
            </a:r>
            <a:endParaRPr lang="en-US" dirty="0" smtClean="0"/>
          </a:p>
          <a:p>
            <a:r>
              <a:rPr lang="en-US" dirty="0" smtClean="0"/>
              <a:t>Aggregate:  </a:t>
            </a:r>
            <a:r>
              <a:rPr lang="en-US" dirty="0" err="1" smtClean="0"/>
              <a:t>collectNeighborIds</a:t>
            </a:r>
            <a:r>
              <a:rPr lang="en-US" dirty="0" smtClean="0"/>
              <a:t>, </a:t>
            </a:r>
            <a:r>
              <a:rPr lang="en-US" dirty="0" err="1" smtClean="0"/>
              <a:t>collectNeighbors</a:t>
            </a:r>
            <a:endParaRPr lang="en-US" dirty="0"/>
          </a:p>
          <a:p>
            <a:r>
              <a:rPr lang="en-US" dirty="0" smtClean="0"/>
              <a:t>Parallel:  </a:t>
            </a:r>
            <a:r>
              <a:rPr lang="en-US" dirty="0" err="1" smtClean="0"/>
              <a:t>pregel</a:t>
            </a:r>
            <a:endParaRPr lang="en-US" dirty="0" smtClean="0"/>
          </a:p>
          <a:p>
            <a:r>
              <a:rPr lang="en-US" dirty="0" smtClean="0"/>
              <a:t>Basic:  </a:t>
            </a:r>
            <a:r>
              <a:rPr lang="en-US" dirty="0" err="1" smtClean="0"/>
              <a:t>pageRank</a:t>
            </a:r>
            <a:r>
              <a:rPr lang="en-US" dirty="0" smtClean="0"/>
              <a:t>, </a:t>
            </a:r>
            <a:r>
              <a:rPr lang="en-US" dirty="0" err="1" smtClean="0"/>
              <a:t>connectedComponents</a:t>
            </a:r>
            <a:r>
              <a:rPr lang="en-US" dirty="0" smtClean="0"/>
              <a:t>, </a:t>
            </a:r>
            <a:r>
              <a:rPr lang="en-US" dirty="0" err="1" smtClean="0"/>
              <a:t>triangleCount</a:t>
            </a:r>
            <a:r>
              <a:rPr lang="en-US" dirty="0" smtClean="0"/>
              <a:t>, </a:t>
            </a:r>
            <a:r>
              <a:rPr lang="en-US" dirty="0" err="1" smtClean="0"/>
              <a:t>stronglyConnectedComponents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5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:  Graph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PageRank:  calculates importance of each vertex</a:t>
            </a:r>
          </a:p>
          <a:p>
            <a:pPr lvl="1"/>
            <a:r>
              <a:rPr lang="en-US" dirty="0" smtClean="0"/>
              <a:t>If edge from u to v, then u endorses v &amp; v is more important</a:t>
            </a:r>
          </a:p>
          <a:p>
            <a:r>
              <a:rPr lang="en-US" dirty="0" smtClean="0"/>
              <a:t>Connected Components:  labels each connected component with the ID of its lowest-numbered vertex</a:t>
            </a:r>
          </a:p>
          <a:p>
            <a:pPr lvl="1"/>
            <a:r>
              <a:rPr lang="en-US" dirty="0" smtClean="0"/>
              <a:t>Helps determine clustering</a:t>
            </a:r>
          </a:p>
          <a:p>
            <a:r>
              <a:rPr lang="en-US" dirty="0" smtClean="0"/>
              <a:t>Triangle Counting:  two adjacent vertices that are connected</a:t>
            </a:r>
          </a:p>
          <a:p>
            <a:pPr lvl="1"/>
            <a:r>
              <a:rPr lang="en-US" dirty="0" smtClean="0"/>
              <a:t>Helps determine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Spark provides basis for big data processing</a:t>
            </a:r>
          </a:p>
          <a:p>
            <a:r>
              <a:rPr lang="en-US" dirty="0" err="1" smtClean="0"/>
              <a:t>MLlib</a:t>
            </a:r>
            <a:r>
              <a:rPr lang="en-US" dirty="0" smtClean="0"/>
              <a:t> builds on Spark to facilitate machine learning</a:t>
            </a:r>
          </a:p>
          <a:p>
            <a:r>
              <a:rPr lang="en-US" dirty="0" err="1" smtClean="0"/>
              <a:t>GraphX</a:t>
            </a:r>
            <a:r>
              <a:rPr lang="en-US" dirty="0" smtClean="0"/>
              <a:t> builds on Spark to facilitate graphs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:  Machine Learning Library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Other Low-Level Capabilities</a:t>
            </a:r>
          </a:p>
          <a:p>
            <a:pPr lvl="1"/>
            <a:r>
              <a:rPr lang="en-US" dirty="0" smtClean="0"/>
              <a:t>ML Pipelines</a:t>
            </a:r>
          </a:p>
          <a:p>
            <a:r>
              <a:rPr lang="en-US" dirty="0" err="1" smtClean="0"/>
              <a:t>GraphX</a:t>
            </a:r>
            <a:r>
              <a:rPr lang="en-US" dirty="0" smtClean="0"/>
              <a:t>:  Graph Processing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Property Graph</a:t>
            </a:r>
          </a:p>
          <a:p>
            <a:pPr lvl="1"/>
            <a:r>
              <a:rPr lang="en-US" dirty="0" smtClean="0"/>
              <a:t>Graph Operators</a:t>
            </a:r>
          </a:p>
          <a:p>
            <a:pPr lvl="1"/>
            <a:r>
              <a:rPr lang="en-US" dirty="0" smtClean="0"/>
              <a:t>Graph Algorithms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Machine Learning Library:  practical, scalable &amp; easy machine learning</a:t>
            </a:r>
          </a:p>
          <a:p>
            <a:r>
              <a:rPr lang="en-US" dirty="0" smtClean="0"/>
              <a:t>Low-level algorithm API</a:t>
            </a:r>
          </a:p>
          <a:p>
            <a:pPr lvl="1"/>
            <a:r>
              <a:rPr lang="en-US" dirty="0" smtClean="0"/>
              <a:t>Classification, regression, clustering, filtering,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High-level pipeline API</a:t>
            </a:r>
          </a:p>
          <a:p>
            <a:pPr lvl="1"/>
            <a:r>
              <a:rPr lang="is-IS" dirty="0" smtClean="0"/>
              <a:t>Common combinations of low-level </a:t>
            </a:r>
            <a:r>
              <a:rPr lang="is-IS" dirty="0" smtClean="0"/>
              <a:t>API</a:t>
            </a:r>
          </a:p>
          <a:p>
            <a:r>
              <a:rPr lang="is-IS" dirty="0" smtClean="0"/>
              <a:t>Common process</a:t>
            </a:r>
          </a:p>
          <a:p>
            <a:pPr lvl="1"/>
            <a:r>
              <a:rPr lang="en-US" dirty="0" smtClean="0"/>
              <a:t>Collect training datasets, encoding from real data into numbers</a:t>
            </a:r>
          </a:p>
          <a:p>
            <a:pPr lvl="1"/>
            <a:r>
              <a:rPr lang="en-US" dirty="0" smtClean="0"/>
              <a:t>Train using training datasets to produce a model</a:t>
            </a:r>
          </a:p>
          <a:p>
            <a:pPr lvl="1"/>
            <a:r>
              <a:rPr lang="en-US" dirty="0" smtClean="0"/>
              <a:t>Use model to predict based on new data</a:t>
            </a:r>
          </a:p>
          <a:p>
            <a:pPr lvl="2"/>
            <a:r>
              <a:rPr lang="en-US" dirty="0" smtClean="0"/>
              <a:t>If model predicts poorly, iterate on </a:t>
            </a:r>
            <a:r>
              <a:rPr lang="en-US" smtClean="0"/>
              <a:t>prior steps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226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: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Basic types, all with Double values &amp; zero-based indexes</a:t>
            </a:r>
          </a:p>
          <a:p>
            <a:pPr lvl="1"/>
            <a:r>
              <a:rPr lang="en-US" dirty="0" err="1" smtClean="0"/>
              <a:t>LocalVector</a:t>
            </a:r>
            <a:r>
              <a:rPr lang="en-US" dirty="0" smtClean="0"/>
              <a:t>:  a point in n-space, not distributed</a:t>
            </a:r>
            <a:endParaRPr lang="en-US" dirty="0"/>
          </a:p>
          <a:p>
            <a:pPr lvl="1"/>
            <a:r>
              <a:rPr lang="en-US" dirty="0" err="1" smtClean="0"/>
              <a:t>LabeledPoint</a:t>
            </a:r>
            <a:r>
              <a:rPr lang="en-US" dirty="0" smtClean="0"/>
              <a:t>:  a labeled point (vector), not distributed</a:t>
            </a:r>
            <a:endParaRPr lang="en-US" dirty="0"/>
          </a:p>
          <a:p>
            <a:pPr lvl="1"/>
            <a:r>
              <a:rPr lang="en-US" dirty="0" err="1" smtClean="0"/>
              <a:t>LocalMatrix</a:t>
            </a:r>
            <a:r>
              <a:rPr lang="en-US" dirty="0" smtClean="0"/>
              <a:t>:  2D (row &amp; column) matrix, not distributed</a:t>
            </a:r>
            <a:endParaRPr lang="en-US" dirty="0"/>
          </a:p>
          <a:p>
            <a:pPr lvl="1"/>
            <a:r>
              <a:rPr lang="en-US" dirty="0" err="1" smtClean="0"/>
              <a:t>DistributedMatrix</a:t>
            </a:r>
            <a:r>
              <a:rPr lang="en-US" dirty="0" smtClean="0"/>
              <a:t>:  Long indexes, distributed</a:t>
            </a:r>
          </a:p>
          <a:p>
            <a:pPr lvl="2"/>
            <a:r>
              <a:rPr lang="en-US" dirty="0" smtClean="0"/>
              <a:t>Types:  Row, </a:t>
            </a:r>
            <a:r>
              <a:rPr lang="en-US" dirty="0" err="1" smtClean="0"/>
              <a:t>IndexedRow</a:t>
            </a:r>
            <a:r>
              <a:rPr lang="en-US" dirty="0" smtClean="0"/>
              <a:t>, Coordinate &amp; Block</a:t>
            </a:r>
          </a:p>
          <a:p>
            <a:r>
              <a:rPr lang="en-US" dirty="0" smtClean="0"/>
              <a:t>Two flavors</a:t>
            </a:r>
          </a:p>
          <a:p>
            <a:pPr lvl="1"/>
            <a:r>
              <a:rPr lang="en-US" dirty="0" smtClean="0"/>
              <a:t>Dense:  value at every index</a:t>
            </a:r>
          </a:p>
          <a:p>
            <a:pPr lvl="1"/>
            <a:r>
              <a:rPr lang="en-US" dirty="0" smtClean="0"/>
              <a:t>Sparse:  value only at specified indexes, else 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8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:  Statistics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supports basic statistics</a:t>
            </a:r>
          </a:p>
          <a:p>
            <a:pPr lvl="1"/>
            <a:r>
              <a:rPr lang="en-US" dirty="0" smtClean="0"/>
              <a:t>Summary:  mean, variance, # </a:t>
            </a:r>
            <a:r>
              <a:rPr lang="en-US" dirty="0" err="1" smtClean="0"/>
              <a:t>nonzeros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Correlations:  currently only Pearson's &amp; Spearman's</a:t>
            </a:r>
          </a:p>
          <a:p>
            <a:pPr lvl="1"/>
            <a:r>
              <a:rPr lang="en-US" dirty="0" smtClean="0"/>
              <a:t>Stratified sampling:  random sampling by key</a:t>
            </a:r>
          </a:p>
          <a:p>
            <a:pPr lvl="1"/>
            <a:r>
              <a:rPr lang="en-US" dirty="0" smtClean="0"/>
              <a:t>Hypothesis testing:  Pearson's chi-squared</a:t>
            </a:r>
          </a:p>
          <a:p>
            <a:pPr lvl="1"/>
            <a:r>
              <a:rPr lang="en-US" dirty="0" smtClean="0"/>
              <a:t>Random data generation:  uniform, normal or Poisson</a:t>
            </a:r>
          </a:p>
          <a:p>
            <a:pPr lvl="1"/>
            <a:r>
              <a:rPr lang="en-US" dirty="0" smtClean="0"/>
              <a:t>Kernel density estimation:  probability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6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:  Other Low-Level Capabilities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Classification &amp; regression</a:t>
            </a:r>
          </a:p>
          <a:p>
            <a:r>
              <a:rPr lang="en-US" dirty="0" smtClean="0"/>
              <a:t>Collaborative filtering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Feature extraction &amp; transformation</a:t>
            </a:r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9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:  ML Pipelines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High-level API meant to create &amp; tune practical ML pipelines</a:t>
            </a:r>
          </a:p>
          <a:p>
            <a:r>
              <a:rPr lang="en-US" dirty="0" smtClean="0"/>
              <a:t>Main concepts:</a:t>
            </a:r>
          </a:p>
          <a:p>
            <a:pPr lvl="1"/>
            <a:r>
              <a:rPr lang="en-US" dirty="0" err="1" smtClean="0"/>
              <a:t>DataFrame</a:t>
            </a:r>
            <a:r>
              <a:rPr lang="en-US" dirty="0" smtClean="0"/>
              <a:t>:  from Spark SQL</a:t>
            </a:r>
          </a:p>
          <a:p>
            <a:pPr lvl="1"/>
            <a:r>
              <a:rPr lang="en-US" dirty="0" smtClean="0"/>
              <a:t>Transformer:  stateless algorithm to transform a </a:t>
            </a:r>
            <a:r>
              <a:rPr lang="en-US" dirty="0" err="1" smtClean="0"/>
              <a:t>DataFrame</a:t>
            </a:r>
            <a:r>
              <a:rPr lang="en-US" dirty="0" smtClean="0"/>
              <a:t> to another one (like </a:t>
            </a:r>
            <a:r>
              <a:rPr lang="en-US" dirty="0" err="1" smtClean="0"/>
              <a:t>DataFrame</a:t>
            </a:r>
            <a:r>
              <a:rPr lang="en-US" dirty="0" smtClean="0"/>
              <a:t>[Feature] =&gt; </a:t>
            </a:r>
            <a:r>
              <a:rPr lang="en-US" dirty="0" err="1" smtClean="0"/>
              <a:t>DataFrame</a:t>
            </a:r>
            <a:r>
              <a:rPr lang="en-US" dirty="0" smtClean="0"/>
              <a:t>[Prediction])</a:t>
            </a:r>
          </a:p>
          <a:p>
            <a:pPr lvl="1"/>
            <a:r>
              <a:rPr lang="en-US" dirty="0" smtClean="0"/>
              <a:t>Estimator:  stateless algorithm that can be fit or trained on a </a:t>
            </a:r>
            <a:r>
              <a:rPr lang="en-US" dirty="0" err="1" smtClean="0"/>
              <a:t>DataFrame</a:t>
            </a:r>
            <a:r>
              <a:rPr lang="en-US" dirty="0" smtClean="0"/>
              <a:t> to produce a Transformer</a:t>
            </a:r>
          </a:p>
          <a:p>
            <a:pPr lvl="1"/>
            <a:r>
              <a:rPr lang="en-US" dirty="0" smtClean="0"/>
              <a:t>Pipeline:  chains multiple Transformers &amp; Estimators together</a:t>
            </a:r>
          </a:p>
          <a:p>
            <a:pPr lvl="1"/>
            <a:r>
              <a:rPr lang="en-US" dirty="0" smtClean="0"/>
              <a:t>Parameter:  parameters for Transformers &amp; Estimators</a:t>
            </a:r>
          </a:p>
          <a:p>
            <a:r>
              <a:rPr lang="en-US" dirty="0" smtClean="0"/>
              <a:t>Pipelines are a sequence of stages</a:t>
            </a:r>
          </a:p>
          <a:p>
            <a:r>
              <a:rPr lang="en-US" dirty="0" smtClean="0"/>
              <a:t>Each stage is either </a:t>
            </a:r>
            <a:r>
              <a:rPr lang="en-US" dirty="0" err="1" smtClean="0"/>
              <a:t>Transformer.transform</a:t>
            </a:r>
            <a:r>
              <a:rPr lang="en-US" dirty="0" smtClean="0"/>
              <a:t>() or </a:t>
            </a:r>
            <a:r>
              <a:rPr lang="en-US" dirty="0" err="1" smtClean="0"/>
              <a:t>Estimator.fit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8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: 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Extends Spark to work with graphs to do graph &amp; graph-parallel computation</a:t>
            </a:r>
          </a:p>
          <a:p>
            <a:r>
              <a:rPr lang="en-US" dirty="0" smtClean="0"/>
              <a:t>Central concept:  Graph</a:t>
            </a:r>
          </a:p>
          <a:p>
            <a:pPr lvl="1"/>
            <a:r>
              <a:rPr lang="en-US" dirty="0" smtClean="0"/>
              <a:t>A directed </a:t>
            </a:r>
            <a:r>
              <a:rPr lang="en-US" dirty="0" err="1" smtClean="0"/>
              <a:t>multigraph</a:t>
            </a:r>
            <a:r>
              <a:rPr lang="en-US" dirty="0" smtClean="0"/>
              <a:t> with properties attached to each vertex &amp; edge</a:t>
            </a:r>
          </a:p>
          <a:p>
            <a:r>
              <a:rPr lang="en-US" dirty="0" smtClean="0"/>
              <a:t>Exposes fundamental operators &amp; the </a:t>
            </a:r>
            <a:r>
              <a:rPr lang="en-US" dirty="0" err="1" smtClean="0"/>
              <a:t>Pregel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0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:  Property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Directed </a:t>
            </a:r>
            <a:r>
              <a:rPr lang="en-US" dirty="0" err="1" smtClean="0"/>
              <a:t>multigraph</a:t>
            </a:r>
            <a:r>
              <a:rPr lang="en-US" dirty="0" smtClean="0"/>
              <a:t> with objects attached to each vertex &amp; edge</a:t>
            </a:r>
          </a:p>
          <a:p>
            <a:r>
              <a:rPr lang="en-US" dirty="0" smtClean="0"/>
              <a:t>Potentially multiple parallel edges sharing same vertex pair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90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24181</TotalTime>
  <Words>580</Words>
  <Application>Microsoft Macintosh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Overview</vt:lpstr>
      <vt:lpstr>MLlib: Overview</vt:lpstr>
      <vt:lpstr>MLLib: Types</vt:lpstr>
      <vt:lpstr>MLlib:  Statistics</vt:lpstr>
      <vt:lpstr>MLlib:  Other Low-Level Capabilities</vt:lpstr>
      <vt:lpstr>MLlib:  ML Pipelines</vt:lpstr>
      <vt:lpstr>GraphX:  Overview</vt:lpstr>
      <vt:lpstr>GraphX:  Property Graph</vt:lpstr>
      <vt:lpstr>GraphX:  Graph Operators</vt:lpstr>
      <vt:lpstr>GraphX:  Graph Algorithms</vt:lpstr>
      <vt:lpstr>Conclusion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Matthew Adams</cp:lastModifiedBy>
  <cp:revision>1144</cp:revision>
  <cp:lastPrinted>2014-04-15T20:58:29Z</cp:lastPrinted>
  <dcterms:created xsi:type="dcterms:W3CDTF">2014-03-31T20:09:59Z</dcterms:created>
  <dcterms:modified xsi:type="dcterms:W3CDTF">2016-01-11T19:31:26Z</dcterms:modified>
</cp:coreProperties>
</file>