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3" r:id="rId7"/>
    <p:sldId id="258" r:id="rId8"/>
    <p:sldId id="261" r:id="rId9"/>
    <p:sldId id="260" r:id="rId10"/>
    <p:sldId id="259" r:id="rId11"/>
    <p:sldId id="262" r:id="rId1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ana Nilsen" userId="3dfd9dce-0481-4895-ac98-206ad85e7293" providerId="ADAL" clId="{67E9138C-7AE0-47C9-BD86-589D9CD99639}"/>
    <pc:docChg chg="modSld">
      <pc:chgData name="Tatiana Nilsen" userId="3dfd9dce-0481-4895-ac98-206ad85e7293" providerId="ADAL" clId="{67E9138C-7AE0-47C9-BD86-589D9CD99639}" dt="2020-12-28T11:33:06.950" v="0" actId="1076"/>
      <pc:docMkLst>
        <pc:docMk/>
      </pc:docMkLst>
      <pc:sldChg chg="modSp">
        <pc:chgData name="Tatiana Nilsen" userId="3dfd9dce-0481-4895-ac98-206ad85e7293" providerId="ADAL" clId="{67E9138C-7AE0-47C9-BD86-589D9CD99639}" dt="2020-12-28T11:33:06.950" v="0" actId="1076"/>
        <pc:sldMkLst>
          <pc:docMk/>
          <pc:sldMk cId="3700604652" sldId="258"/>
        </pc:sldMkLst>
        <pc:spChg chg="mod">
          <ac:chgData name="Tatiana Nilsen" userId="3dfd9dce-0481-4895-ac98-206ad85e7293" providerId="ADAL" clId="{67E9138C-7AE0-47C9-BD86-589D9CD99639}" dt="2020-12-28T11:33:06.950" v="0" actId="1076"/>
          <ac:spMkLst>
            <pc:docMk/>
            <pc:sldMk cId="3700604652" sldId="258"/>
            <ac:spMk id="8" creationId="{F6C07A39-B457-47E3-8651-1FE9BFBB31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5675-33F8-41C3-97B3-39086DFF6B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502E0C0-3840-43D8-A363-6089521A9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C04FC9B-68E9-481A-8CF1-BECED57BD3A9}"/>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0ED42B88-6A13-447D-A438-BA2C3D65B0F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7D56587-E2AF-4973-B065-3C164AA22586}"/>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337969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50B1-7237-4A0A-9242-25543422F7F3}"/>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829FFADE-A2F7-45BC-8AD3-433CC4795B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578FC45-3C35-4C07-BD07-3B5FEA8452C1}"/>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4CB08AD6-7478-442C-A37F-6CACD7FCC52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F6BCB7B-C9A5-4334-A5B3-7294761907D1}"/>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12507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CF865-4EB8-4EF5-A472-4CB4A4CFC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41054BE-D61E-44DD-B758-698C275E4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3D44728-6BA2-4AEC-B31F-DB2E33308F4E}"/>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87BF4CBC-252E-4510-AA0A-D2E49BA3EAF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07B81CB-7404-4614-80C7-DAB693C60334}"/>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199621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368B-EBAA-46FB-A639-0BCA67492B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2201CE59-5786-4B53-823C-8D44151E1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D535686-624C-4895-ACAD-2540FC48E986}"/>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2B4F5DB3-586A-49B2-8C53-7731FBF46DE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7B42A98-04D1-433F-8419-1B99F970503E}"/>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202139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2843-9AA8-4466-8E1C-60C1CF686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56F52C96-72AD-48C7-A031-F42E73457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7C24C-7990-46BF-8D01-26A9BCA09FB5}"/>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E3CC6CC9-B952-4ED6-8B0D-8E4519BA8AD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16689AD-7893-46AC-9F20-D026AAE475F2}"/>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208791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2DE-171E-45B9-B3E4-2062FA534118}"/>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299F36A1-0BF1-4BFC-AB6B-2D81AE9F4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1BDAB60-ACEF-4119-A749-135326A07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00FFD20-5B1E-4540-B998-E50C9B517F7A}"/>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6" name="Footer Placeholder 5">
            <a:extLst>
              <a:ext uri="{FF2B5EF4-FFF2-40B4-BE49-F238E27FC236}">
                <a16:creationId xmlns:a16="http://schemas.microsoft.com/office/drawing/2014/main" id="{E9E236DF-A73E-4706-BDC8-0519C6C3926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A3E11EE-6B13-4B9F-9FBF-E19A13314974}"/>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52108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7FF9-125E-4ED4-8897-DDC05932677A}"/>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31B112D3-FEFF-463A-9E10-BE9C11513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2D1E0-3F44-43CE-8684-780FD28DC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368E518E-407E-49DD-88CB-A98C689E3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74D41-BE41-416B-B370-7864B14A9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AE67617E-84FC-4A55-A02B-E3339D4D3CB0}"/>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8" name="Footer Placeholder 7">
            <a:extLst>
              <a:ext uri="{FF2B5EF4-FFF2-40B4-BE49-F238E27FC236}">
                <a16:creationId xmlns:a16="http://schemas.microsoft.com/office/drawing/2014/main" id="{F92C11A8-64F1-4992-9806-61D3FD34BEE6}"/>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5E3562AD-DD50-4DE9-AD81-D8E6D9C82756}"/>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4285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F2D2-8124-44B8-AC49-6E385C61E27D}"/>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E885D6EE-274C-4AD8-B3A7-467FDA718779}"/>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4" name="Footer Placeholder 3">
            <a:extLst>
              <a:ext uri="{FF2B5EF4-FFF2-40B4-BE49-F238E27FC236}">
                <a16:creationId xmlns:a16="http://schemas.microsoft.com/office/drawing/2014/main" id="{49A05FA8-8273-4FA8-8931-BB37785EA759}"/>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D566AF26-1025-4F47-888B-2FB6D6503F2F}"/>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142487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88514-CB2E-4E10-A4B9-431E7E5FC697}"/>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3" name="Footer Placeholder 2">
            <a:extLst>
              <a:ext uri="{FF2B5EF4-FFF2-40B4-BE49-F238E27FC236}">
                <a16:creationId xmlns:a16="http://schemas.microsoft.com/office/drawing/2014/main" id="{8AF18A80-CFA1-45B5-813C-A470828C0EE0}"/>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AA99E71-9289-4B4F-9693-9DBDD8D48EA6}"/>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26005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BFA0-54C0-457C-ADB9-4A11894F5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B46C7E31-FF2D-44A5-A2E6-CD73D5251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E373886C-2187-4911-AD8E-71F40281C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915B4-4974-4EC6-B8D2-1CECD06CD507}"/>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6" name="Footer Placeholder 5">
            <a:extLst>
              <a:ext uri="{FF2B5EF4-FFF2-40B4-BE49-F238E27FC236}">
                <a16:creationId xmlns:a16="http://schemas.microsoft.com/office/drawing/2014/main" id="{47FC66B4-53C4-426B-A0AC-EA8830E3296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F47398F-BB64-4B90-BC03-52D78689AC14}"/>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53872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DAB4-3FD9-4D72-93F7-D9D26191B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B493AA76-DEFF-40CF-82B6-C33B703DC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A73AA8F7-3983-4519-AD6A-E970D6254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48882-19C0-4B8A-9C8B-009CA4711EA8}"/>
              </a:ext>
            </a:extLst>
          </p:cNvPr>
          <p:cNvSpPr>
            <a:spLocks noGrp="1"/>
          </p:cNvSpPr>
          <p:nvPr>
            <p:ph type="dt" sz="half" idx="10"/>
          </p:nvPr>
        </p:nvSpPr>
        <p:spPr/>
        <p:txBody>
          <a:bodyPr/>
          <a:lstStyle/>
          <a:p>
            <a:fld id="{7F25ECF8-2B44-41E1-8476-F8D45095C73B}" type="datetimeFigureOut">
              <a:rPr lang="nb-NO" smtClean="0"/>
              <a:t>28.12.2020</a:t>
            </a:fld>
            <a:endParaRPr lang="nb-NO"/>
          </a:p>
        </p:txBody>
      </p:sp>
      <p:sp>
        <p:nvSpPr>
          <p:cNvPr id="6" name="Footer Placeholder 5">
            <a:extLst>
              <a:ext uri="{FF2B5EF4-FFF2-40B4-BE49-F238E27FC236}">
                <a16:creationId xmlns:a16="http://schemas.microsoft.com/office/drawing/2014/main" id="{5A75D622-CDB0-4273-87D2-7203D73F2C0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730799E-73B0-41BC-B826-AB066B49AF84}"/>
              </a:ext>
            </a:extLst>
          </p:cNvPr>
          <p:cNvSpPr>
            <a:spLocks noGrp="1"/>
          </p:cNvSpPr>
          <p:nvPr>
            <p:ph type="sldNum" sz="quarter" idx="12"/>
          </p:nvPr>
        </p:nvSpPr>
        <p:spPr/>
        <p:txBody>
          <a:bodyPr/>
          <a:lstStyle/>
          <a:p>
            <a:fld id="{DB4238A8-EA92-474D-A236-B84610BEB4CE}" type="slidenum">
              <a:rPr lang="nb-NO" smtClean="0"/>
              <a:t>‹#›</a:t>
            </a:fld>
            <a:endParaRPr lang="nb-NO"/>
          </a:p>
        </p:txBody>
      </p:sp>
    </p:spTree>
    <p:extLst>
      <p:ext uri="{BB962C8B-B14F-4D97-AF65-F5344CB8AC3E}">
        <p14:creationId xmlns:p14="http://schemas.microsoft.com/office/powerpoint/2010/main" val="243406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18031-6A1C-4ED4-B46D-C02486807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816EE139-5C4D-43BC-9F8F-AAAC77BA6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7A2DBA8-87D8-4998-B043-0E5712B15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5ECF8-2B44-41E1-8476-F8D45095C73B}" type="datetimeFigureOut">
              <a:rPr lang="nb-NO" smtClean="0"/>
              <a:t>28.12.2020</a:t>
            </a:fld>
            <a:endParaRPr lang="nb-NO"/>
          </a:p>
        </p:txBody>
      </p:sp>
      <p:sp>
        <p:nvSpPr>
          <p:cNvPr id="5" name="Footer Placeholder 4">
            <a:extLst>
              <a:ext uri="{FF2B5EF4-FFF2-40B4-BE49-F238E27FC236}">
                <a16:creationId xmlns:a16="http://schemas.microsoft.com/office/drawing/2014/main" id="{7F19D312-3B87-4DDF-8C04-D8CC6DBAE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689B70B4-8232-4813-B9DE-F5F2FE457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238A8-EA92-474D-A236-B84610BEB4CE}" type="slidenum">
              <a:rPr lang="nb-NO" smtClean="0"/>
              <a:t>‹#›</a:t>
            </a:fld>
            <a:endParaRPr lang="nb-NO"/>
          </a:p>
        </p:txBody>
      </p:sp>
    </p:spTree>
    <p:extLst>
      <p:ext uri="{BB962C8B-B14F-4D97-AF65-F5344CB8AC3E}">
        <p14:creationId xmlns:p14="http://schemas.microsoft.com/office/powerpoint/2010/main" val="161630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659C89-BFCC-4EDD-88AB-E16923EC7839}"/>
              </a:ext>
            </a:extLst>
          </p:cNvPr>
          <p:cNvSpPr txBox="1"/>
          <p:nvPr/>
        </p:nvSpPr>
        <p:spPr>
          <a:xfrm>
            <a:off x="2340528" y="1359951"/>
            <a:ext cx="7147420" cy="3970318"/>
          </a:xfrm>
          <a:prstGeom prst="rect">
            <a:avLst/>
          </a:prstGeom>
          <a:noFill/>
        </p:spPr>
        <p:txBody>
          <a:bodyPr wrap="square" rtlCol="0">
            <a:spAutoFit/>
          </a:bodyPr>
          <a:lstStyle/>
          <a:p>
            <a:pPr algn="ctr"/>
            <a:r>
              <a:rPr lang="nb-NO" sz="4000" dirty="0"/>
              <a:t>E-SAMPLING</a:t>
            </a:r>
            <a:r>
              <a:rPr lang="nb-NO" sz="6000" dirty="0">
                <a:latin typeface="+mj-lt"/>
              </a:rPr>
              <a:t> </a:t>
            </a:r>
          </a:p>
          <a:p>
            <a:pPr algn="ctr"/>
            <a:r>
              <a:rPr lang="nb-NO" sz="9600" b="1" dirty="0"/>
              <a:t>ROUGE DIOR</a:t>
            </a:r>
          </a:p>
          <a:p>
            <a:pPr algn="ctr"/>
            <a:r>
              <a:rPr lang="nb-NO" sz="4000" dirty="0"/>
              <a:t>JAN 2021</a:t>
            </a:r>
            <a:r>
              <a:rPr lang="nb-NO" sz="9600" dirty="0"/>
              <a:t> </a:t>
            </a:r>
          </a:p>
        </p:txBody>
      </p:sp>
    </p:spTree>
    <p:extLst>
      <p:ext uri="{BB962C8B-B14F-4D97-AF65-F5344CB8AC3E}">
        <p14:creationId xmlns:p14="http://schemas.microsoft.com/office/powerpoint/2010/main" val="12257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4721-2907-4A28-AFD4-1E9BA208BC55}"/>
              </a:ext>
            </a:extLst>
          </p:cNvPr>
          <p:cNvSpPr>
            <a:spLocks noGrp="1"/>
          </p:cNvSpPr>
          <p:nvPr>
            <p:ph type="title"/>
          </p:nvPr>
        </p:nvSpPr>
        <p:spPr>
          <a:xfrm>
            <a:off x="3028426" y="15175"/>
            <a:ext cx="5270842" cy="687897"/>
          </a:xfrm>
        </p:spPr>
        <p:txBody>
          <a:bodyPr>
            <a:noAutofit/>
          </a:bodyPr>
          <a:lstStyle/>
          <a:p>
            <a:r>
              <a:rPr lang="nb-NO" sz="3600" b="1" dirty="0"/>
              <a:t>INTERFACE – ALL MARKETS</a:t>
            </a:r>
          </a:p>
        </p:txBody>
      </p:sp>
      <p:pic>
        <p:nvPicPr>
          <p:cNvPr id="3" name="Picture 2">
            <a:extLst>
              <a:ext uri="{FF2B5EF4-FFF2-40B4-BE49-F238E27FC236}">
                <a16:creationId xmlns:a16="http://schemas.microsoft.com/office/drawing/2014/main" id="{10E0CFDE-B1B1-454C-8A9A-6BD1A1391DD7}"/>
              </a:ext>
            </a:extLst>
          </p:cNvPr>
          <p:cNvPicPr>
            <a:picLocks noChangeAspect="1"/>
          </p:cNvPicPr>
          <p:nvPr/>
        </p:nvPicPr>
        <p:blipFill>
          <a:blip r:embed="rId2"/>
          <a:stretch>
            <a:fillRect/>
          </a:stretch>
        </p:blipFill>
        <p:spPr>
          <a:xfrm>
            <a:off x="8267493" y="15175"/>
            <a:ext cx="2635312" cy="6884429"/>
          </a:xfrm>
          <a:prstGeom prst="rect">
            <a:avLst/>
          </a:prstGeom>
        </p:spPr>
      </p:pic>
      <p:pic>
        <p:nvPicPr>
          <p:cNvPr id="5" name="Picture 4">
            <a:extLst>
              <a:ext uri="{FF2B5EF4-FFF2-40B4-BE49-F238E27FC236}">
                <a16:creationId xmlns:a16="http://schemas.microsoft.com/office/drawing/2014/main" id="{1DDFA067-0C84-4284-8F09-C4A48D3096BA}"/>
              </a:ext>
            </a:extLst>
          </p:cNvPr>
          <p:cNvPicPr>
            <a:picLocks noChangeAspect="1"/>
          </p:cNvPicPr>
          <p:nvPr/>
        </p:nvPicPr>
        <p:blipFill rotWithShape="1">
          <a:blip r:embed="rId3"/>
          <a:srcRect l="565" t="1148" r="2353" b="2666"/>
          <a:stretch/>
        </p:blipFill>
        <p:spPr>
          <a:xfrm>
            <a:off x="581411" y="2156541"/>
            <a:ext cx="3115463" cy="2146536"/>
          </a:xfrm>
          <a:prstGeom prst="rect">
            <a:avLst/>
          </a:prstGeom>
        </p:spPr>
      </p:pic>
      <p:cxnSp>
        <p:nvCxnSpPr>
          <p:cNvPr id="7" name="Straight Arrow Connector 6">
            <a:extLst>
              <a:ext uri="{FF2B5EF4-FFF2-40B4-BE49-F238E27FC236}">
                <a16:creationId xmlns:a16="http://schemas.microsoft.com/office/drawing/2014/main" id="{DCE4CF09-579B-4779-803F-B0CA3C3B6868}"/>
              </a:ext>
            </a:extLst>
          </p:cNvPr>
          <p:cNvCxnSpPr>
            <a:cxnSpLocks/>
            <a:stCxn id="8" idx="0"/>
          </p:cNvCxnSpPr>
          <p:nvPr/>
        </p:nvCxnSpPr>
        <p:spPr>
          <a:xfrm flipV="1">
            <a:off x="5543907" y="1302872"/>
            <a:ext cx="2667746" cy="1309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B2C92B8-E965-4038-A274-B2B8A11E55F6}"/>
              </a:ext>
            </a:extLst>
          </p:cNvPr>
          <p:cNvSpPr txBox="1"/>
          <p:nvPr/>
        </p:nvSpPr>
        <p:spPr>
          <a:xfrm>
            <a:off x="3806170" y="2612680"/>
            <a:ext cx="3475473" cy="523220"/>
          </a:xfrm>
          <a:prstGeom prst="rect">
            <a:avLst/>
          </a:prstGeom>
          <a:noFill/>
          <a:ln>
            <a:solidFill>
              <a:schemeClr val="tx1"/>
            </a:solidFill>
          </a:ln>
        </p:spPr>
        <p:txBody>
          <a:bodyPr wrap="square" rtlCol="0">
            <a:spAutoFit/>
          </a:bodyPr>
          <a:lstStyle/>
          <a:p>
            <a:r>
              <a:rPr lang="nb-NO" sz="1400" dirty="0">
                <a:solidFill>
                  <a:srgbClr val="FF0000"/>
                </a:solidFill>
              </a:rPr>
              <a:t>Replace Capture Total visual with Rouge Dior visual</a:t>
            </a:r>
          </a:p>
        </p:txBody>
      </p:sp>
      <p:sp>
        <p:nvSpPr>
          <p:cNvPr id="13" name="TextBox 12">
            <a:extLst>
              <a:ext uri="{FF2B5EF4-FFF2-40B4-BE49-F238E27FC236}">
                <a16:creationId xmlns:a16="http://schemas.microsoft.com/office/drawing/2014/main" id="{490F3753-DF6E-4833-A46B-7E89A556D0DC}"/>
              </a:ext>
            </a:extLst>
          </p:cNvPr>
          <p:cNvSpPr txBox="1"/>
          <p:nvPr/>
        </p:nvSpPr>
        <p:spPr>
          <a:xfrm>
            <a:off x="285504" y="4872347"/>
            <a:ext cx="4572000" cy="1754326"/>
          </a:xfrm>
          <a:prstGeom prst="rect">
            <a:avLst/>
          </a:prstGeom>
          <a:noFill/>
          <a:ln>
            <a:solidFill>
              <a:schemeClr val="tx1"/>
            </a:solidFill>
          </a:ln>
        </p:spPr>
        <p:txBody>
          <a:bodyPr wrap="square" lIns="91440" tIns="45720" rIns="91440" bIns="45720" rtlCol="0" anchor="t">
            <a:spAutoFit/>
          </a:bodyPr>
          <a:lstStyle/>
          <a:p>
            <a:r>
              <a:rPr lang="nb-NO" sz="1200" dirty="0">
                <a:solidFill>
                  <a:srgbClr val="FF0000"/>
                </a:solidFill>
              </a:rPr>
              <a:t>Please replace text with the below (keep the text below the red line):</a:t>
            </a:r>
          </a:p>
          <a:p>
            <a:endParaRPr lang="nb-NO" sz="1200" dirty="0"/>
          </a:p>
          <a:p>
            <a:r>
              <a:rPr lang="nb-NO" sz="1200" dirty="0"/>
              <a:t>More modern and luxurious than ever, discover the new Rouge Dior.</a:t>
            </a:r>
            <a:endParaRPr lang="nb-NO" sz="1200" dirty="0">
              <a:cs typeface="Calibri"/>
            </a:endParaRPr>
          </a:p>
          <a:p>
            <a:r>
              <a:rPr lang="nb-NO" sz="1200" dirty="0"/>
              <a:t>Rouge Dior dresses the lips in 75 bold colors with satin, matte, metallic or velvet finishes. Long-wear lipstick that ensures 16 hour of comfort on the lips. </a:t>
            </a:r>
          </a:p>
          <a:p>
            <a:endParaRPr lang="nb-NO" sz="1200" dirty="0"/>
          </a:p>
          <a:p>
            <a:r>
              <a:rPr lang="nb-NO" sz="1200" dirty="0"/>
              <a:t>Rouge Dior lipstick is part of the House of Dior’s sustanability strategy and is now refillable.</a:t>
            </a:r>
          </a:p>
        </p:txBody>
      </p:sp>
      <p:cxnSp>
        <p:nvCxnSpPr>
          <p:cNvPr id="6" name="Straight Arrow Connector 5">
            <a:extLst>
              <a:ext uri="{FF2B5EF4-FFF2-40B4-BE49-F238E27FC236}">
                <a16:creationId xmlns:a16="http://schemas.microsoft.com/office/drawing/2014/main" id="{CB40575A-FCB6-4796-BC5D-812CB19212C8}"/>
              </a:ext>
            </a:extLst>
          </p:cNvPr>
          <p:cNvCxnSpPr>
            <a:cxnSpLocks/>
          </p:cNvCxnSpPr>
          <p:nvPr/>
        </p:nvCxnSpPr>
        <p:spPr>
          <a:xfrm flipV="1">
            <a:off x="4857504" y="2650922"/>
            <a:ext cx="3441764" cy="24326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F8BDFAC-F89D-462F-BE59-2D7914FA1CF3}"/>
              </a:ext>
            </a:extLst>
          </p:cNvPr>
          <p:cNvCxnSpPr>
            <a:cxnSpLocks/>
          </p:cNvCxnSpPr>
          <p:nvPr/>
        </p:nvCxnSpPr>
        <p:spPr>
          <a:xfrm>
            <a:off x="8299268" y="2851712"/>
            <a:ext cx="24384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C14E06-5155-45F4-8A0D-18EA979C37DA}"/>
              </a:ext>
            </a:extLst>
          </p:cNvPr>
          <p:cNvSpPr txBox="1"/>
          <p:nvPr/>
        </p:nvSpPr>
        <p:spPr>
          <a:xfrm>
            <a:off x="4431014" y="775975"/>
            <a:ext cx="2785145" cy="523220"/>
          </a:xfrm>
          <a:prstGeom prst="rect">
            <a:avLst/>
          </a:prstGeom>
          <a:noFill/>
          <a:ln>
            <a:solidFill>
              <a:schemeClr val="tx1"/>
            </a:solidFill>
          </a:ln>
        </p:spPr>
        <p:txBody>
          <a:bodyPr wrap="square" rtlCol="0">
            <a:spAutoFit/>
          </a:bodyPr>
          <a:lstStyle/>
          <a:p>
            <a:r>
              <a:rPr lang="nb-NO" sz="1400" dirty="0">
                <a:solidFill>
                  <a:srgbClr val="FF0000"/>
                </a:solidFill>
              </a:rPr>
              <a:t>Please change DIOR banner to white with black logo</a:t>
            </a:r>
          </a:p>
        </p:txBody>
      </p:sp>
      <p:cxnSp>
        <p:nvCxnSpPr>
          <p:cNvPr id="20" name="Straight Arrow Connector 19">
            <a:extLst>
              <a:ext uri="{FF2B5EF4-FFF2-40B4-BE49-F238E27FC236}">
                <a16:creationId xmlns:a16="http://schemas.microsoft.com/office/drawing/2014/main" id="{AF759023-3A12-4D18-97BB-0C6925CF2458}"/>
              </a:ext>
            </a:extLst>
          </p:cNvPr>
          <p:cNvCxnSpPr>
            <a:cxnSpLocks/>
            <a:stCxn id="16" idx="3"/>
          </p:cNvCxnSpPr>
          <p:nvPr/>
        </p:nvCxnSpPr>
        <p:spPr>
          <a:xfrm flipV="1">
            <a:off x="7216159" y="226957"/>
            <a:ext cx="1589512" cy="810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328D160-5556-482F-960F-B973191C95DE}"/>
              </a:ext>
            </a:extLst>
          </p:cNvPr>
          <p:cNvPicPr>
            <a:picLocks noChangeAspect="1"/>
          </p:cNvPicPr>
          <p:nvPr/>
        </p:nvPicPr>
        <p:blipFill>
          <a:blip r:embed="rId4"/>
          <a:stretch>
            <a:fillRect/>
          </a:stretch>
        </p:blipFill>
        <p:spPr>
          <a:xfrm>
            <a:off x="259127" y="854878"/>
            <a:ext cx="3910201" cy="613478"/>
          </a:xfrm>
          <a:prstGeom prst="rect">
            <a:avLst/>
          </a:prstGeom>
        </p:spPr>
      </p:pic>
      <p:cxnSp>
        <p:nvCxnSpPr>
          <p:cNvPr id="17" name="Straight Arrow Connector 16">
            <a:extLst>
              <a:ext uri="{FF2B5EF4-FFF2-40B4-BE49-F238E27FC236}">
                <a16:creationId xmlns:a16="http://schemas.microsoft.com/office/drawing/2014/main" id="{0A09C020-E530-402C-B4D2-6E751995171D}"/>
              </a:ext>
            </a:extLst>
          </p:cNvPr>
          <p:cNvCxnSpPr>
            <a:cxnSpLocks/>
          </p:cNvCxnSpPr>
          <p:nvPr/>
        </p:nvCxnSpPr>
        <p:spPr>
          <a:xfrm flipV="1">
            <a:off x="7008011" y="4732152"/>
            <a:ext cx="1411791" cy="498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8AF78E3-BC29-4EF5-AF52-3100B80EF125}"/>
              </a:ext>
            </a:extLst>
          </p:cNvPr>
          <p:cNvSpPr txBox="1"/>
          <p:nvPr/>
        </p:nvSpPr>
        <p:spPr>
          <a:xfrm>
            <a:off x="5444454" y="5147218"/>
            <a:ext cx="1563557" cy="523220"/>
          </a:xfrm>
          <a:prstGeom prst="rect">
            <a:avLst/>
          </a:prstGeom>
          <a:noFill/>
          <a:ln>
            <a:solidFill>
              <a:schemeClr val="tx1"/>
            </a:solidFill>
          </a:ln>
        </p:spPr>
        <p:txBody>
          <a:bodyPr wrap="square" rtlCol="0">
            <a:spAutoFit/>
          </a:bodyPr>
          <a:lstStyle/>
          <a:p>
            <a:r>
              <a:rPr lang="nb-NO" sz="1400" dirty="0">
                <a:solidFill>
                  <a:srgbClr val="FF0000"/>
                </a:solidFill>
              </a:rPr>
              <a:t>Please insert ‘City’ here</a:t>
            </a:r>
          </a:p>
        </p:txBody>
      </p:sp>
    </p:spTree>
    <p:extLst>
      <p:ext uri="{BB962C8B-B14F-4D97-AF65-F5344CB8AC3E}">
        <p14:creationId xmlns:p14="http://schemas.microsoft.com/office/powerpoint/2010/main" val="266505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4721-2907-4A28-AFD4-1E9BA208BC55}"/>
              </a:ext>
            </a:extLst>
          </p:cNvPr>
          <p:cNvSpPr>
            <a:spLocks noGrp="1"/>
          </p:cNvSpPr>
          <p:nvPr>
            <p:ph type="title"/>
          </p:nvPr>
        </p:nvSpPr>
        <p:spPr>
          <a:xfrm>
            <a:off x="3028426" y="15175"/>
            <a:ext cx="5536734" cy="687897"/>
          </a:xfrm>
        </p:spPr>
        <p:txBody>
          <a:bodyPr>
            <a:noAutofit/>
          </a:bodyPr>
          <a:lstStyle/>
          <a:p>
            <a:pPr algn="ctr"/>
            <a:r>
              <a:rPr lang="nb-NO" sz="3600" b="1" dirty="0"/>
              <a:t>INTERFACE – ELLE</a:t>
            </a:r>
          </a:p>
        </p:txBody>
      </p:sp>
      <p:pic>
        <p:nvPicPr>
          <p:cNvPr id="3" name="Picture 2">
            <a:extLst>
              <a:ext uri="{FF2B5EF4-FFF2-40B4-BE49-F238E27FC236}">
                <a16:creationId xmlns:a16="http://schemas.microsoft.com/office/drawing/2014/main" id="{10E0CFDE-B1B1-454C-8A9A-6BD1A1391DD7}"/>
              </a:ext>
            </a:extLst>
          </p:cNvPr>
          <p:cNvPicPr>
            <a:picLocks noChangeAspect="1"/>
          </p:cNvPicPr>
          <p:nvPr/>
        </p:nvPicPr>
        <p:blipFill>
          <a:blip r:embed="rId2"/>
          <a:stretch>
            <a:fillRect/>
          </a:stretch>
        </p:blipFill>
        <p:spPr>
          <a:xfrm>
            <a:off x="8211653" y="-15903"/>
            <a:ext cx="2635312" cy="6884429"/>
          </a:xfrm>
          <a:prstGeom prst="rect">
            <a:avLst/>
          </a:prstGeom>
        </p:spPr>
      </p:pic>
      <p:pic>
        <p:nvPicPr>
          <p:cNvPr id="5" name="Picture 4">
            <a:extLst>
              <a:ext uri="{FF2B5EF4-FFF2-40B4-BE49-F238E27FC236}">
                <a16:creationId xmlns:a16="http://schemas.microsoft.com/office/drawing/2014/main" id="{1DDFA067-0C84-4284-8F09-C4A48D3096BA}"/>
              </a:ext>
            </a:extLst>
          </p:cNvPr>
          <p:cNvPicPr>
            <a:picLocks noChangeAspect="1"/>
          </p:cNvPicPr>
          <p:nvPr/>
        </p:nvPicPr>
        <p:blipFill rotWithShape="1">
          <a:blip r:embed="rId3"/>
          <a:srcRect l="565" t="1148" r="2353" b="2666"/>
          <a:stretch/>
        </p:blipFill>
        <p:spPr>
          <a:xfrm>
            <a:off x="581411" y="2156541"/>
            <a:ext cx="3115463" cy="2146536"/>
          </a:xfrm>
          <a:prstGeom prst="rect">
            <a:avLst/>
          </a:prstGeom>
        </p:spPr>
      </p:pic>
      <p:cxnSp>
        <p:nvCxnSpPr>
          <p:cNvPr id="7" name="Straight Arrow Connector 6">
            <a:extLst>
              <a:ext uri="{FF2B5EF4-FFF2-40B4-BE49-F238E27FC236}">
                <a16:creationId xmlns:a16="http://schemas.microsoft.com/office/drawing/2014/main" id="{DCE4CF09-579B-4779-803F-B0CA3C3B6868}"/>
              </a:ext>
            </a:extLst>
          </p:cNvPr>
          <p:cNvCxnSpPr>
            <a:cxnSpLocks/>
            <a:stCxn id="8" idx="0"/>
          </p:cNvCxnSpPr>
          <p:nvPr/>
        </p:nvCxnSpPr>
        <p:spPr>
          <a:xfrm flipV="1">
            <a:off x="5543907" y="1302872"/>
            <a:ext cx="2667746" cy="1309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B2C92B8-E965-4038-A274-B2B8A11E55F6}"/>
              </a:ext>
            </a:extLst>
          </p:cNvPr>
          <p:cNvSpPr txBox="1"/>
          <p:nvPr/>
        </p:nvSpPr>
        <p:spPr>
          <a:xfrm>
            <a:off x="3806170" y="2612680"/>
            <a:ext cx="3475473" cy="523220"/>
          </a:xfrm>
          <a:prstGeom prst="rect">
            <a:avLst/>
          </a:prstGeom>
          <a:noFill/>
          <a:ln>
            <a:solidFill>
              <a:schemeClr val="tx1"/>
            </a:solidFill>
          </a:ln>
        </p:spPr>
        <p:txBody>
          <a:bodyPr wrap="square" rtlCol="0">
            <a:spAutoFit/>
          </a:bodyPr>
          <a:lstStyle/>
          <a:p>
            <a:r>
              <a:rPr lang="nb-NO" sz="1400" dirty="0">
                <a:solidFill>
                  <a:srgbClr val="FF0000"/>
                </a:solidFill>
              </a:rPr>
              <a:t>Replace Capture Total visual with Rouge Dior visual</a:t>
            </a:r>
          </a:p>
        </p:txBody>
      </p:sp>
      <p:sp>
        <p:nvSpPr>
          <p:cNvPr id="13" name="TextBox 12">
            <a:extLst>
              <a:ext uri="{FF2B5EF4-FFF2-40B4-BE49-F238E27FC236}">
                <a16:creationId xmlns:a16="http://schemas.microsoft.com/office/drawing/2014/main" id="{490F3753-DF6E-4833-A46B-7E89A556D0DC}"/>
              </a:ext>
            </a:extLst>
          </p:cNvPr>
          <p:cNvSpPr txBox="1"/>
          <p:nvPr/>
        </p:nvSpPr>
        <p:spPr>
          <a:xfrm>
            <a:off x="270276" y="4346999"/>
            <a:ext cx="4984248" cy="2308324"/>
          </a:xfrm>
          <a:prstGeom prst="rect">
            <a:avLst/>
          </a:prstGeom>
          <a:noFill/>
          <a:ln>
            <a:solidFill>
              <a:schemeClr val="tx1"/>
            </a:solidFill>
          </a:ln>
        </p:spPr>
        <p:txBody>
          <a:bodyPr wrap="square" lIns="91440" tIns="45720" rIns="91440" bIns="45720" rtlCol="0" anchor="t">
            <a:spAutoFit/>
          </a:bodyPr>
          <a:lstStyle/>
          <a:p>
            <a:r>
              <a:rPr lang="nb-NO" sz="1200" dirty="0">
                <a:solidFill>
                  <a:srgbClr val="FF0000"/>
                </a:solidFill>
              </a:rPr>
              <a:t>Please replace text with the below:</a:t>
            </a:r>
          </a:p>
          <a:p>
            <a:endParaRPr lang="nb-NO" sz="1200" dirty="0"/>
          </a:p>
          <a:p>
            <a:r>
              <a:rPr lang="nb-NO" sz="1200" dirty="0"/>
              <a:t>Exclusively for ELLE readers, Dior invites you to test the new Rouge Dior lipstick and review the product at your preferred webshop. Fill in the information below to receive your complimentary sample.</a:t>
            </a:r>
          </a:p>
          <a:p>
            <a:endParaRPr lang="nb-NO" sz="1200" dirty="0"/>
          </a:p>
          <a:p>
            <a:r>
              <a:rPr lang="nb-NO" sz="1200" dirty="0"/>
              <a:t>More modern and luxurious than ever, discover the new Rouge Dior.</a:t>
            </a:r>
            <a:endParaRPr lang="nb-NO" sz="1200" dirty="0">
              <a:cs typeface="Calibri"/>
            </a:endParaRPr>
          </a:p>
          <a:p>
            <a:r>
              <a:rPr lang="nb-NO" sz="1200" dirty="0"/>
              <a:t>Rouge Dior dresses the lips in 75 bold colors with satin, matte, metallic or velvet finishes. Long-wear lipstick that ensures 16 hour of comfort on the lips. </a:t>
            </a:r>
          </a:p>
          <a:p>
            <a:endParaRPr lang="nb-NO" sz="1200" dirty="0"/>
          </a:p>
          <a:p>
            <a:r>
              <a:rPr lang="nb-NO" sz="1200" dirty="0"/>
              <a:t>Rouge Dior lipstick is part of the House of Dior’s sustanability strategy and is now refillable.</a:t>
            </a:r>
          </a:p>
        </p:txBody>
      </p:sp>
      <p:cxnSp>
        <p:nvCxnSpPr>
          <p:cNvPr id="6" name="Straight Arrow Connector 5">
            <a:extLst>
              <a:ext uri="{FF2B5EF4-FFF2-40B4-BE49-F238E27FC236}">
                <a16:creationId xmlns:a16="http://schemas.microsoft.com/office/drawing/2014/main" id="{CB40575A-FCB6-4796-BC5D-812CB19212C8}"/>
              </a:ext>
            </a:extLst>
          </p:cNvPr>
          <p:cNvCxnSpPr>
            <a:cxnSpLocks/>
          </p:cNvCxnSpPr>
          <p:nvPr/>
        </p:nvCxnSpPr>
        <p:spPr>
          <a:xfrm flipV="1">
            <a:off x="5260431" y="2650922"/>
            <a:ext cx="3038837" cy="1979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C14E06-5155-45F4-8A0D-18EA979C37DA}"/>
              </a:ext>
            </a:extLst>
          </p:cNvPr>
          <p:cNvSpPr txBox="1"/>
          <p:nvPr/>
        </p:nvSpPr>
        <p:spPr>
          <a:xfrm>
            <a:off x="4431014" y="775975"/>
            <a:ext cx="2785145" cy="523220"/>
          </a:xfrm>
          <a:prstGeom prst="rect">
            <a:avLst/>
          </a:prstGeom>
          <a:noFill/>
          <a:ln>
            <a:solidFill>
              <a:schemeClr val="tx1"/>
            </a:solidFill>
          </a:ln>
        </p:spPr>
        <p:txBody>
          <a:bodyPr wrap="square" rtlCol="0">
            <a:spAutoFit/>
          </a:bodyPr>
          <a:lstStyle/>
          <a:p>
            <a:r>
              <a:rPr lang="nb-NO" sz="1400" dirty="0">
                <a:solidFill>
                  <a:srgbClr val="FF0000"/>
                </a:solidFill>
              </a:rPr>
              <a:t>Change DIOR banner to white with black logo</a:t>
            </a:r>
          </a:p>
        </p:txBody>
      </p:sp>
      <p:cxnSp>
        <p:nvCxnSpPr>
          <p:cNvPr id="20" name="Straight Arrow Connector 19">
            <a:extLst>
              <a:ext uri="{FF2B5EF4-FFF2-40B4-BE49-F238E27FC236}">
                <a16:creationId xmlns:a16="http://schemas.microsoft.com/office/drawing/2014/main" id="{AF759023-3A12-4D18-97BB-0C6925CF2458}"/>
              </a:ext>
            </a:extLst>
          </p:cNvPr>
          <p:cNvCxnSpPr>
            <a:cxnSpLocks/>
            <a:stCxn id="16" idx="3"/>
          </p:cNvCxnSpPr>
          <p:nvPr/>
        </p:nvCxnSpPr>
        <p:spPr>
          <a:xfrm flipV="1">
            <a:off x="7216159" y="226957"/>
            <a:ext cx="1589512" cy="810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4328D160-5556-482F-960F-B973191C95DE}"/>
              </a:ext>
            </a:extLst>
          </p:cNvPr>
          <p:cNvPicPr>
            <a:picLocks noChangeAspect="1"/>
          </p:cNvPicPr>
          <p:nvPr/>
        </p:nvPicPr>
        <p:blipFill>
          <a:blip r:embed="rId4"/>
          <a:stretch>
            <a:fillRect/>
          </a:stretch>
        </p:blipFill>
        <p:spPr>
          <a:xfrm>
            <a:off x="259127" y="854878"/>
            <a:ext cx="3910201" cy="613478"/>
          </a:xfrm>
          <a:prstGeom prst="rect">
            <a:avLst/>
          </a:prstGeom>
        </p:spPr>
      </p:pic>
      <p:cxnSp>
        <p:nvCxnSpPr>
          <p:cNvPr id="14" name="Straight Arrow Connector 13">
            <a:extLst>
              <a:ext uri="{FF2B5EF4-FFF2-40B4-BE49-F238E27FC236}">
                <a16:creationId xmlns:a16="http://schemas.microsoft.com/office/drawing/2014/main" id="{6FF892A3-E455-4894-9FFB-07C5562632CC}"/>
              </a:ext>
            </a:extLst>
          </p:cNvPr>
          <p:cNvCxnSpPr>
            <a:cxnSpLocks/>
          </p:cNvCxnSpPr>
          <p:nvPr/>
        </p:nvCxnSpPr>
        <p:spPr>
          <a:xfrm flipV="1">
            <a:off x="7008011" y="4732152"/>
            <a:ext cx="1411791" cy="498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EDF7A4E-EF97-4500-9AA0-2EC701E7D184}"/>
              </a:ext>
            </a:extLst>
          </p:cNvPr>
          <p:cNvSpPr txBox="1"/>
          <p:nvPr/>
        </p:nvSpPr>
        <p:spPr>
          <a:xfrm>
            <a:off x="5444454" y="5147218"/>
            <a:ext cx="1563557" cy="523220"/>
          </a:xfrm>
          <a:prstGeom prst="rect">
            <a:avLst/>
          </a:prstGeom>
          <a:noFill/>
          <a:ln>
            <a:solidFill>
              <a:schemeClr val="tx1"/>
            </a:solidFill>
          </a:ln>
        </p:spPr>
        <p:txBody>
          <a:bodyPr wrap="square" rtlCol="0">
            <a:spAutoFit/>
          </a:bodyPr>
          <a:lstStyle/>
          <a:p>
            <a:r>
              <a:rPr lang="nb-NO" sz="1400" dirty="0">
                <a:solidFill>
                  <a:srgbClr val="FF0000"/>
                </a:solidFill>
              </a:rPr>
              <a:t>Please insert ‘City’ here</a:t>
            </a:r>
          </a:p>
        </p:txBody>
      </p:sp>
    </p:spTree>
    <p:extLst>
      <p:ext uri="{BB962C8B-B14F-4D97-AF65-F5344CB8AC3E}">
        <p14:creationId xmlns:p14="http://schemas.microsoft.com/office/powerpoint/2010/main" val="369228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B3414-70C5-4D8C-A400-CCC3323E6D78}"/>
              </a:ext>
            </a:extLst>
          </p:cNvPr>
          <p:cNvPicPr>
            <a:picLocks noChangeAspect="1"/>
          </p:cNvPicPr>
          <p:nvPr/>
        </p:nvPicPr>
        <p:blipFill>
          <a:blip r:embed="rId2"/>
          <a:stretch>
            <a:fillRect/>
          </a:stretch>
        </p:blipFill>
        <p:spPr>
          <a:xfrm>
            <a:off x="8167403" y="88766"/>
            <a:ext cx="3547418" cy="6715387"/>
          </a:xfrm>
          <a:prstGeom prst="rect">
            <a:avLst/>
          </a:prstGeom>
        </p:spPr>
      </p:pic>
      <p:sp>
        <p:nvSpPr>
          <p:cNvPr id="5" name="TextBox 4">
            <a:extLst>
              <a:ext uri="{FF2B5EF4-FFF2-40B4-BE49-F238E27FC236}">
                <a16:creationId xmlns:a16="http://schemas.microsoft.com/office/drawing/2014/main" id="{2BFB9501-FAAE-4883-A05A-5D76A2DE9268}"/>
              </a:ext>
            </a:extLst>
          </p:cNvPr>
          <p:cNvSpPr txBox="1"/>
          <p:nvPr/>
        </p:nvSpPr>
        <p:spPr>
          <a:xfrm>
            <a:off x="3905232" y="3494496"/>
            <a:ext cx="3225410" cy="523220"/>
          </a:xfrm>
          <a:prstGeom prst="rect">
            <a:avLst/>
          </a:prstGeom>
          <a:noFill/>
          <a:ln>
            <a:solidFill>
              <a:schemeClr val="tx1"/>
            </a:solidFill>
          </a:ln>
        </p:spPr>
        <p:txBody>
          <a:bodyPr wrap="square" rtlCol="0">
            <a:spAutoFit/>
          </a:bodyPr>
          <a:lstStyle/>
          <a:p>
            <a:r>
              <a:rPr lang="nb-NO" sz="1400" dirty="0">
                <a:solidFill>
                  <a:srgbClr val="FF0000"/>
                </a:solidFill>
              </a:rPr>
              <a:t>Replace Capture Total visual with Rouge Dior visual </a:t>
            </a:r>
          </a:p>
        </p:txBody>
      </p:sp>
      <p:cxnSp>
        <p:nvCxnSpPr>
          <p:cNvPr id="7" name="Straight Arrow Connector 6">
            <a:extLst>
              <a:ext uri="{FF2B5EF4-FFF2-40B4-BE49-F238E27FC236}">
                <a16:creationId xmlns:a16="http://schemas.microsoft.com/office/drawing/2014/main" id="{B83C7870-2546-4BA8-8311-046D15D79A32}"/>
              </a:ext>
            </a:extLst>
          </p:cNvPr>
          <p:cNvCxnSpPr>
            <a:cxnSpLocks/>
          </p:cNvCxnSpPr>
          <p:nvPr/>
        </p:nvCxnSpPr>
        <p:spPr>
          <a:xfrm flipV="1">
            <a:off x="4394810" y="432751"/>
            <a:ext cx="4303655" cy="1137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C07A39-B457-47E3-8651-1FE9BFBB319C}"/>
              </a:ext>
            </a:extLst>
          </p:cNvPr>
          <p:cNvSpPr txBox="1"/>
          <p:nvPr/>
        </p:nvSpPr>
        <p:spPr>
          <a:xfrm>
            <a:off x="4402637" y="5803748"/>
            <a:ext cx="2846689" cy="307777"/>
          </a:xfrm>
          <a:prstGeom prst="rect">
            <a:avLst/>
          </a:prstGeom>
          <a:noFill/>
          <a:ln>
            <a:solidFill>
              <a:schemeClr val="tx1"/>
            </a:solidFill>
          </a:ln>
        </p:spPr>
        <p:txBody>
          <a:bodyPr wrap="square" rtlCol="0">
            <a:spAutoFit/>
          </a:bodyPr>
          <a:lstStyle/>
          <a:p>
            <a:r>
              <a:rPr lang="nb-NO" sz="1400" dirty="0">
                <a:solidFill>
                  <a:srgbClr val="FF0000"/>
                </a:solidFill>
              </a:rPr>
              <a:t>Use the same T&amp;Cs text</a:t>
            </a:r>
          </a:p>
        </p:txBody>
      </p:sp>
      <p:cxnSp>
        <p:nvCxnSpPr>
          <p:cNvPr id="10" name="Straight Arrow Connector 9">
            <a:extLst>
              <a:ext uri="{FF2B5EF4-FFF2-40B4-BE49-F238E27FC236}">
                <a16:creationId xmlns:a16="http://schemas.microsoft.com/office/drawing/2014/main" id="{C0AE6170-B6A7-4CAE-9700-3A810673A35B}"/>
              </a:ext>
            </a:extLst>
          </p:cNvPr>
          <p:cNvCxnSpPr>
            <a:cxnSpLocks/>
          </p:cNvCxnSpPr>
          <p:nvPr/>
        </p:nvCxnSpPr>
        <p:spPr>
          <a:xfrm flipV="1">
            <a:off x="3842749" y="2082481"/>
            <a:ext cx="4663688" cy="10646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0F5D38-545B-41F6-92EA-687562ED8EEA}"/>
              </a:ext>
            </a:extLst>
          </p:cNvPr>
          <p:cNvCxnSpPr>
            <a:cxnSpLocks/>
          </p:cNvCxnSpPr>
          <p:nvPr/>
        </p:nvCxnSpPr>
        <p:spPr>
          <a:xfrm flipV="1">
            <a:off x="6987680" y="4933151"/>
            <a:ext cx="1311588" cy="1030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3C6B972-C4E6-403F-BFB6-92358250668A}"/>
              </a:ext>
            </a:extLst>
          </p:cNvPr>
          <p:cNvPicPr>
            <a:picLocks noChangeAspect="1"/>
          </p:cNvPicPr>
          <p:nvPr/>
        </p:nvPicPr>
        <p:blipFill>
          <a:blip r:embed="rId3"/>
          <a:stretch>
            <a:fillRect/>
          </a:stretch>
        </p:blipFill>
        <p:spPr>
          <a:xfrm>
            <a:off x="1037067" y="2812109"/>
            <a:ext cx="2805682" cy="2121042"/>
          </a:xfrm>
          <a:prstGeom prst="rect">
            <a:avLst/>
          </a:prstGeom>
        </p:spPr>
      </p:pic>
      <p:pic>
        <p:nvPicPr>
          <p:cNvPr id="11" name="Picture 10">
            <a:extLst>
              <a:ext uri="{FF2B5EF4-FFF2-40B4-BE49-F238E27FC236}">
                <a16:creationId xmlns:a16="http://schemas.microsoft.com/office/drawing/2014/main" id="{A80C550E-E255-44FE-B629-C1DE66DB205D}"/>
              </a:ext>
            </a:extLst>
          </p:cNvPr>
          <p:cNvPicPr>
            <a:picLocks noChangeAspect="1"/>
          </p:cNvPicPr>
          <p:nvPr/>
        </p:nvPicPr>
        <p:blipFill rotWithShape="1">
          <a:blip r:embed="rId4"/>
          <a:srcRect b="7284"/>
          <a:stretch/>
        </p:blipFill>
        <p:spPr>
          <a:xfrm>
            <a:off x="477179" y="1412787"/>
            <a:ext cx="3925458" cy="419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04C6A2A2-AEC7-46C2-BA44-2EC8AC76C992}"/>
              </a:ext>
            </a:extLst>
          </p:cNvPr>
          <p:cNvSpPr txBox="1"/>
          <p:nvPr/>
        </p:nvSpPr>
        <p:spPr>
          <a:xfrm>
            <a:off x="4535139" y="1566978"/>
            <a:ext cx="2939875" cy="523220"/>
          </a:xfrm>
          <a:prstGeom prst="rect">
            <a:avLst/>
          </a:prstGeom>
          <a:noFill/>
          <a:ln>
            <a:solidFill>
              <a:schemeClr val="tx1"/>
            </a:solidFill>
          </a:ln>
        </p:spPr>
        <p:txBody>
          <a:bodyPr wrap="square" rtlCol="0">
            <a:spAutoFit/>
          </a:bodyPr>
          <a:lstStyle/>
          <a:p>
            <a:r>
              <a:rPr lang="nb-NO" sz="1400" dirty="0">
                <a:solidFill>
                  <a:srgbClr val="FF0000"/>
                </a:solidFill>
              </a:rPr>
              <a:t>Change DIOR banner to white with black logo</a:t>
            </a:r>
          </a:p>
        </p:txBody>
      </p:sp>
      <p:sp>
        <p:nvSpPr>
          <p:cNvPr id="14" name="Title 1">
            <a:extLst>
              <a:ext uri="{FF2B5EF4-FFF2-40B4-BE49-F238E27FC236}">
                <a16:creationId xmlns:a16="http://schemas.microsoft.com/office/drawing/2014/main" id="{4453F3BE-3C85-44CA-BC58-DEA913ADF587}"/>
              </a:ext>
            </a:extLst>
          </p:cNvPr>
          <p:cNvSpPr>
            <a:spLocks noGrp="1"/>
          </p:cNvSpPr>
          <p:nvPr>
            <p:ph type="title"/>
          </p:nvPr>
        </p:nvSpPr>
        <p:spPr>
          <a:xfrm>
            <a:off x="3028426" y="15175"/>
            <a:ext cx="5270842" cy="687897"/>
          </a:xfrm>
        </p:spPr>
        <p:txBody>
          <a:bodyPr>
            <a:noAutofit/>
          </a:bodyPr>
          <a:lstStyle/>
          <a:p>
            <a:r>
              <a:rPr lang="nb-NO" sz="3600" b="1" dirty="0"/>
              <a:t>INTERFACE – ALL MARKETS</a:t>
            </a:r>
          </a:p>
        </p:txBody>
      </p:sp>
    </p:spTree>
    <p:extLst>
      <p:ext uri="{BB962C8B-B14F-4D97-AF65-F5344CB8AC3E}">
        <p14:creationId xmlns:p14="http://schemas.microsoft.com/office/powerpoint/2010/main" val="370060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F701DE-E587-4D0A-8540-A111A783C5D3}"/>
              </a:ext>
            </a:extLst>
          </p:cNvPr>
          <p:cNvPicPr>
            <a:picLocks noChangeAspect="1"/>
          </p:cNvPicPr>
          <p:nvPr/>
        </p:nvPicPr>
        <p:blipFill rotWithShape="1">
          <a:blip r:embed="rId2"/>
          <a:srcRect t="1586" b="8647"/>
          <a:stretch/>
        </p:blipFill>
        <p:spPr>
          <a:xfrm>
            <a:off x="5861109" y="432237"/>
            <a:ext cx="3643618" cy="6220962"/>
          </a:xfrm>
          <a:prstGeom prst="rect">
            <a:avLst/>
          </a:prstGeom>
        </p:spPr>
      </p:pic>
      <p:sp>
        <p:nvSpPr>
          <p:cNvPr id="5" name="TextBox 4">
            <a:extLst>
              <a:ext uri="{FF2B5EF4-FFF2-40B4-BE49-F238E27FC236}">
                <a16:creationId xmlns:a16="http://schemas.microsoft.com/office/drawing/2014/main" id="{36B7FFF0-F131-49CC-8000-7BE929C7528C}"/>
              </a:ext>
            </a:extLst>
          </p:cNvPr>
          <p:cNvSpPr txBox="1"/>
          <p:nvPr/>
        </p:nvSpPr>
        <p:spPr>
          <a:xfrm>
            <a:off x="1366707" y="2155971"/>
            <a:ext cx="3053593" cy="523220"/>
          </a:xfrm>
          <a:prstGeom prst="rect">
            <a:avLst/>
          </a:prstGeom>
          <a:noFill/>
          <a:ln>
            <a:solidFill>
              <a:schemeClr val="tx1"/>
            </a:solidFill>
          </a:ln>
        </p:spPr>
        <p:txBody>
          <a:bodyPr wrap="square" rtlCol="0">
            <a:spAutoFit/>
          </a:bodyPr>
          <a:lstStyle/>
          <a:p>
            <a:r>
              <a:rPr lang="nb-NO" sz="1400" dirty="0">
                <a:solidFill>
                  <a:srgbClr val="FF0000"/>
                </a:solidFill>
              </a:rPr>
              <a:t>Use the same Terms of use as used for Capture Totale</a:t>
            </a:r>
          </a:p>
        </p:txBody>
      </p:sp>
      <p:cxnSp>
        <p:nvCxnSpPr>
          <p:cNvPr id="7" name="Straight Arrow Connector 6">
            <a:extLst>
              <a:ext uri="{FF2B5EF4-FFF2-40B4-BE49-F238E27FC236}">
                <a16:creationId xmlns:a16="http://schemas.microsoft.com/office/drawing/2014/main" id="{01FEA580-DB9B-43E7-9BB6-CFD991522F10}"/>
              </a:ext>
            </a:extLst>
          </p:cNvPr>
          <p:cNvCxnSpPr>
            <a:cxnSpLocks/>
            <a:stCxn id="5" idx="3"/>
          </p:cNvCxnSpPr>
          <p:nvPr/>
        </p:nvCxnSpPr>
        <p:spPr>
          <a:xfrm flipV="1">
            <a:off x="4420300" y="2239865"/>
            <a:ext cx="1372999" cy="177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CBEB7BC4-CE73-4CF7-952F-488F042928B2}"/>
              </a:ext>
            </a:extLst>
          </p:cNvPr>
          <p:cNvSpPr txBox="1">
            <a:spLocks/>
          </p:cNvSpPr>
          <p:nvPr/>
        </p:nvSpPr>
        <p:spPr>
          <a:xfrm>
            <a:off x="3825380" y="15175"/>
            <a:ext cx="4473888" cy="687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3600" b="1" dirty="0"/>
              <a:t>TERMS &amp; CONDITIONS</a:t>
            </a:r>
          </a:p>
        </p:txBody>
      </p:sp>
    </p:spTree>
    <p:extLst>
      <p:ext uri="{BB962C8B-B14F-4D97-AF65-F5344CB8AC3E}">
        <p14:creationId xmlns:p14="http://schemas.microsoft.com/office/powerpoint/2010/main" val="361956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4721-2907-4A28-AFD4-1E9BA208BC55}"/>
              </a:ext>
            </a:extLst>
          </p:cNvPr>
          <p:cNvSpPr>
            <a:spLocks noGrp="1"/>
          </p:cNvSpPr>
          <p:nvPr>
            <p:ph type="title"/>
          </p:nvPr>
        </p:nvSpPr>
        <p:spPr>
          <a:xfrm>
            <a:off x="3718777" y="838"/>
            <a:ext cx="3525699" cy="637563"/>
          </a:xfrm>
        </p:spPr>
        <p:txBody>
          <a:bodyPr>
            <a:noAutofit/>
          </a:bodyPr>
          <a:lstStyle/>
          <a:p>
            <a:r>
              <a:rPr lang="nb-NO" sz="3600" b="1" dirty="0"/>
              <a:t>THANK YOU PAGE</a:t>
            </a:r>
          </a:p>
        </p:txBody>
      </p:sp>
      <p:pic>
        <p:nvPicPr>
          <p:cNvPr id="3" name="Picture 2">
            <a:extLst>
              <a:ext uri="{FF2B5EF4-FFF2-40B4-BE49-F238E27FC236}">
                <a16:creationId xmlns:a16="http://schemas.microsoft.com/office/drawing/2014/main" id="{878BC0AF-A5E5-4CFB-881F-BA88E3B63539}"/>
              </a:ext>
            </a:extLst>
          </p:cNvPr>
          <p:cNvPicPr>
            <a:picLocks noChangeAspect="1"/>
          </p:cNvPicPr>
          <p:nvPr/>
        </p:nvPicPr>
        <p:blipFill>
          <a:blip r:embed="rId2"/>
          <a:stretch>
            <a:fillRect/>
          </a:stretch>
        </p:blipFill>
        <p:spPr>
          <a:xfrm>
            <a:off x="7510462" y="192946"/>
            <a:ext cx="3320789" cy="6270771"/>
          </a:xfrm>
          <a:prstGeom prst="rect">
            <a:avLst/>
          </a:prstGeom>
        </p:spPr>
      </p:pic>
      <p:pic>
        <p:nvPicPr>
          <p:cNvPr id="5" name="Picture 4">
            <a:extLst>
              <a:ext uri="{FF2B5EF4-FFF2-40B4-BE49-F238E27FC236}">
                <a16:creationId xmlns:a16="http://schemas.microsoft.com/office/drawing/2014/main" id="{CC5C777B-05ED-4EB0-8E77-71EF44123C81}"/>
              </a:ext>
            </a:extLst>
          </p:cNvPr>
          <p:cNvPicPr>
            <a:picLocks noChangeAspect="1"/>
          </p:cNvPicPr>
          <p:nvPr/>
        </p:nvPicPr>
        <p:blipFill rotWithShape="1">
          <a:blip r:embed="rId3"/>
          <a:srcRect t="953" b="1439"/>
          <a:stretch/>
        </p:blipFill>
        <p:spPr>
          <a:xfrm>
            <a:off x="942264" y="2462307"/>
            <a:ext cx="2378619" cy="4029053"/>
          </a:xfrm>
          <a:prstGeom prst="rect">
            <a:avLst/>
          </a:prstGeom>
        </p:spPr>
      </p:pic>
      <p:sp>
        <p:nvSpPr>
          <p:cNvPr id="6" name="TextBox 5">
            <a:extLst>
              <a:ext uri="{FF2B5EF4-FFF2-40B4-BE49-F238E27FC236}">
                <a16:creationId xmlns:a16="http://schemas.microsoft.com/office/drawing/2014/main" id="{F0400BD9-94FD-42CB-AE58-3E4ED26CE21D}"/>
              </a:ext>
            </a:extLst>
          </p:cNvPr>
          <p:cNvSpPr txBox="1"/>
          <p:nvPr/>
        </p:nvSpPr>
        <p:spPr>
          <a:xfrm>
            <a:off x="3846581" y="4184447"/>
            <a:ext cx="3138182" cy="954107"/>
          </a:xfrm>
          <a:prstGeom prst="rect">
            <a:avLst/>
          </a:prstGeom>
          <a:noFill/>
          <a:ln>
            <a:solidFill>
              <a:schemeClr val="tx1"/>
            </a:solidFill>
          </a:ln>
        </p:spPr>
        <p:txBody>
          <a:bodyPr wrap="square" rtlCol="0">
            <a:spAutoFit/>
          </a:bodyPr>
          <a:lstStyle/>
          <a:p>
            <a:r>
              <a:rPr lang="nb-NO" sz="1400" dirty="0">
                <a:solidFill>
                  <a:srgbClr val="FF0000"/>
                </a:solidFill>
              </a:rPr>
              <a:t>Update Capture Total visual with Rouge Dior visual</a:t>
            </a:r>
          </a:p>
          <a:p>
            <a:endParaRPr lang="nb-NO" sz="1400" dirty="0">
              <a:solidFill>
                <a:srgbClr val="FF0000"/>
              </a:solidFill>
            </a:endParaRPr>
          </a:p>
          <a:p>
            <a:r>
              <a:rPr lang="nb-NO" sz="1400" dirty="0">
                <a:solidFill>
                  <a:srgbClr val="FF0000"/>
                </a:solidFill>
              </a:rPr>
              <a:t>Keep the same text</a:t>
            </a:r>
          </a:p>
        </p:txBody>
      </p:sp>
      <p:cxnSp>
        <p:nvCxnSpPr>
          <p:cNvPr id="8" name="Straight Arrow Connector 7">
            <a:extLst>
              <a:ext uri="{FF2B5EF4-FFF2-40B4-BE49-F238E27FC236}">
                <a16:creationId xmlns:a16="http://schemas.microsoft.com/office/drawing/2014/main" id="{0BC2E634-E5EC-409D-9977-758757E3E107}"/>
              </a:ext>
            </a:extLst>
          </p:cNvPr>
          <p:cNvCxnSpPr>
            <a:cxnSpLocks/>
          </p:cNvCxnSpPr>
          <p:nvPr/>
        </p:nvCxnSpPr>
        <p:spPr>
          <a:xfrm flipV="1">
            <a:off x="3320883" y="2387184"/>
            <a:ext cx="4321488" cy="922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85A80F1-34BF-404B-AA48-E1A487D538C6}"/>
              </a:ext>
            </a:extLst>
          </p:cNvPr>
          <p:cNvCxnSpPr>
            <a:cxnSpLocks/>
          </p:cNvCxnSpPr>
          <p:nvPr/>
        </p:nvCxnSpPr>
        <p:spPr>
          <a:xfrm>
            <a:off x="6547607" y="5138554"/>
            <a:ext cx="2189527" cy="327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EC2190E-05D9-40F2-882E-C2A7D2487812}"/>
              </a:ext>
            </a:extLst>
          </p:cNvPr>
          <p:cNvPicPr>
            <a:picLocks noChangeAspect="1"/>
          </p:cNvPicPr>
          <p:nvPr/>
        </p:nvPicPr>
        <p:blipFill>
          <a:blip r:embed="rId4"/>
          <a:stretch>
            <a:fillRect/>
          </a:stretch>
        </p:blipFill>
        <p:spPr>
          <a:xfrm>
            <a:off x="177635" y="1317613"/>
            <a:ext cx="3907875" cy="615749"/>
          </a:xfrm>
          <a:prstGeom prst="rect">
            <a:avLst/>
          </a:prstGeom>
        </p:spPr>
      </p:pic>
      <p:sp>
        <p:nvSpPr>
          <p:cNvPr id="10" name="TextBox 9">
            <a:extLst>
              <a:ext uri="{FF2B5EF4-FFF2-40B4-BE49-F238E27FC236}">
                <a16:creationId xmlns:a16="http://schemas.microsoft.com/office/drawing/2014/main" id="{1CB6A949-6FBE-4AFB-954C-DC81681F9D30}"/>
              </a:ext>
            </a:extLst>
          </p:cNvPr>
          <p:cNvSpPr txBox="1"/>
          <p:nvPr/>
        </p:nvSpPr>
        <p:spPr>
          <a:xfrm>
            <a:off x="4351496" y="1625487"/>
            <a:ext cx="2725718" cy="523220"/>
          </a:xfrm>
          <a:prstGeom prst="rect">
            <a:avLst/>
          </a:prstGeom>
          <a:noFill/>
          <a:ln>
            <a:solidFill>
              <a:schemeClr val="tx1"/>
            </a:solidFill>
          </a:ln>
        </p:spPr>
        <p:txBody>
          <a:bodyPr wrap="square" rtlCol="0">
            <a:spAutoFit/>
          </a:bodyPr>
          <a:lstStyle/>
          <a:p>
            <a:r>
              <a:rPr lang="nb-NO" sz="1400" dirty="0">
                <a:solidFill>
                  <a:srgbClr val="FF0000"/>
                </a:solidFill>
              </a:rPr>
              <a:t>Change DIOR banner to white with black logo</a:t>
            </a:r>
          </a:p>
        </p:txBody>
      </p:sp>
      <p:cxnSp>
        <p:nvCxnSpPr>
          <p:cNvPr id="14" name="Straight Arrow Connector 13">
            <a:extLst>
              <a:ext uri="{FF2B5EF4-FFF2-40B4-BE49-F238E27FC236}">
                <a16:creationId xmlns:a16="http://schemas.microsoft.com/office/drawing/2014/main" id="{C39A1CE4-08B2-48A7-8CA2-4E6118E63C1F}"/>
              </a:ext>
            </a:extLst>
          </p:cNvPr>
          <p:cNvCxnSpPr/>
          <p:nvPr/>
        </p:nvCxnSpPr>
        <p:spPr>
          <a:xfrm flipV="1">
            <a:off x="4052814" y="404431"/>
            <a:ext cx="3457648" cy="10688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8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4721-2907-4A28-AFD4-1E9BA208BC55}"/>
              </a:ext>
            </a:extLst>
          </p:cNvPr>
          <p:cNvSpPr>
            <a:spLocks noGrp="1"/>
          </p:cNvSpPr>
          <p:nvPr>
            <p:ph type="title"/>
          </p:nvPr>
        </p:nvSpPr>
        <p:spPr>
          <a:xfrm>
            <a:off x="4260771" y="-2383"/>
            <a:ext cx="3020736" cy="637563"/>
          </a:xfrm>
        </p:spPr>
        <p:txBody>
          <a:bodyPr>
            <a:normAutofit/>
          </a:bodyPr>
          <a:lstStyle/>
          <a:p>
            <a:r>
              <a:rPr lang="nb-NO" sz="3600" b="1" dirty="0"/>
              <a:t>RECALL EMAIL</a:t>
            </a:r>
          </a:p>
        </p:txBody>
      </p:sp>
      <p:pic>
        <p:nvPicPr>
          <p:cNvPr id="3" name="Picture 2">
            <a:extLst>
              <a:ext uri="{FF2B5EF4-FFF2-40B4-BE49-F238E27FC236}">
                <a16:creationId xmlns:a16="http://schemas.microsoft.com/office/drawing/2014/main" id="{6DC4A474-B433-42DC-9B92-68252D168B40}"/>
              </a:ext>
            </a:extLst>
          </p:cNvPr>
          <p:cNvPicPr>
            <a:picLocks noChangeAspect="1"/>
          </p:cNvPicPr>
          <p:nvPr/>
        </p:nvPicPr>
        <p:blipFill>
          <a:blip r:embed="rId2"/>
          <a:stretch>
            <a:fillRect/>
          </a:stretch>
        </p:blipFill>
        <p:spPr>
          <a:xfrm>
            <a:off x="7354067" y="855054"/>
            <a:ext cx="4745054" cy="5201797"/>
          </a:xfrm>
          <a:prstGeom prst="rect">
            <a:avLst/>
          </a:prstGeom>
        </p:spPr>
      </p:pic>
      <p:pic>
        <p:nvPicPr>
          <p:cNvPr id="4" name="Picture 3">
            <a:extLst>
              <a:ext uri="{FF2B5EF4-FFF2-40B4-BE49-F238E27FC236}">
                <a16:creationId xmlns:a16="http://schemas.microsoft.com/office/drawing/2014/main" id="{1D1D592D-13CD-496D-88A1-846897ECD90A}"/>
              </a:ext>
            </a:extLst>
          </p:cNvPr>
          <p:cNvPicPr>
            <a:picLocks noChangeAspect="1"/>
          </p:cNvPicPr>
          <p:nvPr/>
        </p:nvPicPr>
        <p:blipFill rotWithShape="1">
          <a:blip r:embed="rId3"/>
          <a:srcRect t="8673" r="1379"/>
          <a:stretch/>
        </p:blipFill>
        <p:spPr>
          <a:xfrm>
            <a:off x="584053" y="2332140"/>
            <a:ext cx="3497951" cy="4420998"/>
          </a:xfrm>
          <a:prstGeom prst="rect">
            <a:avLst/>
          </a:prstGeom>
        </p:spPr>
      </p:pic>
      <p:cxnSp>
        <p:nvCxnSpPr>
          <p:cNvPr id="6" name="Straight Arrow Connector 5">
            <a:extLst>
              <a:ext uri="{FF2B5EF4-FFF2-40B4-BE49-F238E27FC236}">
                <a16:creationId xmlns:a16="http://schemas.microsoft.com/office/drawing/2014/main" id="{FC1AA221-8AED-4F56-B224-196124DDF8E1}"/>
              </a:ext>
            </a:extLst>
          </p:cNvPr>
          <p:cNvCxnSpPr>
            <a:cxnSpLocks/>
          </p:cNvCxnSpPr>
          <p:nvPr/>
        </p:nvCxnSpPr>
        <p:spPr>
          <a:xfrm flipV="1">
            <a:off x="4079063" y="2457619"/>
            <a:ext cx="3126944" cy="494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9E5D862-D859-4992-801F-F38D4618CAB4}"/>
              </a:ext>
            </a:extLst>
          </p:cNvPr>
          <p:cNvSpPr txBox="1"/>
          <p:nvPr/>
        </p:nvSpPr>
        <p:spPr>
          <a:xfrm>
            <a:off x="4154563" y="3049533"/>
            <a:ext cx="2975943" cy="523220"/>
          </a:xfrm>
          <a:prstGeom prst="rect">
            <a:avLst/>
          </a:prstGeom>
          <a:noFill/>
          <a:ln>
            <a:solidFill>
              <a:schemeClr val="tx1"/>
            </a:solidFill>
          </a:ln>
        </p:spPr>
        <p:txBody>
          <a:bodyPr wrap="square" rtlCol="0">
            <a:spAutoFit/>
          </a:bodyPr>
          <a:lstStyle/>
          <a:p>
            <a:r>
              <a:rPr lang="nb-NO" sz="1400" dirty="0">
                <a:solidFill>
                  <a:srgbClr val="FF0000"/>
                </a:solidFill>
              </a:rPr>
              <a:t>Replace Capture Total visual and text with Rouge Dior visual and text</a:t>
            </a:r>
          </a:p>
        </p:txBody>
      </p:sp>
      <p:pic>
        <p:nvPicPr>
          <p:cNvPr id="5" name="Picture 4">
            <a:extLst>
              <a:ext uri="{FF2B5EF4-FFF2-40B4-BE49-F238E27FC236}">
                <a16:creationId xmlns:a16="http://schemas.microsoft.com/office/drawing/2014/main" id="{3814D53A-89C7-4FAB-88AC-773A851D5475}"/>
              </a:ext>
            </a:extLst>
          </p:cNvPr>
          <p:cNvPicPr>
            <a:picLocks noChangeAspect="1"/>
          </p:cNvPicPr>
          <p:nvPr/>
        </p:nvPicPr>
        <p:blipFill>
          <a:blip r:embed="rId4"/>
          <a:stretch>
            <a:fillRect/>
          </a:stretch>
        </p:blipFill>
        <p:spPr>
          <a:xfrm>
            <a:off x="322189" y="1050519"/>
            <a:ext cx="3907875" cy="615749"/>
          </a:xfrm>
          <a:prstGeom prst="rect">
            <a:avLst/>
          </a:prstGeom>
        </p:spPr>
      </p:pic>
      <p:sp>
        <p:nvSpPr>
          <p:cNvPr id="8" name="TextBox 7">
            <a:extLst>
              <a:ext uri="{FF2B5EF4-FFF2-40B4-BE49-F238E27FC236}">
                <a16:creationId xmlns:a16="http://schemas.microsoft.com/office/drawing/2014/main" id="{66FC64AA-C944-4CB1-996C-560EBAA9F8C8}"/>
              </a:ext>
            </a:extLst>
          </p:cNvPr>
          <p:cNvSpPr txBox="1"/>
          <p:nvPr/>
        </p:nvSpPr>
        <p:spPr>
          <a:xfrm>
            <a:off x="4313477" y="1248454"/>
            <a:ext cx="2473674" cy="523220"/>
          </a:xfrm>
          <a:prstGeom prst="rect">
            <a:avLst/>
          </a:prstGeom>
          <a:noFill/>
          <a:ln>
            <a:solidFill>
              <a:schemeClr val="tx1"/>
            </a:solidFill>
          </a:ln>
        </p:spPr>
        <p:txBody>
          <a:bodyPr wrap="square" rtlCol="0">
            <a:spAutoFit/>
          </a:bodyPr>
          <a:lstStyle/>
          <a:p>
            <a:r>
              <a:rPr lang="nb-NO" sz="1400" dirty="0">
                <a:solidFill>
                  <a:srgbClr val="FF0000"/>
                </a:solidFill>
              </a:rPr>
              <a:t>Change DIOR banner to white with black logo</a:t>
            </a:r>
          </a:p>
        </p:txBody>
      </p:sp>
      <p:cxnSp>
        <p:nvCxnSpPr>
          <p:cNvPr id="10" name="Straight Arrow Connector 9">
            <a:extLst>
              <a:ext uri="{FF2B5EF4-FFF2-40B4-BE49-F238E27FC236}">
                <a16:creationId xmlns:a16="http://schemas.microsoft.com/office/drawing/2014/main" id="{2E14129C-C972-4BA1-B5F0-669C13962304}"/>
              </a:ext>
            </a:extLst>
          </p:cNvPr>
          <p:cNvCxnSpPr>
            <a:cxnSpLocks/>
          </p:cNvCxnSpPr>
          <p:nvPr/>
        </p:nvCxnSpPr>
        <p:spPr>
          <a:xfrm flipV="1">
            <a:off x="3657600" y="4619746"/>
            <a:ext cx="4199450" cy="8825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C10025-E71A-4DB4-8514-18C02EF2BDE4}"/>
              </a:ext>
            </a:extLst>
          </p:cNvPr>
          <p:cNvCxnSpPr>
            <a:cxnSpLocks/>
          </p:cNvCxnSpPr>
          <p:nvPr/>
        </p:nvCxnSpPr>
        <p:spPr>
          <a:xfrm flipV="1">
            <a:off x="4154563" y="1022553"/>
            <a:ext cx="3445863" cy="151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77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2960-D2E2-4674-859D-2011A4A6478D}"/>
              </a:ext>
            </a:extLst>
          </p:cNvPr>
          <p:cNvSpPr>
            <a:spLocks noGrp="1"/>
          </p:cNvSpPr>
          <p:nvPr>
            <p:ph type="title"/>
          </p:nvPr>
        </p:nvSpPr>
        <p:spPr>
          <a:xfrm>
            <a:off x="4251664" y="37000"/>
            <a:ext cx="3708634" cy="474284"/>
          </a:xfrm>
        </p:spPr>
        <p:txBody>
          <a:bodyPr>
            <a:noAutofit/>
          </a:bodyPr>
          <a:lstStyle/>
          <a:p>
            <a:r>
              <a:rPr lang="nb-NO" sz="3600" b="1" dirty="0"/>
              <a:t>SAMPLING CARD</a:t>
            </a:r>
          </a:p>
        </p:txBody>
      </p:sp>
      <p:pic>
        <p:nvPicPr>
          <p:cNvPr id="4" name="Picture 3">
            <a:extLst>
              <a:ext uri="{FF2B5EF4-FFF2-40B4-BE49-F238E27FC236}">
                <a16:creationId xmlns:a16="http://schemas.microsoft.com/office/drawing/2014/main" id="{F9D61E43-64DC-4797-ADC8-D39208A83EFB}"/>
              </a:ext>
            </a:extLst>
          </p:cNvPr>
          <p:cNvPicPr>
            <a:picLocks noChangeAspect="1"/>
          </p:cNvPicPr>
          <p:nvPr/>
        </p:nvPicPr>
        <p:blipFill>
          <a:blip r:embed="rId2"/>
          <a:stretch>
            <a:fillRect/>
          </a:stretch>
        </p:blipFill>
        <p:spPr>
          <a:xfrm>
            <a:off x="187223" y="1018158"/>
            <a:ext cx="4878373" cy="3386062"/>
          </a:xfrm>
          <a:prstGeom prst="rect">
            <a:avLst/>
          </a:prstGeom>
        </p:spPr>
      </p:pic>
      <p:pic>
        <p:nvPicPr>
          <p:cNvPr id="5" name="Picture 4">
            <a:extLst>
              <a:ext uri="{FF2B5EF4-FFF2-40B4-BE49-F238E27FC236}">
                <a16:creationId xmlns:a16="http://schemas.microsoft.com/office/drawing/2014/main" id="{1D528FC1-206F-4652-A1D7-923B10016311}"/>
              </a:ext>
            </a:extLst>
          </p:cNvPr>
          <p:cNvPicPr>
            <a:picLocks noChangeAspect="1"/>
          </p:cNvPicPr>
          <p:nvPr/>
        </p:nvPicPr>
        <p:blipFill>
          <a:blip r:embed="rId3"/>
          <a:stretch>
            <a:fillRect/>
          </a:stretch>
        </p:blipFill>
        <p:spPr>
          <a:xfrm>
            <a:off x="5262563" y="769591"/>
            <a:ext cx="6580443" cy="4040804"/>
          </a:xfrm>
          <a:prstGeom prst="rect">
            <a:avLst/>
          </a:prstGeom>
        </p:spPr>
      </p:pic>
      <p:sp>
        <p:nvSpPr>
          <p:cNvPr id="7" name="Rectangle 6">
            <a:extLst>
              <a:ext uri="{FF2B5EF4-FFF2-40B4-BE49-F238E27FC236}">
                <a16:creationId xmlns:a16="http://schemas.microsoft.com/office/drawing/2014/main" id="{4381AAD0-D151-4858-B750-2FB9752B8C3A}"/>
              </a:ext>
            </a:extLst>
          </p:cNvPr>
          <p:cNvSpPr/>
          <p:nvPr/>
        </p:nvSpPr>
        <p:spPr>
          <a:xfrm>
            <a:off x="2462071" y="5209563"/>
            <a:ext cx="7957056" cy="954107"/>
          </a:xfrm>
          <a:prstGeom prst="rect">
            <a:avLst/>
          </a:prstGeom>
          <a:ln>
            <a:solidFill>
              <a:schemeClr val="tx1"/>
            </a:solidFill>
          </a:ln>
        </p:spPr>
        <p:txBody>
          <a:bodyPr wrap="square" lIns="91440" tIns="45720" rIns="91440" bIns="45720" anchor="t">
            <a:spAutoFit/>
          </a:bodyPr>
          <a:lstStyle/>
          <a:p>
            <a:r>
              <a:rPr lang="en-US" sz="1400" dirty="0">
                <a:solidFill>
                  <a:srgbClr val="FF0000"/>
                </a:solidFill>
              </a:rPr>
              <a:t>Please use the text above but insert this sentence: “We invite you to test it and leave your review at your preferred </a:t>
            </a:r>
            <a:r>
              <a:rPr lang="en-US" sz="1400" dirty="0" err="1">
                <a:solidFill>
                  <a:srgbClr val="FF0000"/>
                </a:solidFill>
              </a:rPr>
              <a:t>webshop</a:t>
            </a:r>
            <a:r>
              <a:rPr lang="en-US" sz="1400" dirty="0">
                <a:solidFill>
                  <a:srgbClr val="FF0000"/>
                </a:solidFill>
              </a:rPr>
              <a:t>.” instead of “Available on Sephora.com”</a:t>
            </a:r>
          </a:p>
          <a:p>
            <a:endParaRPr lang="en-US" sz="1400" dirty="0">
              <a:solidFill>
                <a:srgbClr val="FF0000"/>
              </a:solidFill>
            </a:endParaRPr>
          </a:p>
          <a:p>
            <a:r>
              <a:rPr lang="en-US" sz="1400" dirty="0">
                <a:solidFill>
                  <a:srgbClr val="FF0000"/>
                </a:solidFill>
              </a:rPr>
              <a:t>Kindly remove the QR code and text.</a:t>
            </a:r>
            <a:endParaRPr lang="nb-NO" sz="1400" dirty="0">
              <a:solidFill>
                <a:srgbClr val="FF0000"/>
              </a:solidFill>
            </a:endParaRPr>
          </a:p>
        </p:txBody>
      </p:sp>
      <p:cxnSp>
        <p:nvCxnSpPr>
          <p:cNvPr id="9" name="Straight Arrow Connector 8">
            <a:extLst>
              <a:ext uri="{FF2B5EF4-FFF2-40B4-BE49-F238E27FC236}">
                <a16:creationId xmlns:a16="http://schemas.microsoft.com/office/drawing/2014/main" id="{60C2A40D-C421-422B-B065-5C979367EADE}"/>
              </a:ext>
            </a:extLst>
          </p:cNvPr>
          <p:cNvCxnSpPr>
            <a:cxnSpLocks/>
          </p:cNvCxnSpPr>
          <p:nvPr/>
        </p:nvCxnSpPr>
        <p:spPr>
          <a:xfrm flipV="1">
            <a:off x="5159229" y="3612164"/>
            <a:ext cx="637564" cy="15973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7FAC5456-B9A4-411D-B6EF-055549040725}"/>
              </a:ext>
            </a:extLst>
          </p:cNvPr>
          <p:cNvSpPr/>
          <p:nvPr/>
        </p:nvSpPr>
        <p:spPr>
          <a:xfrm>
            <a:off x="6105981" y="3542943"/>
            <a:ext cx="1233183" cy="13730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985661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BA1A1C15B9A04FA7DD30B00B0AAD5C" ma:contentTypeVersion="13" ma:contentTypeDescription="Create a new document." ma:contentTypeScope="" ma:versionID="03877e483ce075a3d11e77144fad463d">
  <xsd:schema xmlns:xsd="http://www.w3.org/2001/XMLSchema" xmlns:xs="http://www.w3.org/2001/XMLSchema" xmlns:p="http://schemas.microsoft.com/office/2006/metadata/properties" xmlns:ns3="646a7ba6-7ab6-4be6-a863-a9422aae1aa9" xmlns:ns4="8d421094-4db0-4ce8-b7ab-409d7b6d87a1" targetNamespace="http://schemas.microsoft.com/office/2006/metadata/properties" ma:root="true" ma:fieldsID="77caf00a7031748b8bb33c5979774ca3" ns3:_="" ns4:_="">
    <xsd:import namespace="646a7ba6-7ab6-4be6-a863-a9422aae1aa9"/>
    <xsd:import namespace="8d421094-4db0-4ce8-b7ab-409d7b6d87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a7ba6-7ab6-4be6-a863-a9422aae1aa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421094-4db0-4ce8-b7ab-409d7b6d87a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04AA8-158F-4DDD-A5B0-F92B46967008}">
  <ds:schemaRefs>
    <ds:schemaRef ds:uri="8d421094-4db0-4ce8-b7ab-409d7b6d87a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openxmlformats.org/package/2006/metadata/core-properties"/>
    <ds:schemaRef ds:uri="646a7ba6-7ab6-4be6-a863-a9422aae1aa9"/>
    <ds:schemaRef ds:uri="http://www.w3.org/XML/1998/namespace"/>
  </ds:schemaRefs>
</ds:datastoreItem>
</file>

<file path=customXml/itemProps2.xml><?xml version="1.0" encoding="utf-8"?>
<ds:datastoreItem xmlns:ds="http://schemas.openxmlformats.org/officeDocument/2006/customXml" ds:itemID="{EA2B649A-FF6B-44C4-9F0A-16A0EAAA5C89}">
  <ds:schemaRefs>
    <ds:schemaRef ds:uri="http://schemas.microsoft.com/sharepoint/v3/contenttype/forms"/>
  </ds:schemaRefs>
</ds:datastoreItem>
</file>

<file path=customXml/itemProps3.xml><?xml version="1.0" encoding="utf-8"?>
<ds:datastoreItem xmlns:ds="http://schemas.openxmlformats.org/officeDocument/2006/customXml" ds:itemID="{F1435991-EADA-43A5-95F7-3188EB125F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6a7ba6-7ab6-4be6-a863-a9422aae1aa9"/>
    <ds:schemaRef ds:uri="8d421094-4db0-4ce8-b7ab-409d7b6d87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473</TotalTime>
  <Words>330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INTERFACE – ALL MARKETS</vt:lpstr>
      <vt:lpstr>INTERFACE – ELLE</vt:lpstr>
      <vt:lpstr>INTERFACE – ALL MARKETS</vt:lpstr>
      <vt:lpstr>PowerPoint Presentation</vt:lpstr>
      <vt:lpstr>THANK YOU PAGE</vt:lpstr>
      <vt:lpstr>RECALL EMAIL</vt:lpstr>
      <vt:lpstr>SAMPLING 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 Nilsen</dc:creator>
  <cp:lastModifiedBy>Tatiana Nilsen</cp:lastModifiedBy>
  <cp:revision>42</cp:revision>
  <dcterms:created xsi:type="dcterms:W3CDTF">2020-11-26T09:47:20Z</dcterms:created>
  <dcterms:modified xsi:type="dcterms:W3CDTF">2020-12-28T11:33:15Z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0x01010027BA1A1C15B9A04FA7DD30B00B0AAD5C</vt:lpwstr>
  </property>
</Properties>
</file>