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8" r:id="rId2"/>
  </p:sldIdLst>
  <p:sldSz cx="3257550" cy="7343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>
        <p:scale>
          <a:sx n="232" d="100"/>
          <a:sy n="232" d="100"/>
        </p:scale>
        <p:origin x="1028" y="-7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16" y="1201864"/>
            <a:ext cx="2768918" cy="2556722"/>
          </a:xfrm>
        </p:spPr>
        <p:txBody>
          <a:bodyPr anchor="b"/>
          <a:lstStyle>
            <a:lvl1pPr algn="ctr">
              <a:defRPr sz="21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4" y="3857182"/>
            <a:ext cx="2443163" cy="1773045"/>
          </a:xfrm>
        </p:spPr>
        <p:txBody>
          <a:bodyPr/>
          <a:lstStyle>
            <a:lvl1pPr marL="0" indent="0" algn="ctr">
              <a:buNone/>
              <a:defRPr sz="855"/>
            </a:lvl1pPr>
            <a:lvl2pPr marL="162900" indent="0" algn="ctr">
              <a:buNone/>
              <a:defRPr sz="713"/>
            </a:lvl2pPr>
            <a:lvl3pPr marL="325801" indent="0" algn="ctr">
              <a:buNone/>
              <a:defRPr sz="641"/>
            </a:lvl3pPr>
            <a:lvl4pPr marL="488701" indent="0" algn="ctr">
              <a:buNone/>
              <a:defRPr sz="570"/>
            </a:lvl4pPr>
            <a:lvl5pPr marL="651601" indent="0" algn="ctr">
              <a:buNone/>
              <a:defRPr sz="570"/>
            </a:lvl5pPr>
            <a:lvl6pPr marL="814502" indent="0" algn="ctr">
              <a:buNone/>
              <a:defRPr sz="570"/>
            </a:lvl6pPr>
            <a:lvl7pPr marL="977402" indent="0" algn="ctr">
              <a:buNone/>
              <a:defRPr sz="570"/>
            </a:lvl7pPr>
            <a:lvl8pPr marL="1140303" indent="0" algn="ctr">
              <a:buNone/>
              <a:defRPr sz="570"/>
            </a:lvl8pPr>
            <a:lvl9pPr marL="1303203" indent="0" algn="ctr">
              <a:buNone/>
              <a:defRPr sz="57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67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6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31185" y="390988"/>
            <a:ext cx="702409" cy="622351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957" y="390988"/>
            <a:ext cx="2066508" cy="622351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0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32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0" y="1830846"/>
            <a:ext cx="2809637" cy="3054806"/>
          </a:xfrm>
        </p:spPr>
        <p:txBody>
          <a:bodyPr anchor="b"/>
          <a:lstStyle>
            <a:lvl1pPr>
              <a:defRPr sz="21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60" y="4914552"/>
            <a:ext cx="2809637" cy="1606450"/>
          </a:xfrm>
        </p:spPr>
        <p:txBody>
          <a:bodyPr/>
          <a:lstStyle>
            <a:lvl1pPr marL="0" indent="0">
              <a:buNone/>
              <a:defRPr sz="855">
                <a:solidFill>
                  <a:schemeClr val="tx1"/>
                </a:solidFill>
              </a:defRPr>
            </a:lvl1pPr>
            <a:lvl2pPr marL="162900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2pPr>
            <a:lvl3pPr marL="325801" indent="0">
              <a:buNone/>
              <a:defRPr sz="641">
                <a:solidFill>
                  <a:schemeClr val="tx1">
                    <a:tint val="75000"/>
                  </a:schemeClr>
                </a:solidFill>
              </a:defRPr>
            </a:lvl3pPr>
            <a:lvl4pPr marL="488701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4pPr>
            <a:lvl5pPr marL="651601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5pPr>
            <a:lvl6pPr marL="814502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6pPr>
            <a:lvl7pPr marL="977402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7pPr>
            <a:lvl8pPr marL="1140303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8pPr>
            <a:lvl9pPr marL="1303203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4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956" y="1954940"/>
            <a:ext cx="1384459" cy="465955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9135" y="1954940"/>
            <a:ext cx="1384459" cy="465955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7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390990"/>
            <a:ext cx="2809637" cy="14194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81" y="1800246"/>
            <a:ext cx="1378096" cy="882272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81" y="2682518"/>
            <a:ext cx="1378096" cy="3945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9135" y="1800246"/>
            <a:ext cx="1384883" cy="882272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9135" y="2682518"/>
            <a:ext cx="1384883" cy="3945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85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1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89585"/>
            <a:ext cx="1050645" cy="1713548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83" y="1057369"/>
            <a:ext cx="1649135" cy="5218840"/>
          </a:xfrm>
        </p:spPr>
        <p:txBody>
          <a:bodyPr/>
          <a:lstStyle>
            <a:lvl1pPr>
              <a:defRPr sz="1140"/>
            </a:lvl1pPr>
            <a:lvl2pPr>
              <a:defRPr sz="998"/>
            </a:lvl2pPr>
            <a:lvl3pPr>
              <a:defRPr sz="855"/>
            </a:lvl3pPr>
            <a:lvl4pPr>
              <a:defRPr sz="713"/>
            </a:lvl4pPr>
            <a:lvl5pPr>
              <a:defRPr sz="713"/>
            </a:lvl5pPr>
            <a:lvl6pPr>
              <a:defRPr sz="713"/>
            </a:lvl6pPr>
            <a:lvl7pPr>
              <a:defRPr sz="713"/>
            </a:lvl7pPr>
            <a:lvl8pPr>
              <a:defRPr sz="713"/>
            </a:lvl8pPr>
            <a:lvl9pPr>
              <a:defRPr sz="71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203133"/>
            <a:ext cx="1050645" cy="4081575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8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89585"/>
            <a:ext cx="1050645" cy="1713548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883" y="1057369"/>
            <a:ext cx="1649135" cy="5218840"/>
          </a:xfrm>
        </p:spPr>
        <p:txBody>
          <a:bodyPr anchor="t"/>
          <a:lstStyle>
            <a:lvl1pPr marL="0" indent="0">
              <a:buNone/>
              <a:defRPr sz="1140"/>
            </a:lvl1pPr>
            <a:lvl2pPr marL="162900" indent="0">
              <a:buNone/>
              <a:defRPr sz="998"/>
            </a:lvl2pPr>
            <a:lvl3pPr marL="325801" indent="0">
              <a:buNone/>
              <a:defRPr sz="855"/>
            </a:lvl3pPr>
            <a:lvl4pPr marL="488701" indent="0">
              <a:buNone/>
              <a:defRPr sz="713"/>
            </a:lvl4pPr>
            <a:lvl5pPr marL="651601" indent="0">
              <a:buNone/>
              <a:defRPr sz="713"/>
            </a:lvl5pPr>
            <a:lvl6pPr marL="814502" indent="0">
              <a:buNone/>
              <a:defRPr sz="713"/>
            </a:lvl6pPr>
            <a:lvl7pPr marL="977402" indent="0">
              <a:buNone/>
              <a:defRPr sz="713"/>
            </a:lvl7pPr>
            <a:lvl8pPr marL="1140303" indent="0">
              <a:buNone/>
              <a:defRPr sz="713"/>
            </a:lvl8pPr>
            <a:lvl9pPr marL="1303203" indent="0">
              <a:buNone/>
              <a:defRPr sz="71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203133"/>
            <a:ext cx="1050645" cy="4081575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08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957" y="390990"/>
            <a:ext cx="2809637" cy="141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57" y="1954940"/>
            <a:ext cx="2809637" cy="465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956" y="6806593"/>
            <a:ext cx="732949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C3CA-AC01-4A9D-A770-C69966B6599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064" y="6806593"/>
            <a:ext cx="1099423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0645" y="6806593"/>
            <a:ext cx="732949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5801" rtl="0" eaLnBrk="1" latinLnBrk="0" hangingPunct="1">
        <a:lnSpc>
          <a:spcPct val="90000"/>
        </a:lnSpc>
        <a:spcBef>
          <a:spcPct val="0"/>
        </a:spcBef>
        <a:buNone/>
        <a:defRPr sz="1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450" indent="-81450" algn="l" defTabSz="32580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1pPr>
      <a:lvl2pPr marL="2443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072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3pPr>
      <a:lvl4pPr marL="5701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30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9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88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46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90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8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7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6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45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74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403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32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dior.com/beauty/en_int/th/diagnostic_soin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hyperlink" Target="https://www.dior.com/en_int/skincare/caring-expert-tips/7-days-at-home-can-make-a-difference" TargetMode="External"/><Relationship Id="rId4" Type="http://schemas.openxmlformats.org/officeDocument/2006/relationships/hyperlink" Target="https://www.dior.com/en_gb/products/beauty-Y0996424-capture-totale-total-age-defying-intense-serum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www.dior.com/en_int/skincare/the-collections/capture-tota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7CC7C11C-3447-4C40-8068-DD15A959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9" b="80207"/>
          <a:stretch/>
        </p:blipFill>
        <p:spPr>
          <a:xfrm>
            <a:off x="1325756" y="255661"/>
            <a:ext cx="685291" cy="169964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7A1E4D42-F256-46EA-A75F-FB7FE4A14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26" y="5475966"/>
            <a:ext cx="759382" cy="1914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23BD73-524E-4FEB-ADC6-D1C6651C2F5E}"/>
              </a:ext>
            </a:extLst>
          </p:cNvPr>
          <p:cNvSpPr/>
          <p:nvPr/>
        </p:nvSpPr>
        <p:spPr>
          <a:xfrm>
            <a:off x="992428" y="2007519"/>
            <a:ext cx="1064522" cy="13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93" tIns="17497" rIns="34993" bIns="17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68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D3060-C1D7-4757-9C9B-444791965C56}"/>
              </a:ext>
            </a:extLst>
          </p:cNvPr>
          <p:cNvSpPr/>
          <p:nvPr/>
        </p:nvSpPr>
        <p:spPr>
          <a:xfrm>
            <a:off x="1028620" y="2622009"/>
            <a:ext cx="1020209" cy="260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93" tIns="17497" rIns="34993" bIns="17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689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850C97B-7326-4778-9695-E64986EC164A}"/>
              </a:ext>
            </a:extLst>
          </p:cNvPr>
          <p:cNvSpPr txBox="1"/>
          <p:nvPr/>
        </p:nvSpPr>
        <p:spPr>
          <a:xfrm>
            <a:off x="1330996" y="3714233"/>
            <a:ext cx="622619" cy="18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6" dirty="0">
                <a:latin typeface="Gill Sans Light" panose="020B0402020204020204"/>
              </a:rPr>
              <a:t>DISCOVER THE NEW TOTALE METHOD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CF20407-F360-4E53-9A2D-14273D7603B3}"/>
              </a:ext>
            </a:extLst>
          </p:cNvPr>
          <p:cNvSpPr txBox="1"/>
          <p:nvPr/>
        </p:nvSpPr>
        <p:spPr>
          <a:xfrm>
            <a:off x="1287020" y="2562703"/>
            <a:ext cx="708715" cy="48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dirty="0">
                <a:latin typeface="Gill Sans Light" panose="020B0402020204020204" pitchFamily="34" charset="0"/>
              </a:rPr>
              <a:t>With the SUPER POTENT SERUM, unleash your skin’s potency for a visible transformation: younger, stronger, healthier skin. To stimulate &amp; intensify these benefits, discover our specific application gestures.</a:t>
            </a:r>
          </a:p>
          <a:p>
            <a:pPr algn="ctr"/>
            <a:br>
              <a:rPr lang="en-US" sz="306" dirty="0">
                <a:latin typeface="Gill Sans Light" panose="020B0402020204020204" pitchFamily="34" charset="0"/>
                <a:hlinkClick r:id="rId4"/>
              </a:rPr>
            </a:br>
            <a:endParaRPr lang="en-GB" sz="113" dirty="0">
              <a:latin typeface="Gill Sans Light" panose="020B0402020204020204" pitchFamily="34" charset="0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6872C9E3-534D-46F6-BBC5-F030E888B1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56" t="90148" r="22447" b="394"/>
          <a:stretch/>
        </p:blipFill>
        <p:spPr>
          <a:xfrm>
            <a:off x="1458357" y="4225113"/>
            <a:ext cx="379451" cy="102203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58F60FA6-002C-47E9-A0F0-1B9041E3973E}"/>
              </a:ext>
            </a:extLst>
          </p:cNvPr>
          <p:cNvSpPr txBox="1"/>
          <p:nvPr/>
        </p:nvSpPr>
        <p:spPr>
          <a:xfrm>
            <a:off x="1335063" y="3820857"/>
            <a:ext cx="606673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dirty="0">
                <a:latin typeface="Gill Sans Light" panose="020B0402020204020204"/>
              </a:rPr>
              <a:t>Infuse your skin with a total age-defying program with the new Capture </a:t>
            </a:r>
            <a:r>
              <a:rPr lang="en-US" sz="306" dirty="0" err="1">
                <a:latin typeface="Gill Sans Light" panose="020B0402020204020204"/>
              </a:rPr>
              <a:t>Totale</a:t>
            </a:r>
            <a:r>
              <a:rPr lang="en-US" sz="306" dirty="0">
                <a:latin typeface="Gill Sans Light" panose="020B0402020204020204"/>
              </a:rPr>
              <a:t> 5-products range, which concentrates all the power of Dior’s mother cell and floral science expertise.</a:t>
            </a:r>
            <a:endParaRPr lang="en-GB" sz="306" dirty="0">
              <a:latin typeface="Gill Sans Light" panose="020B0402020204020204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C787229-0346-473E-AB23-4ACD78D4D5FF}"/>
              </a:ext>
            </a:extLst>
          </p:cNvPr>
          <p:cNvSpPr txBox="1"/>
          <p:nvPr/>
        </p:nvSpPr>
        <p:spPr>
          <a:xfrm>
            <a:off x="1313614" y="2424608"/>
            <a:ext cx="657652" cy="23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dirty="0">
                <a:latin typeface="Gill Sans Light" panose="020B0402020204020204"/>
              </a:rPr>
              <a:t>ACTIVATE THE INNER ENERGY OF YOUR SKIN IN ONLY 1 WEEK</a:t>
            </a:r>
            <a:endParaRPr lang="en-GB" sz="306" dirty="0">
              <a:latin typeface="Gill Sans Light" panose="020B0402020204020204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E61A65F-91B6-48DE-BB25-6CA8AD928074}"/>
              </a:ext>
            </a:extLst>
          </p:cNvPr>
          <p:cNvSpPr txBox="1"/>
          <p:nvPr/>
        </p:nvSpPr>
        <p:spPr>
          <a:xfrm>
            <a:off x="1235658" y="1112407"/>
            <a:ext cx="817213" cy="23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6" b="1" dirty="0">
                <a:latin typeface="Gill Sans Light" panose="020B0402020204020204"/>
              </a:rPr>
              <a:t>THANK YOU FOR PARTICIPATING</a:t>
            </a:r>
          </a:p>
          <a:p>
            <a:pPr algn="ctr"/>
            <a:r>
              <a:rPr lang="en-GB" sz="306" b="1" dirty="0">
                <a:latin typeface="Gill Sans Light" panose="020B0402020204020204"/>
              </a:rPr>
              <a:t>TO THE CAPTURE TOTALE EXPERIENCE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A7B699B-4454-4ADE-AA18-EDBB981867A7}"/>
              </a:ext>
            </a:extLst>
          </p:cNvPr>
          <p:cNvGrpSpPr/>
          <p:nvPr/>
        </p:nvGrpSpPr>
        <p:grpSpPr>
          <a:xfrm>
            <a:off x="1330996" y="1639462"/>
            <a:ext cx="645685" cy="133563"/>
            <a:chOff x="1330996" y="1639462"/>
            <a:chExt cx="645685" cy="133563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6A598FB-9E33-46E9-8AC7-CDD4018973DE}"/>
                </a:ext>
              </a:extLst>
            </p:cNvPr>
            <p:cNvGrpSpPr/>
            <p:nvPr/>
          </p:nvGrpSpPr>
          <p:grpSpPr>
            <a:xfrm>
              <a:off x="1458357" y="1654446"/>
              <a:ext cx="405765" cy="109290"/>
              <a:chOff x="1458357" y="1654446"/>
              <a:chExt cx="405765" cy="109290"/>
            </a:xfrm>
          </p:grpSpPr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48CA0462-E039-411E-B94F-8E46D96797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3156" t="90148" r="22447" b="394"/>
              <a:stretch/>
            </p:blipFill>
            <p:spPr>
              <a:xfrm>
                <a:off x="1458357" y="1654446"/>
                <a:ext cx="405765" cy="10929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9E711-449C-49D0-9151-5BFF514FDD60}"/>
                  </a:ext>
                </a:extLst>
              </p:cNvPr>
              <p:cNvSpPr/>
              <p:nvPr/>
            </p:nvSpPr>
            <p:spPr>
              <a:xfrm>
                <a:off x="1500723" y="1695431"/>
                <a:ext cx="335355" cy="27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89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9458F9A-2F00-4A03-9CC0-4EEFF1346FA6}"/>
                </a:ext>
              </a:extLst>
            </p:cNvPr>
            <p:cNvSpPr txBox="1"/>
            <p:nvPr/>
          </p:nvSpPr>
          <p:spPr>
            <a:xfrm>
              <a:off x="1330996" y="1639462"/>
              <a:ext cx="645685" cy="133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8" dirty="0">
                  <a:latin typeface="Gill Sans Light" panose="020B0402020204020204"/>
                </a:rPr>
                <a:t>DISCOVER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E66E2AB4-62B5-4B23-9BC9-A4D06516B503}"/>
              </a:ext>
            </a:extLst>
          </p:cNvPr>
          <p:cNvSpPr txBox="1"/>
          <p:nvPr/>
        </p:nvSpPr>
        <p:spPr>
          <a:xfrm>
            <a:off x="1084930" y="82036"/>
            <a:ext cx="1033531" cy="18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b="1" dirty="0"/>
              <a:t>GLOBAL GUIDELINES </a:t>
            </a:r>
          </a:p>
          <a:p>
            <a:pPr algn="ctr"/>
            <a:r>
              <a:rPr lang="en-US" sz="306" dirty="0"/>
              <a:t>Every email element must be </a:t>
            </a:r>
            <a:r>
              <a:rPr lang="en-US" sz="306" u="sng" dirty="0"/>
              <a:t>clickable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4B1681F-8A25-4683-849C-F53BEE0A8830}"/>
              </a:ext>
            </a:extLst>
          </p:cNvPr>
          <p:cNvSpPr txBox="1"/>
          <p:nvPr/>
        </p:nvSpPr>
        <p:spPr>
          <a:xfrm>
            <a:off x="650625" y="652434"/>
            <a:ext cx="645684" cy="13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dirty="0">
                <a:solidFill>
                  <a:srgbClr val="FF0000"/>
                </a:solidFill>
              </a:rPr>
              <a:t>Product Page (Serum)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E29BA40-CB36-447E-8E93-CD06C399B81B}"/>
              </a:ext>
            </a:extLst>
          </p:cNvPr>
          <p:cNvSpPr txBox="1"/>
          <p:nvPr/>
        </p:nvSpPr>
        <p:spPr>
          <a:xfrm>
            <a:off x="803658" y="3484337"/>
            <a:ext cx="366943" cy="280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dirty="0">
                <a:solidFill>
                  <a:srgbClr val="FF0000"/>
                </a:solidFill>
              </a:rPr>
              <a:t>Landing Page</a:t>
            </a:r>
          </a:p>
          <a:p>
            <a:pPr algn="ctr"/>
            <a:r>
              <a:rPr lang="en-US" sz="306" dirty="0">
                <a:solidFill>
                  <a:srgbClr val="FF0000"/>
                </a:solidFill>
              </a:rPr>
              <a:t>Capture </a:t>
            </a:r>
            <a:r>
              <a:rPr lang="en-US" sz="306" dirty="0" err="1">
                <a:solidFill>
                  <a:srgbClr val="FF0000"/>
                </a:solidFill>
              </a:rPr>
              <a:t>Totale</a:t>
            </a:r>
            <a:endParaRPr lang="en-US" sz="306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685B2F0-ECF2-4B25-A31B-61A86CE54B3B}"/>
              </a:ext>
            </a:extLst>
          </p:cNvPr>
          <p:cNvCxnSpPr>
            <a:cxnSpLocks/>
          </p:cNvCxnSpPr>
          <p:nvPr/>
        </p:nvCxnSpPr>
        <p:spPr>
          <a:xfrm flipH="1" flipV="1">
            <a:off x="1084930" y="3578213"/>
            <a:ext cx="194702" cy="348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E3BA300-E017-46B7-9D10-6EBF62E0B69B}"/>
              </a:ext>
            </a:extLst>
          </p:cNvPr>
          <p:cNvCxnSpPr>
            <a:cxnSpLocks/>
          </p:cNvCxnSpPr>
          <p:nvPr/>
        </p:nvCxnSpPr>
        <p:spPr>
          <a:xfrm flipH="1" flipV="1">
            <a:off x="1101599" y="767017"/>
            <a:ext cx="175843" cy="160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9CDFBEF-DA65-496B-BC60-99B78DBBAA04}"/>
              </a:ext>
            </a:extLst>
          </p:cNvPr>
          <p:cNvCxnSpPr>
            <a:cxnSpLocks/>
          </p:cNvCxnSpPr>
          <p:nvPr/>
        </p:nvCxnSpPr>
        <p:spPr>
          <a:xfrm flipH="1" flipV="1">
            <a:off x="1066741" y="4935837"/>
            <a:ext cx="214231" cy="228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2B472A7-4A3E-45B1-885E-7A4C5044E3A8}"/>
              </a:ext>
            </a:extLst>
          </p:cNvPr>
          <p:cNvSpPr txBox="1"/>
          <p:nvPr/>
        </p:nvSpPr>
        <p:spPr>
          <a:xfrm>
            <a:off x="778685" y="4763171"/>
            <a:ext cx="409915" cy="18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dirty="0">
                <a:solidFill>
                  <a:srgbClr val="FF0000"/>
                </a:solidFill>
              </a:rPr>
              <a:t>Landing page diagnostic</a:t>
            </a:r>
          </a:p>
        </p:txBody>
      </p:sp>
      <p:sp>
        <p:nvSpPr>
          <p:cNvPr id="22" name="Parenthèse ouvrante 21">
            <a:extLst>
              <a:ext uri="{FF2B5EF4-FFF2-40B4-BE49-F238E27FC236}">
                <a16:creationId xmlns:a16="http://schemas.microsoft.com/office/drawing/2014/main" id="{9DC8FFF6-0C00-4896-AAF9-EA2DC07503FF}"/>
              </a:ext>
            </a:extLst>
          </p:cNvPr>
          <p:cNvSpPr/>
          <p:nvPr/>
        </p:nvSpPr>
        <p:spPr>
          <a:xfrm>
            <a:off x="1286737" y="467834"/>
            <a:ext cx="73479" cy="128435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89"/>
          </a:p>
        </p:txBody>
      </p:sp>
      <p:sp>
        <p:nvSpPr>
          <p:cNvPr id="45" name="Parenthèse ouvrante 44">
            <a:extLst>
              <a:ext uri="{FF2B5EF4-FFF2-40B4-BE49-F238E27FC236}">
                <a16:creationId xmlns:a16="http://schemas.microsoft.com/office/drawing/2014/main" id="{9CFE0F48-740D-49CC-8FC8-8B902805D4A6}"/>
              </a:ext>
            </a:extLst>
          </p:cNvPr>
          <p:cNvSpPr/>
          <p:nvPr/>
        </p:nvSpPr>
        <p:spPr>
          <a:xfrm>
            <a:off x="1282558" y="1800510"/>
            <a:ext cx="93087" cy="122980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89"/>
          </a:p>
        </p:txBody>
      </p:sp>
      <p:sp>
        <p:nvSpPr>
          <p:cNvPr id="48" name="Parenthèse ouvrante 47">
            <a:extLst>
              <a:ext uri="{FF2B5EF4-FFF2-40B4-BE49-F238E27FC236}">
                <a16:creationId xmlns:a16="http://schemas.microsoft.com/office/drawing/2014/main" id="{B8EFAD27-B4BA-4730-A8EA-545C7FF2B8F4}"/>
              </a:ext>
            </a:extLst>
          </p:cNvPr>
          <p:cNvSpPr/>
          <p:nvPr/>
        </p:nvSpPr>
        <p:spPr>
          <a:xfrm>
            <a:off x="1280972" y="3238434"/>
            <a:ext cx="93087" cy="1043929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89"/>
          </a:p>
        </p:txBody>
      </p:sp>
      <p:sp>
        <p:nvSpPr>
          <p:cNvPr id="51" name="Parenthèse ouvrante 50">
            <a:extLst>
              <a:ext uri="{FF2B5EF4-FFF2-40B4-BE49-F238E27FC236}">
                <a16:creationId xmlns:a16="http://schemas.microsoft.com/office/drawing/2014/main" id="{F7A9AC17-7C4F-4B52-9C50-68861D01AC7A}"/>
              </a:ext>
            </a:extLst>
          </p:cNvPr>
          <p:cNvSpPr/>
          <p:nvPr/>
        </p:nvSpPr>
        <p:spPr>
          <a:xfrm>
            <a:off x="1282965" y="4326736"/>
            <a:ext cx="93087" cy="99447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89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06197FE-2C39-4537-A276-CBD7EBC53573}"/>
              </a:ext>
            </a:extLst>
          </p:cNvPr>
          <p:cNvGrpSpPr/>
          <p:nvPr/>
        </p:nvGrpSpPr>
        <p:grpSpPr>
          <a:xfrm>
            <a:off x="1323477" y="4345438"/>
            <a:ext cx="650346" cy="471553"/>
            <a:chOff x="1035318" y="10099293"/>
            <a:chExt cx="1700230" cy="123219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1AECEC52-1443-4CB9-B678-C334DCAE6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25" t="18414" b="57761"/>
            <a:stretch/>
          </p:blipFill>
          <p:spPr>
            <a:xfrm>
              <a:off x="1170380" y="10099293"/>
              <a:ext cx="1565168" cy="12282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668D927-2D57-46ED-B993-5C6884E91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387"/>
            <a:stretch/>
          </p:blipFill>
          <p:spPr>
            <a:xfrm>
              <a:off x="1035318" y="10112552"/>
              <a:ext cx="1149684" cy="121893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186BA804-BBE7-44ED-9605-756E434BC2FE}"/>
              </a:ext>
            </a:extLst>
          </p:cNvPr>
          <p:cNvSpPr txBox="1"/>
          <p:nvPr/>
        </p:nvSpPr>
        <p:spPr>
          <a:xfrm>
            <a:off x="1301670" y="4785820"/>
            <a:ext cx="622619" cy="23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6" dirty="0">
                <a:latin typeface="Gill Sans Light" panose="020B0402020204020204"/>
              </a:rPr>
              <a:t>YOUR SKINCARE DIAGNOSIS </a:t>
            </a:r>
          </a:p>
          <a:p>
            <a:pPr algn="ctr"/>
            <a:r>
              <a:rPr lang="en-GB" sz="306" dirty="0">
                <a:latin typeface="Gill Sans Light" panose="020B0402020204020204"/>
              </a:rPr>
              <a:t>IN 2 MINUTES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5609F5B-0EA3-4DCE-8133-46906487EC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56" t="90148" r="22447" b="394"/>
          <a:stretch/>
        </p:blipFill>
        <p:spPr>
          <a:xfrm>
            <a:off x="1426136" y="5198127"/>
            <a:ext cx="389483" cy="104906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4655B940-2851-446C-9DAC-1898E6457FFE}"/>
              </a:ext>
            </a:extLst>
          </p:cNvPr>
          <p:cNvSpPr txBox="1"/>
          <p:nvPr/>
        </p:nvSpPr>
        <p:spPr>
          <a:xfrm>
            <a:off x="1461629" y="5214447"/>
            <a:ext cx="322880" cy="1335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68" dirty="0">
                <a:latin typeface="Gill Sans Light" panose="020B0402020204020204"/>
              </a:rPr>
              <a:t>START</a:t>
            </a:r>
          </a:p>
        </p:txBody>
      </p:sp>
      <p:sp>
        <p:nvSpPr>
          <p:cNvPr id="53" name="ZoneTexte 46">
            <a:extLst>
              <a:ext uri="{FF2B5EF4-FFF2-40B4-BE49-F238E27FC236}">
                <a16:creationId xmlns:a16="http://schemas.microsoft.com/office/drawing/2014/main" id="{E93C320B-6F08-48C8-800D-F249F7455830}"/>
              </a:ext>
            </a:extLst>
          </p:cNvPr>
          <p:cNvSpPr txBox="1"/>
          <p:nvPr/>
        </p:nvSpPr>
        <p:spPr>
          <a:xfrm>
            <a:off x="1317894" y="4923132"/>
            <a:ext cx="606673" cy="374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6" dirty="0">
                <a:latin typeface="Gill Sans Light" panose="020B0402020204020204"/>
              </a:rPr>
              <a:t>Learn more about your skin features and discover your Dior customized skincare program to enhance your skin’s beauty.</a:t>
            </a:r>
          </a:p>
          <a:p>
            <a:pPr algn="ctr"/>
            <a:endParaRPr lang="en-GB" sz="306" dirty="0">
              <a:latin typeface="Gill Sans Light" panose="020B0402020204020204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E87B60E8-0D6E-400B-855D-DA3B619AD9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452" t="26229" r="11519" b="10980"/>
          <a:stretch/>
        </p:blipFill>
        <p:spPr>
          <a:xfrm>
            <a:off x="1327206" y="3255577"/>
            <a:ext cx="623318" cy="468142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F117D62C-AC2F-42E9-BA4D-40676B3616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931" t="20171" r="16857" b="11445"/>
          <a:stretch/>
        </p:blipFill>
        <p:spPr>
          <a:xfrm>
            <a:off x="1305326" y="469998"/>
            <a:ext cx="678229" cy="61434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69427AE1-08B0-4263-970D-9A7BBCA95C4F}"/>
              </a:ext>
            </a:extLst>
          </p:cNvPr>
          <p:cNvSpPr txBox="1"/>
          <p:nvPr/>
        </p:nvSpPr>
        <p:spPr>
          <a:xfrm>
            <a:off x="640154" y="2325022"/>
            <a:ext cx="534430" cy="23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dirty="0">
                <a:solidFill>
                  <a:srgbClr val="FF0000"/>
                </a:solidFill>
              </a:rPr>
              <a:t>Capture </a:t>
            </a:r>
            <a:r>
              <a:rPr lang="en-US" sz="306" dirty="0" err="1">
                <a:solidFill>
                  <a:srgbClr val="FF0000"/>
                </a:solidFill>
              </a:rPr>
              <a:t>Totale</a:t>
            </a:r>
            <a:endParaRPr lang="en-US" sz="306" dirty="0">
              <a:solidFill>
                <a:srgbClr val="FF0000"/>
              </a:solidFill>
            </a:endParaRPr>
          </a:p>
          <a:p>
            <a:pPr algn="ctr"/>
            <a:r>
              <a:rPr lang="en-US" sz="306" dirty="0">
                <a:solidFill>
                  <a:srgbClr val="FF0000"/>
                </a:solidFill>
              </a:rPr>
              <a:t>(with face massage video)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CC2DB23-DA1E-48AF-B628-7DB8FB328FCC}"/>
              </a:ext>
            </a:extLst>
          </p:cNvPr>
          <p:cNvCxnSpPr>
            <a:cxnSpLocks/>
          </p:cNvCxnSpPr>
          <p:nvPr/>
        </p:nvCxnSpPr>
        <p:spPr>
          <a:xfrm flipH="1" flipV="1">
            <a:off x="1108010" y="2483035"/>
            <a:ext cx="175843" cy="160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8E5A536-5A0B-4949-B300-126D9B624E49}"/>
              </a:ext>
            </a:extLst>
          </p:cNvPr>
          <p:cNvSpPr/>
          <p:nvPr/>
        </p:nvSpPr>
        <p:spPr>
          <a:xfrm>
            <a:off x="704476" y="1998430"/>
            <a:ext cx="549302" cy="32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6" dirty="0">
                <a:hlinkClick r:id="rId10"/>
              </a:rPr>
              <a:t>https://www.dior.com/en_int/skincare/caring-expert-tips/7-days-at-home-can-make-a-difference</a:t>
            </a:r>
            <a:endParaRPr lang="fr-FR" sz="30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22159-3B29-4059-8BA7-E5D67340EE2D}"/>
              </a:ext>
            </a:extLst>
          </p:cNvPr>
          <p:cNvSpPr/>
          <p:nvPr/>
        </p:nvSpPr>
        <p:spPr>
          <a:xfrm>
            <a:off x="1567926" y="5250153"/>
            <a:ext cx="140946" cy="5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89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E64949F-A2D1-4F19-B2F1-5C49627AD6A0}"/>
              </a:ext>
            </a:extLst>
          </p:cNvPr>
          <p:cNvSpPr txBox="1"/>
          <p:nvPr/>
        </p:nvSpPr>
        <p:spPr>
          <a:xfrm>
            <a:off x="1395935" y="5192278"/>
            <a:ext cx="465680" cy="13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6" dirty="0">
                <a:latin typeface="Century Gothic" panose="020B0502020202020204" pitchFamily="34" charset="0"/>
              </a:rPr>
              <a:t>LET’S START!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0620D1-A3B8-4587-8681-86B31784BC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5326" y="1805165"/>
            <a:ext cx="618325" cy="620475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7D6A9F98-6A3C-4589-A3C4-F920FAA2ED33}"/>
              </a:ext>
            </a:extLst>
          </p:cNvPr>
          <p:cNvSpPr txBox="1"/>
          <p:nvPr/>
        </p:nvSpPr>
        <p:spPr>
          <a:xfrm>
            <a:off x="1322564" y="1293496"/>
            <a:ext cx="685290" cy="374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6" dirty="0">
                <a:latin typeface="Gill Sans Light" panose="020B0402020204020204"/>
              </a:rPr>
              <a:t>We hope that you have enjoyed the unique revitalizing power and sensory bliss of your sample of the Super Potent Serum, Dior’s best total age-defying serum.</a:t>
            </a:r>
            <a:endParaRPr lang="en-GB" sz="306" dirty="0">
              <a:latin typeface="Gill Sans Light" panose="020B0402020204020204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232FBBE7-3042-46F7-96EF-86DA0C32441C}"/>
              </a:ext>
            </a:extLst>
          </p:cNvPr>
          <p:cNvGrpSpPr/>
          <p:nvPr/>
        </p:nvGrpSpPr>
        <p:grpSpPr>
          <a:xfrm>
            <a:off x="1296309" y="3010748"/>
            <a:ext cx="645685" cy="133563"/>
            <a:chOff x="1330996" y="1639462"/>
            <a:chExt cx="645685" cy="133563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AC20C5DF-52F9-479B-9AA4-8519DE816A44}"/>
                </a:ext>
              </a:extLst>
            </p:cNvPr>
            <p:cNvGrpSpPr/>
            <p:nvPr/>
          </p:nvGrpSpPr>
          <p:grpSpPr>
            <a:xfrm>
              <a:off x="1458357" y="1654446"/>
              <a:ext cx="405765" cy="109290"/>
              <a:chOff x="1458357" y="1654446"/>
              <a:chExt cx="405765" cy="109290"/>
            </a:xfrm>
          </p:grpSpPr>
          <p:pic>
            <p:nvPicPr>
              <p:cNvPr id="75" name="Image 74">
                <a:extLst>
                  <a:ext uri="{FF2B5EF4-FFF2-40B4-BE49-F238E27FC236}">
                    <a16:creationId xmlns:a16="http://schemas.microsoft.com/office/drawing/2014/main" id="{80A1056C-01A8-4652-8642-1D77E27698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3156" t="90148" r="22447" b="394"/>
              <a:stretch/>
            </p:blipFill>
            <p:spPr>
              <a:xfrm>
                <a:off x="1458357" y="1654446"/>
                <a:ext cx="405765" cy="109290"/>
              </a:xfrm>
              <a:prstGeom prst="rect">
                <a:avLst/>
              </a:prstGeom>
            </p:spPr>
          </p:pic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5312BDD-2BF5-4BBA-86B8-B1C9D7E34439}"/>
                  </a:ext>
                </a:extLst>
              </p:cNvPr>
              <p:cNvSpPr/>
              <p:nvPr/>
            </p:nvSpPr>
            <p:spPr>
              <a:xfrm>
                <a:off x="1500723" y="1695431"/>
                <a:ext cx="335355" cy="27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89"/>
              </a:p>
            </p:txBody>
          </p:sp>
        </p:grp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BB0275AA-C62C-4384-AB6B-3CA1149610B5}"/>
                </a:ext>
              </a:extLst>
            </p:cNvPr>
            <p:cNvSpPr txBox="1"/>
            <p:nvPr/>
          </p:nvSpPr>
          <p:spPr>
            <a:xfrm>
              <a:off x="1330996" y="1639462"/>
              <a:ext cx="645685" cy="133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8" dirty="0">
                  <a:latin typeface="Gill Sans Light" panose="020B0402020204020204"/>
                </a:rPr>
                <a:t>DISCOVER</a:t>
              </a:r>
            </a:p>
          </p:txBody>
        </p:sp>
      </p:grpSp>
      <p:pic>
        <p:nvPicPr>
          <p:cNvPr id="54" name="Picture 2" descr="image001">
            <a:extLst>
              <a:ext uri="{FF2B5EF4-FFF2-40B4-BE49-F238E27FC236}">
                <a16:creationId xmlns:a16="http://schemas.microsoft.com/office/drawing/2014/main" id="{19B3086B-F2B5-4D24-B7B7-F72FAF5D3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0" r="9950"/>
          <a:stretch/>
        </p:blipFill>
        <p:spPr bwMode="auto">
          <a:xfrm>
            <a:off x="1303521" y="1800949"/>
            <a:ext cx="689652" cy="61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8DFF29-D569-416F-A217-921740A91BB1}"/>
              </a:ext>
            </a:extLst>
          </p:cNvPr>
          <p:cNvSpPr/>
          <p:nvPr/>
        </p:nvSpPr>
        <p:spPr>
          <a:xfrm>
            <a:off x="734450" y="4530371"/>
            <a:ext cx="50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" dirty="0">
                <a:hlinkClick r:id="rId13"/>
              </a:rPr>
              <a:t>https://www.dior.com/beauty/en_int/th/diagnostic_soin.html</a:t>
            </a:r>
            <a:endParaRPr lang="fr-FR" sz="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9C11F-8621-4437-B65F-9A0C55538407}"/>
              </a:ext>
            </a:extLst>
          </p:cNvPr>
          <p:cNvSpPr/>
          <p:nvPr/>
        </p:nvSpPr>
        <p:spPr>
          <a:xfrm>
            <a:off x="719768" y="3245170"/>
            <a:ext cx="540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" dirty="0">
                <a:hlinkClick r:id="rId14"/>
              </a:rPr>
              <a:t>https://www.dior.com/en_int/skincare/the-collections/capture-totale</a:t>
            </a:r>
            <a:endParaRPr lang="fr-FR" sz="3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4A28A-B0C1-41D3-8948-493F8550A42E}"/>
              </a:ext>
            </a:extLst>
          </p:cNvPr>
          <p:cNvSpPr/>
          <p:nvPr/>
        </p:nvSpPr>
        <p:spPr>
          <a:xfrm>
            <a:off x="706078" y="447577"/>
            <a:ext cx="563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" dirty="0">
                <a:hlinkClick r:id="rId14"/>
              </a:rPr>
              <a:t>https://www.dior.com/en_int/skincare/the-collections/capture-totale</a:t>
            </a:r>
            <a:endParaRPr lang="fr-FR" sz="300" dirty="0"/>
          </a:p>
        </p:txBody>
      </p:sp>
    </p:spTree>
    <p:extLst>
      <p:ext uri="{BB962C8B-B14F-4D97-AF65-F5344CB8AC3E}">
        <p14:creationId xmlns:p14="http://schemas.microsoft.com/office/powerpoint/2010/main" val="3965339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249</Words>
  <Application>Microsoft Office PowerPoint</Application>
  <PresentationFormat>Personnalisé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Gill Sans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TRUONG</dc:creator>
  <cp:lastModifiedBy>Pauline GLEVER</cp:lastModifiedBy>
  <cp:revision>16</cp:revision>
  <dcterms:created xsi:type="dcterms:W3CDTF">2020-07-15T10:24:58Z</dcterms:created>
  <dcterms:modified xsi:type="dcterms:W3CDTF">2020-07-22T08:39:23Z</dcterms:modified>
</cp:coreProperties>
</file>