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2" r:id="rId7"/>
    <p:sldId id="264" r:id="rId8"/>
    <p:sldId id="265" r:id="rId9"/>
    <p:sldId id="266" r:id="rId10"/>
    <p:sldId id="268" r:id="rId11"/>
    <p:sldId id="270" r:id="rId12"/>
    <p:sldId id="272" r:id="rId13"/>
    <p:sldId id="273" r:id="rId14"/>
    <p:sldId id="261" r:id="rId15"/>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9" autoAdjust="0"/>
    <p:restoredTop sz="94660"/>
  </p:normalViewPr>
  <p:slideViewPr>
    <p:cSldViewPr snapToGrid="0">
      <p:cViewPr varScale="1">
        <p:scale>
          <a:sx n="115" d="100"/>
          <a:sy n="115" d="100"/>
        </p:scale>
        <p:origin x="20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B86EA0-4126-40B0-B2D3-C6341F2001E3}" type="datetimeFigureOut">
              <a:rPr lang="pl-PL" smtClean="0"/>
              <a:t>2017-03-12</a:t>
            </a:fld>
            <a:endParaRPr lang="pl-PL"/>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9E2553-2E99-4E54-BF60-E97B28007B67}" type="slidenum">
              <a:rPr lang="pl-PL" smtClean="0"/>
              <a:t>‹#›</a:t>
            </a:fld>
            <a:endParaRPr lang="pl-PL"/>
          </a:p>
        </p:txBody>
      </p:sp>
    </p:spTree>
    <p:extLst>
      <p:ext uri="{BB962C8B-B14F-4D97-AF65-F5344CB8AC3E}">
        <p14:creationId xmlns:p14="http://schemas.microsoft.com/office/powerpoint/2010/main" val="2670146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err="1" smtClean="0"/>
              <a:t>Avoid</a:t>
            </a:r>
            <a:r>
              <a:rPr lang="pl-PL" dirty="0" smtClean="0"/>
              <a:t> </a:t>
            </a:r>
            <a:r>
              <a:rPr lang="pl-PL" dirty="0" err="1" smtClean="0"/>
              <a:t>basing</a:t>
            </a:r>
            <a:r>
              <a:rPr lang="pl-PL" baseline="0" dirty="0" smtClean="0"/>
              <a:t> on </a:t>
            </a:r>
            <a:r>
              <a:rPr lang="pl-PL" baseline="0" dirty="0" err="1" smtClean="0"/>
              <a:t>implementation</a:t>
            </a:r>
            <a:endParaRPr lang="en-GB" dirty="0"/>
          </a:p>
        </p:txBody>
      </p:sp>
      <p:sp>
        <p:nvSpPr>
          <p:cNvPr id="4" name="Symbol zastępczy numeru slajdu 3"/>
          <p:cNvSpPr>
            <a:spLocks noGrp="1"/>
          </p:cNvSpPr>
          <p:nvPr>
            <p:ph type="sldNum" sz="quarter" idx="10"/>
          </p:nvPr>
        </p:nvSpPr>
        <p:spPr/>
        <p:txBody>
          <a:bodyPr/>
          <a:lstStyle/>
          <a:p>
            <a:fld id="{0B9E2553-2E99-4E54-BF60-E97B28007B67}" type="slidenum">
              <a:rPr lang="pl-PL" smtClean="0"/>
              <a:t>6</a:t>
            </a:fld>
            <a:endParaRPr lang="pl-PL"/>
          </a:p>
        </p:txBody>
      </p:sp>
    </p:spTree>
    <p:extLst>
      <p:ext uri="{BB962C8B-B14F-4D97-AF65-F5344CB8AC3E}">
        <p14:creationId xmlns:p14="http://schemas.microsoft.com/office/powerpoint/2010/main" val="515873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sz="1600" dirty="0" smtClean="0"/>
              <a:t>Progress</a:t>
            </a:r>
            <a:r>
              <a:rPr lang="pl-PL" sz="1600" baseline="0" dirty="0" smtClean="0"/>
              <a:t> in </a:t>
            </a:r>
            <a:r>
              <a:rPr lang="pl-PL" sz="1600" baseline="0" dirty="0" err="1" smtClean="0"/>
              <a:t>sending</a:t>
            </a:r>
            <a:r>
              <a:rPr lang="pl-PL" sz="1600" baseline="0" dirty="0" smtClean="0"/>
              <a:t> file</a:t>
            </a:r>
            <a:endParaRPr lang="pl-PL" sz="1600" dirty="0"/>
          </a:p>
        </p:txBody>
      </p:sp>
      <p:sp>
        <p:nvSpPr>
          <p:cNvPr id="4" name="Symbol zastępczy numeru slajdu 3"/>
          <p:cNvSpPr>
            <a:spLocks noGrp="1"/>
          </p:cNvSpPr>
          <p:nvPr>
            <p:ph type="sldNum" sz="quarter" idx="10"/>
          </p:nvPr>
        </p:nvSpPr>
        <p:spPr/>
        <p:txBody>
          <a:bodyPr/>
          <a:lstStyle/>
          <a:p>
            <a:fld id="{0B9E2553-2E99-4E54-BF60-E97B28007B67}" type="slidenum">
              <a:rPr lang="pl-PL" smtClean="0"/>
              <a:t>7</a:t>
            </a:fld>
            <a:endParaRPr lang="pl-PL"/>
          </a:p>
        </p:txBody>
      </p:sp>
    </p:spTree>
    <p:extLst>
      <p:ext uri="{BB962C8B-B14F-4D97-AF65-F5344CB8AC3E}">
        <p14:creationId xmlns:p14="http://schemas.microsoft.com/office/powerpoint/2010/main" val="1577992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GB" sz="1200" b="0" i="0" kern="1200" dirty="0" smtClean="0">
                <a:solidFill>
                  <a:schemeClr val="tx1"/>
                </a:solidFill>
                <a:effectLst/>
                <a:latin typeface="+mn-lt"/>
                <a:ea typeface="+mn-ea"/>
                <a:cs typeface="+mn-cs"/>
              </a:rPr>
              <a:t>new classes </a:t>
            </a:r>
            <a:r>
              <a:rPr lang="pl-PL" sz="1200" b="0" i="0" kern="1200" dirty="0" smtClean="0">
                <a:solidFill>
                  <a:schemeClr val="tx1"/>
                </a:solidFill>
                <a:effectLst/>
                <a:latin typeface="+mn-lt"/>
                <a:ea typeface="+mn-ea"/>
                <a:cs typeface="+mn-cs"/>
              </a:rPr>
              <a:t>-</a:t>
            </a:r>
            <a:r>
              <a:rPr lang="pl-PL" sz="1200" b="0" i="0" kern="1200" baseline="0" dirty="0" smtClean="0">
                <a:solidFill>
                  <a:schemeClr val="tx1"/>
                </a:solidFill>
                <a:effectLst/>
                <a:latin typeface="+mn-lt"/>
                <a:ea typeface="+mn-ea"/>
                <a:cs typeface="+mn-cs"/>
              </a:rPr>
              <a:t> </a:t>
            </a:r>
            <a:r>
              <a:rPr lang="en-GB" sz="1200" b="0" i="0" kern="1200" dirty="0" smtClean="0">
                <a:solidFill>
                  <a:schemeClr val="tx1"/>
                </a:solidFill>
                <a:effectLst/>
                <a:latin typeface="+mn-lt"/>
                <a:ea typeface="+mn-ea"/>
                <a:cs typeface="+mn-cs"/>
              </a:rPr>
              <a:t>blue</a:t>
            </a:r>
            <a:endParaRPr lang="pl-PL"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affect </a:t>
            </a:r>
            <a:r>
              <a:rPr lang="pl-PL" sz="1200" b="0" i="0" kern="1200" dirty="0" err="1" smtClean="0">
                <a:solidFill>
                  <a:schemeClr val="tx1"/>
                </a:solidFill>
                <a:effectLst/>
                <a:latin typeface="+mn-lt"/>
                <a:ea typeface="+mn-ea"/>
                <a:cs typeface="+mn-cs"/>
              </a:rPr>
              <a:t>only</a:t>
            </a:r>
            <a:r>
              <a:rPr lang="pl-PL" sz="1200" b="0" i="0" kern="1200" dirty="0" smtClean="0">
                <a:solidFill>
                  <a:schemeClr val="tx1"/>
                </a:solidFill>
                <a:effectLst/>
                <a:latin typeface="+mn-lt"/>
                <a:ea typeface="+mn-ea"/>
                <a:cs typeface="+mn-cs"/>
              </a:rPr>
              <a:t> small part - </a:t>
            </a:r>
            <a:r>
              <a:rPr lang="en-GB" sz="1200" b="0" i="0" kern="1200" dirty="0" smtClean="0">
                <a:solidFill>
                  <a:schemeClr val="tx1"/>
                </a:solidFill>
                <a:effectLst/>
                <a:latin typeface="+mn-lt"/>
                <a:ea typeface="+mn-ea"/>
                <a:cs typeface="+mn-cs"/>
              </a:rPr>
              <a:t>red class</a:t>
            </a:r>
            <a:endParaRPr lang="en-GB" dirty="0"/>
          </a:p>
        </p:txBody>
      </p:sp>
      <p:sp>
        <p:nvSpPr>
          <p:cNvPr id="4" name="Symbol zastępczy numeru slajdu 3"/>
          <p:cNvSpPr>
            <a:spLocks noGrp="1"/>
          </p:cNvSpPr>
          <p:nvPr>
            <p:ph type="sldNum" sz="quarter" idx="10"/>
          </p:nvPr>
        </p:nvSpPr>
        <p:spPr/>
        <p:txBody>
          <a:bodyPr/>
          <a:lstStyle/>
          <a:p>
            <a:fld id="{0B9E2553-2E99-4E54-BF60-E97B28007B67}" type="slidenum">
              <a:rPr lang="pl-PL" smtClean="0"/>
              <a:t>12</a:t>
            </a:fld>
            <a:endParaRPr lang="pl-PL"/>
          </a:p>
        </p:txBody>
      </p:sp>
    </p:spTree>
    <p:extLst>
      <p:ext uri="{BB962C8B-B14F-4D97-AF65-F5344CB8AC3E}">
        <p14:creationId xmlns:p14="http://schemas.microsoft.com/office/powerpoint/2010/main" val="2009580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1524000" y="1122363"/>
            <a:ext cx="9144000" cy="2387600"/>
          </a:xfrm>
        </p:spPr>
        <p:txBody>
          <a:bodyPr anchor="b"/>
          <a:lstStyle>
            <a:lvl1pPr algn="ctr">
              <a:defRPr sz="6000"/>
            </a:lvl1pPr>
          </a:lstStyle>
          <a:p>
            <a:r>
              <a:rPr lang="pl-PL" smtClean="0"/>
              <a:t>Kliknij, aby edytować styl</a:t>
            </a:r>
            <a:endParaRPr lang="pl-PL"/>
          </a:p>
        </p:txBody>
      </p:sp>
      <p:sp>
        <p:nvSpPr>
          <p:cNvPr id="3" name="Podtytuł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smtClean="0"/>
              <a:t>Kliknij, aby edytować styl wzorca podtytułu</a:t>
            </a:r>
            <a:endParaRPr lang="pl-PL"/>
          </a:p>
        </p:txBody>
      </p:sp>
      <p:sp>
        <p:nvSpPr>
          <p:cNvPr id="4" name="Symbol zastępczy daty 3"/>
          <p:cNvSpPr>
            <a:spLocks noGrp="1"/>
          </p:cNvSpPr>
          <p:nvPr>
            <p:ph type="dt" sz="half" idx="10"/>
          </p:nvPr>
        </p:nvSpPr>
        <p:spPr/>
        <p:txBody>
          <a:bodyPr/>
          <a:lstStyle/>
          <a:p>
            <a:fld id="{87B779D0-75B3-4A99-B8B2-F20EFD6512BA}" type="datetimeFigureOut">
              <a:rPr lang="pl-PL" smtClean="0"/>
              <a:t>2017-03-12</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0790926F-D896-4133-B75B-E9E57D139176}" type="slidenum">
              <a:rPr lang="pl-PL" smtClean="0"/>
              <a:t>‹#›</a:t>
            </a:fld>
            <a:endParaRPr lang="pl-PL"/>
          </a:p>
        </p:txBody>
      </p:sp>
    </p:spTree>
    <p:extLst>
      <p:ext uri="{BB962C8B-B14F-4D97-AF65-F5344CB8AC3E}">
        <p14:creationId xmlns:p14="http://schemas.microsoft.com/office/powerpoint/2010/main" val="3942541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tytułu pionowego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87B779D0-75B3-4A99-B8B2-F20EFD6512BA}" type="datetimeFigureOut">
              <a:rPr lang="pl-PL" smtClean="0"/>
              <a:t>2017-03-12</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0790926F-D896-4133-B75B-E9E57D139176}" type="slidenum">
              <a:rPr lang="pl-PL" smtClean="0"/>
              <a:t>‹#›</a:t>
            </a:fld>
            <a:endParaRPr lang="pl-PL"/>
          </a:p>
        </p:txBody>
      </p:sp>
    </p:spTree>
    <p:extLst>
      <p:ext uri="{BB962C8B-B14F-4D97-AF65-F5344CB8AC3E}">
        <p14:creationId xmlns:p14="http://schemas.microsoft.com/office/powerpoint/2010/main" val="712392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8724900" y="365125"/>
            <a:ext cx="2628900" cy="5811838"/>
          </a:xfrm>
        </p:spPr>
        <p:txBody>
          <a:bodyPr vert="eaVert"/>
          <a:lstStyle/>
          <a:p>
            <a:r>
              <a:rPr lang="pl-PL" smtClean="0"/>
              <a:t>Kliknij, aby edytować styl</a:t>
            </a:r>
            <a:endParaRPr lang="pl-PL"/>
          </a:p>
        </p:txBody>
      </p:sp>
      <p:sp>
        <p:nvSpPr>
          <p:cNvPr id="3" name="Symbol zastępczy tytułu pionowego 2"/>
          <p:cNvSpPr>
            <a:spLocks noGrp="1"/>
          </p:cNvSpPr>
          <p:nvPr>
            <p:ph type="body" orient="vert" idx="1"/>
          </p:nvPr>
        </p:nvSpPr>
        <p:spPr>
          <a:xfrm>
            <a:off x="838200" y="365125"/>
            <a:ext cx="7734300" cy="5811838"/>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87B779D0-75B3-4A99-B8B2-F20EFD6512BA}" type="datetimeFigureOut">
              <a:rPr lang="pl-PL" smtClean="0"/>
              <a:t>2017-03-12</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0790926F-D896-4133-B75B-E9E57D139176}" type="slidenum">
              <a:rPr lang="pl-PL" smtClean="0"/>
              <a:t>‹#›</a:t>
            </a:fld>
            <a:endParaRPr lang="pl-PL"/>
          </a:p>
        </p:txBody>
      </p:sp>
    </p:spTree>
    <p:extLst>
      <p:ext uri="{BB962C8B-B14F-4D97-AF65-F5344CB8AC3E}">
        <p14:creationId xmlns:p14="http://schemas.microsoft.com/office/powerpoint/2010/main" val="3142408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87B779D0-75B3-4A99-B8B2-F20EFD6512BA}" type="datetimeFigureOut">
              <a:rPr lang="pl-PL" smtClean="0"/>
              <a:t>2017-03-12</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0790926F-D896-4133-B75B-E9E57D139176}" type="slidenum">
              <a:rPr lang="pl-PL" smtClean="0"/>
              <a:t>‹#›</a:t>
            </a:fld>
            <a:endParaRPr lang="pl-PL"/>
          </a:p>
        </p:txBody>
      </p:sp>
    </p:spTree>
    <p:extLst>
      <p:ext uri="{BB962C8B-B14F-4D97-AF65-F5344CB8AC3E}">
        <p14:creationId xmlns:p14="http://schemas.microsoft.com/office/powerpoint/2010/main" val="2703924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831850" y="1709738"/>
            <a:ext cx="10515600" cy="2852737"/>
          </a:xfrm>
        </p:spPr>
        <p:txBody>
          <a:bodyPr anchor="b"/>
          <a:lstStyle>
            <a:lvl1pPr>
              <a:defRPr sz="6000"/>
            </a:lvl1pPr>
          </a:lstStyle>
          <a:p>
            <a:r>
              <a:rPr lang="pl-PL" smtClean="0"/>
              <a:t>Kliknij, aby edytować styl</a:t>
            </a:r>
            <a:endParaRPr lang="pl-PL"/>
          </a:p>
        </p:txBody>
      </p:sp>
      <p:sp>
        <p:nvSpPr>
          <p:cNvPr id="3" name="Symbol zastępczy tekst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smtClean="0"/>
              <a:t>Kliknij, aby edytować style wzorca tekstu</a:t>
            </a:r>
          </a:p>
        </p:txBody>
      </p:sp>
      <p:sp>
        <p:nvSpPr>
          <p:cNvPr id="4" name="Symbol zastępczy daty 3"/>
          <p:cNvSpPr>
            <a:spLocks noGrp="1"/>
          </p:cNvSpPr>
          <p:nvPr>
            <p:ph type="dt" sz="half" idx="10"/>
          </p:nvPr>
        </p:nvSpPr>
        <p:spPr/>
        <p:txBody>
          <a:bodyPr/>
          <a:lstStyle/>
          <a:p>
            <a:fld id="{87B779D0-75B3-4A99-B8B2-F20EFD6512BA}" type="datetimeFigureOut">
              <a:rPr lang="pl-PL" smtClean="0"/>
              <a:t>2017-03-12</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0790926F-D896-4133-B75B-E9E57D139176}" type="slidenum">
              <a:rPr lang="pl-PL" smtClean="0"/>
              <a:t>‹#›</a:t>
            </a:fld>
            <a:endParaRPr lang="pl-PL"/>
          </a:p>
        </p:txBody>
      </p:sp>
    </p:spTree>
    <p:extLst>
      <p:ext uri="{BB962C8B-B14F-4D97-AF65-F5344CB8AC3E}">
        <p14:creationId xmlns:p14="http://schemas.microsoft.com/office/powerpoint/2010/main" val="3794385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838200" y="1825625"/>
            <a:ext cx="5181600" cy="4351338"/>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6172200" y="1825625"/>
            <a:ext cx="5181600" cy="4351338"/>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daty 4"/>
          <p:cNvSpPr>
            <a:spLocks noGrp="1"/>
          </p:cNvSpPr>
          <p:nvPr>
            <p:ph type="dt" sz="half" idx="10"/>
          </p:nvPr>
        </p:nvSpPr>
        <p:spPr/>
        <p:txBody>
          <a:bodyPr/>
          <a:lstStyle/>
          <a:p>
            <a:fld id="{87B779D0-75B3-4A99-B8B2-F20EFD6512BA}" type="datetimeFigureOut">
              <a:rPr lang="pl-PL" smtClean="0"/>
              <a:t>2017-03-12</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0790926F-D896-4133-B75B-E9E57D139176}" type="slidenum">
              <a:rPr lang="pl-PL" smtClean="0"/>
              <a:t>‹#›</a:t>
            </a:fld>
            <a:endParaRPr lang="pl-PL"/>
          </a:p>
        </p:txBody>
      </p:sp>
    </p:spTree>
    <p:extLst>
      <p:ext uri="{BB962C8B-B14F-4D97-AF65-F5344CB8AC3E}">
        <p14:creationId xmlns:p14="http://schemas.microsoft.com/office/powerpoint/2010/main" val="2583433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839788" y="365125"/>
            <a:ext cx="10515600" cy="1325563"/>
          </a:xfrm>
        </p:spPr>
        <p:txBody>
          <a:bodyPr/>
          <a:lstStyle/>
          <a:p>
            <a:r>
              <a:rPr lang="pl-PL" smtClean="0"/>
              <a:t>Kliknij, aby edytować styl</a:t>
            </a:r>
            <a:endParaRPr lang="pl-PL"/>
          </a:p>
        </p:txBody>
      </p:sp>
      <p:sp>
        <p:nvSpPr>
          <p:cNvPr id="3" name="Symbol zastępczy tekst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839788" y="2505075"/>
            <a:ext cx="5157787" cy="3684588"/>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tekst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6172200" y="2505075"/>
            <a:ext cx="5183188" cy="3684588"/>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7" name="Symbol zastępczy daty 6"/>
          <p:cNvSpPr>
            <a:spLocks noGrp="1"/>
          </p:cNvSpPr>
          <p:nvPr>
            <p:ph type="dt" sz="half" idx="10"/>
          </p:nvPr>
        </p:nvSpPr>
        <p:spPr/>
        <p:txBody>
          <a:bodyPr/>
          <a:lstStyle/>
          <a:p>
            <a:fld id="{87B779D0-75B3-4A99-B8B2-F20EFD6512BA}" type="datetimeFigureOut">
              <a:rPr lang="pl-PL" smtClean="0"/>
              <a:t>2017-03-12</a:t>
            </a:fld>
            <a:endParaRPr lang="pl-PL"/>
          </a:p>
        </p:txBody>
      </p:sp>
      <p:sp>
        <p:nvSpPr>
          <p:cNvPr id="8" name="Symbol zastępczy stopki 7"/>
          <p:cNvSpPr>
            <a:spLocks noGrp="1"/>
          </p:cNvSpPr>
          <p:nvPr>
            <p:ph type="ftr" sz="quarter" idx="11"/>
          </p:nvPr>
        </p:nvSpPr>
        <p:spPr/>
        <p:txBody>
          <a:bodyPr/>
          <a:lstStyle/>
          <a:p>
            <a:endParaRPr lang="pl-PL"/>
          </a:p>
        </p:txBody>
      </p:sp>
      <p:sp>
        <p:nvSpPr>
          <p:cNvPr id="9" name="Symbol zastępczy numeru slajdu 8"/>
          <p:cNvSpPr>
            <a:spLocks noGrp="1"/>
          </p:cNvSpPr>
          <p:nvPr>
            <p:ph type="sldNum" sz="quarter" idx="12"/>
          </p:nvPr>
        </p:nvSpPr>
        <p:spPr/>
        <p:txBody>
          <a:bodyPr/>
          <a:lstStyle/>
          <a:p>
            <a:fld id="{0790926F-D896-4133-B75B-E9E57D139176}" type="slidenum">
              <a:rPr lang="pl-PL" smtClean="0"/>
              <a:t>‹#›</a:t>
            </a:fld>
            <a:endParaRPr lang="pl-PL"/>
          </a:p>
        </p:txBody>
      </p:sp>
    </p:spTree>
    <p:extLst>
      <p:ext uri="{BB962C8B-B14F-4D97-AF65-F5344CB8AC3E}">
        <p14:creationId xmlns:p14="http://schemas.microsoft.com/office/powerpoint/2010/main" val="2737073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daty 2"/>
          <p:cNvSpPr>
            <a:spLocks noGrp="1"/>
          </p:cNvSpPr>
          <p:nvPr>
            <p:ph type="dt" sz="half" idx="10"/>
          </p:nvPr>
        </p:nvSpPr>
        <p:spPr/>
        <p:txBody>
          <a:bodyPr/>
          <a:lstStyle/>
          <a:p>
            <a:fld id="{87B779D0-75B3-4A99-B8B2-F20EFD6512BA}" type="datetimeFigureOut">
              <a:rPr lang="pl-PL" smtClean="0"/>
              <a:t>2017-03-12</a:t>
            </a:fld>
            <a:endParaRPr lang="pl-PL"/>
          </a:p>
        </p:txBody>
      </p:sp>
      <p:sp>
        <p:nvSpPr>
          <p:cNvPr id="4" name="Symbol zastępczy stopki 3"/>
          <p:cNvSpPr>
            <a:spLocks noGrp="1"/>
          </p:cNvSpPr>
          <p:nvPr>
            <p:ph type="ftr" sz="quarter" idx="11"/>
          </p:nvPr>
        </p:nvSpPr>
        <p:spPr/>
        <p:txBody>
          <a:bodyPr/>
          <a:lstStyle/>
          <a:p>
            <a:endParaRPr lang="pl-PL"/>
          </a:p>
        </p:txBody>
      </p:sp>
      <p:sp>
        <p:nvSpPr>
          <p:cNvPr id="5" name="Symbol zastępczy numeru slajdu 4"/>
          <p:cNvSpPr>
            <a:spLocks noGrp="1"/>
          </p:cNvSpPr>
          <p:nvPr>
            <p:ph type="sldNum" sz="quarter" idx="12"/>
          </p:nvPr>
        </p:nvSpPr>
        <p:spPr/>
        <p:txBody>
          <a:bodyPr/>
          <a:lstStyle/>
          <a:p>
            <a:fld id="{0790926F-D896-4133-B75B-E9E57D139176}" type="slidenum">
              <a:rPr lang="pl-PL" smtClean="0"/>
              <a:t>‹#›</a:t>
            </a:fld>
            <a:endParaRPr lang="pl-PL"/>
          </a:p>
        </p:txBody>
      </p:sp>
    </p:spTree>
    <p:extLst>
      <p:ext uri="{BB962C8B-B14F-4D97-AF65-F5344CB8AC3E}">
        <p14:creationId xmlns:p14="http://schemas.microsoft.com/office/powerpoint/2010/main" val="888156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fld id="{87B779D0-75B3-4A99-B8B2-F20EFD6512BA}" type="datetimeFigureOut">
              <a:rPr lang="pl-PL" smtClean="0"/>
              <a:t>2017-03-12</a:t>
            </a:fld>
            <a:endParaRPr lang="pl-PL"/>
          </a:p>
        </p:txBody>
      </p:sp>
      <p:sp>
        <p:nvSpPr>
          <p:cNvPr id="3" name="Symbol zastępczy stopki 2"/>
          <p:cNvSpPr>
            <a:spLocks noGrp="1"/>
          </p:cNvSpPr>
          <p:nvPr>
            <p:ph type="ftr" sz="quarter" idx="11"/>
          </p:nvPr>
        </p:nvSpPr>
        <p:spPr/>
        <p:txBody>
          <a:bodyPr/>
          <a:lstStyle/>
          <a:p>
            <a:endParaRPr lang="pl-PL"/>
          </a:p>
        </p:txBody>
      </p:sp>
      <p:sp>
        <p:nvSpPr>
          <p:cNvPr id="4" name="Symbol zastępczy numeru slajdu 3"/>
          <p:cNvSpPr>
            <a:spLocks noGrp="1"/>
          </p:cNvSpPr>
          <p:nvPr>
            <p:ph type="sldNum" sz="quarter" idx="12"/>
          </p:nvPr>
        </p:nvSpPr>
        <p:spPr/>
        <p:txBody>
          <a:bodyPr/>
          <a:lstStyle/>
          <a:p>
            <a:fld id="{0790926F-D896-4133-B75B-E9E57D139176}" type="slidenum">
              <a:rPr lang="pl-PL" smtClean="0"/>
              <a:t>‹#›</a:t>
            </a:fld>
            <a:endParaRPr lang="pl-PL"/>
          </a:p>
        </p:txBody>
      </p:sp>
    </p:spTree>
    <p:extLst>
      <p:ext uri="{BB962C8B-B14F-4D97-AF65-F5344CB8AC3E}">
        <p14:creationId xmlns:p14="http://schemas.microsoft.com/office/powerpoint/2010/main" val="1437445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839788" y="457200"/>
            <a:ext cx="3932237" cy="1600200"/>
          </a:xfrm>
        </p:spPr>
        <p:txBody>
          <a:bodyPr anchor="b"/>
          <a:lstStyle>
            <a:lvl1pPr>
              <a:defRPr sz="3200"/>
            </a:lvl1pPr>
          </a:lstStyle>
          <a:p>
            <a:r>
              <a:rPr lang="pl-PL" smtClean="0"/>
              <a:t>Kliknij, aby edytować styl</a:t>
            </a:r>
            <a:endParaRPr lang="pl-PL"/>
          </a:p>
        </p:txBody>
      </p:sp>
      <p:sp>
        <p:nvSpPr>
          <p:cNvPr id="3" name="Symbol zastępczy zawartości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tekst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87B779D0-75B3-4A99-B8B2-F20EFD6512BA}" type="datetimeFigureOut">
              <a:rPr lang="pl-PL" smtClean="0"/>
              <a:t>2017-03-12</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0790926F-D896-4133-B75B-E9E57D139176}" type="slidenum">
              <a:rPr lang="pl-PL" smtClean="0"/>
              <a:t>‹#›</a:t>
            </a:fld>
            <a:endParaRPr lang="pl-PL"/>
          </a:p>
        </p:txBody>
      </p:sp>
    </p:spTree>
    <p:extLst>
      <p:ext uri="{BB962C8B-B14F-4D97-AF65-F5344CB8AC3E}">
        <p14:creationId xmlns:p14="http://schemas.microsoft.com/office/powerpoint/2010/main" val="2383534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839788" y="457200"/>
            <a:ext cx="3932237" cy="1600200"/>
          </a:xfrm>
        </p:spPr>
        <p:txBody>
          <a:bodyPr anchor="b"/>
          <a:lstStyle>
            <a:lvl1pPr>
              <a:defRPr sz="3200"/>
            </a:lvl1pPr>
          </a:lstStyle>
          <a:p>
            <a:r>
              <a:rPr lang="pl-PL" smtClean="0"/>
              <a:t>Kliknij, aby edytować styl</a:t>
            </a:r>
            <a:endParaRPr lang="pl-PL"/>
          </a:p>
        </p:txBody>
      </p:sp>
      <p:sp>
        <p:nvSpPr>
          <p:cNvPr id="3" name="Symbol zastępczy obraz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87B779D0-75B3-4A99-B8B2-F20EFD6512BA}" type="datetimeFigureOut">
              <a:rPr lang="pl-PL" smtClean="0"/>
              <a:t>2017-03-12</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0790926F-D896-4133-B75B-E9E57D139176}" type="slidenum">
              <a:rPr lang="pl-PL" smtClean="0"/>
              <a:t>‹#›</a:t>
            </a:fld>
            <a:endParaRPr lang="pl-PL"/>
          </a:p>
        </p:txBody>
      </p:sp>
    </p:spTree>
    <p:extLst>
      <p:ext uri="{BB962C8B-B14F-4D97-AF65-F5344CB8AC3E}">
        <p14:creationId xmlns:p14="http://schemas.microsoft.com/office/powerpoint/2010/main" val="3959169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smtClean="0"/>
              <a:t>Kliknij, aby edytować styl</a:t>
            </a:r>
            <a:endParaRPr lang="pl-PL"/>
          </a:p>
        </p:txBody>
      </p:sp>
      <p:sp>
        <p:nvSpPr>
          <p:cNvPr id="3" name="Symbol zastępczy tekst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B779D0-75B3-4A99-B8B2-F20EFD6512BA}" type="datetimeFigureOut">
              <a:rPr lang="pl-PL" smtClean="0"/>
              <a:t>2017-03-12</a:t>
            </a:fld>
            <a:endParaRPr lang="pl-PL"/>
          </a:p>
        </p:txBody>
      </p:sp>
      <p:sp>
        <p:nvSpPr>
          <p:cNvPr id="5" name="Symbol zastępczy stopki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90926F-D896-4133-B75B-E9E57D139176}" type="slidenum">
              <a:rPr lang="pl-PL" smtClean="0"/>
              <a:t>‹#›</a:t>
            </a:fld>
            <a:endParaRPr lang="pl-PL"/>
          </a:p>
        </p:txBody>
      </p:sp>
    </p:spTree>
    <p:extLst>
      <p:ext uri="{BB962C8B-B14F-4D97-AF65-F5344CB8AC3E}">
        <p14:creationId xmlns:p14="http://schemas.microsoft.com/office/powerpoint/2010/main" val="1922850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code.tutsplus.com/tutorials/solid-part-2-the-openclosed-principle--net-36600#comment-1565099179" TargetMode="External"/><Relationship Id="rId2" Type="http://schemas.openxmlformats.org/officeDocument/2006/relationships/hyperlink" Target="https://code.tutsplus.com/tutorials/solid-part-2-the-openclosed-principle--net-36600" TargetMode="External"/><Relationship Id="rId1" Type="http://schemas.openxmlformats.org/officeDocument/2006/relationships/slideLayout" Target="../slideLayouts/slideLayout2.xml"/><Relationship Id="rId4" Type="http://schemas.openxmlformats.org/officeDocument/2006/relationships/hyperlink" Target="https://www.cs.duke.edu/courses/fall07/cps108/papers/ocp.pdf"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1524000" y="1122363"/>
            <a:ext cx="9144000" cy="1488490"/>
          </a:xfrm>
        </p:spPr>
        <p:txBody>
          <a:bodyPr>
            <a:normAutofit/>
          </a:bodyPr>
          <a:lstStyle/>
          <a:p>
            <a:r>
              <a:rPr lang="pl-PL" sz="7200" dirty="0"/>
              <a:t>Open/</a:t>
            </a:r>
            <a:r>
              <a:rPr lang="pl-PL" sz="7200" dirty="0" err="1"/>
              <a:t>closed</a:t>
            </a:r>
            <a:r>
              <a:rPr lang="pl-PL" sz="7200" dirty="0"/>
              <a:t> </a:t>
            </a:r>
            <a:r>
              <a:rPr lang="pl-PL" sz="7200" dirty="0" err="1"/>
              <a:t>principle</a:t>
            </a:r>
            <a:endParaRPr lang="pl-PL" sz="7200" dirty="0"/>
          </a:p>
        </p:txBody>
      </p:sp>
      <p:sp>
        <p:nvSpPr>
          <p:cNvPr id="3" name="Podtytuł 2"/>
          <p:cNvSpPr>
            <a:spLocks noGrp="1"/>
          </p:cNvSpPr>
          <p:nvPr>
            <p:ph type="subTitle" idx="1"/>
          </p:nvPr>
        </p:nvSpPr>
        <p:spPr/>
        <p:txBody>
          <a:bodyPr>
            <a:normAutofit/>
          </a:bodyPr>
          <a:lstStyle/>
          <a:p>
            <a:r>
              <a:rPr lang="pl-PL" sz="3200" i="1" dirty="0" smtClean="0"/>
              <a:t>„</a:t>
            </a:r>
            <a:r>
              <a:rPr lang="pl-PL" sz="3200" i="1" dirty="0"/>
              <a:t>S</a:t>
            </a:r>
            <a:r>
              <a:rPr lang="en-US" sz="3200" i="1" dirty="0" err="1" smtClean="0"/>
              <a:t>oftware</a:t>
            </a:r>
            <a:r>
              <a:rPr lang="en-US" sz="3200" i="1" dirty="0" smtClean="0"/>
              <a:t> </a:t>
            </a:r>
            <a:r>
              <a:rPr lang="en-US" sz="3200" i="1" dirty="0"/>
              <a:t>entities (classes, modules, functions, etc.) should be </a:t>
            </a:r>
            <a:r>
              <a:rPr lang="en-US" sz="3200" b="1" i="1" dirty="0"/>
              <a:t>open for extension</a:t>
            </a:r>
            <a:r>
              <a:rPr lang="en-US" sz="3200" i="1" dirty="0"/>
              <a:t>, but </a:t>
            </a:r>
            <a:r>
              <a:rPr lang="en-US" sz="3200" b="1" i="1" dirty="0"/>
              <a:t>closed for </a:t>
            </a:r>
            <a:r>
              <a:rPr lang="en-US" sz="3200" b="1" i="1" dirty="0" smtClean="0"/>
              <a:t>modification</a:t>
            </a:r>
            <a:r>
              <a:rPr lang="pl-PL" sz="3200" i="1" dirty="0" smtClean="0"/>
              <a:t>”</a:t>
            </a:r>
            <a:endParaRPr lang="pl-PL" sz="3200" dirty="0"/>
          </a:p>
        </p:txBody>
      </p:sp>
    </p:spTree>
    <p:extLst>
      <p:ext uri="{BB962C8B-B14F-4D97-AF65-F5344CB8AC3E}">
        <p14:creationId xmlns:p14="http://schemas.microsoft.com/office/powerpoint/2010/main" val="15150416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Contract</a:t>
            </a:r>
            <a:r>
              <a:rPr lang="pl-PL" dirty="0" smtClean="0"/>
              <a:t> / </a:t>
            </a:r>
            <a:r>
              <a:rPr lang="pl-PL" dirty="0" err="1" smtClean="0"/>
              <a:t>methods</a:t>
            </a:r>
            <a:endParaRPr lang="pl-PL" dirty="0"/>
          </a:p>
        </p:txBody>
      </p:sp>
      <p:sp>
        <p:nvSpPr>
          <p:cNvPr id="3" name="Symbol zastępczy zawartości 2"/>
          <p:cNvSpPr>
            <a:spLocks noGrp="1"/>
          </p:cNvSpPr>
          <p:nvPr>
            <p:ph idx="1"/>
          </p:nvPr>
        </p:nvSpPr>
        <p:spPr/>
        <p:txBody>
          <a:bodyPr>
            <a:normAutofit/>
          </a:bodyPr>
          <a:lstStyle/>
          <a:p>
            <a:r>
              <a:rPr lang="pl-PL" dirty="0" smtClean="0"/>
              <a:t>Be </a:t>
            </a:r>
            <a:r>
              <a:rPr lang="en-GB" dirty="0" smtClean="0"/>
              <a:t>careful</a:t>
            </a:r>
            <a:r>
              <a:rPr lang="pl-PL" dirty="0" smtClean="0"/>
              <a:t> </a:t>
            </a:r>
            <a:r>
              <a:rPr lang="pl-PL" dirty="0" err="1" smtClean="0"/>
              <a:t>while</a:t>
            </a:r>
            <a:r>
              <a:rPr lang="pl-PL" dirty="0" smtClean="0"/>
              <a:t> </a:t>
            </a:r>
            <a:r>
              <a:rPr lang="pl-PL" dirty="0" err="1" smtClean="0"/>
              <a:t>declaring</a:t>
            </a:r>
            <a:r>
              <a:rPr lang="pl-PL" dirty="0" smtClean="0"/>
              <a:t> </a:t>
            </a:r>
            <a:r>
              <a:rPr lang="pl-PL" dirty="0" err="1" smtClean="0"/>
              <a:t>interface</a:t>
            </a:r>
            <a:r>
              <a:rPr lang="pl-PL" dirty="0" smtClean="0"/>
              <a:t> </a:t>
            </a:r>
            <a:r>
              <a:rPr lang="pl-PL" dirty="0" err="1" smtClean="0"/>
              <a:t>method</a:t>
            </a:r>
            <a:endParaRPr lang="pl-PL" dirty="0" smtClean="0"/>
          </a:p>
          <a:p>
            <a:pPr lvl="1"/>
            <a:r>
              <a:rPr lang="pl-PL" dirty="0"/>
              <a:t>D</a:t>
            </a:r>
            <a:r>
              <a:rPr lang="en-GB" dirty="0" err="1" smtClean="0"/>
              <a:t>oes</a:t>
            </a:r>
            <a:r>
              <a:rPr lang="en-GB" dirty="0" smtClean="0"/>
              <a:t> </a:t>
            </a:r>
            <a:r>
              <a:rPr lang="en-GB" i="1" dirty="0"/>
              <a:t>Progress</a:t>
            </a:r>
            <a:r>
              <a:rPr lang="en-GB" dirty="0"/>
              <a:t> need to set the values? Probably </a:t>
            </a:r>
            <a:r>
              <a:rPr lang="en-GB" dirty="0" smtClean="0"/>
              <a:t>not</a:t>
            </a:r>
            <a:endParaRPr lang="pl-PL" dirty="0" smtClean="0"/>
          </a:p>
          <a:p>
            <a:pPr lvl="1"/>
            <a:r>
              <a:rPr lang="pl-PL" dirty="0"/>
              <a:t>I</a:t>
            </a:r>
            <a:r>
              <a:rPr lang="en-GB" dirty="0" smtClean="0"/>
              <a:t>f </a:t>
            </a:r>
            <a:r>
              <a:rPr lang="en-GB" dirty="0"/>
              <a:t>you would define the </a:t>
            </a:r>
            <a:r>
              <a:rPr lang="pl-PL" dirty="0"/>
              <a:t>	</a:t>
            </a:r>
            <a:r>
              <a:rPr lang="pl-PL" dirty="0" err="1" smtClean="0"/>
              <a:t>any</a:t>
            </a:r>
            <a:r>
              <a:rPr lang="pl-PL" dirty="0" smtClean="0"/>
              <a:t> </a:t>
            </a:r>
            <a:r>
              <a:rPr lang="pl-PL" dirty="0" err="1" smtClean="0"/>
              <a:t>method</a:t>
            </a:r>
            <a:r>
              <a:rPr lang="en-GB" dirty="0" smtClean="0"/>
              <a:t>, </a:t>
            </a:r>
            <a:r>
              <a:rPr lang="en-GB" dirty="0"/>
              <a:t>you would force all of the server classes to </a:t>
            </a:r>
            <a:r>
              <a:rPr lang="en-GB" dirty="0" smtClean="0"/>
              <a:t>implement </a:t>
            </a:r>
            <a:r>
              <a:rPr lang="pl-PL" dirty="0" err="1" smtClean="0"/>
              <a:t>it</a:t>
            </a:r>
            <a:endParaRPr lang="pl-PL" dirty="0" smtClean="0"/>
          </a:p>
          <a:p>
            <a:r>
              <a:rPr lang="pl-PL" dirty="0" err="1" smtClean="0"/>
              <a:t>Avoid</a:t>
            </a:r>
            <a:r>
              <a:rPr lang="pl-PL" dirty="0" smtClean="0"/>
              <a:t> „I </a:t>
            </a:r>
            <a:r>
              <a:rPr lang="pl-PL" dirty="0" err="1" smtClean="0"/>
              <a:t>naming</a:t>
            </a:r>
            <a:r>
              <a:rPr lang="pl-PL" dirty="0" smtClean="0"/>
              <a:t>” </a:t>
            </a:r>
            <a:r>
              <a:rPr lang="pl-PL" dirty="0" smtClean="0"/>
              <a:t>(</a:t>
            </a:r>
            <a:r>
              <a:rPr lang="pl-PL" i="1" dirty="0" err="1" smtClean="0"/>
              <a:t>IFile</a:t>
            </a:r>
            <a:r>
              <a:rPr lang="pl-PL" dirty="0" smtClean="0"/>
              <a:t> </a:t>
            </a:r>
            <a:r>
              <a:rPr lang="pl-PL" dirty="0" err="1"/>
              <a:t>or</a:t>
            </a:r>
            <a:r>
              <a:rPr lang="pl-PL" dirty="0"/>
              <a:t> </a:t>
            </a:r>
            <a:r>
              <a:rPr lang="pl-PL" i="1" dirty="0" err="1" smtClean="0"/>
              <a:t>FileInterface</a:t>
            </a:r>
            <a:r>
              <a:rPr lang="pl-PL" i="1" dirty="0" smtClean="0"/>
              <a:t>) -</a:t>
            </a:r>
            <a:r>
              <a:rPr lang="pl-PL" dirty="0" smtClean="0"/>
              <a:t> i</a:t>
            </a:r>
            <a:r>
              <a:rPr lang="en-GB" dirty="0" err="1" smtClean="0"/>
              <a:t>nterfaces</a:t>
            </a:r>
            <a:r>
              <a:rPr lang="en-GB" dirty="0" smtClean="0"/>
              <a:t> </a:t>
            </a:r>
            <a:r>
              <a:rPr lang="en-GB" dirty="0"/>
              <a:t>belong to their </a:t>
            </a:r>
            <a:r>
              <a:rPr lang="en-GB" dirty="0" smtClean="0"/>
              <a:t>clients</a:t>
            </a:r>
            <a:r>
              <a:rPr lang="pl-PL" dirty="0" smtClean="0"/>
              <a:t>, </a:t>
            </a:r>
            <a:r>
              <a:rPr lang="pl-PL" dirty="0" err="1" smtClean="0"/>
              <a:t>think</a:t>
            </a:r>
            <a:r>
              <a:rPr lang="pl-PL" dirty="0" smtClean="0"/>
              <a:t> </a:t>
            </a:r>
            <a:r>
              <a:rPr lang="pl-PL" dirty="0" err="1" smtClean="0"/>
              <a:t>about</a:t>
            </a:r>
            <a:r>
              <a:rPr lang="pl-PL" dirty="0" smtClean="0"/>
              <a:t> </a:t>
            </a:r>
            <a:r>
              <a:rPr lang="pl-PL" dirty="0" err="1" smtClean="0"/>
              <a:t>functionality</a:t>
            </a:r>
            <a:r>
              <a:rPr lang="pl-PL" dirty="0" smtClean="0"/>
              <a:t> </a:t>
            </a:r>
            <a:r>
              <a:rPr lang="en-GB" dirty="0" smtClean="0"/>
              <a:t>and </a:t>
            </a:r>
            <a:r>
              <a:rPr lang="en-GB" dirty="0"/>
              <a:t>forget about the </a:t>
            </a:r>
            <a:r>
              <a:rPr lang="en-GB" dirty="0" smtClean="0"/>
              <a:t>implementation</a:t>
            </a:r>
            <a:endParaRPr lang="pl-PL" dirty="0" smtClean="0"/>
          </a:p>
        </p:txBody>
      </p:sp>
      <p:sp>
        <p:nvSpPr>
          <p:cNvPr id="4" name="Rectangle 2"/>
          <p:cNvSpPr txBox="1">
            <a:spLocks noChangeArrowheads="1"/>
          </p:cNvSpPr>
          <p:nvPr/>
        </p:nvSpPr>
        <p:spPr bwMode="auto">
          <a:xfrm>
            <a:off x="838200" y="4945857"/>
            <a:ext cx="4319428" cy="1231106"/>
          </a:xfrm>
          <a:prstGeom prst="rect">
            <a:avLst/>
          </a:prstGeom>
          <a:solidFill>
            <a:schemeClr val="bg1">
              <a:lumMod val="95000"/>
            </a:schemeClr>
          </a:solidFill>
          <a:ln>
            <a:noFill/>
          </a:ln>
          <a:effectLst/>
        </p:spPr>
        <p:txBody>
          <a:bodyPr vert="horz" wrap="square" lIns="0" tIns="0" rIns="0" bIns="0" numCol="1" rtlCol="0" anchor="ctr" anchorCtr="0" compatLnSpc="1">
            <a:prstTxWarp prst="textNoShape">
              <a:avLst/>
            </a:prstTxWarp>
            <a:spAutoFit/>
          </a:bodyPr>
          <a:lstStyle>
            <a:lvl1pPr marL="228600" indent="-228600" algn="l" defTabSz="914400" rtl="0" eaLnBrk="0" fontAlgn="base" latinLnBrk="0" hangingPunct="0">
              <a:lnSpc>
                <a:spcPct val="90000"/>
              </a:lnSpc>
              <a:spcBef>
                <a:spcPct val="0"/>
              </a:spcBef>
              <a:spcAft>
                <a:spcPct val="0"/>
              </a:spcAft>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0" fontAlgn="base" latinLnBrk="0" hangingPunct="0">
              <a:lnSpc>
                <a:spcPct val="90000"/>
              </a:lnSpc>
              <a:spcBef>
                <a:spcPct val="0"/>
              </a:spcBef>
              <a:spcAft>
                <a:spcPct val="0"/>
              </a:spcAft>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0" fontAlgn="base" latinLnBrk="0" hangingPunct="0">
              <a:lnSpc>
                <a:spcPct val="90000"/>
              </a:lnSpc>
              <a:spcBef>
                <a:spcPct val="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6pPr>
            <a:lvl7pPr marL="29718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7pPr>
            <a:lvl8pPr marL="34290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8pPr>
            <a:lvl9pPr marL="38862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9pPr>
          </a:lstStyle>
          <a:p>
            <a:pPr marL="0" indent="0">
              <a:lnSpc>
                <a:spcPct val="100000"/>
              </a:lnSpc>
              <a:buFontTx/>
              <a:buNone/>
            </a:pPr>
            <a:r>
              <a:rPr lang="en-US" altLang="en-US" sz="2000" b="1" dirty="0" smtClean="0">
                <a:solidFill>
                  <a:srgbClr val="006699"/>
                </a:solidFill>
                <a:latin typeface="Source Code Pro" panose="020B0509030403020204" pitchFamily="49" charset="-18"/>
              </a:rPr>
              <a:t>interface</a:t>
            </a:r>
            <a:r>
              <a:rPr lang="en-US" altLang="en-US" sz="2000" dirty="0" smtClean="0">
                <a:solidFill>
                  <a:srgbClr val="3A3A3A"/>
                </a:solidFill>
                <a:latin typeface="Source Code Pro" panose="020B0509030403020204" pitchFamily="49" charset="-18"/>
              </a:rPr>
              <a:t> </a:t>
            </a:r>
            <a:r>
              <a:rPr lang="en-US" altLang="en-US" sz="2000" dirty="0" smtClean="0">
                <a:solidFill>
                  <a:srgbClr val="000000"/>
                </a:solidFill>
                <a:latin typeface="Source Code Pro" panose="020B0509030403020204" pitchFamily="49" charset="-18"/>
              </a:rPr>
              <a:t>Measurable {</a:t>
            </a:r>
            <a:endParaRPr lang="en-US" altLang="en-US" sz="1600" dirty="0" smtClean="0"/>
          </a:p>
          <a:p>
            <a:pPr marL="0" indent="0">
              <a:lnSpc>
                <a:spcPct val="100000"/>
              </a:lnSpc>
              <a:buFontTx/>
              <a:buNone/>
            </a:pPr>
            <a:r>
              <a:rPr lang="en-US" altLang="en-US" sz="2000" dirty="0" smtClean="0">
                <a:solidFill>
                  <a:srgbClr val="3A3A3A"/>
                </a:solidFill>
                <a:latin typeface="Source Code Pro" panose="020B0509030403020204" pitchFamily="49" charset="-18"/>
              </a:rPr>
              <a:t>    </a:t>
            </a:r>
            <a:r>
              <a:rPr lang="en-US" altLang="en-US" sz="2000" b="1" dirty="0" smtClean="0">
                <a:solidFill>
                  <a:srgbClr val="006699"/>
                </a:solidFill>
                <a:latin typeface="Source Code Pro" panose="020B0509030403020204" pitchFamily="49" charset="-18"/>
              </a:rPr>
              <a:t>function</a:t>
            </a:r>
            <a:r>
              <a:rPr lang="en-US" altLang="en-US" sz="2000" dirty="0" smtClean="0">
                <a:solidFill>
                  <a:srgbClr val="3A3A3A"/>
                </a:solidFill>
                <a:latin typeface="Source Code Pro" panose="020B0509030403020204" pitchFamily="49" charset="-18"/>
              </a:rPr>
              <a:t> </a:t>
            </a:r>
            <a:r>
              <a:rPr lang="en-US" altLang="en-US" sz="2000" dirty="0" err="1" smtClean="0">
                <a:solidFill>
                  <a:srgbClr val="000000"/>
                </a:solidFill>
                <a:latin typeface="Source Code Pro" panose="020B0509030403020204" pitchFamily="49" charset="-18"/>
              </a:rPr>
              <a:t>getLength</a:t>
            </a:r>
            <a:r>
              <a:rPr lang="en-US" altLang="en-US" sz="2000" dirty="0" smtClean="0">
                <a:solidFill>
                  <a:srgbClr val="000000"/>
                </a:solidFill>
                <a:latin typeface="Source Code Pro" panose="020B0509030403020204" pitchFamily="49" charset="-18"/>
              </a:rPr>
              <a:t>();</a:t>
            </a:r>
            <a:endParaRPr lang="en-US" altLang="en-US" sz="1600" dirty="0" smtClean="0"/>
          </a:p>
          <a:p>
            <a:pPr marL="0" indent="0">
              <a:lnSpc>
                <a:spcPct val="100000"/>
              </a:lnSpc>
              <a:buFontTx/>
              <a:buNone/>
            </a:pPr>
            <a:r>
              <a:rPr lang="en-US" altLang="en-US" sz="2000" dirty="0" smtClean="0">
                <a:solidFill>
                  <a:srgbClr val="3A3A3A"/>
                </a:solidFill>
                <a:latin typeface="Source Code Pro" panose="020B0509030403020204" pitchFamily="49" charset="-18"/>
              </a:rPr>
              <a:t>    </a:t>
            </a:r>
            <a:r>
              <a:rPr lang="en-US" altLang="en-US" sz="2000" b="1" dirty="0" smtClean="0">
                <a:solidFill>
                  <a:srgbClr val="006699"/>
                </a:solidFill>
                <a:latin typeface="Source Code Pro" panose="020B0509030403020204" pitchFamily="49" charset="-18"/>
              </a:rPr>
              <a:t>function</a:t>
            </a:r>
            <a:r>
              <a:rPr lang="en-US" altLang="en-US" sz="2000" dirty="0" smtClean="0">
                <a:solidFill>
                  <a:srgbClr val="3A3A3A"/>
                </a:solidFill>
                <a:latin typeface="Source Code Pro" panose="020B0509030403020204" pitchFamily="49" charset="-18"/>
              </a:rPr>
              <a:t> </a:t>
            </a:r>
            <a:r>
              <a:rPr lang="en-US" altLang="en-US" sz="2000" dirty="0" err="1" smtClean="0">
                <a:solidFill>
                  <a:srgbClr val="000000"/>
                </a:solidFill>
                <a:latin typeface="Source Code Pro" panose="020B0509030403020204" pitchFamily="49" charset="-18"/>
              </a:rPr>
              <a:t>getSent</a:t>
            </a:r>
            <a:r>
              <a:rPr lang="en-US" altLang="en-US" sz="2000" dirty="0" smtClean="0">
                <a:solidFill>
                  <a:srgbClr val="000000"/>
                </a:solidFill>
                <a:latin typeface="Source Code Pro" panose="020B0509030403020204" pitchFamily="49" charset="-18"/>
              </a:rPr>
              <a:t>();</a:t>
            </a:r>
            <a:endParaRPr lang="en-US" altLang="en-US" sz="1600" dirty="0" smtClean="0"/>
          </a:p>
          <a:p>
            <a:pPr marL="0" indent="0">
              <a:lnSpc>
                <a:spcPct val="100000"/>
              </a:lnSpc>
              <a:buFontTx/>
              <a:buNone/>
            </a:pPr>
            <a:r>
              <a:rPr lang="en-US" altLang="en-US" sz="2000" dirty="0" smtClean="0">
                <a:solidFill>
                  <a:srgbClr val="000000"/>
                </a:solidFill>
                <a:latin typeface="Source Code Pro" panose="020B0509030403020204" pitchFamily="49" charset="-18"/>
              </a:rPr>
              <a:t>}</a:t>
            </a:r>
            <a:endParaRPr lang="en-US" altLang="en-US" sz="4400" dirty="0" smtClean="0"/>
          </a:p>
        </p:txBody>
      </p:sp>
    </p:spTree>
    <p:extLst>
      <p:ext uri="{BB962C8B-B14F-4D97-AF65-F5344CB8AC3E}">
        <p14:creationId xmlns:p14="http://schemas.microsoft.com/office/powerpoint/2010/main" val="141576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Naming</a:t>
            </a:r>
            <a:endParaRPr lang="en-GB" dirty="0"/>
          </a:p>
        </p:txBody>
      </p:sp>
      <p:sp>
        <p:nvSpPr>
          <p:cNvPr id="3" name="Symbol zastępczy zawartości 2"/>
          <p:cNvSpPr>
            <a:spLocks noGrp="1"/>
          </p:cNvSpPr>
          <p:nvPr>
            <p:ph idx="1"/>
          </p:nvPr>
        </p:nvSpPr>
        <p:spPr/>
        <p:txBody>
          <a:bodyPr/>
          <a:lstStyle/>
          <a:p>
            <a:r>
              <a:rPr lang="pl-PL" dirty="0"/>
              <a:t>I</a:t>
            </a:r>
            <a:r>
              <a:rPr lang="en-GB" dirty="0" err="1"/>
              <a:t>mplementation</a:t>
            </a:r>
            <a:r>
              <a:rPr lang="en-GB" dirty="0"/>
              <a:t> can be from various domains</a:t>
            </a:r>
            <a:endParaRPr lang="pl-PL" dirty="0"/>
          </a:p>
          <a:p>
            <a:pPr lvl="1"/>
            <a:r>
              <a:rPr lang="pl-PL" dirty="0"/>
              <a:t>T</a:t>
            </a:r>
            <a:r>
              <a:rPr lang="en-GB" dirty="0"/>
              <a:t>here are files and music</a:t>
            </a:r>
            <a:r>
              <a:rPr lang="pl-PL" dirty="0"/>
              <a:t>, but </a:t>
            </a:r>
            <a:r>
              <a:rPr lang="en-GB" i="1" dirty="0"/>
              <a:t>Progress</a:t>
            </a:r>
            <a:r>
              <a:rPr lang="en-GB" dirty="0"/>
              <a:t> </a:t>
            </a:r>
            <a:r>
              <a:rPr lang="pl-PL" dirty="0" err="1"/>
              <a:t>can</a:t>
            </a:r>
            <a:r>
              <a:rPr lang="pl-PL" dirty="0"/>
              <a:t> be </a:t>
            </a:r>
            <a:r>
              <a:rPr lang="pl-PL" dirty="0" err="1"/>
              <a:t>used</a:t>
            </a:r>
            <a:r>
              <a:rPr lang="pl-PL" dirty="0"/>
              <a:t> in</a:t>
            </a:r>
            <a:r>
              <a:rPr lang="en-GB" dirty="0"/>
              <a:t> racing </a:t>
            </a:r>
            <a:r>
              <a:rPr lang="en-GB" dirty="0" err="1"/>
              <a:t>symulator</a:t>
            </a:r>
            <a:r>
              <a:rPr lang="pl-PL" dirty="0"/>
              <a:t> to</a:t>
            </a:r>
            <a:r>
              <a:rPr lang="en-GB" dirty="0"/>
              <a:t> measure</a:t>
            </a:r>
            <a:r>
              <a:rPr lang="pl-PL" dirty="0"/>
              <a:t>e</a:t>
            </a:r>
            <a:r>
              <a:rPr lang="en-GB" dirty="0"/>
              <a:t> classes </a:t>
            </a:r>
            <a:r>
              <a:rPr lang="pl-PL" dirty="0" err="1"/>
              <a:t>like</a:t>
            </a:r>
            <a:r>
              <a:rPr lang="pl-PL" dirty="0"/>
              <a:t> </a:t>
            </a:r>
            <a:r>
              <a:rPr lang="en-GB" dirty="0"/>
              <a:t>Speed, Fuel, etc.</a:t>
            </a:r>
            <a:endParaRPr lang="pl-PL" dirty="0"/>
          </a:p>
          <a:p>
            <a:endParaRPr lang="en-GB" dirty="0"/>
          </a:p>
        </p:txBody>
      </p:sp>
      <p:sp>
        <p:nvSpPr>
          <p:cNvPr id="4" name="Rectangle 2"/>
          <p:cNvSpPr txBox="1">
            <a:spLocks noChangeArrowheads="1"/>
          </p:cNvSpPr>
          <p:nvPr/>
        </p:nvSpPr>
        <p:spPr bwMode="auto">
          <a:xfrm>
            <a:off x="838200" y="3846522"/>
            <a:ext cx="4319428" cy="1231106"/>
          </a:xfrm>
          <a:prstGeom prst="rect">
            <a:avLst/>
          </a:prstGeom>
          <a:solidFill>
            <a:schemeClr val="bg1">
              <a:lumMod val="95000"/>
            </a:schemeClr>
          </a:solidFill>
          <a:ln>
            <a:noFill/>
          </a:ln>
          <a:effectLst/>
        </p:spPr>
        <p:txBody>
          <a:bodyPr vert="horz" wrap="square" lIns="0" tIns="0" rIns="0" bIns="0" numCol="1" rtlCol="0" anchor="ctr" anchorCtr="0" compatLnSpc="1">
            <a:prstTxWarp prst="textNoShape">
              <a:avLst/>
            </a:prstTxWarp>
            <a:spAutoFit/>
          </a:bodyPr>
          <a:lstStyle>
            <a:lvl1pPr marL="228600" indent="-228600" algn="l" defTabSz="914400" rtl="0" eaLnBrk="0" fontAlgn="base" latinLnBrk="0" hangingPunct="0">
              <a:lnSpc>
                <a:spcPct val="90000"/>
              </a:lnSpc>
              <a:spcBef>
                <a:spcPct val="0"/>
              </a:spcBef>
              <a:spcAft>
                <a:spcPct val="0"/>
              </a:spcAft>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0" fontAlgn="base" latinLnBrk="0" hangingPunct="0">
              <a:lnSpc>
                <a:spcPct val="90000"/>
              </a:lnSpc>
              <a:spcBef>
                <a:spcPct val="0"/>
              </a:spcBef>
              <a:spcAft>
                <a:spcPct val="0"/>
              </a:spcAft>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0" fontAlgn="base" latinLnBrk="0" hangingPunct="0">
              <a:lnSpc>
                <a:spcPct val="90000"/>
              </a:lnSpc>
              <a:spcBef>
                <a:spcPct val="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6pPr>
            <a:lvl7pPr marL="29718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7pPr>
            <a:lvl8pPr marL="34290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8pPr>
            <a:lvl9pPr marL="38862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9pPr>
          </a:lstStyle>
          <a:p>
            <a:pPr marL="0" indent="0">
              <a:lnSpc>
                <a:spcPct val="100000"/>
              </a:lnSpc>
              <a:buFontTx/>
              <a:buNone/>
            </a:pPr>
            <a:r>
              <a:rPr lang="en-US" altLang="en-US" sz="2000" b="1" dirty="0" smtClean="0">
                <a:solidFill>
                  <a:srgbClr val="006699"/>
                </a:solidFill>
                <a:latin typeface="Source Code Pro" panose="020B0509030403020204" pitchFamily="49" charset="-18"/>
              </a:rPr>
              <a:t>interface</a:t>
            </a:r>
            <a:r>
              <a:rPr lang="en-US" altLang="en-US" sz="2000" dirty="0" smtClean="0">
                <a:solidFill>
                  <a:srgbClr val="3A3A3A"/>
                </a:solidFill>
                <a:latin typeface="Source Code Pro" panose="020B0509030403020204" pitchFamily="49" charset="-18"/>
              </a:rPr>
              <a:t> </a:t>
            </a:r>
            <a:r>
              <a:rPr lang="en-US" altLang="en-US" sz="2000" dirty="0" smtClean="0">
                <a:solidFill>
                  <a:srgbClr val="000000"/>
                </a:solidFill>
                <a:latin typeface="Source Code Pro" panose="020B0509030403020204" pitchFamily="49" charset="-18"/>
              </a:rPr>
              <a:t>Measurable {</a:t>
            </a:r>
            <a:endParaRPr lang="en-US" altLang="en-US" sz="1600" dirty="0" smtClean="0"/>
          </a:p>
          <a:p>
            <a:pPr marL="0" indent="0">
              <a:lnSpc>
                <a:spcPct val="100000"/>
              </a:lnSpc>
              <a:buFontTx/>
              <a:buNone/>
            </a:pPr>
            <a:r>
              <a:rPr lang="en-US" altLang="en-US" sz="2000" dirty="0" smtClean="0">
                <a:solidFill>
                  <a:srgbClr val="3A3A3A"/>
                </a:solidFill>
                <a:latin typeface="Source Code Pro" panose="020B0509030403020204" pitchFamily="49" charset="-18"/>
              </a:rPr>
              <a:t>    </a:t>
            </a:r>
            <a:r>
              <a:rPr lang="en-US" altLang="en-US" sz="2000" b="1" dirty="0" smtClean="0">
                <a:solidFill>
                  <a:srgbClr val="006699"/>
                </a:solidFill>
                <a:latin typeface="Source Code Pro" panose="020B0509030403020204" pitchFamily="49" charset="-18"/>
              </a:rPr>
              <a:t>function</a:t>
            </a:r>
            <a:r>
              <a:rPr lang="en-US" altLang="en-US" sz="2000" dirty="0" smtClean="0">
                <a:solidFill>
                  <a:srgbClr val="3A3A3A"/>
                </a:solidFill>
                <a:latin typeface="Source Code Pro" panose="020B0509030403020204" pitchFamily="49" charset="-18"/>
              </a:rPr>
              <a:t> </a:t>
            </a:r>
            <a:r>
              <a:rPr lang="en-US" altLang="en-US" sz="2000" dirty="0" err="1" smtClean="0">
                <a:solidFill>
                  <a:srgbClr val="000000"/>
                </a:solidFill>
                <a:latin typeface="Source Code Pro" panose="020B0509030403020204" pitchFamily="49" charset="-18"/>
              </a:rPr>
              <a:t>getLength</a:t>
            </a:r>
            <a:r>
              <a:rPr lang="en-US" altLang="en-US" sz="2000" dirty="0" smtClean="0">
                <a:solidFill>
                  <a:srgbClr val="000000"/>
                </a:solidFill>
                <a:latin typeface="Source Code Pro" panose="020B0509030403020204" pitchFamily="49" charset="-18"/>
              </a:rPr>
              <a:t>();</a:t>
            </a:r>
            <a:endParaRPr lang="en-US" altLang="en-US" sz="1600" dirty="0" smtClean="0"/>
          </a:p>
          <a:p>
            <a:pPr marL="0" indent="0">
              <a:lnSpc>
                <a:spcPct val="100000"/>
              </a:lnSpc>
              <a:buFontTx/>
              <a:buNone/>
            </a:pPr>
            <a:r>
              <a:rPr lang="en-US" altLang="en-US" sz="2000" dirty="0" smtClean="0">
                <a:solidFill>
                  <a:srgbClr val="3A3A3A"/>
                </a:solidFill>
                <a:latin typeface="Source Code Pro" panose="020B0509030403020204" pitchFamily="49" charset="-18"/>
              </a:rPr>
              <a:t>    </a:t>
            </a:r>
            <a:r>
              <a:rPr lang="en-US" altLang="en-US" sz="2000" b="1" dirty="0" smtClean="0">
                <a:solidFill>
                  <a:srgbClr val="006699"/>
                </a:solidFill>
                <a:latin typeface="Source Code Pro" panose="020B0509030403020204" pitchFamily="49" charset="-18"/>
              </a:rPr>
              <a:t>function</a:t>
            </a:r>
            <a:r>
              <a:rPr lang="en-US" altLang="en-US" sz="2000" dirty="0" smtClean="0">
                <a:solidFill>
                  <a:srgbClr val="3A3A3A"/>
                </a:solidFill>
                <a:latin typeface="Source Code Pro" panose="020B0509030403020204" pitchFamily="49" charset="-18"/>
              </a:rPr>
              <a:t> </a:t>
            </a:r>
            <a:r>
              <a:rPr lang="en-US" altLang="en-US" sz="2000" dirty="0" err="1" smtClean="0">
                <a:solidFill>
                  <a:srgbClr val="000000"/>
                </a:solidFill>
                <a:latin typeface="Source Code Pro" panose="020B0509030403020204" pitchFamily="49" charset="-18"/>
              </a:rPr>
              <a:t>getSent</a:t>
            </a:r>
            <a:r>
              <a:rPr lang="en-US" altLang="en-US" sz="2000" dirty="0" smtClean="0">
                <a:solidFill>
                  <a:srgbClr val="000000"/>
                </a:solidFill>
                <a:latin typeface="Source Code Pro" panose="020B0509030403020204" pitchFamily="49" charset="-18"/>
              </a:rPr>
              <a:t>();</a:t>
            </a:r>
            <a:endParaRPr lang="en-US" altLang="en-US" sz="1600" dirty="0" smtClean="0"/>
          </a:p>
          <a:p>
            <a:pPr marL="0" indent="0">
              <a:lnSpc>
                <a:spcPct val="100000"/>
              </a:lnSpc>
              <a:buFontTx/>
              <a:buNone/>
            </a:pPr>
            <a:r>
              <a:rPr lang="en-US" altLang="en-US" sz="2000" dirty="0" smtClean="0">
                <a:solidFill>
                  <a:srgbClr val="000000"/>
                </a:solidFill>
                <a:latin typeface="Source Code Pro" panose="020B0509030403020204" pitchFamily="49" charset="-18"/>
              </a:rPr>
              <a:t>}</a:t>
            </a:r>
            <a:endParaRPr lang="en-US" altLang="en-US" sz="4400" dirty="0" smtClean="0"/>
          </a:p>
        </p:txBody>
      </p:sp>
      <p:sp>
        <p:nvSpPr>
          <p:cNvPr id="5" name="Rectangle 2"/>
          <p:cNvSpPr txBox="1">
            <a:spLocks noChangeArrowheads="1"/>
          </p:cNvSpPr>
          <p:nvPr/>
        </p:nvSpPr>
        <p:spPr bwMode="auto">
          <a:xfrm>
            <a:off x="6482993" y="3846522"/>
            <a:ext cx="4870807" cy="1231106"/>
          </a:xfrm>
          <a:prstGeom prst="rect">
            <a:avLst/>
          </a:prstGeom>
          <a:solidFill>
            <a:schemeClr val="bg1">
              <a:lumMod val="95000"/>
            </a:schemeClr>
          </a:solidFill>
          <a:ln>
            <a:noFill/>
          </a:ln>
          <a:effectLst/>
        </p:spPr>
        <p:txBody>
          <a:bodyPr vert="horz" wrap="square" lIns="0" tIns="0" rIns="0" bIns="0" numCol="1" rtlCol="0" anchor="ctr" anchorCtr="0" compatLnSpc="1">
            <a:prstTxWarp prst="textNoShape">
              <a:avLst/>
            </a:prstTxWarp>
            <a:spAutoFit/>
          </a:bodyPr>
          <a:lstStyle>
            <a:lvl1pPr marL="228600" indent="-228600" algn="l" defTabSz="914400" rtl="0" eaLnBrk="0" fontAlgn="base" latinLnBrk="0" hangingPunct="0">
              <a:lnSpc>
                <a:spcPct val="90000"/>
              </a:lnSpc>
              <a:spcBef>
                <a:spcPct val="0"/>
              </a:spcBef>
              <a:spcAft>
                <a:spcPct val="0"/>
              </a:spcAft>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0" fontAlgn="base" latinLnBrk="0" hangingPunct="0">
              <a:lnSpc>
                <a:spcPct val="90000"/>
              </a:lnSpc>
              <a:spcBef>
                <a:spcPct val="0"/>
              </a:spcBef>
              <a:spcAft>
                <a:spcPct val="0"/>
              </a:spcAft>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0" fontAlgn="base" latinLnBrk="0" hangingPunct="0">
              <a:lnSpc>
                <a:spcPct val="90000"/>
              </a:lnSpc>
              <a:spcBef>
                <a:spcPct val="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6pPr>
            <a:lvl7pPr marL="29718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7pPr>
            <a:lvl8pPr marL="34290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8pPr>
            <a:lvl9pPr marL="38862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9pPr>
          </a:lstStyle>
          <a:p>
            <a:pPr marL="0" indent="0">
              <a:lnSpc>
                <a:spcPct val="100000"/>
              </a:lnSpc>
              <a:buFontTx/>
              <a:buNone/>
            </a:pPr>
            <a:r>
              <a:rPr lang="en-US" altLang="en-US" sz="2000" b="1" dirty="0" smtClean="0">
                <a:solidFill>
                  <a:srgbClr val="006699"/>
                </a:solidFill>
                <a:latin typeface="Source Code Pro" panose="020B0509030403020204" pitchFamily="49" charset="-18"/>
              </a:rPr>
              <a:t>interface</a:t>
            </a:r>
            <a:r>
              <a:rPr lang="en-US" altLang="en-US" sz="2000" dirty="0" smtClean="0">
                <a:solidFill>
                  <a:srgbClr val="3A3A3A"/>
                </a:solidFill>
                <a:latin typeface="Source Code Pro" panose="020B0509030403020204" pitchFamily="49" charset="-18"/>
              </a:rPr>
              <a:t> </a:t>
            </a:r>
            <a:r>
              <a:rPr lang="en-US" altLang="en-US" sz="2000" dirty="0" smtClean="0">
                <a:solidFill>
                  <a:srgbClr val="000000"/>
                </a:solidFill>
                <a:latin typeface="Source Code Pro" panose="020B0509030403020204" pitchFamily="49" charset="-18"/>
              </a:rPr>
              <a:t>Measurable {</a:t>
            </a:r>
            <a:endParaRPr lang="en-US" altLang="en-US" sz="1600" dirty="0" smtClean="0"/>
          </a:p>
          <a:p>
            <a:pPr marL="0" indent="0">
              <a:lnSpc>
                <a:spcPct val="100000"/>
              </a:lnSpc>
              <a:buFontTx/>
              <a:buNone/>
            </a:pPr>
            <a:r>
              <a:rPr lang="en-US" altLang="en-US" sz="2000" dirty="0" smtClean="0">
                <a:solidFill>
                  <a:srgbClr val="3A3A3A"/>
                </a:solidFill>
                <a:latin typeface="Source Code Pro" panose="020B0509030403020204" pitchFamily="49" charset="-18"/>
              </a:rPr>
              <a:t>    </a:t>
            </a:r>
            <a:r>
              <a:rPr lang="en-US" altLang="en-US" sz="2000" b="1" dirty="0" smtClean="0">
                <a:solidFill>
                  <a:srgbClr val="006699"/>
                </a:solidFill>
                <a:latin typeface="Source Code Pro" panose="020B0509030403020204" pitchFamily="49" charset="-18"/>
              </a:rPr>
              <a:t>function</a:t>
            </a:r>
            <a:r>
              <a:rPr lang="en-US" altLang="en-US" sz="2000" dirty="0" smtClean="0">
                <a:solidFill>
                  <a:srgbClr val="3A3A3A"/>
                </a:solidFill>
                <a:latin typeface="Source Code Pro" panose="020B0509030403020204" pitchFamily="49" charset="-18"/>
              </a:rPr>
              <a:t> </a:t>
            </a:r>
            <a:r>
              <a:rPr lang="en-US" altLang="en-US" sz="2000" dirty="0" smtClean="0">
                <a:solidFill>
                  <a:srgbClr val="000000"/>
                </a:solidFill>
                <a:latin typeface="Source Code Pro" panose="020B0509030403020204" pitchFamily="49" charset="-18"/>
              </a:rPr>
              <a:t>get</a:t>
            </a:r>
            <a:r>
              <a:rPr lang="pl-PL" altLang="en-US" sz="2000" dirty="0" err="1" smtClean="0">
                <a:solidFill>
                  <a:srgbClr val="000000"/>
                </a:solidFill>
                <a:latin typeface="Source Code Pro" panose="020B0509030403020204" pitchFamily="49" charset="-18"/>
              </a:rPr>
              <a:t>TotalSize</a:t>
            </a:r>
            <a:r>
              <a:rPr lang="en-US" altLang="en-US" sz="2000" dirty="0" smtClean="0">
                <a:solidFill>
                  <a:srgbClr val="000000"/>
                </a:solidFill>
                <a:latin typeface="Source Code Pro" panose="020B0509030403020204" pitchFamily="49" charset="-18"/>
              </a:rPr>
              <a:t>();</a:t>
            </a:r>
            <a:endParaRPr lang="en-US" altLang="en-US" sz="1600" dirty="0" smtClean="0"/>
          </a:p>
          <a:p>
            <a:pPr marL="0" indent="0">
              <a:lnSpc>
                <a:spcPct val="100000"/>
              </a:lnSpc>
              <a:buFontTx/>
              <a:buNone/>
            </a:pPr>
            <a:r>
              <a:rPr lang="en-US" altLang="en-US" sz="2000" dirty="0" smtClean="0">
                <a:solidFill>
                  <a:srgbClr val="3A3A3A"/>
                </a:solidFill>
                <a:latin typeface="Source Code Pro" panose="020B0509030403020204" pitchFamily="49" charset="-18"/>
              </a:rPr>
              <a:t>    </a:t>
            </a:r>
            <a:r>
              <a:rPr lang="en-US" altLang="en-US" sz="2000" b="1" dirty="0" smtClean="0">
                <a:solidFill>
                  <a:srgbClr val="006699"/>
                </a:solidFill>
                <a:latin typeface="Source Code Pro" panose="020B0509030403020204" pitchFamily="49" charset="-18"/>
              </a:rPr>
              <a:t>function</a:t>
            </a:r>
            <a:r>
              <a:rPr lang="en-US" altLang="en-US" sz="2000" dirty="0" smtClean="0">
                <a:solidFill>
                  <a:srgbClr val="3A3A3A"/>
                </a:solidFill>
                <a:latin typeface="Source Code Pro" panose="020B0509030403020204" pitchFamily="49" charset="-18"/>
              </a:rPr>
              <a:t> </a:t>
            </a:r>
            <a:r>
              <a:rPr lang="en-US" altLang="en-US" sz="2000" dirty="0" smtClean="0">
                <a:solidFill>
                  <a:srgbClr val="000000"/>
                </a:solidFill>
                <a:latin typeface="Source Code Pro" panose="020B0509030403020204" pitchFamily="49" charset="-18"/>
              </a:rPr>
              <a:t>get</a:t>
            </a:r>
            <a:r>
              <a:rPr lang="pl-PL" altLang="en-US" sz="2000" dirty="0" err="1" smtClean="0">
                <a:solidFill>
                  <a:srgbClr val="000000"/>
                </a:solidFill>
                <a:latin typeface="Source Code Pro" panose="020B0509030403020204" pitchFamily="49" charset="-18"/>
              </a:rPr>
              <a:t>Measurement</a:t>
            </a:r>
            <a:r>
              <a:rPr lang="pl-PL" altLang="en-US" sz="2000" dirty="0" smtClean="0">
                <a:solidFill>
                  <a:srgbClr val="000000"/>
                </a:solidFill>
                <a:latin typeface="Source Code Pro" panose="020B0509030403020204" pitchFamily="49" charset="-18"/>
              </a:rPr>
              <a:t> </a:t>
            </a:r>
            <a:r>
              <a:rPr lang="en-US" altLang="en-US" sz="2000" dirty="0" smtClean="0">
                <a:solidFill>
                  <a:srgbClr val="000000"/>
                </a:solidFill>
                <a:latin typeface="Source Code Pro" panose="020B0509030403020204" pitchFamily="49" charset="-18"/>
              </a:rPr>
              <a:t>();</a:t>
            </a:r>
            <a:endParaRPr lang="en-US" altLang="en-US" sz="1600" dirty="0" smtClean="0"/>
          </a:p>
          <a:p>
            <a:pPr marL="0" indent="0">
              <a:lnSpc>
                <a:spcPct val="100000"/>
              </a:lnSpc>
              <a:buFontTx/>
              <a:buNone/>
            </a:pPr>
            <a:r>
              <a:rPr lang="en-US" altLang="en-US" sz="2000" dirty="0" smtClean="0">
                <a:solidFill>
                  <a:srgbClr val="000000"/>
                </a:solidFill>
                <a:latin typeface="Source Code Pro" panose="020B0509030403020204" pitchFamily="49" charset="-18"/>
              </a:rPr>
              <a:t>}</a:t>
            </a:r>
            <a:endParaRPr lang="en-US" altLang="en-US" sz="4400" dirty="0" smtClean="0"/>
          </a:p>
        </p:txBody>
      </p:sp>
      <p:sp>
        <p:nvSpPr>
          <p:cNvPr id="8" name="Strzałka w prawo 7"/>
          <p:cNvSpPr/>
          <p:nvPr/>
        </p:nvSpPr>
        <p:spPr>
          <a:xfrm>
            <a:off x="5342562" y="4323373"/>
            <a:ext cx="955497" cy="2774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112299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A</a:t>
            </a:r>
            <a:r>
              <a:rPr lang="en-GB" dirty="0" err="1" smtClean="0"/>
              <a:t>dding</a:t>
            </a:r>
            <a:r>
              <a:rPr lang="en-GB" dirty="0" smtClean="0"/>
              <a:t> </a:t>
            </a:r>
            <a:r>
              <a:rPr lang="en-GB" dirty="0"/>
              <a:t>a new module </a:t>
            </a:r>
            <a:r>
              <a:rPr lang="pl-PL" dirty="0" smtClean="0"/>
              <a:t>with OPC</a:t>
            </a:r>
            <a:endParaRPr lang="en-GB" dirty="0"/>
          </a:p>
        </p:txBody>
      </p:sp>
      <p:pic>
        <p:nvPicPr>
          <p:cNvPr id="4" name="Picture 2" descr="HighLevelDesig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865" y="1798244"/>
            <a:ext cx="6720156" cy="4345702"/>
          </a:xfrm>
          <a:prstGeom prst="rect">
            <a:avLst/>
          </a:prstGeom>
          <a:noFill/>
          <a:extLst>
            <a:ext uri="{909E8E84-426E-40DD-AFC4-6F175D3DCCD1}">
              <a14:hiddenFill xmlns:a14="http://schemas.microsoft.com/office/drawing/2010/main">
                <a:solidFill>
                  <a:srgbClr val="FFFFFF"/>
                </a:solidFill>
              </a14:hiddenFill>
            </a:ext>
          </a:extLst>
        </p:spPr>
      </p:pic>
      <p:pic>
        <p:nvPicPr>
          <p:cNvPr id="5" name="Obraz 4"/>
          <p:cNvPicPr>
            <a:picLocks noChangeAspect="1"/>
          </p:cNvPicPr>
          <p:nvPr/>
        </p:nvPicPr>
        <p:blipFill>
          <a:blip r:embed="rId4"/>
          <a:stretch>
            <a:fillRect/>
          </a:stretch>
        </p:blipFill>
        <p:spPr>
          <a:xfrm>
            <a:off x="8002284" y="1798244"/>
            <a:ext cx="3866388" cy="3686556"/>
          </a:xfrm>
          <a:prstGeom prst="rect">
            <a:avLst/>
          </a:prstGeom>
        </p:spPr>
      </p:pic>
      <p:sp>
        <p:nvSpPr>
          <p:cNvPr id="6" name="Strzałka w prawo 5"/>
          <p:cNvSpPr/>
          <p:nvPr/>
        </p:nvSpPr>
        <p:spPr>
          <a:xfrm>
            <a:off x="7191268" y="3492413"/>
            <a:ext cx="618769" cy="2982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023682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How to plan </a:t>
            </a:r>
            <a:r>
              <a:rPr lang="pl-PL" dirty="0" err="1" smtClean="0"/>
              <a:t>interfaces</a:t>
            </a:r>
            <a:r>
              <a:rPr lang="pl-PL" dirty="0" smtClean="0"/>
              <a:t>?</a:t>
            </a:r>
            <a:endParaRPr lang="en-GB" dirty="0"/>
          </a:p>
        </p:txBody>
      </p:sp>
      <p:sp>
        <p:nvSpPr>
          <p:cNvPr id="3" name="Symbol zastępczy zawartości 2"/>
          <p:cNvSpPr>
            <a:spLocks noGrp="1"/>
          </p:cNvSpPr>
          <p:nvPr>
            <p:ph idx="1"/>
          </p:nvPr>
        </p:nvSpPr>
        <p:spPr/>
        <p:txBody>
          <a:bodyPr/>
          <a:lstStyle/>
          <a:p>
            <a:pPr marL="0" indent="0">
              <a:buNone/>
            </a:pPr>
            <a:r>
              <a:rPr lang="pl-PL" dirty="0" smtClean="0"/>
              <a:t>„</a:t>
            </a:r>
            <a:r>
              <a:rPr lang="en-GB" dirty="0" smtClean="0"/>
              <a:t>Any </a:t>
            </a:r>
            <a:r>
              <a:rPr lang="en-GB" dirty="0"/>
              <a:t>exaggeration is </a:t>
            </a:r>
            <a:r>
              <a:rPr lang="en-GB" dirty="0" smtClean="0"/>
              <a:t>bad.</a:t>
            </a:r>
            <a:r>
              <a:rPr lang="pl-PL" dirty="0" smtClean="0"/>
              <a:t/>
            </a:r>
            <a:br>
              <a:rPr lang="pl-PL" dirty="0" smtClean="0"/>
            </a:br>
            <a:r>
              <a:rPr lang="en-GB" dirty="0" smtClean="0"/>
              <a:t>If </a:t>
            </a:r>
            <a:r>
              <a:rPr lang="en-GB" dirty="0"/>
              <a:t>you think about everything upfront, it is </a:t>
            </a:r>
            <a:r>
              <a:rPr lang="en-GB" dirty="0" smtClean="0"/>
              <a:t>bad.</a:t>
            </a:r>
            <a:r>
              <a:rPr lang="pl-PL" dirty="0" smtClean="0"/>
              <a:t/>
            </a:r>
            <a:br>
              <a:rPr lang="pl-PL" dirty="0" smtClean="0"/>
            </a:br>
            <a:r>
              <a:rPr lang="en-GB" dirty="0" smtClean="0"/>
              <a:t>If </a:t>
            </a:r>
            <a:r>
              <a:rPr lang="en-GB" dirty="0"/>
              <a:t>you think about nothing upfront, it is also </a:t>
            </a:r>
            <a:r>
              <a:rPr lang="en-GB" dirty="0" smtClean="0"/>
              <a:t>bad</a:t>
            </a:r>
            <a:r>
              <a:rPr lang="pl-PL" dirty="0" smtClean="0"/>
              <a:t>.”</a:t>
            </a:r>
            <a:endParaRPr lang="en-GB" dirty="0"/>
          </a:p>
        </p:txBody>
      </p:sp>
      <p:sp>
        <p:nvSpPr>
          <p:cNvPr id="4" name="Prostokąt 3"/>
          <p:cNvSpPr/>
          <p:nvPr/>
        </p:nvSpPr>
        <p:spPr>
          <a:xfrm>
            <a:off x="6541213" y="6064792"/>
            <a:ext cx="6096000" cy="646331"/>
          </a:xfrm>
          <a:prstGeom prst="rect">
            <a:avLst/>
          </a:prstGeom>
        </p:spPr>
        <p:txBody>
          <a:bodyPr>
            <a:spAutoFit/>
          </a:bodyPr>
          <a:lstStyle/>
          <a:p>
            <a:r>
              <a:rPr lang="en-GB" dirty="0"/>
              <a:t>https://code.tutsplus.com/tutorials/solid-part-2-the-openclosed-principle--net-36600#comment-1565099179</a:t>
            </a:r>
          </a:p>
        </p:txBody>
      </p:sp>
    </p:spTree>
    <p:extLst>
      <p:ext uri="{BB962C8B-B14F-4D97-AF65-F5344CB8AC3E}">
        <p14:creationId xmlns:p14="http://schemas.microsoft.com/office/powerpoint/2010/main" val="4600830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Sources</a:t>
            </a:r>
            <a:endParaRPr lang="pl-PL" dirty="0"/>
          </a:p>
        </p:txBody>
      </p:sp>
      <p:sp>
        <p:nvSpPr>
          <p:cNvPr id="3" name="Symbol zastępczy zawartości 2"/>
          <p:cNvSpPr>
            <a:spLocks noGrp="1"/>
          </p:cNvSpPr>
          <p:nvPr>
            <p:ph idx="1"/>
          </p:nvPr>
        </p:nvSpPr>
        <p:spPr/>
        <p:txBody>
          <a:bodyPr/>
          <a:lstStyle/>
          <a:p>
            <a:r>
              <a:rPr lang="pl-PL" dirty="0" smtClean="0">
                <a:hlinkClick r:id="rId2"/>
              </a:rPr>
              <a:t>https://code.tutsplus.com/tutorials/solid-part-2-the-openclosed-principle--</a:t>
            </a:r>
            <a:r>
              <a:rPr lang="pl-PL" dirty="0" smtClean="0">
                <a:hlinkClick r:id="rId2"/>
              </a:rPr>
              <a:t>net-36600</a:t>
            </a:r>
            <a:endParaRPr lang="pl-PL" dirty="0" smtClean="0"/>
          </a:p>
          <a:p>
            <a:pPr lvl="1"/>
            <a:r>
              <a:rPr lang="pl-PL" dirty="0">
                <a:hlinkClick r:id="rId3"/>
              </a:rPr>
              <a:t>https://code.tutsplus.com/tutorials/solid-part-2-the-openclosed-principle--</a:t>
            </a:r>
            <a:r>
              <a:rPr lang="pl-PL" dirty="0" smtClean="0">
                <a:hlinkClick r:id="rId3"/>
              </a:rPr>
              <a:t>net-36600#comment-1565099179</a:t>
            </a:r>
            <a:r>
              <a:rPr lang="pl-PL" dirty="0" smtClean="0"/>
              <a:t> – nice </a:t>
            </a:r>
            <a:r>
              <a:rPr lang="pl-PL" dirty="0" err="1" smtClean="0"/>
              <a:t>comment</a:t>
            </a:r>
            <a:r>
              <a:rPr lang="pl-PL" dirty="0" smtClean="0"/>
              <a:t> </a:t>
            </a:r>
            <a:r>
              <a:rPr lang="pl-PL" dirty="0" err="1" smtClean="0"/>
              <a:t>describing</a:t>
            </a:r>
            <a:r>
              <a:rPr lang="pl-PL" dirty="0" smtClean="0"/>
              <a:t> </a:t>
            </a:r>
            <a:r>
              <a:rPr lang="pl-PL" dirty="0" err="1" smtClean="0"/>
              <a:t>what</a:t>
            </a:r>
            <a:r>
              <a:rPr lang="pl-PL" dirty="0" smtClean="0"/>
              <a:t> </a:t>
            </a:r>
            <a:r>
              <a:rPr lang="pl-PL" dirty="0" err="1" smtClean="0"/>
              <a:t>question</a:t>
            </a:r>
            <a:r>
              <a:rPr lang="pl-PL" dirty="0" smtClean="0"/>
              <a:t> </a:t>
            </a:r>
            <a:r>
              <a:rPr lang="pl-PL" dirty="0" err="1" smtClean="0"/>
              <a:t>should</a:t>
            </a:r>
            <a:r>
              <a:rPr lang="pl-PL" dirty="0" smtClean="0"/>
              <a:t> be </a:t>
            </a:r>
            <a:r>
              <a:rPr lang="pl-PL" dirty="0" err="1" smtClean="0"/>
              <a:t>asked</a:t>
            </a:r>
            <a:r>
              <a:rPr lang="pl-PL" dirty="0" smtClean="0"/>
              <a:t> to </a:t>
            </a:r>
            <a:r>
              <a:rPr lang="pl-PL" dirty="0" err="1" smtClean="0"/>
              <a:t>know</a:t>
            </a:r>
            <a:r>
              <a:rPr lang="pl-PL" dirty="0" smtClean="0"/>
              <a:t> </a:t>
            </a:r>
            <a:r>
              <a:rPr lang="pl-PL" dirty="0" err="1" smtClean="0"/>
              <a:t>when</a:t>
            </a:r>
            <a:r>
              <a:rPr lang="pl-PL" dirty="0" smtClean="0"/>
              <a:t> to </a:t>
            </a:r>
            <a:r>
              <a:rPr lang="pl-PL" dirty="0" err="1" smtClean="0"/>
              <a:t>introduce</a:t>
            </a:r>
            <a:r>
              <a:rPr lang="pl-PL" dirty="0" smtClean="0"/>
              <a:t> </a:t>
            </a:r>
            <a:r>
              <a:rPr lang="pl-PL" dirty="0" err="1" smtClean="0"/>
              <a:t>interfaces</a:t>
            </a:r>
            <a:r>
              <a:rPr lang="pl-PL" dirty="0" smtClean="0"/>
              <a:t> </a:t>
            </a:r>
            <a:endParaRPr lang="pl-PL" dirty="0" smtClean="0"/>
          </a:p>
          <a:p>
            <a:r>
              <a:rPr lang="pl-PL" dirty="0" smtClean="0">
                <a:hlinkClick r:id="rId4"/>
              </a:rPr>
              <a:t>https://</a:t>
            </a:r>
            <a:r>
              <a:rPr lang="pl-PL" dirty="0" smtClean="0">
                <a:hlinkClick r:id="rId4"/>
              </a:rPr>
              <a:t>www.cs.duke.edu/courses/fall07/cps108/papers/ocp.pdf</a:t>
            </a:r>
            <a:endParaRPr lang="pl-PL" dirty="0" smtClean="0"/>
          </a:p>
          <a:p>
            <a:endParaRPr lang="pl-PL" dirty="0"/>
          </a:p>
        </p:txBody>
      </p:sp>
    </p:spTree>
    <p:extLst>
      <p:ext uri="{BB962C8B-B14F-4D97-AF65-F5344CB8AC3E}">
        <p14:creationId xmlns:p14="http://schemas.microsoft.com/office/powerpoint/2010/main" val="1638833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Basics</a:t>
            </a:r>
            <a:endParaRPr lang="pl-PL" dirty="0"/>
          </a:p>
        </p:txBody>
      </p:sp>
      <p:sp>
        <p:nvSpPr>
          <p:cNvPr id="3" name="Symbol zastępczy zawartości 2"/>
          <p:cNvSpPr>
            <a:spLocks noGrp="1"/>
          </p:cNvSpPr>
          <p:nvPr>
            <p:ph idx="1"/>
          </p:nvPr>
        </p:nvSpPr>
        <p:spPr/>
        <p:txBody>
          <a:bodyPr/>
          <a:lstStyle/>
          <a:p>
            <a:r>
              <a:rPr lang="en-US" u="sng" dirty="0"/>
              <a:t>Bertrand Meyer</a:t>
            </a:r>
            <a:r>
              <a:rPr lang="en-US" dirty="0"/>
              <a:t> is generally credited for having originated the term </a:t>
            </a:r>
            <a:r>
              <a:rPr lang="en-US" i="1" dirty="0"/>
              <a:t>open/closed </a:t>
            </a:r>
            <a:r>
              <a:rPr lang="en-US" i="1" dirty="0" smtClean="0"/>
              <a:t>principle</a:t>
            </a:r>
            <a:r>
              <a:rPr lang="pl-PL" i="1" dirty="0" smtClean="0"/>
              <a:t> (OCP)</a:t>
            </a:r>
            <a:r>
              <a:rPr lang="en-US" dirty="0" smtClean="0"/>
              <a:t>,</a:t>
            </a:r>
            <a:r>
              <a:rPr lang="en-US" dirty="0"/>
              <a:t> which appeared in his 1988 book </a:t>
            </a:r>
            <a:r>
              <a:rPr lang="en-US" i="1" dirty="0"/>
              <a:t>Object Oriented Software Construction</a:t>
            </a:r>
            <a:r>
              <a:rPr lang="en-US" dirty="0" smtClean="0"/>
              <a:t>.</a:t>
            </a:r>
            <a:endParaRPr lang="pl-PL" dirty="0" smtClean="0"/>
          </a:p>
          <a:p>
            <a:pPr marL="0" indent="0">
              <a:buNone/>
            </a:pPr>
            <a:endParaRPr lang="pl-PL" dirty="0" smtClean="0"/>
          </a:p>
          <a:p>
            <a:pPr>
              <a:buBlip>
                <a:blip r:embed="rId2"/>
              </a:buBlip>
            </a:pPr>
            <a:r>
              <a:rPr lang="pl-PL" b="1" dirty="0" smtClean="0"/>
              <a:t> W</a:t>
            </a:r>
            <a:r>
              <a:rPr lang="en-US" b="1" dirty="0" smtClean="0"/>
              <a:t>e </a:t>
            </a:r>
            <a:r>
              <a:rPr lang="en-US" b="1" dirty="0"/>
              <a:t>should strive to write code that doesn’t have to be changed every time the requirements </a:t>
            </a:r>
            <a:r>
              <a:rPr lang="en-US" b="1" dirty="0" smtClean="0"/>
              <a:t>change</a:t>
            </a:r>
            <a:endParaRPr lang="pl-PL" b="1" dirty="0" smtClean="0"/>
          </a:p>
          <a:p>
            <a:pPr marL="0" indent="0">
              <a:buNone/>
            </a:pPr>
            <a:endParaRPr lang="pl-PL" b="1" dirty="0" smtClean="0"/>
          </a:p>
          <a:p>
            <a:pPr>
              <a:buBlip>
                <a:blip r:embed="rId3"/>
              </a:buBlip>
            </a:pPr>
            <a:r>
              <a:rPr lang="pl-PL" dirty="0" smtClean="0"/>
              <a:t> </a:t>
            </a:r>
            <a:r>
              <a:rPr lang="en-US" dirty="0" smtClean="0"/>
              <a:t>When a single change to a program results in a cascade of changes to dependent modules</a:t>
            </a:r>
            <a:r>
              <a:rPr lang="pl-PL" dirty="0" smtClean="0"/>
              <a:t> – OCP </a:t>
            </a:r>
            <a:r>
              <a:rPr lang="pl-PL" dirty="0" err="1" smtClean="0"/>
              <a:t>is</a:t>
            </a:r>
            <a:r>
              <a:rPr lang="pl-PL" dirty="0" smtClean="0"/>
              <a:t> </a:t>
            </a:r>
            <a:r>
              <a:rPr lang="pl-PL" dirty="0" err="1" smtClean="0"/>
              <a:t>broken</a:t>
            </a:r>
            <a:endParaRPr lang="en-US" dirty="0" smtClean="0"/>
          </a:p>
        </p:txBody>
      </p:sp>
    </p:spTree>
    <p:extLst>
      <p:ext uri="{BB962C8B-B14F-4D97-AF65-F5344CB8AC3E}">
        <p14:creationId xmlns:p14="http://schemas.microsoft.com/office/powerpoint/2010/main" val="24492611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a:xfrm>
            <a:off x="579664" y="261257"/>
            <a:ext cx="10774136" cy="5915706"/>
          </a:xfrm>
        </p:spPr>
        <p:txBody>
          <a:bodyPr/>
          <a:lstStyle/>
          <a:p>
            <a:pPr marL="0" indent="0">
              <a:buNone/>
            </a:pPr>
            <a:endParaRPr lang="pl-PL" dirty="0" smtClean="0"/>
          </a:p>
          <a:p>
            <a:pPr marL="0" indent="0">
              <a:buNone/>
            </a:pPr>
            <a:endParaRPr lang="pl-PL" dirty="0"/>
          </a:p>
        </p:txBody>
      </p:sp>
      <p:pic>
        <p:nvPicPr>
          <p:cNvPr id="4" name="Obraz 3"/>
          <p:cNvPicPr>
            <a:picLocks noChangeAspect="1"/>
          </p:cNvPicPr>
          <p:nvPr/>
        </p:nvPicPr>
        <p:blipFill>
          <a:blip r:embed="rId2"/>
          <a:stretch>
            <a:fillRect/>
          </a:stretch>
        </p:blipFill>
        <p:spPr>
          <a:xfrm>
            <a:off x="1975757" y="132806"/>
            <a:ext cx="7977868" cy="6382294"/>
          </a:xfrm>
          <a:prstGeom prst="rect">
            <a:avLst/>
          </a:prstGeom>
        </p:spPr>
      </p:pic>
      <p:sp>
        <p:nvSpPr>
          <p:cNvPr id="5" name="pole tekstowe 4"/>
          <p:cNvSpPr txBox="1"/>
          <p:nvPr/>
        </p:nvSpPr>
        <p:spPr>
          <a:xfrm>
            <a:off x="4801451" y="6515100"/>
            <a:ext cx="7390549" cy="369332"/>
          </a:xfrm>
          <a:prstGeom prst="rect">
            <a:avLst/>
          </a:prstGeom>
          <a:noFill/>
        </p:spPr>
        <p:txBody>
          <a:bodyPr wrap="none" rtlCol="0">
            <a:spAutoFit/>
          </a:bodyPr>
          <a:lstStyle/>
          <a:p>
            <a:r>
              <a:rPr lang="pl-PL" dirty="0" smtClean="0"/>
              <a:t>https://www.exceptionnotfound.net/simply-solid-the-open-closed-principle/</a:t>
            </a:r>
            <a:endParaRPr lang="pl-PL" dirty="0"/>
          </a:p>
        </p:txBody>
      </p:sp>
    </p:spTree>
    <p:extLst>
      <p:ext uri="{BB962C8B-B14F-4D97-AF65-F5344CB8AC3E}">
        <p14:creationId xmlns:p14="http://schemas.microsoft.com/office/powerpoint/2010/main" val="33464842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Why</a:t>
            </a:r>
            <a:r>
              <a:rPr lang="pl-PL" dirty="0" smtClean="0"/>
              <a:t>?</a:t>
            </a:r>
            <a:endParaRPr lang="pl-PL" dirty="0"/>
          </a:p>
        </p:txBody>
      </p:sp>
      <p:sp>
        <p:nvSpPr>
          <p:cNvPr id="3" name="Symbol zastępczy zawartości 2"/>
          <p:cNvSpPr>
            <a:spLocks noGrp="1"/>
          </p:cNvSpPr>
          <p:nvPr>
            <p:ph idx="1"/>
          </p:nvPr>
        </p:nvSpPr>
        <p:spPr/>
        <p:txBody>
          <a:bodyPr/>
          <a:lstStyle/>
          <a:p>
            <a:r>
              <a:rPr lang="en-US" dirty="0" smtClean="0"/>
              <a:t>Changes in the existing code should be minimized, since it's assumed that the existing code is already unit tested and changes in already written code might affect the existing functionality in an unwanted manner.</a:t>
            </a:r>
            <a:endParaRPr lang="pl-PL" dirty="0" smtClean="0"/>
          </a:p>
          <a:p>
            <a:endParaRPr lang="pl-PL" dirty="0"/>
          </a:p>
        </p:txBody>
      </p:sp>
    </p:spTree>
    <p:extLst>
      <p:ext uri="{BB962C8B-B14F-4D97-AF65-F5344CB8AC3E}">
        <p14:creationId xmlns:p14="http://schemas.microsoft.com/office/powerpoint/2010/main" val="38096438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Single </a:t>
            </a:r>
            <a:r>
              <a:rPr lang="pl-PL" dirty="0" err="1" smtClean="0"/>
              <a:t>responsibility</a:t>
            </a:r>
            <a:r>
              <a:rPr lang="pl-PL" dirty="0" smtClean="0"/>
              <a:t> vs Open/</a:t>
            </a:r>
            <a:r>
              <a:rPr lang="pl-PL" dirty="0" err="1" smtClean="0"/>
              <a:t>closed</a:t>
            </a:r>
            <a:endParaRPr lang="pl-PL" dirty="0"/>
          </a:p>
        </p:txBody>
      </p:sp>
      <p:sp>
        <p:nvSpPr>
          <p:cNvPr id="3" name="Symbol zastępczy zawartości 2"/>
          <p:cNvSpPr>
            <a:spLocks noGrp="1"/>
          </p:cNvSpPr>
          <p:nvPr>
            <p:ph idx="1"/>
          </p:nvPr>
        </p:nvSpPr>
        <p:spPr/>
        <p:txBody>
          <a:bodyPr/>
          <a:lstStyle/>
          <a:p>
            <a:r>
              <a:rPr lang="pl-PL" dirty="0" smtClean="0"/>
              <a:t>„</a:t>
            </a:r>
            <a:r>
              <a:rPr lang="en-US" dirty="0" smtClean="0"/>
              <a:t>When we have code that has a single reason to change, introducing a new feature will create a secondary reason for that change. So both SRP and OCP would be violated. In the same way, if we have code that should only change when its main function changes and should remain unchanged when a new feature is added to it, thus respecting OCP, will mostly respect SRP also</a:t>
            </a:r>
            <a:r>
              <a:rPr lang="pl-PL" dirty="0" smtClean="0"/>
              <a:t>”.</a:t>
            </a:r>
            <a:endParaRPr lang="en-US" dirty="0" smtClean="0"/>
          </a:p>
          <a:p>
            <a:endParaRPr lang="pl-PL" dirty="0"/>
          </a:p>
        </p:txBody>
      </p:sp>
      <p:sp>
        <p:nvSpPr>
          <p:cNvPr id="4" name="Prostokąt 3"/>
          <p:cNvSpPr/>
          <p:nvPr/>
        </p:nvSpPr>
        <p:spPr>
          <a:xfrm>
            <a:off x="6993277" y="6176963"/>
            <a:ext cx="6096000" cy="646331"/>
          </a:xfrm>
          <a:prstGeom prst="rect">
            <a:avLst/>
          </a:prstGeom>
        </p:spPr>
        <p:txBody>
          <a:bodyPr>
            <a:spAutoFit/>
          </a:bodyPr>
          <a:lstStyle/>
          <a:p>
            <a:r>
              <a:rPr lang="en-GB" dirty="0"/>
              <a:t>https://code.tutsplus.com/tutorials/solid-part-2-the-openclosed-principle--net-36600</a:t>
            </a:r>
          </a:p>
        </p:txBody>
      </p:sp>
    </p:spTree>
    <p:extLst>
      <p:ext uri="{BB962C8B-B14F-4D97-AF65-F5344CB8AC3E}">
        <p14:creationId xmlns:p14="http://schemas.microsoft.com/office/powerpoint/2010/main" val="24067064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How to?</a:t>
            </a:r>
            <a:endParaRPr lang="pl-PL" dirty="0"/>
          </a:p>
        </p:txBody>
      </p:sp>
      <p:pic>
        <p:nvPicPr>
          <p:cNvPr id="2050" name="Picture 2" descr="violate1"/>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156307" y="2742441"/>
            <a:ext cx="5715000" cy="1038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98570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8" name="Rectangle 2"/>
          <p:cNvSpPr>
            <a:spLocks noGrp="1" noChangeArrowheads="1"/>
          </p:cNvSpPr>
          <p:nvPr>
            <p:ph idx="1"/>
          </p:nvPr>
        </p:nvSpPr>
        <p:spPr bwMode="auto">
          <a:xfrm>
            <a:off x="242206" y="307652"/>
            <a:ext cx="7689443" cy="2215991"/>
          </a:xfrm>
          <a:prstGeom prst="rect">
            <a:avLst/>
          </a:prstGeom>
          <a:solidFill>
            <a:schemeClr val="bg1">
              <a:lumMod val="95000"/>
            </a:schemeClr>
          </a:solid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1" i="0" u="none" strike="noStrike" cap="none" normalizeH="0" baseline="0" dirty="0" err="1" smtClean="0">
                <a:ln>
                  <a:noFill/>
                </a:ln>
                <a:solidFill>
                  <a:srgbClr val="006699"/>
                </a:solidFill>
                <a:effectLst/>
                <a:latin typeface="Source Code Pro" panose="020B0509030403020204" pitchFamily="49" charset="-18"/>
              </a:rPr>
              <a:t>function</a:t>
            </a:r>
            <a:r>
              <a:rPr kumimoji="0" lang="pl-PL" altLang="pl-PL" sz="1600" b="0" i="0" u="none" strike="noStrike" cap="none" normalizeH="0" baseline="0" dirty="0" smtClean="0">
                <a:ln>
                  <a:noFill/>
                </a:ln>
                <a:solidFill>
                  <a:srgbClr val="3A3A3A"/>
                </a:solidFill>
                <a:effectLst/>
                <a:latin typeface="Source Code Pro" panose="020B0509030403020204" pitchFamily="49" charset="-18"/>
              </a:rPr>
              <a:t> </a:t>
            </a:r>
            <a:r>
              <a:rPr kumimoji="0" lang="pl-PL" altLang="pl-PL" sz="1600" b="0" i="0" u="none" strike="noStrike" cap="none" normalizeH="0" baseline="0" dirty="0" err="1" smtClean="0">
                <a:ln>
                  <a:noFill/>
                </a:ln>
                <a:solidFill>
                  <a:srgbClr val="000000"/>
                </a:solidFill>
                <a:effectLst/>
                <a:latin typeface="Source Code Pro" panose="020B0509030403020204" pitchFamily="49" charset="-18"/>
              </a:rPr>
              <a:t>testItCanGetTheProgressOfAFileAsAPercent</a:t>
            </a:r>
            <a:r>
              <a:rPr kumimoji="0" lang="pl-PL" altLang="pl-PL" sz="1600" b="0" i="0" u="none" strike="noStrike" cap="none" normalizeH="0" baseline="0" dirty="0" smtClean="0">
                <a:ln>
                  <a:noFill/>
                </a:ln>
                <a:solidFill>
                  <a:srgbClr val="000000"/>
                </a:solidFill>
                <a:effectLst/>
                <a:latin typeface="Source Code Pro" panose="020B0509030403020204" pitchFamily="49" charset="-18"/>
              </a:rPr>
              <a:t>() {</a:t>
            </a:r>
            <a:endParaRPr kumimoji="0" lang="pl-PL" altLang="pl-PL"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smtClean="0">
                <a:ln>
                  <a:noFill/>
                </a:ln>
                <a:solidFill>
                  <a:srgbClr val="3A3A3A"/>
                </a:solidFill>
                <a:effectLst/>
                <a:latin typeface="Source Code Pro" panose="020B0509030403020204" pitchFamily="49" charset="-18"/>
              </a:rPr>
              <a:t>    </a:t>
            </a:r>
            <a:r>
              <a:rPr kumimoji="0" lang="pl-PL" altLang="pl-PL" sz="1600" b="0" i="0" u="none" strike="noStrike" cap="none" normalizeH="0" baseline="0" dirty="0" smtClean="0">
                <a:ln>
                  <a:noFill/>
                </a:ln>
                <a:solidFill>
                  <a:srgbClr val="AA7700"/>
                </a:solidFill>
                <a:effectLst/>
                <a:latin typeface="Source Code Pro" panose="020B0509030403020204" pitchFamily="49" charset="-18"/>
              </a:rPr>
              <a:t>$file</a:t>
            </a:r>
            <a:r>
              <a:rPr kumimoji="0" lang="pl-PL" altLang="pl-PL" sz="1600" b="0" i="0" u="none" strike="noStrike" cap="none" normalizeH="0" baseline="0" dirty="0" smtClean="0">
                <a:ln>
                  <a:noFill/>
                </a:ln>
                <a:solidFill>
                  <a:srgbClr val="3A3A3A"/>
                </a:solidFill>
                <a:effectLst/>
                <a:latin typeface="Source Code Pro" panose="020B0509030403020204" pitchFamily="49" charset="-18"/>
              </a:rPr>
              <a:t> </a:t>
            </a:r>
            <a:r>
              <a:rPr kumimoji="0" lang="pl-PL" altLang="pl-PL" sz="1600" b="0" i="0" u="none" strike="noStrike" cap="none" normalizeH="0" baseline="0" dirty="0" smtClean="0">
                <a:ln>
                  <a:noFill/>
                </a:ln>
                <a:solidFill>
                  <a:srgbClr val="000000"/>
                </a:solidFill>
                <a:effectLst/>
                <a:latin typeface="Source Code Pro" panose="020B0509030403020204" pitchFamily="49" charset="-18"/>
              </a:rPr>
              <a:t>= </a:t>
            </a:r>
            <a:r>
              <a:rPr kumimoji="0" lang="pl-PL" altLang="pl-PL" sz="1600" b="1" i="0" u="none" strike="noStrike" cap="none" normalizeH="0" baseline="0" dirty="0" err="1" smtClean="0">
                <a:ln>
                  <a:noFill/>
                </a:ln>
                <a:solidFill>
                  <a:srgbClr val="006699"/>
                </a:solidFill>
                <a:effectLst/>
                <a:latin typeface="Source Code Pro" panose="020B0509030403020204" pitchFamily="49" charset="-18"/>
              </a:rPr>
              <a:t>new</a:t>
            </a:r>
            <a:r>
              <a:rPr kumimoji="0" lang="pl-PL" altLang="pl-PL" sz="1600" b="0" i="0" u="none" strike="noStrike" cap="none" normalizeH="0" baseline="0" dirty="0" smtClean="0">
                <a:ln>
                  <a:noFill/>
                </a:ln>
                <a:solidFill>
                  <a:srgbClr val="3A3A3A"/>
                </a:solidFill>
                <a:effectLst/>
                <a:latin typeface="Source Code Pro" panose="020B0509030403020204" pitchFamily="49" charset="-18"/>
              </a:rPr>
              <a:t> </a:t>
            </a:r>
            <a:r>
              <a:rPr kumimoji="0" lang="pl-PL" altLang="pl-PL" sz="1600" b="0" i="0" u="none" strike="noStrike" cap="none" normalizeH="0" baseline="0" dirty="0" smtClean="0">
                <a:ln>
                  <a:noFill/>
                </a:ln>
                <a:solidFill>
                  <a:srgbClr val="000000"/>
                </a:solidFill>
                <a:effectLst/>
                <a:latin typeface="Source Code Pro" panose="020B0509030403020204" pitchFamily="49" charset="-18"/>
              </a:rPr>
              <a:t>File();</a:t>
            </a:r>
            <a:endParaRPr kumimoji="0" lang="pl-PL" altLang="pl-PL"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smtClean="0">
                <a:ln>
                  <a:noFill/>
                </a:ln>
                <a:solidFill>
                  <a:srgbClr val="3A3A3A"/>
                </a:solidFill>
                <a:effectLst/>
                <a:latin typeface="Source Code Pro" panose="020B0509030403020204" pitchFamily="49" charset="-18"/>
              </a:rPr>
              <a:t>    </a:t>
            </a:r>
            <a:r>
              <a:rPr kumimoji="0" lang="pl-PL" altLang="pl-PL" sz="1600" b="0" i="0" u="none" strike="noStrike" cap="none" normalizeH="0" baseline="0" dirty="0" smtClean="0">
                <a:ln>
                  <a:noFill/>
                </a:ln>
                <a:solidFill>
                  <a:srgbClr val="AA7700"/>
                </a:solidFill>
                <a:effectLst/>
                <a:latin typeface="Source Code Pro" panose="020B0509030403020204" pitchFamily="49" charset="-18"/>
              </a:rPr>
              <a:t>$file</a:t>
            </a:r>
            <a:r>
              <a:rPr kumimoji="0" lang="pl-PL" altLang="pl-PL" sz="1600" b="0" i="0" u="none" strike="noStrike" cap="none" normalizeH="0" baseline="0" dirty="0" smtClean="0">
                <a:ln>
                  <a:noFill/>
                </a:ln>
                <a:solidFill>
                  <a:srgbClr val="000000"/>
                </a:solidFill>
                <a:effectLst/>
                <a:latin typeface="Source Code Pro" panose="020B0509030403020204" pitchFamily="49" charset="-18"/>
              </a:rPr>
              <a:t>-&gt;</a:t>
            </a:r>
            <a:r>
              <a:rPr kumimoji="0" lang="pl-PL" altLang="pl-PL" sz="1600" b="0" i="0" u="none" strike="noStrike" cap="none" normalizeH="0" baseline="0" dirty="0" err="1" smtClean="0">
                <a:ln>
                  <a:noFill/>
                </a:ln>
                <a:solidFill>
                  <a:srgbClr val="000000"/>
                </a:solidFill>
                <a:effectLst/>
                <a:latin typeface="Source Code Pro" panose="020B0509030403020204" pitchFamily="49" charset="-18"/>
              </a:rPr>
              <a:t>length</a:t>
            </a:r>
            <a:r>
              <a:rPr kumimoji="0" lang="pl-PL" altLang="pl-PL" sz="1600" b="0" i="0" u="none" strike="noStrike" cap="none" normalizeH="0" baseline="0" dirty="0" smtClean="0">
                <a:ln>
                  <a:noFill/>
                </a:ln>
                <a:solidFill>
                  <a:srgbClr val="000000"/>
                </a:solidFill>
                <a:effectLst/>
                <a:latin typeface="Source Code Pro" panose="020B0509030403020204" pitchFamily="49" charset="-18"/>
              </a:rPr>
              <a:t> = 200;</a:t>
            </a:r>
            <a:endParaRPr kumimoji="0" lang="pl-PL" altLang="pl-PL"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smtClean="0">
                <a:ln>
                  <a:noFill/>
                </a:ln>
                <a:solidFill>
                  <a:srgbClr val="3A3A3A"/>
                </a:solidFill>
                <a:effectLst/>
                <a:latin typeface="Source Code Pro" panose="020B0509030403020204" pitchFamily="49" charset="-18"/>
              </a:rPr>
              <a:t>    </a:t>
            </a:r>
            <a:r>
              <a:rPr kumimoji="0" lang="pl-PL" altLang="pl-PL" sz="1600" b="0" i="0" u="none" strike="noStrike" cap="none" normalizeH="0" baseline="0" dirty="0" smtClean="0">
                <a:ln>
                  <a:noFill/>
                </a:ln>
                <a:solidFill>
                  <a:srgbClr val="AA7700"/>
                </a:solidFill>
                <a:effectLst/>
                <a:latin typeface="Source Code Pro" panose="020B0509030403020204" pitchFamily="49" charset="-18"/>
              </a:rPr>
              <a:t>$file</a:t>
            </a:r>
            <a:r>
              <a:rPr kumimoji="0" lang="pl-PL" altLang="pl-PL" sz="1600" b="0" i="0" u="none" strike="noStrike" cap="none" normalizeH="0" baseline="0" dirty="0" smtClean="0">
                <a:ln>
                  <a:noFill/>
                </a:ln>
                <a:solidFill>
                  <a:srgbClr val="000000"/>
                </a:solidFill>
                <a:effectLst/>
                <a:latin typeface="Source Code Pro" panose="020B0509030403020204" pitchFamily="49" charset="-18"/>
              </a:rPr>
              <a:t>-&gt;</a:t>
            </a:r>
            <a:r>
              <a:rPr kumimoji="0" lang="pl-PL" altLang="pl-PL" sz="1600" b="0" i="0" u="none" strike="noStrike" cap="none" normalizeH="0" baseline="0" dirty="0" err="1" smtClean="0">
                <a:ln>
                  <a:noFill/>
                </a:ln>
                <a:solidFill>
                  <a:srgbClr val="000000"/>
                </a:solidFill>
                <a:effectLst/>
                <a:latin typeface="Source Code Pro" panose="020B0509030403020204" pitchFamily="49" charset="-18"/>
              </a:rPr>
              <a:t>sent</a:t>
            </a:r>
            <a:r>
              <a:rPr kumimoji="0" lang="pl-PL" altLang="pl-PL" sz="1600" b="0" i="0" u="none" strike="noStrike" cap="none" normalizeH="0" baseline="0" dirty="0" smtClean="0">
                <a:ln>
                  <a:noFill/>
                </a:ln>
                <a:solidFill>
                  <a:srgbClr val="000000"/>
                </a:solidFill>
                <a:effectLst/>
                <a:latin typeface="Source Code Pro" panose="020B0509030403020204" pitchFamily="49" charset="-18"/>
              </a:rPr>
              <a:t> = 100;</a:t>
            </a:r>
            <a:endParaRPr kumimoji="0" lang="pl-PL" altLang="pl-PL"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smtClean="0">
                <a:ln>
                  <a:noFill/>
                </a:ln>
                <a:solidFill>
                  <a:srgbClr val="3A3A3A"/>
                </a:solidFill>
                <a:effectLst/>
                <a:latin typeface="Source Code Pro" panose="020B0509030403020204" pitchFamily="49" charset="-18"/>
              </a:rPr>
              <a:t> </a:t>
            </a:r>
            <a:endParaRPr kumimoji="0" lang="pl-PL" altLang="pl-PL"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smtClean="0">
                <a:ln>
                  <a:noFill/>
                </a:ln>
                <a:solidFill>
                  <a:srgbClr val="3A3A3A"/>
                </a:solidFill>
                <a:effectLst/>
                <a:latin typeface="Source Code Pro" panose="020B0509030403020204" pitchFamily="49" charset="-18"/>
              </a:rPr>
              <a:t>    </a:t>
            </a:r>
            <a:r>
              <a:rPr kumimoji="0" lang="pl-PL" altLang="pl-PL" sz="1600" b="0" i="0" u="none" strike="noStrike" cap="none" normalizeH="0" baseline="0" dirty="0" smtClean="0">
                <a:ln>
                  <a:noFill/>
                </a:ln>
                <a:solidFill>
                  <a:srgbClr val="AA7700"/>
                </a:solidFill>
                <a:effectLst/>
                <a:latin typeface="Source Code Pro" panose="020B0509030403020204" pitchFamily="49" charset="-18"/>
              </a:rPr>
              <a:t>$</a:t>
            </a:r>
            <a:r>
              <a:rPr kumimoji="0" lang="pl-PL" altLang="pl-PL" sz="1600" b="0" i="0" u="none" strike="noStrike" cap="none" normalizeH="0" baseline="0" dirty="0" err="1" smtClean="0">
                <a:ln>
                  <a:noFill/>
                </a:ln>
                <a:solidFill>
                  <a:srgbClr val="AA7700"/>
                </a:solidFill>
                <a:effectLst/>
                <a:latin typeface="Source Code Pro" panose="020B0509030403020204" pitchFamily="49" charset="-18"/>
              </a:rPr>
              <a:t>progress</a:t>
            </a:r>
            <a:r>
              <a:rPr kumimoji="0" lang="pl-PL" altLang="pl-PL" sz="1600" b="0" i="0" u="none" strike="noStrike" cap="none" normalizeH="0" baseline="0" dirty="0" smtClean="0">
                <a:ln>
                  <a:noFill/>
                </a:ln>
                <a:solidFill>
                  <a:srgbClr val="3A3A3A"/>
                </a:solidFill>
                <a:effectLst/>
                <a:latin typeface="Source Code Pro" panose="020B0509030403020204" pitchFamily="49" charset="-18"/>
              </a:rPr>
              <a:t> </a:t>
            </a:r>
            <a:r>
              <a:rPr kumimoji="0" lang="pl-PL" altLang="pl-PL" sz="1600" b="0" i="0" u="none" strike="noStrike" cap="none" normalizeH="0" baseline="0" dirty="0" smtClean="0">
                <a:ln>
                  <a:noFill/>
                </a:ln>
                <a:solidFill>
                  <a:srgbClr val="000000"/>
                </a:solidFill>
                <a:effectLst/>
                <a:latin typeface="Source Code Pro" panose="020B0509030403020204" pitchFamily="49" charset="-18"/>
              </a:rPr>
              <a:t>= </a:t>
            </a:r>
            <a:r>
              <a:rPr kumimoji="0" lang="pl-PL" altLang="pl-PL" sz="1600" b="1" i="0" u="none" strike="noStrike" cap="none" normalizeH="0" baseline="0" dirty="0" err="1" smtClean="0">
                <a:ln>
                  <a:noFill/>
                </a:ln>
                <a:solidFill>
                  <a:srgbClr val="006699"/>
                </a:solidFill>
                <a:effectLst/>
                <a:latin typeface="Source Code Pro" panose="020B0509030403020204" pitchFamily="49" charset="-18"/>
              </a:rPr>
              <a:t>new</a:t>
            </a:r>
            <a:r>
              <a:rPr kumimoji="0" lang="pl-PL" altLang="pl-PL" sz="1600" b="0" i="0" u="none" strike="noStrike" cap="none" normalizeH="0" baseline="0" dirty="0" smtClean="0">
                <a:ln>
                  <a:noFill/>
                </a:ln>
                <a:solidFill>
                  <a:srgbClr val="3A3A3A"/>
                </a:solidFill>
                <a:effectLst/>
                <a:latin typeface="Source Code Pro" panose="020B0509030403020204" pitchFamily="49" charset="-18"/>
              </a:rPr>
              <a:t> </a:t>
            </a:r>
            <a:r>
              <a:rPr kumimoji="0" lang="pl-PL" altLang="pl-PL" sz="1600" b="0" i="0" u="none" strike="noStrike" cap="none" normalizeH="0" baseline="0" dirty="0" smtClean="0">
                <a:ln>
                  <a:noFill/>
                </a:ln>
                <a:solidFill>
                  <a:srgbClr val="000000"/>
                </a:solidFill>
                <a:effectLst/>
                <a:latin typeface="Source Code Pro" panose="020B0509030403020204" pitchFamily="49" charset="-18"/>
              </a:rPr>
              <a:t>Progress(</a:t>
            </a:r>
            <a:r>
              <a:rPr kumimoji="0" lang="pl-PL" altLang="pl-PL" sz="1600" b="0" i="0" u="none" strike="noStrike" cap="none" normalizeH="0" baseline="0" dirty="0" smtClean="0">
                <a:ln>
                  <a:noFill/>
                </a:ln>
                <a:solidFill>
                  <a:srgbClr val="AA7700"/>
                </a:solidFill>
                <a:effectLst/>
                <a:latin typeface="Source Code Pro" panose="020B0509030403020204" pitchFamily="49" charset="-18"/>
              </a:rPr>
              <a:t>$file</a:t>
            </a:r>
            <a:r>
              <a:rPr kumimoji="0" lang="pl-PL" altLang="pl-PL" sz="1600" b="0" i="0" u="none" strike="noStrike" cap="none" normalizeH="0" baseline="0" dirty="0" smtClean="0">
                <a:ln>
                  <a:noFill/>
                </a:ln>
                <a:solidFill>
                  <a:srgbClr val="000000"/>
                </a:solidFill>
                <a:effectLst/>
                <a:latin typeface="Source Code Pro" panose="020B0509030403020204" pitchFamily="49" charset="-18"/>
              </a:rPr>
              <a:t>);</a:t>
            </a:r>
            <a:endParaRPr kumimoji="0" lang="pl-PL" altLang="pl-PL"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smtClean="0">
                <a:ln>
                  <a:noFill/>
                </a:ln>
                <a:solidFill>
                  <a:srgbClr val="3A3A3A"/>
                </a:solidFill>
                <a:effectLst/>
                <a:latin typeface="Source Code Pro" panose="020B0509030403020204" pitchFamily="49" charset="-18"/>
              </a:rPr>
              <a:t> </a:t>
            </a:r>
            <a:endParaRPr kumimoji="0" lang="pl-PL" altLang="pl-PL"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smtClean="0">
                <a:ln>
                  <a:noFill/>
                </a:ln>
                <a:solidFill>
                  <a:srgbClr val="3A3A3A"/>
                </a:solidFill>
                <a:effectLst/>
                <a:latin typeface="Source Code Pro" panose="020B0509030403020204" pitchFamily="49" charset="-18"/>
              </a:rPr>
              <a:t>    </a:t>
            </a:r>
            <a:r>
              <a:rPr kumimoji="0" lang="pl-PL" altLang="pl-PL" sz="1600" b="0" i="0" u="none" strike="noStrike" cap="none" normalizeH="0" baseline="0" dirty="0" smtClean="0">
                <a:ln>
                  <a:noFill/>
                </a:ln>
                <a:solidFill>
                  <a:srgbClr val="AA7700"/>
                </a:solidFill>
                <a:effectLst/>
                <a:latin typeface="Source Code Pro" panose="020B0509030403020204" pitchFamily="49" charset="-18"/>
              </a:rPr>
              <a:t>$</a:t>
            </a:r>
            <a:r>
              <a:rPr kumimoji="0" lang="pl-PL" altLang="pl-PL" sz="1600" b="0" i="0" u="none" strike="noStrike" cap="none" normalizeH="0" baseline="0" dirty="0" err="1" smtClean="0">
                <a:ln>
                  <a:noFill/>
                </a:ln>
                <a:solidFill>
                  <a:srgbClr val="AA7700"/>
                </a:solidFill>
                <a:effectLst/>
                <a:latin typeface="Source Code Pro" panose="020B0509030403020204" pitchFamily="49" charset="-18"/>
              </a:rPr>
              <a:t>this</a:t>
            </a:r>
            <a:r>
              <a:rPr kumimoji="0" lang="pl-PL" altLang="pl-PL" sz="1600" b="0" i="0" u="none" strike="noStrike" cap="none" normalizeH="0" baseline="0" dirty="0" smtClean="0">
                <a:ln>
                  <a:noFill/>
                </a:ln>
                <a:solidFill>
                  <a:srgbClr val="000000"/>
                </a:solidFill>
                <a:effectLst/>
                <a:latin typeface="Source Code Pro" panose="020B0509030403020204" pitchFamily="49" charset="-18"/>
              </a:rPr>
              <a:t>-&gt;</a:t>
            </a:r>
            <a:r>
              <a:rPr kumimoji="0" lang="pl-PL" altLang="pl-PL" sz="1600" b="0" i="0" u="none" strike="noStrike" cap="none" normalizeH="0" baseline="0" dirty="0" err="1" smtClean="0">
                <a:ln>
                  <a:noFill/>
                </a:ln>
                <a:solidFill>
                  <a:srgbClr val="000000"/>
                </a:solidFill>
                <a:effectLst/>
                <a:latin typeface="Source Code Pro" panose="020B0509030403020204" pitchFamily="49" charset="-18"/>
              </a:rPr>
              <a:t>assertEquals</a:t>
            </a:r>
            <a:r>
              <a:rPr kumimoji="0" lang="pl-PL" altLang="pl-PL" sz="1600" b="0" i="0" u="none" strike="noStrike" cap="none" normalizeH="0" baseline="0" dirty="0" smtClean="0">
                <a:ln>
                  <a:noFill/>
                </a:ln>
                <a:solidFill>
                  <a:srgbClr val="000000"/>
                </a:solidFill>
                <a:effectLst/>
                <a:latin typeface="Source Code Pro" panose="020B0509030403020204" pitchFamily="49" charset="-18"/>
              </a:rPr>
              <a:t>(50, </a:t>
            </a:r>
            <a:r>
              <a:rPr kumimoji="0" lang="pl-PL" altLang="pl-PL" sz="1600" b="0" i="0" u="none" strike="noStrike" cap="none" normalizeH="0" baseline="0" dirty="0" smtClean="0">
                <a:ln>
                  <a:noFill/>
                </a:ln>
                <a:solidFill>
                  <a:srgbClr val="AA7700"/>
                </a:solidFill>
                <a:effectLst/>
                <a:latin typeface="Source Code Pro" panose="020B0509030403020204" pitchFamily="49" charset="-18"/>
              </a:rPr>
              <a:t>$</a:t>
            </a:r>
            <a:r>
              <a:rPr kumimoji="0" lang="pl-PL" altLang="pl-PL" sz="1600" b="0" i="0" u="none" strike="noStrike" cap="none" normalizeH="0" baseline="0" dirty="0" err="1" smtClean="0">
                <a:ln>
                  <a:noFill/>
                </a:ln>
                <a:solidFill>
                  <a:srgbClr val="AA7700"/>
                </a:solidFill>
                <a:effectLst/>
                <a:latin typeface="Source Code Pro" panose="020B0509030403020204" pitchFamily="49" charset="-18"/>
              </a:rPr>
              <a:t>progress</a:t>
            </a:r>
            <a:r>
              <a:rPr kumimoji="0" lang="pl-PL" altLang="pl-PL" sz="1600" b="0" i="0" u="none" strike="noStrike" cap="none" normalizeH="0" baseline="0" dirty="0" smtClean="0">
                <a:ln>
                  <a:noFill/>
                </a:ln>
                <a:solidFill>
                  <a:srgbClr val="000000"/>
                </a:solidFill>
                <a:effectLst/>
                <a:latin typeface="Source Code Pro" panose="020B0509030403020204" pitchFamily="49" charset="-18"/>
              </a:rPr>
              <a:t>-&gt;</a:t>
            </a:r>
            <a:r>
              <a:rPr kumimoji="0" lang="pl-PL" altLang="pl-PL" sz="1600" b="0" i="0" u="none" strike="noStrike" cap="none" normalizeH="0" baseline="0" dirty="0" err="1" smtClean="0">
                <a:ln>
                  <a:noFill/>
                </a:ln>
                <a:solidFill>
                  <a:srgbClr val="000000"/>
                </a:solidFill>
                <a:effectLst/>
                <a:latin typeface="Source Code Pro" panose="020B0509030403020204" pitchFamily="49" charset="-18"/>
              </a:rPr>
              <a:t>getAsPercent</a:t>
            </a:r>
            <a:r>
              <a:rPr kumimoji="0" lang="pl-PL" altLang="pl-PL" sz="1600" b="0" i="0" u="none" strike="noStrike" cap="none" normalizeH="0" baseline="0" dirty="0" smtClean="0">
                <a:ln>
                  <a:noFill/>
                </a:ln>
                <a:solidFill>
                  <a:srgbClr val="000000"/>
                </a:solidFill>
                <a:effectLst/>
                <a:latin typeface="Source Code Pro" panose="020B0509030403020204" pitchFamily="49" charset="-18"/>
              </a:rPr>
              <a:t>());</a:t>
            </a:r>
            <a:endParaRPr kumimoji="0" lang="pl-PL" altLang="pl-PL"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smtClean="0">
                <a:ln>
                  <a:noFill/>
                </a:ln>
                <a:solidFill>
                  <a:srgbClr val="000000"/>
                </a:solidFill>
                <a:effectLst/>
                <a:latin typeface="Source Code Pro" panose="020B0509030403020204" pitchFamily="49" charset="-18"/>
              </a:rPr>
              <a:t>}</a:t>
            </a:r>
            <a:endParaRPr kumimoji="0" lang="pl-PL" altLang="pl-PL" sz="36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3"/>
          <p:cNvSpPr>
            <a:spLocks noChangeArrowheads="1"/>
          </p:cNvSpPr>
          <p:nvPr/>
        </p:nvSpPr>
        <p:spPr bwMode="auto">
          <a:xfrm>
            <a:off x="8227213" y="2844462"/>
            <a:ext cx="3618889" cy="3171600"/>
          </a:xfrm>
          <a:prstGeom prst="rect">
            <a:avLst/>
          </a:prstGeom>
          <a:solidFill>
            <a:schemeClr val="bg1">
              <a:lumMod val="95000"/>
            </a:schemeClr>
          </a:solidFill>
          <a:ln>
            <a:noFill/>
          </a:ln>
          <a:effec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1" i="0" u="none" strike="noStrike" cap="none" normalizeH="0" baseline="0" dirty="0" err="1" smtClean="0">
                <a:ln>
                  <a:noFill/>
                </a:ln>
                <a:solidFill>
                  <a:srgbClr val="006699"/>
                </a:solidFill>
                <a:effectLst/>
                <a:latin typeface="Source Code Pro" panose="020B0509030403020204" pitchFamily="49" charset="-18"/>
              </a:rPr>
              <a:t>class</a:t>
            </a:r>
            <a:r>
              <a:rPr kumimoji="0" lang="pl-PL" altLang="pl-PL" sz="1600" b="0" i="0" u="none" strike="noStrike" cap="none" normalizeH="0" baseline="0" dirty="0" smtClean="0">
                <a:ln>
                  <a:noFill/>
                </a:ln>
                <a:solidFill>
                  <a:srgbClr val="3A3A3A"/>
                </a:solidFill>
                <a:effectLst/>
                <a:latin typeface="Source Code Pro" panose="020B0509030403020204" pitchFamily="49" charset="-18"/>
              </a:rPr>
              <a:t> </a:t>
            </a:r>
            <a:r>
              <a:rPr kumimoji="0" lang="pl-PL" altLang="pl-PL" sz="1600" b="0" i="0" u="none" strike="noStrike" cap="none" normalizeH="0" baseline="0" dirty="0" smtClean="0">
                <a:ln>
                  <a:noFill/>
                </a:ln>
                <a:solidFill>
                  <a:srgbClr val="000000"/>
                </a:solidFill>
                <a:effectLst/>
                <a:latin typeface="Source Code Pro" panose="020B0509030403020204" pitchFamily="49" charset="-18"/>
              </a:rPr>
              <a:t>File {</a:t>
            </a:r>
            <a:endParaRPr kumimoji="0" lang="pl-PL" altLang="pl-PL"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smtClean="0">
                <a:ln>
                  <a:noFill/>
                </a:ln>
                <a:solidFill>
                  <a:srgbClr val="3A3A3A"/>
                </a:solidFill>
                <a:effectLst/>
                <a:latin typeface="Source Code Pro" panose="020B0509030403020204" pitchFamily="49" charset="-18"/>
              </a:rPr>
              <a:t>    </a:t>
            </a:r>
            <a:r>
              <a:rPr kumimoji="0" lang="pl-PL" altLang="pl-PL" sz="1600" b="1" i="0" u="none" strike="noStrike" cap="none" normalizeH="0" baseline="0" dirty="0" smtClean="0">
                <a:ln>
                  <a:noFill/>
                </a:ln>
                <a:solidFill>
                  <a:srgbClr val="006699"/>
                </a:solidFill>
                <a:effectLst/>
                <a:latin typeface="Source Code Pro" panose="020B0509030403020204" pitchFamily="49" charset="-18"/>
              </a:rPr>
              <a:t>public</a:t>
            </a:r>
            <a:r>
              <a:rPr kumimoji="0" lang="pl-PL" altLang="pl-PL" sz="1600" b="0" i="0" u="none" strike="noStrike" cap="none" normalizeH="0" baseline="0" dirty="0" smtClean="0">
                <a:ln>
                  <a:noFill/>
                </a:ln>
                <a:solidFill>
                  <a:srgbClr val="3A3A3A"/>
                </a:solidFill>
                <a:effectLst/>
                <a:latin typeface="Source Code Pro" panose="020B0509030403020204" pitchFamily="49" charset="-18"/>
              </a:rPr>
              <a:t> </a:t>
            </a:r>
            <a:r>
              <a:rPr kumimoji="0" lang="pl-PL" altLang="pl-PL" sz="1600" b="0" i="0" u="none" strike="noStrike" cap="none" normalizeH="0" baseline="0" dirty="0" smtClean="0">
                <a:ln>
                  <a:noFill/>
                </a:ln>
                <a:solidFill>
                  <a:srgbClr val="AA7700"/>
                </a:solidFill>
                <a:effectLst/>
                <a:latin typeface="Source Code Pro" panose="020B0509030403020204" pitchFamily="49" charset="-18"/>
              </a:rPr>
              <a:t>$</a:t>
            </a:r>
            <a:r>
              <a:rPr kumimoji="0" lang="pl-PL" altLang="pl-PL" sz="1600" b="0" i="0" u="none" strike="noStrike" cap="none" normalizeH="0" baseline="0" dirty="0" err="1" smtClean="0">
                <a:ln>
                  <a:noFill/>
                </a:ln>
                <a:solidFill>
                  <a:srgbClr val="AA7700"/>
                </a:solidFill>
                <a:effectLst/>
                <a:latin typeface="Source Code Pro" panose="020B0509030403020204" pitchFamily="49" charset="-18"/>
              </a:rPr>
              <a:t>length</a:t>
            </a:r>
            <a:r>
              <a:rPr kumimoji="0" lang="pl-PL" altLang="pl-PL" sz="1600" b="0" i="0" u="none" strike="noStrike" cap="none" normalizeH="0" baseline="0" dirty="0" smtClean="0">
                <a:ln>
                  <a:noFill/>
                </a:ln>
                <a:solidFill>
                  <a:srgbClr val="000000"/>
                </a:solidFill>
                <a:effectLst/>
                <a:latin typeface="Source Code Pro" panose="020B0509030403020204" pitchFamily="49" charset="-18"/>
              </a:rPr>
              <a:t>;</a:t>
            </a:r>
            <a:endParaRPr kumimoji="0" lang="pl-PL" altLang="pl-PL"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smtClean="0">
                <a:ln>
                  <a:noFill/>
                </a:ln>
                <a:solidFill>
                  <a:srgbClr val="3A3A3A"/>
                </a:solidFill>
                <a:effectLst/>
                <a:latin typeface="Source Code Pro" panose="020B0509030403020204" pitchFamily="49" charset="-18"/>
              </a:rPr>
              <a:t>    </a:t>
            </a:r>
            <a:r>
              <a:rPr kumimoji="0" lang="pl-PL" altLang="pl-PL" sz="1600" b="1" i="0" u="none" strike="noStrike" cap="none" normalizeH="0" baseline="0" dirty="0" smtClean="0">
                <a:ln>
                  <a:noFill/>
                </a:ln>
                <a:solidFill>
                  <a:srgbClr val="006699"/>
                </a:solidFill>
                <a:effectLst/>
                <a:latin typeface="Source Code Pro" panose="020B0509030403020204" pitchFamily="49" charset="-18"/>
              </a:rPr>
              <a:t>public</a:t>
            </a:r>
            <a:r>
              <a:rPr kumimoji="0" lang="pl-PL" altLang="pl-PL" sz="1600" b="0" i="0" u="none" strike="noStrike" cap="none" normalizeH="0" baseline="0" dirty="0" smtClean="0">
                <a:ln>
                  <a:noFill/>
                </a:ln>
                <a:solidFill>
                  <a:srgbClr val="3A3A3A"/>
                </a:solidFill>
                <a:effectLst/>
                <a:latin typeface="Source Code Pro" panose="020B0509030403020204" pitchFamily="49" charset="-18"/>
              </a:rPr>
              <a:t> </a:t>
            </a:r>
            <a:r>
              <a:rPr kumimoji="0" lang="pl-PL" altLang="pl-PL" sz="1600" b="0" i="0" u="none" strike="noStrike" cap="none" normalizeH="0" baseline="0" dirty="0" smtClean="0">
                <a:ln>
                  <a:noFill/>
                </a:ln>
                <a:solidFill>
                  <a:srgbClr val="AA7700"/>
                </a:solidFill>
                <a:effectLst/>
                <a:latin typeface="Source Code Pro" panose="020B0509030403020204" pitchFamily="49" charset="-18"/>
              </a:rPr>
              <a:t>$</a:t>
            </a:r>
            <a:r>
              <a:rPr kumimoji="0" lang="pl-PL" altLang="pl-PL" sz="1600" b="0" i="0" u="none" strike="noStrike" cap="none" normalizeH="0" baseline="0" dirty="0" err="1" smtClean="0">
                <a:ln>
                  <a:noFill/>
                </a:ln>
                <a:solidFill>
                  <a:srgbClr val="AA7700"/>
                </a:solidFill>
                <a:effectLst/>
                <a:latin typeface="Source Code Pro" panose="020B0509030403020204" pitchFamily="49" charset="-18"/>
              </a:rPr>
              <a:t>sent</a:t>
            </a:r>
            <a:r>
              <a:rPr kumimoji="0" lang="pl-PL" altLang="pl-PL" sz="1600" b="0" i="0" u="none" strike="noStrike" cap="none" normalizeH="0" baseline="0" dirty="0" smtClean="0">
                <a:ln>
                  <a:noFill/>
                </a:ln>
                <a:solidFill>
                  <a:srgbClr val="000000"/>
                </a:solidFill>
                <a:effectLst/>
                <a:latin typeface="Source Code Pro" panose="020B0509030403020204" pitchFamily="49" charset="-18"/>
              </a:rPr>
              <a:t>;</a:t>
            </a:r>
            <a:endParaRPr kumimoji="0" lang="pl-PL" altLang="pl-PL"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smtClean="0">
                <a:ln>
                  <a:noFill/>
                </a:ln>
                <a:solidFill>
                  <a:srgbClr val="000000"/>
                </a:solidFill>
                <a:effectLst/>
                <a:latin typeface="Source Code Pro" panose="020B0509030403020204" pitchFamily="49" charset="-18"/>
              </a:rPr>
              <a:t>}</a:t>
            </a:r>
            <a:endParaRPr kumimoji="0" lang="pl-PL" altLang="pl-PL" sz="36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5"/>
          <p:cNvSpPr>
            <a:spLocks noChangeArrowheads="1"/>
          </p:cNvSpPr>
          <p:nvPr/>
        </p:nvSpPr>
        <p:spPr bwMode="auto">
          <a:xfrm>
            <a:off x="242207" y="2844463"/>
            <a:ext cx="7689442" cy="3170099"/>
          </a:xfrm>
          <a:prstGeom prst="rect">
            <a:avLst/>
          </a:prstGeom>
          <a:solidFill>
            <a:schemeClr val="bg1">
              <a:lumMod val="95000"/>
            </a:schemeClr>
          </a:solid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1" i="0" u="none" strike="noStrike" cap="none" normalizeH="0" baseline="0" dirty="0" err="1" smtClean="0">
                <a:ln>
                  <a:noFill/>
                </a:ln>
                <a:solidFill>
                  <a:srgbClr val="006699"/>
                </a:solidFill>
                <a:effectLst/>
                <a:latin typeface="Source Code Pro" panose="020B0509030403020204" pitchFamily="49" charset="-18"/>
              </a:rPr>
              <a:t>class</a:t>
            </a:r>
            <a:r>
              <a:rPr kumimoji="0" lang="pl-PL" altLang="pl-PL" sz="1600" b="0" i="0" u="none" strike="noStrike" cap="none" normalizeH="0" baseline="0" dirty="0" smtClean="0">
                <a:ln>
                  <a:noFill/>
                </a:ln>
                <a:solidFill>
                  <a:srgbClr val="3A3A3A"/>
                </a:solidFill>
                <a:effectLst/>
                <a:latin typeface="Source Code Pro" panose="020B0509030403020204" pitchFamily="49" charset="-18"/>
              </a:rPr>
              <a:t> </a:t>
            </a:r>
            <a:r>
              <a:rPr kumimoji="0" lang="pl-PL" altLang="pl-PL" sz="1600" b="0" i="0" u="none" strike="noStrike" cap="none" normalizeH="0" baseline="0" dirty="0" smtClean="0">
                <a:ln>
                  <a:noFill/>
                </a:ln>
                <a:solidFill>
                  <a:srgbClr val="000000"/>
                </a:solidFill>
                <a:effectLst/>
                <a:latin typeface="Source Code Pro" panose="020B0509030403020204" pitchFamily="49" charset="-18"/>
              </a:rPr>
              <a:t>Progress {</a:t>
            </a:r>
            <a:endParaRPr kumimoji="0" lang="pl-PL" altLang="pl-PL"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smtClean="0">
                <a:ln>
                  <a:noFill/>
                </a:ln>
                <a:solidFill>
                  <a:srgbClr val="3A3A3A"/>
                </a:solidFill>
                <a:effectLst/>
                <a:latin typeface="Source Code Pro" panose="020B0509030403020204" pitchFamily="49" charset="-18"/>
              </a:rPr>
              <a:t> </a:t>
            </a:r>
            <a:endParaRPr kumimoji="0" lang="pl-PL" altLang="pl-PL"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smtClean="0">
                <a:ln>
                  <a:noFill/>
                </a:ln>
                <a:solidFill>
                  <a:srgbClr val="3A3A3A"/>
                </a:solidFill>
                <a:effectLst/>
                <a:latin typeface="Source Code Pro" panose="020B0509030403020204" pitchFamily="49" charset="-18"/>
              </a:rPr>
              <a:t>    </a:t>
            </a:r>
            <a:r>
              <a:rPr kumimoji="0" lang="pl-PL" altLang="pl-PL" sz="1600" b="1" i="0" u="none" strike="noStrike" cap="none" normalizeH="0" baseline="0" dirty="0" err="1" smtClean="0">
                <a:ln>
                  <a:noFill/>
                </a:ln>
                <a:solidFill>
                  <a:srgbClr val="006699"/>
                </a:solidFill>
                <a:effectLst/>
                <a:latin typeface="Source Code Pro" panose="020B0509030403020204" pitchFamily="49" charset="-18"/>
              </a:rPr>
              <a:t>private</a:t>
            </a:r>
            <a:r>
              <a:rPr kumimoji="0" lang="pl-PL" altLang="pl-PL" sz="1600" b="0" i="0" u="none" strike="noStrike" cap="none" normalizeH="0" baseline="0" dirty="0" smtClean="0">
                <a:ln>
                  <a:noFill/>
                </a:ln>
                <a:solidFill>
                  <a:srgbClr val="3A3A3A"/>
                </a:solidFill>
                <a:effectLst/>
                <a:latin typeface="Source Code Pro" panose="020B0509030403020204" pitchFamily="49" charset="-18"/>
              </a:rPr>
              <a:t> </a:t>
            </a:r>
            <a:r>
              <a:rPr kumimoji="0" lang="pl-PL" altLang="pl-PL" sz="1600" b="0" i="0" u="none" strike="noStrike" cap="none" normalizeH="0" baseline="0" dirty="0" smtClean="0">
                <a:ln>
                  <a:noFill/>
                </a:ln>
                <a:solidFill>
                  <a:srgbClr val="AA7700"/>
                </a:solidFill>
                <a:effectLst/>
                <a:latin typeface="Source Code Pro" panose="020B0509030403020204" pitchFamily="49" charset="-18"/>
              </a:rPr>
              <a:t>$file</a:t>
            </a:r>
            <a:r>
              <a:rPr kumimoji="0" lang="pl-PL" altLang="pl-PL" sz="1600" b="0" i="0" u="none" strike="noStrike" cap="none" normalizeH="0" baseline="0" dirty="0" smtClean="0">
                <a:ln>
                  <a:noFill/>
                </a:ln>
                <a:solidFill>
                  <a:srgbClr val="000000"/>
                </a:solidFill>
                <a:effectLst/>
                <a:latin typeface="Source Code Pro" panose="020B0509030403020204" pitchFamily="49" charset="-18"/>
              </a:rPr>
              <a:t>;</a:t>
            </a:r>
            <a:endParaRPr kumimoji="0" lang="pl-PL" altLang="pl-PL"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smtClean="0">
                <a:ln>
                  <a:noFill/>
                </a:ln>
                <a:solidFill>
                  <a:srgbClr val="3A3A3A"/>
                </a:solidFill>
                <a:effectLst/>
                <a:latin typeface="Source Code Pro" panose="020B0509030403020204" pitchFamily="49" charset="-18"/>
              </a:rPr>
              <a:t> </a:t>
            </a:r>
            <a:endParaRPr kumimoji="0" lang="pl-PL" altLang="pl-PL"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smtClean="0">
                <a:ln>
                  <a:noFill/>
                </a:ln>
                <a:solidFill>
                  <a:srgbClr val="3A3A3A"/>
                </a:solidFill>
                <a:effectLst/>
                <a:latin typeface="Source Code Pro" panose="020B0509030403020204" pitchFamily="49" charset="-18"/>
              </a:rPr>
              <a:t>    </a:t>
            </a:r>
            <a:r>
              <a:rPr kumimoji="0" lang="pl-PL" altLang="pl-PL" sz="1600" b="1" i="0" u="none" strike="noStrike" cap="none" normalizeH="0" baseline="0" dirty="0" err="1" smtClean="0">
                <a:ln>
                  <a:noFill/>
                </a:ln>
                <a:solidFill>
                  <a:srgbClr val="006699"/>
                </a:solidFill>
                <a:effectLst/>
                <a:latin typeface="Source Code Pro" panose="020B0509030403020204" pitchFamily="49" charset="-18"/>
              </a:rPr>
              <a:t>function</a:t>
            </a:r>
            <a:r>
              <a:rPr kumimoji="0" lang="pl-PL" altLang="pl-PL" sz="1600" b="0" i="0" u="none" strike="noStrike" cap="none" normalizeH="0" baseline="0" dirty="0" smtClean="0">
                <a:ln>
                  <a:noFill/>
                </a:ln>
                <a:solidFill>
                  <a:srgbClr val="3A3A3A"/>
                </a:solidFill>
                <a:effectLst/>
                <a:latin typeface="Source Code Pro" panose="020B0509030403020204" pitchFamily="49" charset="-18"/>
              </a:rPr>
              <a:t> </a:t>
            </a:r>
            <a:r>
              <a:rPr kumimoji="0" lang="pl-PL" altLang="pl-PL" sz="1600" b="0" i="0" u="none" strike="noStrike" cap="none" normalizeH="0" baseline="0" dirty="0" smtClean="0">
                <a:ln>
                  <a:noFill/>
                </a:ln>
                <a:solidFill>
                  <a:srgbClr val="000000"/>
                </a:solidFill>
                <a:effectLst/>
                <a:latin typeface="Source Code Pro" panose="020B0509030403020204" pitchFamily="49" charset="-18"/>
              </a:rPr>
              <a:t>__</a:t>
            </a:r>
            <a:r>
              <a:rPr kumimoji="0" lang="pl-PL" altLang="pl-PL" sz="1600" b="0" i="0" u="none" strike="noStrike" cap="none" normalizeH="0" baseline="0" dirty="0" err="1" smtClean="0">
                <a:ln>
                  <a:noFill/>
                </a:ln>
                <a:solidFill>
                  <a:srgbClr val="000000"/>
                </a:solidFill>
                <a:effectLst/>
                <a:latin typeface="Source Code Pro" panose="020B0509030403020204" pitchFamily="49" charset="-18"/>
              </a:rPr>
              <a:t>construct</a:t>
            </a:r>
            <a:r>
              <a:rPr kumimoji="0" lang="pl-PL" altLang="pl-PL" sz="1600" b="0" i="0" u="none" strike="noStrike" cap="none" normalizeH="0" baseline="0" dirty="0" smtClean="0">
                <a:ln>
                  <a:noFill/>
                </a:ln>
                <a:solidFill>
                  <a:srgbClr val="000000"/>
                </a:solidFill>
                <a:effectLst/>
                <a:latin typeface="Source Code Pro" panose="020B0509030403020204" pitchFamily="49" charset="-18"/>
              </a:rPr>
              <a:t>(File </a:t>
            </a:r>
            <a:r>
              <a:rPr kumimoji="0" lang="pl-PL" altLang="pl-PL" sz="1600" b="0" i="0" u="none" strike="noStrike" cap="none" normalizeH="0" baseline="0" dirty="0" smtClean="0">
                <a:ln>
                  <a:noFill/>
                </a:ln>
                <a:solidFill>
                  <a:srgbClr val="AA7700"/>
                </a:solidFill>
                <a:effectLst/>
                <a:latin typeface="Source Code Pro" panose="020B0509030403020204" pitchFamily="49" charset="-18"/>
              </a:rPr>
              <a:t>$file</a:t>
            </a:r>
            <a:r>
              <a:rPr kumimoji="0" lang="pl-PL" altLang="pl-PL" sz="1600" b="0" i="0" u="none" strike="noStrike" cap="none" normalizeH="0" baseline="0" dirty="0" smtClean="0">
                <a:ln>
                  <a:noFill/>
                </a:ln>
                <a:solidFill>
                  <a:srgbClr val="000000"/>
                </a:solidFill>
                <a:effectLst/>
                <a:latin typeface="Source Code Pro" panose="020B0509030403020204" pitchFamily="49" charset="-18"/>
              </a:rPr>
              <a:t>) {</a:t>
            </a:r>
            <a:endParaRPr kumimoji="0" lang="pl-PL" altLang="pl-PL"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smtClean="0">
                <a:ln>
                  <a:noFill/>
                </a:ln>
                <a:solidFill>
                  <a:srgbClr val="3A3A3A"/>
                </a:solidFill>
                <a:effectLst/>
                <a:latin typeface="Source Code Pro" panose="020B0509030403020204" pitchFamily="49" charset="-18"/>
              </a:rPr>
              <a:t>        </a:t>
            </a:r>
            <a:r>
              <a:rPr kumimoji="0" lang="pl-PL" altLang="pl-PL" sz="1600" b="0" i="0" u="none" strike="noStrike" cap="none" normalizeH="0" baseline="0" dirty="0" smtClean="0">
                <a:ln>
                  <a:noFill/>
                </a:ln>
                <a:solidFill>
                  <a:srgbClr val="AA7700"/>
                </a:solidFill>
                <a:effectLst/>
                <a:latin typeface="Source Code Pro" panose="020B0509030403020204" pitchFamily="49" charset="-18"/>
              </a:rPr>
              <a:t>$</a:t>
            </a:r>
            <a:r>
              <a:rPr kumimoji="0" lang="pl-PL" altLang="pl-PL" sz="1600" b="0" i="0" u="none" strike="noStrike" cap="none" normalizeH="0" baseline="0" dirty="0" err="1" smtClean="0">
                <a:ln>
                  <a:noFill/>
                </a:ln>
                <a:solidFill>
                  <a:srgbClr val="AA7700"/>
                </a:solidFill>
                <a:effectLst/>
                <a:latin typeface="Source Code Pro" panose="020B0509030403020204" pitchFamily="49" charset="-18"/>
              </a:rPr>
              <a:t>this</a:t>
            </a:r>
            <a:r>
              <a:rPr kumimoji="0" lang="pl-PL" altLang="pl-PL" sz="1600" b="0" i="0" u="none" strike="noStrike" cap="none" normalizeH="0" baseline="0" dirty="0" smtClean="0">
                <a:ln>
                  <a:noFill/>
                </a:ln>
                <a:solidFill>
                  <a:srgbClr val="000000"/>
                </a:solidFill>
                <a:effectLst/>
                <a:latin typeface="Source Code Pro" panose="020B0509030403020204" pitchFamily="49" charset="-18"/>
              </a:rPr>
              <a:t>-&gt;file = </a:t>
            </a:r>
            <a:r>
              <a:rPr kumimoji="0" lang="pl-PL" altLang="pl-PL" sz="1600" b="0" i="0" u="none" strike="noStrike" cap="none" normalizeH="0" baseline="0" dirty="0" smtClean="0">
                <a:ln>
                  <a:noFill/>
                </a:ln>
                <a:solidFill>
                  <a:srgbClr val="AA7700"/>
                </a:solidFill>
                <a:effectLst/>
                <a:latin typeface="Source Code Pro" panose="020B0509030403020204" pitchFamily="49" charset="-18"/>
              </a:rPr>
              <a:t>$file</a:t>
            </a:r>
            <a:r>
              <a:rPr kumimoji="0" lang="pl-PL" altLang="pl-PL" sz="1600" b="0" i="0" u="none" strike="noStrike" cap="none" normalizeH="0" baseline="0" dirty="0" smtClean="0">
                <a:ln>
                  <a:noFill/>
                </a:ln>
                <a:solidFill>
                  <a:srgbClr val="000000"/>
                </a:solidFill>
                <a:effectLst/>
                <a:latin typeface="Source Code Pro" panose="020B0509030403020204" pitchFamily="49" charset="-18"/>
              </a:rPr>
              <a:t>;</a:t>
            </a:r>
            <a:endParaRPr kumimoji="0" lang="pl-PL" altLang="pl-PL"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smtClean="0">
                <a:ln>
                  <a:noFill/>
                </a:ln>
                <a:solidFill>
                  <a:srgbClr val="3A3A3A"/>
                </a:solidFill>
                <a:effectLst/>
                <a:latin typeface="Source Code Pro" panose="020B0509030403020204" pitchFamily="49" charset="-18"/>
              </a:rPr>
              <a:t>    </a:t>
            </a:r>
            <a:r>
              <a:rPr kumimoji="0" lang="pl-PL" altLang="pl-PL" sz="1600" b="0" i="0" u="none" strike="noStrike" cap="none" normalizeH="0" baseline="0" dirty="0" smtClean="0">
                <a:ln>
                  <a:noFill/>
                </a:ln>
                <a:solidFill>
                  <a:srgbClr val="000000"/>
                </a:solidFill>
                <a:effectLst/>
                <a:latin typeface="Source Code Pro" panose="020B0509030403020204" pitchFamily="49" charset="-18"/>
              </a:rPr>
              <a:t>}</a:t>
            </a:r>
            <a:endParaRPr kumimoji="0" lang="pl-PL" altLang="pl-PL"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smtClean="0">
                <a:ln>
                  <a:noFill/>
                </a:ln>
                <a:solidFill>
                  <a:srgbClr val="3A3A3A"/>
                </a:solidFill>
                <a:effectLst/>
                <a:latin typeface="Source Code Pro" panose="020B0509030403020204" pitchFamily="49" charset="-18"/>
              </a:rPr>
              <a:t> </a:t>
            </a:r>
            <a:endParaRPr kumimoji="0" lang="pl-PL" altLang="pl-PL"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smtClean="0">
                <a:ln>
                  <a:noFill/>
                </a:ln>
                <a:solidFill>
                  <a:srgbClr val="3A3A3A"/>
                </a:solidFill>
                <a:effectLst/>
                <a:latin typeface="Source Code Pro" panose="020B0509030403020204" pitchFamily="49" charset="-18"/>
              </a:rPr>
              <a:t>    </a:t>
            </a:r>
            <a:r>
              <a:rPr kumimoji="0" lang="pl-PL" altLang="pl-PL" sz="1600" b="1" i="0" u="none" strike="noStrike" cap="none" normalizeH="0" baseline="0" dirty="0" err="1" smtClean="0">
                <a:ln>
                  <a:noFill/>
                </a:ln>
                <a:solidFill>
                  <a:srgbClr val="006699"/>
                </a:solidFill>
                <a:effectLst/>
                <a:latin typeface="Source Code Pro" panose="020B0509030403020204" pitchFamily="49" charset="-18"/>
              </a:rPr>
              <a:t>function</a:t>
            </a:r>
            <a:r>
              <a:rPr kumimoji="0" lang="pl-PL" altLang="pl-PL" sz="1600" b="0" i="0" u="none" strike="noStrike" cap="none" normalizeH="0" baseline="0" dirty="0" smtClean="0">
                <a:ln>
                  <a:noFill/>
                </a:ln>
                <a:solidFill>
                  <a:srgbClr val="3A3A3A"/>
                </a:solidFill>
                <a:effectLst/>
                <a:latin typeface="Source Code Pro" panose="020B0509030403020204" pitchFamily="49" charset="-18"/>
              </a:rPr>
              <a:t> </a:t>
            </a:r>
            <a:r>
              <a:rPr kumimoji="0" lang="pl-PL" altLang="pl-PL" sz="1600" b="0" i="0" u="none" strike="noStrike" cap="none" normalizeH="0" baseline="0" dirty="0" err="1" smtClean="0">
                <a:ln>
                  <a:noFill/>
                </a:ln>
                <a:solidFill>
                  <a:srgbClr val="000000"/>
                </a:solidFill>
                <a:effectLst/>
                <a:latin typeface="Source Code Pro" panose="020B0509030403020204" pitchFamily="49" charset="-18"/>
              </a:rPr>
              <a:t>getAsPercent</a:t>
            </a:r>
            <a:r>
              <a:rPr kumimoji="0" lang="pl-PL" altLang="pl-PL" sz="1600" b="0" i="0" u="none" strike="noStrike" cap="none" normalizeH="0" baseline="0" dirty="0" smtClean="0">
                <a:ln>
                  <a:noFill/>
                </a:ln>
                <a:solidFill>
                  <a:srgbClr val="000000"/>
                </a:solidFill>
                <a:effectLst/>
                <a:latin typeface="Source Code Pro" panose="020B0509030403020204" pitchFamily="49" charset="-18"/>
              </a:rPr>
              <a:t>() {</a:t>
            </a:r>
            <a:endParaRPr kumimoji="0" lang="pl-PL" altLang="pl-PL"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smtClean="0">
                <a:ln>
                  <a:noFill/>
                </a:ln>
                <a:solidFill>
                  <a:srgbClr val="3A3A3A"/>
                </a:solidFill>
                <a:effectLst/>
                <a:latin typeface="Source Code Pro" panose="020B0509030403020204" pitchFamily="49" charset="-18"/>
              </a:rPr>
              <a:t>        </a:t>
            </a:r>
            <a:r>
              <a:rPr kumimoji="0" lang="pl-PL" altLang="pl-PL" sz="1600" b="1" i="0" u="none" strike="noStrike" cap="none" normalizeH="0" baseline="0" dirty="0" smtClean="0">
                <a:ln>
                  <a:noFill/>
                </a:ln>
                <a:solidFill>
                  <a:srgbClr val="006699"/>
                </a:solidFill>
                <a:effectLst/>
                <a:latin typeface="Source Code Pro" panose="020B0509030403020204" pitchFamily="49" charset="-18"/>
              </a:rPr>
              <a:t>return</a:t>
            </a:r>
            <a:r>
              <a:rPr kumimoji="0" lang="pl-PL" altLang="pl-PL" sz="1600" b="0" i="0" u="none" strike="noStrike" cap="none" normalizeH="0" baseline="0" dirty="0" smtClean="0">
                <a:ln>
                  <a:noFill/>
                </a:ln>
                <a:solidFill>
                  <a:srgbClr val="3A3A3A"/>
                </a:solidFill>
                <a:effectLst/>
                <a:latin typeface="Source Code Pro" panose="020B0509030403020204" pitchFamily="49" charset="-18"/>
              </a:rPr>
              <a:t> </a:t>
            </a:r>
            <a:r>
              <a:rPr kumimoji="0" lang="pl-PL" altLang="pl-PL" sz="1600" b="0" i="0" u="none" strike="noStrike" cap="none" normalizeH="0" baseline="0" dirty="0" smtClean="0">
                <a:ln>
                  <a:noFill/>
                </a:ln>
                <a:solidFill>
                  <a:srgbClr val="AA7700"/>
                </a:solidFill>
                <a:effectLst/>
                <a:latin typeface="Source Code Pro" panose="020B0509030403020204" pitchFamily="49" charset="-18"/>
              </a:rPr>
              <a:t>$</a:t>
            </a:r>
            <a:r>
              <a:rPr kumimoji="0" lang="pl-PL" altLang="pl-PL" sz="1600" b="0" i="0" u="none" strike="noStrike" cap="none" normalizeH="0" baseline="0" dirty="0" err="1" smtClean="0">
                <a:ln>
                  <a:noFill/>
                </a:ln>
                <a:solidFill>
                  <a:srgbClr val="AA7700"/>
                </a:solidFill>
                <a:effectLst/>
                <a:latin typeface="Source Code Pro" panose="020B0509030403020204" pitchFamily="49" charset="-18"/>
              </a:rPr>
              <a:t>this</a:t>
            </a:r>
            <a:r>
              <a:rPr kumimoji="0" lang="pl-PL" altLang="pl-PL" sz="1600" b="0" i="0" u="none" strike="noStrike" cap="none" normalizeH="0" baseline="0" dirty="0" smtClean="0">
                <a:ln>
                  <a:noFill/>
                </a:ln>
                <a:solidFill>
                  <a:srgbClr val="000000"/>
                </a:solidFill>
                <a:effectLst/>
                <a:latin typeface="Source Code Pro" panose="020B0509030403020204" pitchFamily="49" charset="-18"/>
              </a:rPr>
              <a:t>-&gt;file-&gt;</a:t>
            </a:r>
            <a:r>
              <a:rPr kumimoji="0" lang="pl-PL" altLang="pl-PL" sz="1600" b="0" i="0" u="none" strike="noStrike" cap="none" normalizeH="0" baseline="0" dirty="0" err="1" smtClean="0">
                <a:ln>
                  <a:noFill/>
                </a:ln>
                <a:solidFill>
                  <a:srgbClr val="000000"/>
                </a:solidFill>
                <a:effectLst/>
                <a:latin typeface="Source Code Pro" panose="020B0509030403020204" pitchFamily="49" charset="-18"/>
              </a:rPr>
              <a:t>sent</a:t>
            </a:r>
            <a:r>
              <a:rPr kumimoji="0" lang="pl-PL" altLang="pl-PL" sz="1600" b="0" i="0" u="none" strike="noStrike" cap="none" normalizeH="0" baseline="0" dirty="0" smtClean="0">
                <a:ln>
                  <a:noFill/>
                </a:ln>
                <a:solidFill>
                  <a:srgbClr val="000000"/>
                </a:solidFill>
                <a:effectLst/>
                <a:latin typeface="Source Code Pro" panose="020B0509030403020204" pitchFamily="49" charset="-18"/>
              </a:rPr>
              <a:t> * 100 / </a:t>
            </a:r>
            <a:r>
              <a:rPr kumimoji="0" lang="pl-PL" altLang="pl-PL" sz="1600" b="0" i="0" u="none" strike="noStrike" cap="none" normalizeH="0" baseline="0" dirty="0" smtClean="0">
                <a:ln>
                  <a:noFill/>
                </a:ln>
                <a:solidFill>
                  <a:srgbClr val="AA7700"/>
                </a:solidFill>
                <a:effectLst/>
                <a:latin typeface="Source Code Pro" panose="020B0509030403020204" pitchFamily="49" charset="-18"/>
              </a:rPr>
              <a:t>$</a:t>
            </a:r>
            <a:r>
              <a:rPr kumimoji="0" lang="pl-PL" altLang="pl-PL" sz="1600" b="0" i="0" u="none" strike="noStrike" cap="none" normalizeH="0" baseline="0" dirty="0" err="1" smtClean="0">
                <a:ln>
                  <a:noFill/>
                </a:ln>
                <a:solidFill>
                  <a:srgbClr val="AA7700"/>
                </a:solidFill>
                <a:effectLst/>
                <a:latin typeface="Source Code Pro" panose="020B0509030403020204" pitchFamily="49" charset="-18"/>
              </a:rPr>
              <a:t>this</a:t>
            </a:r>
            <a:r>
              <a:rPr kumimoji="0" lang="pl-PL" altLang="pl-PL" sz="1600" b="0" i="0" u="none" strike="noStrike" cap="none" normalizeH="0" baseline="0" dirty="0" smtClean="0">
                <a:ln>
                  <a:noFill/>
                </a:ln>
                <a:solidFill>
                  <a:srgbClr val="000000"/>
                </a:solidFill>
                <a:effectLst/>
                <a:latin typeface="Source Code Pro" panose="020B0509030403020204" pitchFamily="49" charset="-18"/>
              </a:rPr>
              <a:t>-&gt;file-&gt;</a:t>
            </a:r>
            <a:r>
              <a:rPr kumimoji="0" lang="pl-PL" altLang="pl-PL" sz="1600" b="0" i="0" u="none" strike="noStrike" cap="none" normalizeH="0" baseline="0" dirty="0" err="1" smtClean="0">
                <a:ln>
                  <a:noFill/>
                </a:ln>
                <a:solidFill>
                  <a:srgbClr val="000000"/>
                </a:solidFill>
                <a:effectLst/>
                <a:latin typeface="Source Code Pro" panose="020B0509030403020204" pitchFamily="49" charset="-18"/>
              </a:rPr>
              <a:t>length</a:t>
            </a:r>
            <a:r>
              <a:rPr kumimoji="0" lang="pl-PL" altLang="pl-PL" sz="1600" b="0" i="0" u="none" strike="noStrike" cap="none" normalizeH="0" baseline="0" dirty="0" smtClean="0">
                <a:ln>
                  <a:noFill/>
                </a:ln>
                <a:solidFill>
                  <a:srgbClr val="000000"/>
                </a:solidFill>
                <a:effectLst/>
                <a:latin typeface="Source Code Pro" panose="020B0509030403020204" pitchFamily="49" charset="-18"/>
              </a:rPr>
              <a:t>;</a:t>
            </a:r>
            <a:endParaRPr kumimoji="0" lang="pl-PL" altLang="pl-PL"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smtClean="0">
                <a:ln>
                  <a:noFill/>
                </a:ln>
                <a:solidFill>
                  <a:srgbClr val="3A3A3A"/>
                </a:solidFill>
                <a:effectLst/>
                <a:latin typeface="Source Code Pro" panose="020B0509030403020204" pitchFamily="49" charset="-18"/>
              </a:rPr>
              <a:t>    </a:t>
            </a:r>
            <a:r>
              <a:rPr kumimoji="0" lang="pl-PL" altLang="pl-PL" sz="1600" b="0" i="0" u="none" strike="noStrike" cap="none" normalizeH="0" baseline="0" dirty="0" smtClean="0">
                <a:ln>
                  <a:noFill/>
                </a:ln>
                <a:solidFill>
                  <a:srgbClr val="000000"/>
                </a:solidFill>
                <a:effectLst/>
                <a:latin typeface="Source Code Pro" panose="020B0509030403020204" pitchFamily="49" charset="-18"/>
              </a:rPr>
              <a:t>}</a:t>
            </a:r>
            <a:endParaRPr kumimoji="0" lang="pl-PL" altLang="pl-PL"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smtClean="0">
                <a:ln>
                  <a:noFill/>
                </a:ln>
                <a:solidFill>
                  <a:srgbClr val="3A3A3A"/>
                </a:solidFill>
                <a:effectLst/>
                <a:latin typeface="Source Code Pro" panose="020B0509030403020204" pitchFamily="49" charset="-18"/>
              </a:rPr>
              <a:t> </a:t>
            </a:r>
            <a:endParaRPr kumimoji="0" lang="pl-PL" altLang="pl-PL"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smtClean="0">
                <a:ln>
                  <a:noFill/>
                </a:ln>
                <a:solidFill>
                  <a:srgbClr val="000000"/>
                </a:solidFill>
                <a:effectLst/>
                <a:latin typeface="Source Code Pro" panose="020B0509030403020204" pitchFamily="49" charset="-18"/>
              </a:rPr>
              <a:t>}</a:t>
            </a:r>
            <a:endParaRPr kumimoji="0" lang="pl-PL" altLang="pl-PL"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624586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New </a:t>
            </a:r>
            <a:r>
              <a:rPr lang="pl-PL" dirty="0" err="1" smtClean="0"/>
              <a:t>requirements</a:t>
            </a:r>
            <a:endParaRPr lang="pl-PL" dirty="0"/>
          </a:p>
        </p:txBody>
      </p:sp>
      <p:sp>
        <p:nvSpPr>
          <p:cNvPr id="3" name="Symbol zastępczy zawartości 2"/>
          <p:cNvSpPr>
            <a:spLocks noGrp="1"/>
          </p:cNvSpPr>
          <p:nvPr>
            <p:ph idx="1"/>
          </p:nvPr>
        </p:nvSpPr>
        <p:spPr/>
        <p:txBody>
          <a:bodyPr/>
          <a:lstStyle/>
          <a:p>
            <a:r>
              <a:rPr lang="pl-PL" dirty="0" err="1" smtClean="0"/>
              <a:t>Add</a:t>
            </a:r>
            <a:r>
              <a:rPr lang="pl-PL" dirty="0" smtClean="0"/>
              <a:t> </a:t>
            </a:r>
            <a:r>
              <a:rPr lang="pl-PL" dirty="0" err="1" smtClean="0"/>
              <a:t>new</a:t>
            </a:r>
            <a:r>
              <a:rPr lang="pl-PL" dirty="0" smtClean="0"/>
              <a:t> </a:t>
            </a:r>
            <a:r>
              <a:rPr lang="pl-PL" dirty="0" err="1" smtClean="0"/>
              <a:t>resource</a:t>
            </a:r>
            <a:r>
              <a:rPr lang="pl-PL" dirty="0" smtClean="0"/>
              <a:t> – </a:t>
            </a:r>
            <a:r>
              <a:rPr lang="pl-PL" i="1" dirty="0" smtClean="0"/>
              <a:t>Music</a:t>
            </a:r>
            <a:r>
              <a:rPr lang="pl-PL" dirty="0" smtClean="0"/>
              <a:t>, </a:t>
            </a:r>
            <a:r>
              <a:rPr lang="pl-PL" dirty="0" err="1" smtClean="0"/>
              <a:t>which</a:t>
            </a:r>
            <a:r>
              <a:rPr lang="pl-PL" dirty="0" smtClean="0"/>
              <a:t> </a:t>
            </a:r>
            <a:r>
              <a:rPr lang="pl-PL" dirty="0" err="1" smtClean="0"/>
              <a:t>would</a:t>
            </a:r>
            <a:r>
              <a:rPr lang="pl-PL" dirty="0" smtClean="0"/>
              <a:t> be </a:t>
            </a:r>
            <a:r>
              <a:rPr lang="pl-PL" dirty="0" err="1" smtClean="0"/>
              <a:t>streamed</a:t>
            </a:r>
            <a:r>
              <a:rPr lang="pl-PL" dirty="0" smtClean="0"/>
              <a:t> and we want to </a:t>
            </a:r>
            <a:r>
              <a:rPr lang="pl-PL" dirty="0" err="1" smtClean="0"/>
              <a:t>check</a:t>
            </a:r>
            <a:r>
              <a:rPr lang="pl-PL" dirty="0" smtClean="0"/>
              <a:t> proces progres</a:t>
            </a:r>
          </a:p>
          <a:p>
            <a:r>
              <a:rPr lang="pl-PL" dirty="0" err="1" smtClean="0"/>
              <a:t>Options</a:t>
            </a:r>
            <a:r>
              <a:rPr lang="pl-PL" dirty="0" smtClean="0"/>
              <a:t> to </a:t>
            </a:r>
            <a:r>
              <a:rPr lang="pl-PL" dirty="0" err="1" smtClean="0"/>
              <a:t>avoid</a:t>
            </a:r>
            <a:r>
              <a:rPr lang="pl-PL" dirty="0" smtClean="0"/>
              <a:t> </a:t>
            </a:r>
            <a:r>
              <a:rPr lang="pl-PL" dirty="0" err="1" smtClean="0"/>
              <a:t>changing</a:t>
            </a:r>
            <a:r>
              <a:rPr lang="pl-PL" dirty="0" smtClean="0"/>
              <a:t> od </a:t>
            </a:r>
            <a:r>
              <a:rPr lang="pl-PL" i="1" dirty="0" smtClean="0"/>
              <a:t>Progress</a:t>
            </a:r>
            <a:r>
              <a:rPr lang="pl-PL" dirty="0" smtClean="0"/>
              <a:t> </a:t>
            </a:r>
            <a:r>
              <a:rPr lang="pl-PL" dirty="0" err="1" smtClean="0"/>
              <a:t>class</a:t>
            </a:r>
            <a:endParaRPr lang="pl-PL" dirty="0" smtClean="0"/>
          </a:p>
          <a:p>
            <a:pPr lvl="1"/>
            <a:r>
              <a:rPr lang="pl-PL" dirty="0" err="1" smtClean="0"/>
              <a:t>Use</a:t>
            </a:r>
            <a:r>
              <a:rPr lang="pl-PL" dirty="0" smtClean="0"/>
              <a:t> </a:t>
            </a:r>
            <a:r>
              <a:rPr lang="pl-PL" dirty="0" err="1" smtClean="0"/>
              <a:t>dynamic</a:t>
            </a:r>
            <a:r>
              <a:rPr lang="pl-PL" dirty="0" smtClean="0"/>
              <a:t> </a:t>
            </a:r>
            <a:r>
              <a:rPr lang="pl-PL" dirty="0" err="1" smtClean="0"/>
              <a:t>typing</a:t>
            </a:r>
            <a:endParaRPr lang="pl-PL" dirty="0" smtClean="0"/>
          </a:p>
          <a:p>
            <a:pPr lvl="1"/>
            <a:r>
              <a:rPr lang="pl-PL" b="1" dirty="0" err="1" smtClean="0"/>
              <a:t>Use</a:t>
            </a:r>
            <a:r>
              <a:rPr lang="pl-PL" b="1" dirty="0" smtClean="0"/>
              <a:t> </a:t>
            </a:r>
            <a:r>
              <a:rPr lang="pl-PL" b="1" dirty="0" err="1" smtClean="0"/>
              <a:t>abstraction</a:t>
            </a:r>
            <a:endParaRPr lang="pl-PL" b="1" dirty="0" smtClean="0"/>
          </a:p>
          <a:p>
            <a:pPr lvl="2"/>
            <a:r>
              <a:rPr lang="pl-PL" b="1" dirty="0" smtClean="0"/>
              <a:t>Interface</a:t>
            </a:r>
          </a:p>
          <a:p>
            <a:pPr lvl="2"/>
            <a:r>
              <a:rPr lang="pl-PL" dirty="0" err="1" smtClean="0"/>
              <a:t>Abstraction</a:t>
            </a:r>
            <a:endParaRPr lang="pl-PL" dirty="0" smtClean="0"/>
          </a:p>
          <a:p>
            <a:pPr lvl="2"/>
            <a:r>
              <a:rPr lang="en-US" dirty="0" smtClean="0"/>
              <a:t>Template </a:t>
            </a:r>
            <a:r>
              <a:rPr lang="en-US" dirty="0" err="1" smtClean="0"/>
              <a:t>Metho</a:t>
            </a:r>
            <a:r>
              <a:rPr lang="pl-PL" dirty="0" smtClean="0"/>
              <a:t>d</a:t>
            </a:r>
          </a:p>
        </p:txBody>
      </p:sp>
    </p:spTree>
    <p:extLst>
      <p:ext uri="{BB962C8B-B14F-4D97-AF65-F5344CB8AC3E}">
        <p14:creationId xmlns:p14="http://schemas.microsoft.com/office/powerpoint/2010/main" val="6632939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Define</a:t>
            </a:r>
            <a:r>
              <a:rPr lang="pl-PL" dirty="0" smtClean="0"/>
              <a:t> </a:t>
            </a:r>
            <a:r>
              <a:rPr lang="pl-PL" dirty="0" err="1" smtClean="0"/>
              <a:t>contract</a:t>
            </a:r>
            <a:endParaRPr lang="pl-PL" dirty="0"/>
          </a:p>
        </p:txBody>
      </p:sp>
      <p:pic>
        <p:nvPicPr>
          <p:cNvPr id="1028" name="Picture 4" descr="strategy"/>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8500" y="2601119"/>
            <a:ext cx="5715000" cy="2800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4003687"/>
      </p:ext>
    </p:extLst>
  </p:cSld>
  <p:clrMapOvr>
    <a:masterClrMapping/>
  </p:clrMapOvr>
  <p:timing>
    <p:tnLst>
      <p:par>
        <p:cTn id="1" dur="indefinite" restart="never" nodeType="tmRoot"/>
      </p:par>
    </p:tnLst>
  </p:timing>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503</TotalTime>
  <Words>350</Words>
  <Application>Microsoft Office PowerPoint</Application>
  <PresentationFormat>Panoramiczny</PresentationFormat>
  <Paragraphs>85</Paragraphs>
  <Slides>14</Slides>
  <Notes>3</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14</vt:i4>
      </vt:variant>
    </vt:vector>
  </HeadingPairs>
  <TitlesOfParts>
    <vt:vector size="19" baseType="lpstr">
      <vt:lpstr>Arial</vt:lpstr>
      <vt:lpstr>Calibri</vt:lpstr>
      <vt:lpstr>Calibri Light</vt:lpstr>
      <vt:lpstr>Source Code Pro</vt:lpstr>
      <vt:lpstr>Motyw pakietu Office</vt:lpstr>
      <vt:lpstr>Open/closed principle</vt:lpstr>
      <vt:lpstr>Basics</vt:lpstr>
      <vt:lpstr>Prezentacja programu PowerPoint</vt:lpstr>
      <vt:lpstr>Why?</vt:lpstr>
      <vt:lpstr>Single responsibility vs Open/closed</vt:lpstr>
      <vt:lpstr>How to?</vt:lpstr>
      <vt:lpstr>Prezentacja programu PowerPoint</vt:lpstr>
      <vt:lpstr>New requirements</vt:lpstr>
      <vt:lpstr>Define contract</vt:lpstr>
      <vt:lpstr>Contract / methods</vt:lpstr>
      <vt:lpstr>Naming</vt:lpstr>
      <vt:lpstr>Adding a new module with OPC</vt:lpstr>
      <vt:lpstr>How to plan interfaces?</vt:lpstr>
      <vt:lpstr>Sources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Tom H</dc:creator>
  <cp:lastModifiedBy>Tom H</cp:lastModifiedBy>
  <cp:revision>39</cp:revision>
  <dcterms:created xsi:type="dcterms:W3CDTF">2017-03-12T12:46:04Z</dcterms:created>
  <dcterms:modified xsi:type="dcterms:W3CDTF">2017-03-12T21:12:56Z</dcterms:modified>
</cp:coreProperties>
</file>